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19" r:id="rId6"/>
    <p:sldMasterId id="2147484129" r:id="rId7"/>
    <p:sldMasterId id="2147484139" r:id="rId8"/>
  </p:sldMasterIdLst>
  <p:notesMasterIdLst>
    <p:notesMasterId r:id="rId18"/>
  </p:notesMasterIdLst>
  <p:handoutMasterIdLst>
    <p:handoutMasterId r:id="rId19"/>
  </p:handoutMasterIdLst>
  <p:sldIdLst>
    <p:sldId id="352" r:id="rId9"/>
    <p:sldId id="782" r:id="rId10"/>
    <p:sldId id="784" r:id="rId11"/>
    <p:sldId id="269" r:id="rId12"/>
    <p:sldId id="786" r:id="rId13"/>
    <p:sldId id="787" r:id="rId14"/>
    <p:sldId id="788" r:id="rId15"/>
    <p:sldId id="785" r:id="rId16"/>
    <p:sldId id="789" r:id="rId17"/>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CED1E1"/>
    <a:srgbClr val="CED1E2"/>
    <a:srgbClr val="E8EAF1"/>
    <a:srgbClr val="3E5AA8"/>
    <a:srgbClr val="D2232A"/>
    <a:srgbClr val="F09F0E"/>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F3D8D-882D-4142-8469-8A97E4AA78EA}" v="4659" dt="2020-04-02T12:33:54.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83" d="100"/>
          <a:sy n="83" d="100"/>
        </p:scale>
        <p:origin x="832"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61"/>
        <p:guide pos="2095"/>
        <p:guide orient="horz" pos="3325"/>
        <p:guide pos="20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[Burndown chart v 07 03 2020.xlsx]Output!PivotTable1</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SIT Test Execution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Output!$B$3</c:f>
              <c:strCache>
                <c:ptCount val="1"/>
                <c:pt idx="0">
                  <c:v>Planned </c:v>
                </c:pt>
              </c:strCache>
            </c:strRef>
          </c:tx>
          <c:spPr>
            <a:ln w="28575" cap="rnd">
              <a:solidFill>
                <a:schemeClr val="accent1"/>
              </a:solidFill>
              <a:round/>
            </a:ln>
            <a:effectLst/>
          </c:spPr>
          <c:marker>
            <c:symbol val="none"/>
          </c:marker>
          <c:cat>
            <c:strRef>
              <c:f>Output!$A$4:$A$71</c:f>
              <c:strCache>
                <c:ptCount val="67"/>
                <c:pt idx="0">
                  <c:v>24/02/20</c:v>
                </c:pt>
                <c:pt idx="1">
                  <c:v>25/02/20</c:v>
                </c:pt>
                <c:pt idx="2">
                  <c:v>26/02/20</c:v>
                </c:pt>
                <c:pt idx="3">
                  <c:v>27/02/20</c:v>
                </c:pt>
                <c:pt idx="4">
                  <c:v>28/02/20</c:v>
                </c:pt>
                <c:pt idx="5">
                  <c:v>29/02/20</c:v>
                </c:pt>
                <c:pt idx="6">
                  <c:v>01/03/20</c:v>
                </c:pt>
                <c:pt idx="7">
                  <c:v>02/03/20</c:v>
                </c:pt>
                <c:pt idx="8">
                  <c:v>03/03/20</c:v>
                </c:pt>
                <c:pt idx="9">
                  <c:v>04/03/20</c:v>
                </c:pt>
                <c:pt idx="10">
                  <c:v>05/03/20</c:v>
                </c:pt>
                <c:pt idx="11">
                  <c:v>06/03/20</c:v>
                </c:pt>
                <c:pt idx="12">
                  <c:v>07/03/20</c:v>
                </c:pt>
                <c:pt idx="13">
                  <c:v>08/03/20</c:v>
                </c:pt>
                <c:pt idx="14">
                  <c:v>09/03/20</c:v>
                </c:pt>
                <c:pt idx="15">
                  <c:v>10/03/20</c:v>
                </c:pt>
                <c:pt idx="16">
                  <c:v>11/03/20</c:v>
                </c:pt>
                <c:pt idx="17">
                  <c:v>12/03/20</c:v>
                </c:pt>
                <c:pt idx="18">
                  <c:v>13/03/20</c:v>
                </c:pt>
                <c:pt idx="19">
                  <c:v>14/03/20</c:v>
                </c:pt>
                <c:pt idx="20">
                  <c:v>15/03/20</c:v>
                </c:pt>
                <c:pt idx="21">
                  <c:v>16/03/20</c:v>
                </c:pt>
                <c:pt idx="22">
                  <c:v>17/03/20</c:v>
                </c:pt>
                <c:pt idx="23">
                  <c:v>18/03/20</c:v>
                </c:pt>
                <c:pt idx="24">
                  <c:v>19/03/20</c:v>
                </c:pt>
                <c:pt idx="25">
                  <c:v>20/03/20</c:v>
                </c:pt>
                <c:pt idx="26">
                  <c:v>21/03/20</c:v>
                </c:pt>
                <c:pt idx="27">
                  <c:v>22/03/20</c:v>
                </c:pt>
                <c:pt idx="28">
                  <c:v>23/03/20</c:v>
                </c:pt>
                <c:pt idx="29">
                  <c:v>24/03/20</c:v>
                </c:pt>
                <c:pt idx="30">
                  <c:v>25/03/20</c:v>
                </c:pt>
                <c:pt idx="31">
                  <c:v>26/03/20</c:v>
                </c:pt>
                <c:pt idx="32">
                  <c:v>27/03/20</c:v>
                </c:pt>
                <c:pt idx="33">
                  <c:v>28/03/20</c:v>
                </c:pt>
                <c:pt idx="34">
                  <c:v>29/03/20</c:v>
                </c:pt>
                <c:pt idx="35">
                  <c:v>30/03/20</c:v>
                </c:pt>
                <c:pt idx="36">
                  <c:v>31/03/20</c:v>
                </c:pt>
                <c:pt idx="37">
                  <c:v>01/04/20</c:v>
                </c:pt>
                <c:pt idx="38">
                  <c:v>02/04/20</c:v>
                </c:pt>
                <c:pt idx="39">
                  <c:v>03/04/20</c:v>
                </c:pt>
                <c:pt idx="40">
                  <c:v>04/04/20</c:v>
                </c:pt>
                <c:pt idx="41">
                  <c:v>05/04/20</c:v>
                </c:pt>
                <c:pt idx="42">
                  <c:v>06/04/20</c:v>
                </c:pt>
                <c:pt idx="43">
                  <c:v>07/04/20</c:v>
                </c:pt>
                <c:pt idx="44">
                  <c:v>08/04/20</c:v>
                </c:pt>
                <c:pt idx="45">
                  <c:v>09/04/20</c:v>
                </c:pt>
                <c:pt idx="46">
                  <c:v>10/04/20</c:v>
                </c:pt>
                <c:pt idx="47">
                  <c:v>11/04/20</c:v>
                </c:pt>
                <c:pt idx="48">
                  <c:v>12/04/20</c:v>
                </c:pt>
                <c:pt idx="49">
                  <c:v>13/04/20</c:v>
                </c:pt>
                <c:pt idx="50">
                  <c:v>14/04/20</c:v>
                </c:pt>
                <c:pt idx="51">
                  <c:v>15/04/20</c:v>
                </c:pt>
                <c:pt idx="52">
                  <c:v>16/04/20</c:v>
                </c:pt>
                <c:pt idx="53">
                  <c:v>17/04/20</c:v>
                </c:pt>
                <c:pt idx="54">
                  <c:v>18/04/20</c:v>
                </c:pt>
                <c:pt idx="55">
                  <c:v>19/04/20</c:v>
                </c:pt>
                <c:pt idx="56">
                  <c:v>20/04/20</c:v>
                </c:pt>
                <c:pt idx="57">
                  <c:v>21/04/20</c:v>
                </c:pt>
                <c:pt idx="58">
                  <c:v>22/04/20</c:v>
                </c:pt>
                <c:pt idx="59">
                  <c:v>23/04/20</c:v>
                </c:pt>
                <c:pt idx="60">
                  <c:v>24/04/20</c:v>
                </c:pt>
                <c:pt idx="61">
                  <c:v>25/04/20</c:v>
                </c:pt>
                <c:pt idx="62">
                  <c:v>26/04/20</c:v>
                </c:pt>
                <c:pt idx="63">
                  <c:v>27/04/20</c:v>
                </c:pt>
                <c:pt idx="64">
                  <c:v>28/04/20</c:v>
                </c:pt>
                <c:pt idx="65">
                  <c:v>29/04/20</c:v>
                </c:pt>
                <c:pt idx="66">
                  <c:v>30/04/20</c:v>
                </c:pt>
              </c:strCache>
            </c:strRef>
          </c:cat>
          <c:val>
            <c:numRef>
              <c:f>Output!$B$4:$B$71</c:f>
              <c:numCache>
                <c:formatCode>General</c:formatCode>
                <c:ptCount val="67"/>
                <c:pt idx="0">
                  <c:v>148</c:v>
                </c:pt>
                <c:pt idx="1">
                  <c:v>143</c:v>
                </c:pt>
                <c:pt idx="2">
                  <c:v>138</c:v>
                </c:pt>
                <c:pt idx="3">
                  <c:v>133</c:v>
                </c:pt>
                <c:pt idx="4">
                  <c:v>128</c:v>
                </c:pt>
                <c:pt idx="5">
                  <c:v>123</c:v>
                </c:pt>
                <c:pt idx="6">
                  <c:v>123</c:v>
                </c:pt>
                <c:pt idx="7">
                  <c:v>118</c:v>
                </c:pt>
                <c:pt idx="8">
                  <c:v>113</c:v>
                </c:pt>
                <c:pt idx="9">
                  <c:v>108</c:v>
                </c:pt>
                <c:pt idx="10">
                  <c:v>103</c:v>
                </c:pt>
                <c:pt idx="11">
                  <c:v>98</c:v>
                </c:pt>
                <c:pt idx="12">
                  <c:v>98</c:v>
                </c:pt>
                <c:pt idx="13">
                  <c:v>93</c:v>
                </c:pt>
                <c:pt idx="14">
                  <c:v>88</c:v>
                </c:pt>
                <c:pt idx="15">
                  <c:v>83</c:v>
                </c:pt>
                <c:pt idx="16">
                  <c:v>78</c:v>
                </c:pt>
                <c:pt idx="17">
                  <c:v>73</c:v>
                </c:pt>
                <c:pt idx="18">
                  <c:v>68</c:v>
                </c:pt>
                <c:pt idx="19">
                  <c:v>63</c:v>
                </c:pt>
                <c:pt idx="20">
                  <c:v>58</c:v>
                </c:pt>
                <c:pt idx="21">
                  <c:v>53</c:v>
                </c:pt>
                <c:pt idx="22">
                  <c:v>48</c:v>
                </c:pt>
                <c:pt idx="23">
                  <c:v>43</c:v>
                </c:pt>
                <c:pt idx="24">
                  <c:v>38</c:v>
                </c:pt>
                <c:pt idx="25">
                  <c:v>33</c:v>
                </c:pt>
                <c:pt idx="26">
                  <c:v>28</c:v>
                </c:pt>
                <c:pt idx="27">
                  <c:v>23</c:v>
                </c:pt>
                <c:pt idx="28">
                  <c:v>18</c:v>
                </c:pt>
                <c:pt idx="29">
                  <c:v>13</c:v>
                </c:pt>
                <c:pt idx="30">
                  <c:v>8</c:v>
                </c:pt>
                <c:pt idx="31">
                  <c:v>3</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0-4FB2-4AAE-BDC9-4AC29E80B26E}"/>
            </c:ext>
          </c:extLst>
        </c:ser>
        <c:ser>
          <c:idx val="1"/>
          <c:order val="1"/>
          <c:tx>
            <c:strRef>
              <c:f>Output!$C$3</c:f>
              <c:strCache>
                <c:ptCount val="1"/>
                <c:pt idx="0">
                  <c:v>Forecast </c:v>
                </c:pt>
              </c:strCache>
            </c:strRef>
          </c:tx>
          <c:spPr>
            <a:ln w="28575" cap="rnd">
              <a:solidFill>
                <a:schemeClr val="accent6"/>
              </a:solidFill>
              <a:round/>
            </a:ln>
            <a:effectLst/>
          </c:spPr>
          <c:marker>
            <c:symbol val="none"/>
          </c:marker>
          <c:cat>
            <c:strRef>
              <c:f>Output!$A$4:$A$71</c:f>
              <c:strCache>
                <c:ptCount val="67"/>
                <c:pt idx="0">
                  <c:v>24/02/20</c:v>
                </c:pt>
                <c:pt idx="1">
                  <c:v>25/02/20</c:v>
                </c:pt>
                <c:pt idx="2">
                  <c:v>26/02/20</c:v>
                </c:pt>
                <c:pt idx="3">
                  <c:v>27/02/20</c:v>
                </c:pt>
                <c:pt idx="4">
                  <c:v>28/02/20</c:v>
                </c:pt>
                <c:pt idx="5">
                  <c:v>29/02/20</c:v>
                </c:pt>
                <c:pt idx="6">
                  <c:v>01/03/20</c:v>
                </c:pt>
                <c:pt idx="7">
                  <c:v>02/03/20</c:v>
                </c:pt>
                <c:pt idx="8">
                  <c:v>03/03/20</c:v>
                </c:pt>
                <c:pt idx="9">
                  <c:v>04/03/20</c:v>
                </c:pt>
                <c:pt idx="10">
                  <c:v>05/03/20</c:v>
                </c:pt>
                <c:pt idx="11">
                  <c:v>06/03/20</c:v>
                </c:pt>
                <c:pt idx="12">
                  <c:v>07/03/20</c:v>
                </c:pt>
                <c:pt idx="13">
                  <c:v>08/03/20</c:v>
                </c:pt>
                <c:pt idx="14">
                  <c:v>09/03/20</c:v>
                </c:pt>
                <c:pt idx="15">
                  <c:v>10/03/20</c:v>
                </c:pt>
                <c:pt idx="16">
                  <c:v>11/03/20</c:v>
                </c:pt>
                <c:pt idx="17">
                  <c:v>12/03/20</c:v>
                </c:pt>
                <c:pt idx="18">
                  <c:v>13/03/20</c:v>
                </c:pt>
                <c:pt idx="19">
                  <c:v>14/03/20</c:v>
                </c:pt>
                <c:pt idx="20">
                  <c:v>15/03/20</c:v>
                </c:pt>
                <c:pt idx="21">
                  <c:v>16/03/20</c:v>
                </c:pt>
                <c:pt idx="22">
                  <c:v>17/03/20</c:v>
                </c:pt>
                <c:pt idx="23">
                  <c:v>18/03/20</c:v>
                </c:pt>
                <c:pt idx="24">
                  <c:v>19/03/20</c:v>
                </c:pt>
                <c:pt idx="25">
                  <c:v>20/03/20</c:v>
                </c:pt>
                <c:pt idx="26">
                  <c:v>21/03/20</c:v>
                </c:pt>
                <c:pt idx="27">
                  <c:v>22/03/20</c:v>
                </c:pt>
                <c:pt idx="28">
                  <c:v>23/03/20</c:v>
                </c:pt>
                <c:pt idx="29">
                  <c:v>24/03/20</c:v>
                </c:pt>
                <c:pt idx="30">
                  <c:v>25/03/20</c:v>
                </c:pt>
                <c:pt idx="31">
                  <c:v>26/03/20</c:v>
                </c:pt>
                <c:pt idx="32">
                  <c:v>27/03/20</c:v>
                </c:pt>
                <c:pt idx="33">
                  <c:v>28/03/20</c:v>
                </c:pt>
                <c:pt idx="34">
                  <c:v>29/03/20</c:v>
                </c:pt>
                <c:pt idx="35">
                  <c:v>30/03/20</c:v>
                </c:pt>
                <c:pt idx="36">
                  <c:v>31/03/20</c:v>
                </c:pt>
                <c:pt idx="37">
                  <c:v>01/04/20</c:v>
                </c:pt>
                <c:pt idx="38">
                  <c:v>02/04/20</c:v>
                </c:pt>
                <c:pt idx="39">
                  <c:v>03/04/20</c:v>
                </c:pt>
                <c:pt idx="40">
                  <c:v>04/04/20</c:v>
                </c:pt>
                <c:pt idx="41">
                  <c:v>05/04/20</c:v>
                </c:pt>
                <c:pt idx="42">
                  <c:v>06/04/20</c:v>
                </c:pt>
                <c:pt idx="43">
                  <c:v>07/04/20</c:v>
                </c:pt>
                <c:pt idx="44">
                  <c:v>08/04/20</c:v>
                </c:pt>
                <c:pt idx="45">
                  <c:v>09/04/20</c:v>
                </c:pt>
                <c:pt idx="46">
                  <c:v>10/04/20</c:v>
                </c:pt>
                <c:pt idx="47">
                  <c:v>11/04/20</c:v>
                </c:pt>
                <c:pt idx="48">
                  <c:v>12/04/20</c:v>
                </c:pt>
                <c:pt idx="49">
                  <c:v>13/04/20</c:v>
                </c:pt>
                <c:pt idx="50">
                  <c:v>14/04/20</c:v>
                </c:pt>
                <c:pt idx="51">
                  <c:v>15/04/20</c:v>
                </c:pt>
                <c:pt idx="52">
                  <c:v>16/04/20</c:v>
                </c:pt>
                <c:pt idx="53">
                  <c:v>17/04/20</c:v>
                </c:pt>
                <c:pt idx="54">
                  <c:v>18/04/20</c:v>
                </c:pt>
                <c:pt idx="55">
                  <c:v>19/04/20</c:v>
                </c:pt>
                <c:pt idx="56">
                  <c:v>20/04/20</c:v>
                </c:pt>
                <c:pt idx="57">
                  <c:v>21/04/20</c:v>
                </c:pt>
                <c:pt idx="58">
                  <c:v>22/04/20</c:v>
                </c:pt>
                <c:pt idx="59">
                  <c:v>23/04/20</c:v>
                </c:pt>
                <c:pt idx="60">
                  <c:v>24/04/20</c:v>
                </c:pt>
                <c:pt idx="61">
                  <c:v>25/04/20</c:v>
                </c:pt>
                <c:pt idx="62">
                  <c:v>26/04/20</c:v>
                </c:pt>
                <c:pt idx="63">
                  <c:v>27/04/20</c:v>
                </c:pt>
                <c:pt idx="64">
                  <c:v>28/04/20</c:v>
                </c:pt>
                <c:pt idx="65">
                  <c:v>29/04/20</c:v>
                </c:pt>
                <c:pt idx="66">
                  <c:v>30/04/20</c:v>
                </c:pt>
              </c:strCache>
            </c:strRef>
          </c:cat>
          <c:val>
            <c:numRef>
              <c:f>Output!$C$4:$C$71</c:f>
              <c:numCache>
                <c:formatCode>General</c:formatCode>
                <c:ptCount val="67"/>
                <c:pt idx="0">
                  <c:v>153</c:v>
                </c:pt>
                <c:pt idx="1">
                  <c:v>153</c:v>
                </c:pt>
                <c:pt idx="2">
                  <c:v>153</c:v>
                </c:pt>
                <c:pt idx="3">
                  <c:v>153</c:v>
                </c:pt>
                <c:pt idx="4">
                  <c:v>153</c:v>
                </c:pt>
                <c:pt idx="5">
                  <c:v>153</c:v>
                </c:pt>
                <c:pt idx="6">
                  <c:v>153</c:v>
                </c:pt>
                <c:pt idx="7">
                  <c:v>153</c:v>
                </c:pt>
                <c:pt idx="8">
                  <c:v>153</c:v>
                </c:pt>
                <c:pt idx="9">
                  <c:v>151</c:v>
                </c:pt>
                <c:pt idx="10">
                  <c:v>147</c:v>
                </c:pt>
                <c:pt idx="11">
                  <c:v>142</c:v>
                </c:pt>
                <c:pt idx="12">
                  <c:v>142</c:v>
                </c:pt>
                <c:pt idx="13">
                  <c:v>142</c:v>
                </c:pt>
                <c:pt idx="14">
                  <c:v>136</c:v>
                </c:pt>
                <c:pt idx="15">
                  <c:v>130</c:v>
                </c:pt>
                <c:pt idx="16">
                  <c:v>124</c:v>
                </c:pt>
                <c:pt idx="17">
                  <c:v>118</c:v>
                </c:pt>
                <c:pt idx="18">
                  <c:v>112</c:v>
                </c:pt>
                <c:pt idx="19">
                  <c:v>112</c:v>
                </c:pt>
                <c:pt idx="20">
                  <c:v>112</c:v>
                </c:pt>
                <c:pt idx="21">
                  <c:v>108</c:v>
                </c:pt>
                <c:pt idx="22">
                  <c:v>104</c:v>
                </c:pt>
                <c:pt idx="23">
                  <c:v>100</c:v>
                </c:pt>
                <c:pt idx="24">
                  <c:v>96</c:v>
                </c:pt>
                <c:pt idx="25">
                  <c:v>92</c:v>
                </c:pt>
                <c:pt idx="26">
                  <c:v>92</c:v>
                </c:pt>
                <c:pt idx="27">
                  <c:v>92</c:v>
                </c:pt>
                <c:pt idx="28">
                  <c:v>87</c:v>
                </c:pt>
                <c:pt idx="29">
                  <c:v>82</c:v>
                </c:pt>
                <c:pt idx="30">
                  <c:v>77</c:v>
                </c:pt>
                <c:pt idx="31">
                  <c:v>72</c:v>
                </c:pt>
                <c:pt idx="32">
                  <c:v>67</c:v>
                </c:pt>
                <c:pt idx="33">
                  <c:v>67</c:v>
                </c:pt>
                <c:pt idx="34">
                  <c:v>67</c:v>
                </c:pt>
                <c:pt idx="35">
                  <c:v>62</c:v>
                </c:pt>
                <c:pt idx="36">
                  <c:v>56</c:v>
                </c:pt>
                <c:pt idx="37">
                  <c:v>48</c:v>
                </c:pt>
                <c:pt idx="38">
                  <c:v>40</c:v>
                </c:pt>
                <c:pt idx="39">
                  <c:v>32</c:v>
                </c:pt>
                <c:pt idx="40">
                  <c:v>32</c:v>
                </c:pt>
                <c:pt idx="41">
                  <c:v>32</c:v>
                </c:pt>
                <c:pt idx="42">
                  <c:v>24</c:v>
                </c:pt>
                <c:pt idx="43">
                  <c:v>18</c:v>
                </c:pt>
                <c:pt idx="44">
                  <c:v>12</c:v>
                </c:pt>
                <c:pt idx="45">
                  <c:v>6</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1-4FB2-4AAE-BDC9-4AC29E80B26E}"/>
            </c:ext>
          </c:extLst>
        </c:ser>
        <c:ser>
          <c:idx val="2"/>
          <c:order val="2"/>
          <c:tx>
            <c:strRef>
              <c:f>Output!$D$3</c:f>
              <c:strCache>
                <c:ptCount val="1"/>
                <c:pt idx="0">
                  <c:v>Actual </c:v>
                </c:pt>
              </c:strCache>
            </c:strRef>
          </c:tx>
          <c:spPr>
            <a:ln w="28575" cap="rnd">
              <a:solidFill>
                <a:schemeClr val="accent2"/>
              </a:solidFill>
              <a:round/>
            </a:ln>
            <a:effectLst/>
          </c:spPr>
          <c:marker>
            <c:symbol val="none"/>
          </c:marker>
          <c:cat>
            <c:strRef>
              <c:f>Output!$A$4:$A$71</c:f>
              <c:strCache>
                <c:ptCount val="67"/>
                <c:pt idx="0">
                  <c:v>24/02/20</c:v>
                </c:pt>
                <c:pt idx="1">
                  <c:v>25/02/20</c:v>
                </c:pt>
                <c:pt idx="2">
                  <c:v>26/02/20</c:v>
                </c:pt>
                <c:pt idx="3">
                  <c:v>27/02/20</c:v>
                </c:pt>
                <c:pt idx="4">
                  <c:v>28/02/20</c:v>
                </c:pt>
                <c:pt idx="5">
                  <c:v>29/02/20</c:v>
                </c:pt>
                <c:pt idx="6">
                  <c:v>01/03/20</c:v>
                </c:pt>
                <c:pt idx="7">
                  <c:v>02/03/20</c:v>
                </c:pt>
                <c:pt idx="8">
                  <c:v>03/03/20</c:v>
                </c:pt>
                <c:pt idx="9">
                  <c:v>04/03/20</c:v>
                </c:pt>
                <c:pt idx="10">
                  <c:v>05/03/20</c:v>
                </c:pt>
                <c:pt idx="11">
                  <c:v>06/03/20</c:v>
                </c:pt>
                <c:pt idx="12">
                  <c:v>07/03/20</c:v>
                </c:pt>
                <c:pt idx="13">
                  <c:v>08/03/20</c:v>
                </c:pt>
                <c:pt idx="14">
                  <c:v>09/03/20</c:v>
                </c:pt>
                <c:pt idx="15">
                  <c:v>10/03/20</c:v>
                </c:pt>
                <c:pt idx="16">
                  <c:v>11/03/20</c:v>
                </c:pt>
                <c:pt idx="17">
                  <c:v>12/03/20</c:v>
                </c:pt>
                <c:pt idx="18">
                  <c:v>13/03/20</c:v>
                </c:pt>
                <c:pt idx="19">
                  <c:v>14/03/20</c:v>
                </c:pt>
                <c:pt idx="20">
                  <c:v>15/03/20</c:v>
                </c:pt>
                <c:pt idx="21">
                  <c:v>16/03/20</c:v>
                </c:pt>
                <c:pt idx="22">
                  <c:v>17/03/20</c:v>
                </c:pt>
                <c:pt idx="23">
                  <c:v>18/03/20</c:v>
                </c:pt>
                <c:pt idx="24">
                  <c:v>19/03/20</c:v>
                </c:pt>
                <c:pt idx="25">
                  <c:v>20/03/20</c:v>
                </c:pt>
                <c:pt idx="26">
                  <c:v>21/03/20</c:v>
                </c:pt>
                <c:pt idx="27">
                  <c:v>22/03/20</c:v>
                </c:pt>
                <c:pt idx="28">
                  <c:v>23/03/20</c:v>
                </c:pt>
                <c:pt idx="29">
                  <c:v>24/03/20</c:v>
                </c:pt>
                <c:pt idx="30">
                  <c:v>25/03/20</c:v>
                </c:pt>
                <c:pt idx="31">
                  <c:v>26/03/20</c:v>
                </c:pt>
                <c:pt idx="32">
                  <c:v>27/03/20</c:v>
                </c:pt>
                <c:pt idx="33">
                  <c:v>28/03/20</c:v>
                </c:pt>
                <c:pt idx="34">
                  <c:v>29/03/20</c:v>
                </c:pt>
                <c:pt idx="35">
                  <c:v>30/03/20</c:v>
                </c:pt>
                <c:pt idx="36">
                  <c:v>31/03/20</c:v>
                </c:pt>
                <c:pt idx="37">
                  <c:v>01/04/20</c:v>
                </c:pt>
                <c:pt idx="38">
                  <c:v>02/04/20</c:v>
                </c:pt>
                <c:pt idx="39">
                  <c:v>03/04/20</c:v>
                </c:pt>
                <c:pt idx="40">
                  <c:v>04/04/20</c:v>
                </c:pt>
                <c:pt idx="41">
                  <c:v>05/04/20</c:v>
                </c:pt>
                <c:pt idx="42">
                  <c:v>06/04/20</c:v>
                </c:pt>
                <c:pt idx="43">
                  <c:v>07/04/20</c:v>
                </c:pt>
                <c:pt idx="44">
                  <c:v>08/04/20</c:v>
                </c:pt>
                <c:pt idx="45">
                  <c:v>09/04/20</c:v>
                </c:pt>
                <c:pt idx="46">
                  <c:v>10/04/20</c:v>
                </c:pt>
                <c:pt idx="47">
                  <c:v>11/04/20</c:v>
                </c:pt>
                <c:pt idx="48">
                  <c:v>12/04/20</c:v>
                </c:pt>
                <c:pt idx="49">
                  <c:v>13/04/20</c:v>
                </c:pt>
                <c:pt idx="50">
                  <c:v>14/04/20</c:v>
                </c:pt>
                <c:pt idx="51">
                  <c:v>15/04/20</c:v>
                </c:pt>
                <c:pt idx="52">
                  <c:v>16/04/20</c:v>
                </c:pt>
                <c:pt idx="53">
                  <c:v>17/04/20</c:v>
                </c:pt>
                <c:pt idx="54">
                  <c:v>18/04/20</c:v>
                </c:pt>
                <c:pt idx="55">
                  <c:v>19/04/20</c:v>
                </c:pt>
                <c:pt idx="56">
                  <c:v>20/04/20</c:v>
                </c:pt>
                <c:pt idx="57">
                  <c:v>21/04/20</c:v>
                </c:pt>
                <c:pt idx="58">
                  <c:v>22/04/20</c:v>
                </c:pt>
                <c:pt idx="59">
                  <c:v>23/04/20</c:v>
                </c:pt>
                <c:pt idx="60">
                  <c:v>24/04/20</c:v>
                </c:pt>
                <c:pt idx="61">
                  <c:v>25/04/20</c:v>
                </c:pt>
                <c:pt idx="62">
                  <c:v>26/04/20</c:v>
                </c:pt>
                <c:pt idx="63">
                  <c:v>27/04/20</c:v>
                </c:pt>
                <c:pt idx="64">
                  <c:v>28/04/20</c:v>
                </c:pt>
                <c:pt idx="65">
                  <c:v>29/04/20</c:v>
                </c:pt>
                <c:pt idx="66">
                  <c:v>30/04/20</c:v>
                </c:pt>
              </c:strCache>
            </c:strRef>
          </c:cat>
          <c:val>
            <c:numRef>
              <c:f>Output!$D$4:$D$71</c:f>
              <c:numCache>
                <c:formatCode>General</c:formatCode>
                <c:ptCount val="67"/>
                <c:pt idx="0">
                  <c:v>153</c:v>
                </c:pt>
                <c:pt idx="1">
                  <c:v>153</c:v>
                </c:pt>
                <c:pt idx="2">
                  <c:v>153</c:v>
                </c:pt>
                <c:pt idx="3">
                  <c:v>153</c:v>
                </c:pt>
                <c:pt idx="4">
                  <c:v>153</c:v>
                </c:pt>
                <c:pt idx="5">
                  <c:v>153</c:v>
                </c:pt>
                <c:pt idx="6">
                  <c:v>153</c:v>
                </c:pt>
                <c:pt idx="7">
                  <c:v>153</c:v>
                </c:pt>
                <c:pt idx="8">
                  <c:v>153</c:v>
                </c:pt>
                <c:pt idx="9">
                  <c:v>153</c:v>
                </c:pt>
                <c:pt idx="10">
                  <c:v>150</c:v>
                </c:pt>
                <c:pt idx="11">
                  <c:v>147</c:v>
                </c:pt>
                <c:pt idx="12">
                  <c:v>143</c:v>
                </c:pt>
                <c:pt idx="13">
                  <c:v>143</c:v>
                </c:pt>
                <c:pt idx="14">
                  <c:v>139</c:v>
                </c:pt>
                <c:pt idx="15">
                  <c:v>135</c:v>
                </c:pt>
                <c:pt idx="16">
                  <c:v>131</c:v>
                </c:pt>
                <c:pt idx="17">
                  <c:v>127</c:v>
                </c:pt>
                <c:pt idx="18">
                  <c:v>123</c:v>
                </c:pt>
                <c:pt idx="19">
                  <c:v>123</c:v>
                </c:pt>
                <c:pt idx="20">
                  <c:v>123</c:v>
                </c:pt>
                <c:pt idx="21">
                  <c:v>119</c:v>
                </c:pt>
                <c:pt idx="22">
                  <c:v>115</c:v>
                </c:pt>
                <c:pt idx="23">
                  <c:v>108</c:v>
                </c:pt>
                <c:pt idx="24">
                  <c:v>100</c:v>
                </c:pt>
                <c:pt idx="25">
                  <c:v>91</c:v>
                </c:pt>
                <c:pt idx="26">
                  <c:v>91</c:v>
                </c:pt>
                <c:pt idx="27">
                  <c:v>91</c:v>
                </c:pt>
                <c:pt idx="28">
                  <c:v>91</c:v>
                </c:pt>
                <c:pt idx="29">
                  <c:v>91</c:v>
                </c:pt>
                <c:pt idx="30">
                  <c:v>91</c:v>
                </c:pt>
                <c:pt idx="31">
                  <c:v>91</c:v>
                </c:pt>
                <c:pt idx="32">
                  <c:v>91</c:v>
                </c:pt>
                <c:pt idx="33">
                  <c:v>91</c:v>
                </c:pt>
                <c:pt idx="34">
                  <c:v>91</c:v>
                </c:pt>
                <c:pt idx="35">
                  <c:v>91</c:v>
                </c:pt>
                <c:pt idx="36">
                  <c:v>91</c:v>
                </c:pt>
                <c:pt idx="37">
                  <c:v>91</c:v>
                </c:pt>
                <c:pt idx="38">
                  <c:v>91</c:v>
                </c:pt>
                <c:pt idx="39">
                  <c:v>91</c:v>
                </c:pt>
                <c:pt idx="40">
                  <c:v>91</c:v>
                </c:pt>
                <c:pt idx="41">
                  <c:v>91</c:v>
                </c:pt>
                <c:pt idx="42">
                  <c:v>91</c:v>
                </c:pt>
                <c:pt idx="43">
                  <c:v>91</c:v>
                </c:pt>
                <c:pt idx="44">
                  <c:v>91</c:v>
                </c:pt>
                <c:pt idx="45">
                  <c:v>91</c:v>
                </c:pt>
                <c:pt idx="46">
                  <c:v>91</c:v>
                </c:pt>
                <c:pt idx="47">
                  <c:v>91</c:v>
                </c:pt>
                <c:pt idx="48">
                  <c:v>91</c:v>
                </c:pt>
                <c:pt idx="49">
                  <c:v>91</c:v>
                </c:pt>
                <c:pt idx="50">
                  <c:v>91</c:v>
                </c:pt>
                <c:pt idx="51">
                  <c:v>91</c:v>
                </c:pt>
                <c:pt idx="52">
                  <c:v>91</c:v>
                </c:pt>
                <c:pt idx="53">
                  <c:v>91</c:v>
                </c:pt>
                <c:pt idx="54">
                  <c:v>91</c:v>
                </c:pt>
                <c:pt idx="55">
                  <c:v>91</c:v>
                </c:pt>
                <c:pt idx="56">
                  <c:v>91</c:v>
                </c:pt>
                <c:pt idx="57">
                  <c:v>91</c:v>
                </c:pt>
                <c:pt idx="58">
                  <c:v>91</c:v>
                </c:pt>
                <c:pt idx="59">
                  <c:v>91</c:v>
                </c:pt>
                <c:pt idx="60">
                  <c:v>91</c:v>
                </c:pt>
                <c:pt idx="61">
                  <c:v>91</c:v>
                </c:pt>
                <c:pt idx="62">
                  <c:v>91</c:v>
                </c:pt>
                <c:pt idx="63">
                  <c:v>91</c:v>
                </c:pt>
                <c:pt idx="64">
                  <c:v>91</c:v>
                </c:pt>
                <c:pt idx="65">
                  <c:v>91</c:v>
                </c:pt>
                <c:pt idx="66">
                  <c:v>91</c:v>
                </c:pt>
              </c:numCache>
            </c:numRef>
          </c:val>
          <c:smooth val="0"/>
          <c:extLst>
            <c:ext xmlns:c16="http://schemas.microsoft.com/office/drawing/2014/chart" uri="{C3380CC4-5D6E-409C-BE32-E72D297353CC}">
              <c16:uniqueId val="{00000002-4FB2-4AAE-BDC9-4AC29E80B26E}"/>
            </c:ext>
          </c:extLst>
        </c:ser>
        <c:dLbls>
          <c:showLegendKey val="0"/>
          <c:showVal val="0"/>
          <c:showCatName val="0"/>
          <c:showSerName val="0"/>
          <c:showPercent val="0"/>
          <c:showBubbleSize val="0"/>
        </c:dLbls>
        <c:smooth val="0"/>
        <c:axId val="1525598320"/>
        <c:axId val="1491268928"/>
      </c:lineChart>
      <c:catAx>
        <c:axId val="152559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1268928"/>
        <c:crosses val="autoZero"/>
        <c:auto val="1"/>
        <c:lblAlgn val="ctr"/>
        <c:lblOffset val="100"/>
        <c:noMultiLvlLbl val="0"/>
      </c:catAx>
      <c:valAx>
        <c:axId val="1491268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a:t>
                </a:r>
                <a:r>
                  <a:rPr lang="en-GB" baseline="0"/>
                  <a:t> of tests outstanding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598320"/>
        <c:crosses val="autoZero"/>
        <c:crossBetween val="between"/>
      </c:valAx>
      <c:spPr>
        <a:solidFill>
          <a:schemeClr val="accent4">
            <a:lumMod val="20000"/>
            <a:lumOff val="80000"/>
          </a:schemeClr>
        </a:solid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02/04/2020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02/04/2020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240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7</a:t>
            </a:fld>
            <a:endParaRPr lang="en-GB"/>
          </a:p>
        </p:txBody>
      </p:sp>
    </p:spTree>
    <p:extLst>
      <p:ext uri="{BB962C8B-B14F-4D97-AF65-F5344CB8AC3E}">
        <p14:creationId xmlns:p14="http://schemas.microsoft.com/office/powerpoint/2010/main" val="320107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9</a:t>
            </a:fld>
            <a:endParaRPr lang="en-GB"/>
          </a:p>
        </p:txBody>
      </p:sp>
    </p:spTree>
    <p:extLst>
      <p:ext uri="{BB962C8B-B14F-4D97-AF65-F5344CB8AC3E}">
        <p14:creationId xmlns:p14="http://schemas.microsoft.com/office/powerpoint/2010/main" val="1407978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5990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963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023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169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4498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6427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6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0174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07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645478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97609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498"/>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2818003" y="1702384"/>
            <a:ext cx="3507993" cy="514350"/>
          </a:xfrm>
          <a:prstGeom prst="rect">
            <a:avLst/>
          </a:prstGeom>
        </p:spPr>
        <p:txBody>
          <a:bodyPr wrap="square" lIns="0" tIns="0" rIns="0" bIns="0">
            <a:spAutoFit/>
          </a:bodyPr>
          <a:lstStyle>
            <a:lvl1pPr>
              <a:defRPr sz="3200" b="1" i="0">
                <a:solidFill>
                  <a:srgbClr val="3D5AA8"/>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88608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D5AA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89883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D5AA8"/>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07883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D5AA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8775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9254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0497075"/>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498"/>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2540380" y="207391"/>
            <a:ext cx="4063238" cy="452120"/>
          </a:xfrm>
          <a:prstGeom prst="rect">
            <a:avLst/>
          </a:prstGeom>
        </p:spPr>
        <p:txBody>
          <a:bodyPr wrap="square" lIns="0" tIns="0" rIns="0" bIns="0">
            <a:spAutoFit/>
          </a:bodyPr>
          <a:lstStyle>
            <a:lvl1pPr>
              <a:defRPr sz="2800" b="1" i="0">
                <a:solidFill>
                  <a:srgbClr val="3D5AA8"/>
                </a:solidFill>
                <a:latin typeface="Arial"/>
                <a:cs typeface="Arial"/>
              </a:defRPr>
            </a:lvl1pPr>
          </a:lstStyle>
          <a:p>
            <a:endParaRPr/>
          </a:p>
        </p:txBody>
      </p:sp>
      <p:sp>
        <p:nvSpPr>
          <p:cNvPr id="3" name="Holder 3"/>
          <p:cNvSpPr>
            <a:spLocks noGrp="1"/>
          </p:cNvSpPr>
          <p:nvPr>
            <p:ph type="body" idx="1"/>
          </p:nvPr>
        </p:nvSpPr>
        <p:spPr>
          <a:xfrm>
            <a:off x="1081836" y="1072083"/>
            <a:ext cx="6980326" cy="23317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4/2/2020</a:t>
            </a:fld>
            <a:endParaRPr lang="en-US" dirty="0"/>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6861733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a:normAutofit fontScale="92500" lnSpcReduction="10000"/>
          </a:bodyPr>
          <a:lstStyle/>
          <a:p>
            <a:endParaRPr lang="en-GB" dirty="0"/>
          </a:p>
          <a:p>
            <a:endParaRPr lang="en-GB" dirty="0"/>
          </a:p>
          <a:p>
            <a:r>
              <a:rPr lang="en-GB" dirty="0"/>
              <a:t>27</a:t>
            </a:r>
            <a:r>
              <a:rPr lang="en-GB" baseline="30000" dirty="0"/>
              <a:t>th</a:t>
            </a:r>
            <a:r>
              <a:rPr lang="en-GB" dirty="0"/>
              <a:t> March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36731"/>
              </p:ext>
            </p:extLst>
          </p:nvPr>
        </p:nvGraphicFramePr>
        <p:xfrm>
          <a:off x="0" y="571700"/>
          <a:ext cx="4780044" cy="4571800"/>
        </p:xfrm>
        <a:graphic>
          <a:graphicData uri="http://schemas.openxmlformats.org/drawingml/2006/table">
            <a:tbl>
              <a:tblPr firstRow="1" bandRow="1">
                <a:tableStyleId>{5C22544A-7EE6-4342-B048-85BDC9FD1C3A}</a:tableStyleId>
              </a:tblPr>
              <a:tblGrid>
                <a:gridCol w="4780044">
                  <a:extLst>
                    <a:ext uri="{9D8B030D-6E8A-4147-A177-3AD203B41FA5}">
                      <a16:colId xmlns:a16="http://schemas.microsoft.com/office/drawing/2014/main" val="20000"/>
                    </a:ext>
                  </a:extLst>
                </a:gridCol>
              </a:tblGrid>
              <a:tr h="250510">
                <a:tc>
                  <a:txBody>
                    <a:bodyPr/>
                    <a:lstStyle/>
                    <a:p>
                      <a:pPr algn="ctr"/>
                      <a:r>
                        <a:rPr lang="en-GB" sz="1000"/>
                        <a:t>Executive Summary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321290">
                <a:tc>
                  <a:txBody>
                    <a:bodyPr/>
                    <a:lstStyle/>
                    <a:p>
                      <a:pPr lvl="0" algn="l">
                        <a:lnSpc>
                          <a:spcPct val="100000"/>
                        </a:lnSpc>
                        <a:spcBef>
                          <a:spcPts val="0"/>
                        </a:spcBef>
                        <a:spcAft>
                          <a:spcPts val="0"/>
                        </a:spcAft>
                        <a:buNone/>
                      </a:pPr>
                      <a:r>
                        <a:rPr lang="en-US" sz="900" b="0" i="0" u="none" strike="noStrike" kern="1200" baseline="0" noProof="0" dirty="0"/>
                        <a:t>Programme continues to be at amber trending status, active mitigation of issues and risks is in place in order to maintain the return to green plan.</a:t>
                      </a:r>
                    </a:p>
                    <a:p>
                      <a:pPr lvl="0" algn="l">
                        <a:lnSpc>
                          <a:spcPct val="100000"/>
                        </a:lnSpc>
                        <a:spcBef>
                          <a:spcPts val="0"/>
                        </a:spcBef>
                        <a:spcAft>
                          <a:spcPts val="0"/>
                        </a:spcAft>
                        <a:buNone/>
                      </a:pPr>
                      <a:r>
                        <a:rPr lang="en-US" sz="900" b="1" i="0" u="none" strike="noStrike" kern="1200" baseline="0" noProof="0" dirty="0"/>
                        <a:t>DES: </a:t>
                      </a:r>
                      <a:r>
                        <a:rPr lang="en-US" sz="900" b="0" i="0" u="none" strike="noStrike" kern="1200" baseline="0" noProof="0" dirty="0"/>
                        <a:t>Changes required to DES to meet the 1hr RTO NFR continue to be progressed in order to meet both internal and external NFR timelines.</a:t>
                      </a:r>
                    </a:p>
                    <a:p>
                      <a:pPr lvl="0" algn="l">
                        <a:lnSpc>
                          <a:spcPct val="100000"/>
                        </a:lnSpc>
                        <a:spcBef>
                          <a:spcPts val="0"/>
                        </a:spcBef>
                        <a:spcAft>
                          <a:spcPts val="0"/>
                        </a:spcAft>
                        <a:buNone/>
                      </a:pPr>
                      <a:r>
                        <a:rPr lang="en-US" sz="900" b="1" i="0" u="none" strike="noStrike" kern="1200" baseline="0" noProof="0" dirty="0"/>
                        <a:t>NFR</a:t>
                      </a:r>
                      <a:r>
                        <a:rPr lang="en-US" sz="900" b="0" i="0" u="none" strike="noStrike" kern="1200" baseline="0" noProof="0" dirty="0"/>
                        <a:t>: Xoserve have discussed and agreed with the SI, that PIT exit criteria for DES Non functional testing of DES will not be completed by the 13/04. DES is expected to be functionally ready, but not tested to the non functional volumes stated.</a:t>
                      </a:r>
                    </a:p>
                    <a:p>
                      <a:pPr lvl="0" algn="l">
                        <a:lnSpc>
                          <a:spcPct val="100000"/>
                        </a:lnSpc>
                        <a:spcBef>
                          <a:spcPts val="0"/>
                        </a:spcBef>
                        <a:spcAft>
                          <a:spcPts val="0"/>
                        </a:spcAft>
                        <a:buNone/>
                      </a:pPr>
                      <a:r>
                        <a:rPr lang="en-US" sz="900" b="1" i="0" u="none" strike="noStrike" kern="1200" baseline="0" noProof="0" dirty="0"/>
                        <a:t>REGID &amp; CCMT: </a:t>
                      </a:r>
                      <a:r>
                        <a:rPr lang="en-US" sz="900" b="0" i="0" u="none" strike="noStrike" kern="1200" baseline="0" noProof="0" dirty="0"/>
                        <a:t>Xoserve require “valid” REGID data for its consequential change testing. Xoserve have discussed this with the SI as to when files with valid REGIDs will be produced and available for future testing. </a:t>
                      </a:r>
                    </a:p>
                    <a:p>
                      <a:pPr lvl="0" algn="l">
                        <a:lnSpc>
                          <a:spcPct val="100000"/>
                        </a:lnSpc>
                        <a:spcBef>
                          <a:spcPts val="0"/>
                        </a:spcBef>
                        <a:spcAft>
                          <a:spcPts val="0"/>
                        </a:spcAft>
                        <a:buNone/>
                      </a:pPr>
                      <a:r>
                        <a:rPr lang="en-US" sz="900" b="1" i="0" u="none" strike="noStrike" kern="1200" baseline="0" noProof="0" dirty="0"/>
                        <a:t>CCMT</a:t>
                      </a:r>
                      <a:r>
                        <a:rPr lang="en-US" sz="900" b="0" i="0" u="none" strike="noStrike" kern="1200" baseline="0" noProof="0" dirty="0"/>
                        <a:t>: Continued engagement with customers, in relation to consequential market trials.  ​</a:t>
                      </a:r>
                    </a:p>
                    <a:p>
                      <a:pPr lvl="0" algn="l">
                        <a:lnSpc>
                          <a:spcPct val="100000"/>
                        </a:lnSpc>
                        <a:spcBef>
                          <a:spcPts val="0"/>
                        </a:spcBef>
                        <a:spcAft>
                          <a:spcPts val="0"/>
                        </a:spcAft>
                        <a:buNone/>
                      </a:pPr>
                      <a:r>
                        <a:rPr lang="en-US" sz="900" b="1" i="0" u="none" strike="noStrike" kern="1200" baseline="0" noProof="0" dirty="0"/>
                        <a:t>Data: </a:t>
                      </a:r>
                      <a:r>
                        <a:rPr lang="en-US" sz="900" b="0" i="0" u="none" strike="noStrike" kern="1200" baseline="0" noProof="0" dirty="0"/>
                        <a:t>Ofgem CR has been received to realign the Data Migration (DM) Solution document. ​All data extracts for MPL extract and Alliance data has been issued to Landmark as per plan. </a:t>
                      </a:r>
                      <a:r>
                        <a:rPr lang="en-US" sz="900" b="0" i="0" u="none" strike="noStrike" kern="1200" baseline="0" noProof="0" dirty="0" err="1"/>
                        <a:t>Xoserve</a:t>
                      </a:r>
                      <a:r>
                        <a:rPr lang="en-US" sz="900" b="0" i="0" u="none" strike="noStrike" kern="1200" baseline="0" noProof="0" dirty="0"/>
                        <a:t> are still pending the data from Landmark to confirm when REL data will be provided in readiness for SIT. </a:t>
                      </a:r>
                      <a:r>
                        <a:rPr lang="en-US" sz="900" b="0" i="0" u="none" strike="noStrike" kern="1200" baseline="0" noProof="0" dirty="0" err="1"/>
                        <a:t>Xoserve</a:t>
                      </a:r>
                      <a:r>
                        <a:rPr lang="en-US" sz="900" b="0" i="0" u="none" strike="noStrike" kern="1200" baseline="0" noProof="0" dirty="0"/>
                        <a:t> continue to be on track for the 2</a:t>
                      </a:r>
                      <a:r>
                        <a:rPr lang="en-US" sz="900" b="0" i="0" u="none" strike="noStrike" kern="1200" baseline="30000" noProof="0" dirty="0"/>
                        <a:t>nd</a:t>
                      </a:r>
                      <a:r>
                        <a:rPr lang="en-US" sz="900" b="0" i="0" u="none" strike="noStrike" kern="1200" baseline="0" noProof="0" dirty="0"/>
                        <a:t> REL extract submission.</a:t>
                      </a:r>
                    </a:p>
                    <a:p>
                      <a:pPr lvl="0" algn="l">
                        <a:lnSpc>
                          <a:spcPct val="100000"/>
                        </a:lnSpc>
                        <a:spcBef>
                          <a:spcPts val="0"/>
                        </a:spcBef>
                        <a:spcAft>
                          <a:spcPts val="0"/>
                        </a:spcAft>
                        <a:buNone/>
                      </a:pPr>
                      <a:r>
                        <a:rPr lang="en-US" sz="900" b="1" i="0" u="none" strike="noStrike" kern="1200" baseline="0" noProof="0" dirty="0"/>
                        <a:t>Service Management</a:t>
                      </a:r>
                      <a:r>
                        <a:rPr lang="en-US" sz="900" b="0" i="0" u="none" strike="noStrike" kern="1200" baseline="0" noProof="0" dirty="0"/>
                        <a:t>: It has been confirmed by the DCC (via SI) that  </a:t>
                      </a:r>
                      <a:r>
                        <a:rPr lang="en-US" sz="900" b="0" i="0" u="none" strike="noStrike" kern="1200" baseline="0" noProof="0" dirty="0" err="1"/>
                        <a:t>Xoserve</a:t>
                      </a:r>
                      <a:r>
                        <a:rPr lang="en-US" sz="900" b="0" i="0" u="none" strike="noStrike" kern="1200" baseline="0" noProof="0" dirty="0"/>
                        <a:t> are  not mandated to integrate with the switching service management system, any parties not integrating will be provided with direct access. Xoserve are reviewing this option, in the meantime engagement continues between Xoserve and Cap Gemini to discuss integration activities.</a:t>
                      </a:r>
                    </a:p>
                    <a:p>
                      <a:pPr lvl="0" algn="l">
                        <a:lnSpc>
                          <a:spcPct val="100000"/>
                        </a:lnSpc>
                        <a:spcBef>
                          <a:spcPts val="0"/>
                        </a:spcBef>
                        <a:spcAft>
                          <a:spcPts val="0"/>
                        </a:spcAft>
                        <a:buNone/>
                      </a:pPr>
                      <a:r>
                        <a:rPr lang="en-US" sz="900" b="1" i="0" u="none" strike="noStrike" kern="1200" baseline="0" noProof="0" dirty="0"/>
                        <a:t>PIT: </a:t>
                      </a:r>
                      <a:r>
                        <a:rPr lang="en-US" sz="900" b="0" i="0" u="none" strike="noStrike" kern="1200" baseline="0" noProof="0" dirty="0"/>
                        <a:t>PIT execution continues​ to plan</a:t>
                      </a:r>
                    </a:p>
                    <a:p>
                      <a:pPr lvl="0" algn="l">
                        <a:lnSpc>
                          <a:spcPct val="100000"/>
                        </a:lnSpc>
                        <a:spcBef>
                          <a:spcPts val="0"/>
                        </a:spcBef>
                        <a:spcAft>
                          <a:spcPts val="0"/>
                        </a:spcAft>
                        <a:buNone/>
                      </a:pPr>
                      <a:r>
                        <a:rPr lang="en-US" sz="900" b="1" i="0" u="none" strike="noStrike" kern="1200" baseline="0" noProof="0" dirty="0"/>
                        <a:t>Environments: </a:t>
                      </a:r>
                      <a:r>
                        <a:rPr lang="en-US" sz="900" b="0" i="0" u="none" strike="noStrike" kern="1200" baseline="0" noProof="0" dirty="0"/>
                        <a:t>The </a:t>
                      </a:r>
                      <a:r>
                        <a:rPr lang="en-US" sz="900" b="0" i="0" u="none" strike="noStrike" kern="1200" baseline="0" noProof="0" dirty="0" err="1"/>
                        <a:t>programme</a:t>
                      </a:r>
                      <a:r>
                        <a:rPr lang="en-US" sz="900" b="0" i="0" u="none" strike="noStrike" kern="1200" baseline="0" noProof="0" dirty="0"/>
                        <a:t> have confirmed the need for three additional </a:t>
                      </a:r>
                      <a:r>
                        <a:rPr lang="en-US" sz="900" b="0" i="0" u="none" strike="noStrike" kern="1200" baseline="0" noProof="0" dirty="0" err="1"/>
                        <a:t>Xoserve</a:t>
                      </a:r>
                      <a:r>
                        <a:rPr lang="en-US" sz="900" b="0" i="0" u="none" strike="noStrike" kern="1200" baseline="0" noProof="0" dirty="0"/>
                        <a:t> environments. These are being processed.  The environments are required for external DM testing, User Entry Process Testing (UEPT) and External NFR testing.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79706942"/>
              </p:ext>
            </p:extLst>
          </p:nvPr>
        </p:nvGraphicFramePr>
        <p:xfrm>
          <a:off x="4781219" y="571700"/>
          <a:ext cx="4362781" cy="3056284"/>
        </p:xfrm>
        <a:graphic>
          <a:graphicData uri="http://schemas.openxmlformats.org/drawingml/2006/table">
            <a:tbl>
              <a:tblPr firstRow="1" bandRow="1">
                <a:tableStyleId>{5C22544A-7EE6-4342-B048-85BDC9FD1C3A}</a:tableStyleId>
              </a:tblPr>
              <a:tblGrid>
                <a:gridCol w="2772186">
                  <a:extLst>
                    <a:ext uri="{9D8B030D-6E8A-4147-A177-3AD203B41FA5}">
                      <a16:colId xmlns:a16="http://schemas.microsoft.com/office/drawing/2014/main" val="20000"/>
                    </a:ext>
                  </a:extLst>
                </a:gridCol>
                <a:gridCol w="822192">
                  <a:extLst>
                    <a:ext uri="{9D8B030D-6E8A-4147-A177-3AD203B41FA5}">
                      <a16:colId xmlns:a16="http://schemas.microsoft.com/office/drawing/2014/main" val="341303587"/>
                    </a:ext>
                  </a:extLst>
                </a:gridCol>
                <a:gridCol w="768403">
                  <a:extLst>
                    <a:ext uri="{9D8B030D-6E8A-4147-A177-3AD203B41FA5}">
                      <a16:colId xmlns:a16="http://schemas.microsoft.com/office/drawing/2014/main" val="3112880537"/>
                    </a:ext>
                  </a:extLst>
                </a:gridCol>
              </a:tblGrid>
              <a:tr h="25756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Programme Health - RAG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64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Overall Programme Status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bg1"/>
                          </a:solidFill>
                          <a:effectLst/>
                          <a:uLnTx/>
                          <a:uFillTx/>
                          <a:latin typeface="Arial"/>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prstClr val="white"/>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00399763"/>
                  </a:ext>
                </a:extLst>
              </a:tr>
              <a:tr h="264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Programme Plan – On Track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394750769"/>
                  </a:ext>
                </a:extLst>
              </a:tr>
              <a:tr h="276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a:solidFill>
                            <a:schemeClr val="bg1"/>
                          </a:solidFill>
                          <a:latin typeface="+mn-lt"/>
                          <a:ea typeface="+mn-ea"/>
                          <a:cs typeface="+mn-cs"/>
                        </a:rPr>
                        <a:t>Risk Profile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95151634"/>
                  </a:ext>
                </a:extLst>
              </a:tr>
              <a:tr h="264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Resources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Previous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Current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extLst>
                  <a:ext uri="{0D108BD9-81ED-4DB2-BD59-A6C34878D82A}">
                    <a16:rowId xmlns:a16="http://schemas.microsoft.com/office/drawing/2014/main" val="1627309390"/>
                  </a:ext>
                </a:extLst>
              </a:tr>
              <a:tr h="26479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Progress (Last Month)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442963">
                <a:tc gridSpan="3">
                  <a:txBody>
                    <a:bodyPr/>
                    <a:lstStyle/>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All Primary APIs delivered for Internal SIT </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All UK Link System Test complete including Meter Reads</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Internal SIT testing progressing in earnest</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SIT environment internal set up completed – pending external connectivity with Landmark</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All Test Data Extraction completed</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Gemini SIT execution continues</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effectLst/>
                          <a:latin typeface="+mn-lt"/>
                          <a:ea typeface="+mn-ea"/>
                          <a:cs typeface="+mn-cs"/>
                        </a:rPr>
                        <a:t>Market Trials engagement continues</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i="0" u="none" strike="noStrike" kern="1200" baseline="0" dirty="0">
                          <a:solidFill>
                            <a:schemeClr val="tx1"/>
                          </a:solidFill>
                          <a:effectLst/>
                          <a:latin typeface="+mn-lt"/>
                          <a:ea typeface="+mn-ea"/>
                          <a:cs typeface="+mn-cs"/>
                        </a:rPr>
                        <a:t>NFR Testing commenced</a:t>
                      </a:r>
                    </a:p>
                    <a:p>
                      <a:pPr marL="171450" marR="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i="0" u="none" strike="noStrike" kern="1200" baseline="0" dirty="0">
                          <a:solidFill>
                            <a:schemeClr val="tx1"/>
                          </a:solidFill>
                          <a:effectLst/>
                          <a:latin typeface="+mn-lt"/>
                          <a:ea typeface="+mn-ea"/>
                          <a:cs typeface="+mn-cs"/>
                        </a:rPr>
                        <a:t>PIT completion activities including reporting to SI continues</a:t>
                      </a:r>
                      <a:endParaRPr lang="en-GB" sz="700" b="0" i="0" u="none" strike="noStrike" kern="1200" baseline="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79120867"/>
                  </a:ext>
                </a:extLst>
              </a:tr>
            </a:tbl>
          </a:graphicData>
        </a:graphic>
      </p:graphicFrame>
      <p:graphicFrame>
        <p:nvGraphicFramePr>
          <p:cNvPr id="27" name="Table 26">
            <a:extLst>
              <a:ext uri="{FF2B5EF4-FFF2-40B4-BE49-F238E27FC236}">
                <a16:creationId xmlns:a16="http://schemas.microsoft.com/office/drawing/2014/main" id="{2B7D2D21-4701-4F75-8CF6-E55566967FB7}"/>
              </a:ext>
            </a:extLst>
          </p:cNvPr>
          <p:cNvGraphicFramePr>
            <a:graphicFrameLocks noGrp="1"/>
          </p:cNvGraphicFramePr>
          <p:nvPr>
            <p:extLst>
              <p:ext uri="{D42A27DB-BD31-4B8C-83A1-F6EECF244321}">
                <p14:modId xmlns:p14="http://schemas.microsoft.com/office/powerpoint/2010/main" val="808846596"/>
              </p:ext>
            </p:extLst>
          </p:nvPr>
        </p:nvGraphicFramePr>
        <p:xfrm>
          <a:off x="4781219" y="3623782"/>
          <a:ext cx="4362781" cy="1519718"/>
        </p:xfrm>
        <a:graphic>
          <a:graphicData uri="http://schemas.openxmlformats.org/drawingml/2006/table">
            <a:tbl>
              <a:tblPr firstRow="1" bandRow="1">
                <a:tableStyleId>{5C22544A-7EE6-4342-B048-85BDC9FD1C3A}</a:tableStyleId>
              </a:tblPr>
              <a:tblGrid>
                <a:gridCol w="4362781">
                  <a:extLst>
                    <a:ext uri="{9D8B030D-6E8A-4147-A177-3AD203B41FA5}">
                      <a16:colId xmlns:a16="http://schemas.microsoft.com/office/drawing/2014/main" val="2589585406"/>
                    </a:ext>
                  </a:extLst>
                </a:gridCol>
              </a:tblGrid>
              <a:tr h="242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a:solidFill>
                            <a:schemeClr val="bg1"/>
                          </a:solidFill>
                          <a:latin typeface="+mn-lt"/>
                          <a:ea typeface="+mn-ea"/>
                          <a:cs typeface="+mn-cs"/>
                        </a:rPr>
                        <a:t>Priorities (Next Month)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72002177"/>
                  </a:ext>
                </a:extLst>
              </a:tr>
              <a:tr h="127764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internal SIT execution and NFR Testing.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Achieve PIT Exit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DES/API deliverables – Secondary APIs and DES for SIT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Complete Data Migration ST and Data Provision activities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Gemini: Complete SIT execution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Gemini: UAT planning with the Test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Market Trials engagement with customers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a:solidFill>
                            <a:schemeClr val="tx1"/>
                          </a:solidFill>
                          <a:latin typeface="+mn-lt"/>
                          <a:ea typeface="+mn-ea"/>
                          <a:cs typeface="Arial" panose="020B0604020202020204" pitchFamily="34" charset="0"/>
                        </a:rPr>
                        <a:t>Continue preparatory activities for external testing (SIT &amp; DMT)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6805070"/>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8458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318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dirty="0"/>
              <a:t>CSSC Programme 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4082254244"/>
              </p:ext>
            </p:extLst>
          </p:nvPr>
        </p:nvGraphicFramePr>
        <p:xfrm>
          <a:off x="85060" y="459501"/>
          <a:ext cx="8982740" cy="3837410"/>
        </p:xfrm>
        <a:graphic>
          <a:graphicData uri="http://schemas.openxmlformats.org/drawingml/2006/table">
            <a:tbl>
              <a:tblPr firstRow="1" bandRow="1">
                <a:tableStyleId>{5C22544A-7EE6-4342-B048-85BDC9FD1C3A}</a:tableStyleId>
              </a:tblPr>
              <a:tblGrid>
                <a:gridCol w="467390">
                  <a:extLst>
                    <a:ext uri="{9D8B030D-6E8A-4147-A177-3AD203B41FA5}">
                      <a16:colId xmlns:a16="http://schemas.microsoft.com/office/drawing/2014/main" val="20000"/>
                    </a:ext>
                  </a:extLst>
                </a:gridCol>
                <a:gridCol w="476250">
                  <a:extLst>
                    <a:ext uri="{9D8B030D-6E8A-4147-A177-3AD203B41FA5}">
                      <a16:colId xmlns:a16="http://schemas.microsoft.com/office/drawing/2014/main" val="2467489139"/>
                    </a:ext>
                  </a:extLst>
                </a:gridCol>
                <a:gridCol w="687634">
                  <a:extLst>
                    <a:ext uri="{9D8B030D-6E8A-4147-A177-3AD203B41FA5}">
                      <a16:colId xmlns:a16="http://schemas.microsoft.com/office/drawing/2014/main" val="20001"/>
                    </a:ext>
                  </a:extLst>
                </a:gridCol>
                <a:gridCol w="7351466">
                  <a:extLst>
                    <a:ext uri="{9D8B030D-6E8A-4147-A177-3AD203B41FA5}">
                      <a16:colId xmlns:a16="http://schemas.microsoft.com/office/drawing/2014/main" val="20002"/>
                    </a:ext>
                  </a:extLst>
                </a:gridCol>
              </a:tblGrid>
              <a:tr h="355542">
                <a:tc>
                  <a:txBody>
                    <a:bodyPr/>
                    <a:lstStyle/>
                    <a:p>
                      <a:pPr algn="ctr"/>
                      <a:r>
                        <a:rPr lang="en-GB" sz="6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600" dirty="0"/>
                        <a:t>Prev MONTH</a:t>
                      </a:r>
                    </a:p>
                  </a:txBody>
                  <a:tcPr anchor="ctr"/>
                </a:tc>
                <a:tc>
                  <a:txBody>
                    <a:bodyPr/>
                    <a:lstStyle/>
                    <a:p>
                      <a:pPr algn="ctr"/>
                      <a:r>
                        <a:rPr lang="en-GB" sz="6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600" dirty="0"/>
                        <a:t>Curr</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600" dirty="0"/>
                        <a:t>MONTH</a:t>
                      </a:r>
                    </a:p>
                  </a:txBody>
                  <a:tcPr anchor="ctr"/>
                </a:tc>
                <a:tc>
                  <a:txBody>
                    <a:bodyPr/>
                    <a:lstStyle/>
                    <a:p>
                      <a:pPr algn="ctr"/>
                      <a:r>
                        <a:rPr lang="en-GB" sz="600" dirty="0"/>
                        <a:t>WORK</a:t>
                      </a:r>
                    </a:p>
                    <a:p>
                      <a:pPr algn="ctr"/>
                      <a:r>
                        <a:rPr lang="en-GB" sz="600" dirty="0"/>
                        <a:t>STREAM</a:t>
                      </a:r>
                    </a:p>
                  </a:txBody>
                  <a:tcPr anchor="ctr"/>
                </a:tc>
                <a:tc>
                  <a:txBody>
                    <a:bodyPr/>
                    <a:lstStyle/>
                    <a:p>
                      <a:pPr algn="ctr"/>
                      <a:r>
                        <a:rPr lang="en-GB" sz="600" dirty="0"/>
                        <a:t>SUMMARY</a:t>
                      </a:r>
                    </a:p>
                  </a:txBody>
                  <a:tcPr anchor="ctr"/>
                </a:tc>
                <a:extLst>
                  <a:ext uri="{0D108BD9-81ED-4DB2-BD59-A6C34878D82A}">
                    <a16:rowId xmlns:a16="http://schemas.microsoft.com/office/drawing/2014/main" val="10000"/>
                  </a:ext>
                </a:extLst>
              </a:tr>
              <a:tr h="469118">
                <a:tc>
                  <a:txBody>
                    <a:bodyPr/>
                    <a:lstStyle/>
                    <a:p>
                      <a:endParaRPr lang="en-GB" sz="600" dirty="0">
                        <a:latin typeface="+mn-lt"/>
                      </a:endParaRPr>
                    </a:p>
                  </a:txBody>
                  <a:tcPr>
                    <a:solidFill>
                      <a:srgbClr val="FFC000"/>
                    </a:solidFill>
                  </a:tcPr>
                </a:tc>
                <a:tc>
                  <a:txBody>
                    <a:bodyPr/>
                    <a:lstStyle/>
                    <a:p>
                      <a:endParaRPr lang="en-GB" sz="600" dirty="0">
                        <a:latin typeface="+mn-lt"/>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Data Migration &amp; Provision</a:t>
                      </a:r>
                    </a:p>
                  </a:txBody>
                  <a:tcPr/>
                </a:tc>
                <a:tc>
                  <a:txBody>
                    <a:bodyPr/>
                    <a:lstStyle/>
                    <a:p>
                      <a:pPr marL="0" marR="0" lvl="0" indent="0" algn="l" rtl="0" eaLnBrk="1" fontAlgn="auto" latinLnBrk="0" hangingPunct="1">
                        <a:lnSpc>
                          <a:spcPct val="100000"/>
                        </a:lnSpc>
                        <a:spcBef>
                          <a:spcPts val="85"/>
                        </a:spcBef>
                        <a:spcAft>
                          <a:spcPts val="85"/>
                        </a:spcAft>
                        <a:buFont typeface="Arial" panose="020B0604020202020204" pitchFamily="34" charset="0"/>
                        <a:buNone/>
                      </a:pPr>
                      <a:r>
                        <a:rPr lang="en-US" sz="600" dirty="0"/>
                        <a:t>Amber Status: Reflective of Switching Programme CR’s against the baselined Data Migration Solution &amp; reconciliation solution. Impact assessment and re- planning is underway. Pre Integration Testing nearing completion and test preparation in progress for external testing.</a:t>
                      </a:r>
                    </a:p>
                    <a:p>
                      <a:pPr marL="0" marR="0" lvl="0" indent="0" algn="l" rtl="0" eaLnBrk="1" fontAlgn="auto" latinLnBrk="0" hangingPunct="1">
                        <a:lnSpc>
                          <a:spcPct val="100000"/>
                        </a:lnSpc>
                        <a:spcBef>
                          <a:spcPts val="85"/>
                        </a:spcBef>
                        <a:spcAft>
                          <a:spcPts val="85"/>
                        </a:spcAft>
                        <a:buFont typeface="Arial" panose="020B0604020202020204" pitchFamily="34" charset="0"/>
                        <a:buNone/>
                      </a:pPr>
                      <a:r>
                        <a:rPr lang="en-US" sz="600" dirty="0"/>
                        <a:t>Data provision ongoing to support performance testing, external SIT preparation and market trials. REL Cycle 2 data extraction is on track for April delivery.</a:t>
                      </a:r>
                    </a:p>
                  </a:txBody>
                  <a:tcPr/>
                </a:tc>
                <a:extLst>
                  <a:ext uri="{0D108BD9-81ED-4DB2-BD59-A6C34878D82A}">
                    <a16:rowId xmlns:a16="http://schemas.microsoft.com/office/drawing/2014/main" val="439292279"/>
                  </a:ext>
                </a:extLst>
              </a:tr>
              <a:tr h="291347">
                <a:tc>
                  <a:txBody>
                    <a:bodyPr/>
                    <a:lstStyle/>
                    <a:p>
                      <a:endParaRPr lang="en-GB" sz="600" dirty="0">
                        <a:latin typeface="+mn-lt"/>
                      </a:endParaRPr>
                    </a:p>
                  </a:txBody>
                  <a:tcPr>
                    <a:solidFill>
                      <a:srgbClr val="FFCC00"/>
                    </a:solidFill>
                  </a:tcPr>
                </a:tc>
                <a:tc>
                  <a:txBody>
                    <a:bodyPr/>
                    <a:lstStyle/>
                    <a:p>
                      <a:endParaRPr lang="en-GB" sz="600" dirty="0">
                        <a:latin typeface="+mn-lt"/>
                      </a:endParaRPr>
                    </a:p>
                  </a:txBody>
                  <a:tcPr>
                    <a:solidFill>
                      <a:srgbClr val="FFCC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Internal Testing  (PIT)</a:t>
                      </a:r>
                    </a:p>
                  </a:txBody>
                  <a:tcPr/>
                </a:tc>
                <a:tc>
                  <a:txBody>
                    <a:bodyPr/>
                    <a:lstStyle/>
                    <a:p>
                      <a:pPr marL="0" marR="0" lvl="0" indent="0" algn="l" defTabSz="685784" rtl="0" eaLnBrk="1" fontAlgn="auto" latinLnBrk="0" hangingPunct="1">
                        <a:lnSpc>
                          <a:spcPct val="100000"/>
                        </a:lnSpc>
                        <a:spcBef>
                          <a:spcPts val="85"/>
                        </a:spcBef>
                        <a:spcAft>
                          <a:spcPts val="85"/>
                        </a:spcAft>
                        <a:buClrTx/>
                        <a:buSzTx/>
                        <a:buFont typeface="Arial" panose="020B0604020202020204" pitchFamily="34" charset="0"/>
                        <a:buNone/>
                        <a:tabLst/>
                        <a:defRPr/>
                      </a:pPr>
                      <a:r>
                        <a:rPr lang="en-US" sz="600" b="0" kern="1200" baseline="0" dirty="0">
                          <a:solidFill>
                            <a:schemeClr val="tx1"/>
                          </a:solidFill>
                          <a:latin typeface="+mn-lt"/>
                          <a:ea typeface="+mn-ea"/>
                          <a:cs typeface="Arial"/>
                        </a:rPr>
                        <a:t>Amber Status: PPTE3 Test environment has minor functional issues. Schedule is Amber  due to later execution of DES related tests. will commence without DES.</a:t>
                      </a:r>
                    </a:p>
                    <a:p>
                      <a:pPr marL="0" marR="0" lvl="0" indent="0" algn="l" defTabSz="685784" rtl="0" eaLnBrk="1" fontAlgn="auto" latinLnBrk="0" hangingPunct="1">
                        <a:lnSpc>
                          <a:spcPct val="100000"/>
                        </a:lnSpc>
                        <a:spcBef>
                          <a:spcPts val="85"/>
                        </a:spcBef>
                        <a:spcAft>
                          <a:spcPts val="85"/>
                        </a:spcAft>
                        <a:buClrTx/>
                        <a:buSzTx/>
                        <a:buFont typeface="Arial" panose="020B0604020202020204" pitchFamily="34" charset="0"/>
                        <a:buNone/>
                        <a:tabLst/>
                        <a:defRPr/>
                      </a:pPr>
                      <a:r>
                        <a:rPr lang="en-US" sz="600" b="0" kern="1200" baseline="0" dirty="0">
                          <a:solidFill>
                            <a:schemeClr val="tx1"/>
                          </a:solidFill>
                          <a:latin typeface="+mn-lt"/>
                          <a:ea typeface="+mn-ea"/>
                          <a:cs typeface="Arial"/>
                        </a:rPr>
                        <a:t>Performance Testing execution has commenced</a:t>
                      </a:r>
                    </a:p>
                  </a:txBody>
                  <a:tcPr/>
                </a:tc>
                <a:extLst>
                  <a:ext uri="{0D108BD9-81ED-4DB2-BD59-A6C34878D82A}">
                    <a16:rowId xmlns:a16="http://schemas.microsoft.com/office/drawing/2014/main" val="3170119702"/>
                  </a:ext>
                </a:extLst>
              </a:tr>
              <a:tr h="255509">
                <a:tc>
                  <a:txBody>
                    <a:bodyPr/>
                    <a:lstStyle/>
                    <a:p>
                      <a:endParaRPr lang="en-GB" sz="600" dirty="0">
                        <a:latin typeface="+mn-lt"/>
                      </a:endParaRPr>
                    </a:p>
                  </a:txBody>
                  <a:tcPr>
                    <a:solidFill>
                      <a:srgbClr val="26A412"/>
                    </a:solidFill>
                  </a:tcPr>
                </a:tc>
                <a:tc>
                  <a:txBody>
                    <a:bodyPr/>
                    <a:lstStyle/>
                    <a:p>
                      <a:endParaRPr lang="en-GB" sz="6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Market Trials</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600" kern="1200" baseline="0" dirty="0">
                          <a:solidFill>
                            <a:schemeClr val="tx1"/>
                          </a:solidFill>
                          <a:latin typeface="+mn-lt"/>
                          <a:ea typeface="+mn-ea"/>
                          <a:cs typeface="Arial"/>
                        </a:rPr>
                        <a:t>Green Status: Workshop schedule continues to further detail the CCMT Approach. Switching Programme CR to move MT execution to the end of June was raised approval pending</a:t>
                      </a:r>
                    </a:p>
                  </a:txBody>
                  <a:tcPr/>
                </a:tc>
                <a:extLst>
                  <a:ext uri="{0D108BD9-81ED-4DB2-BD59-A6C34878D82A}">
                    <a16:rowId xmlns:a16="http://schemas.microsoft.com/office/drawing/2014/main" val="3058588897"/>
                  </a:ext>
                </a:extLst>
              </a:tr>
              <a:tr h="343222">
                <a:tc>
                  <a:txBody>
                    <a:bodyPr/>
                    <a:lstStyle/>
                    <a:p>
                      <a:endParaRPr lang="en-GB" sz="600">
                        <a:latin typeface="+mn-lt"/>
                      </a:endParaRPr>
                    </a:p>
                  </a:txBody>
                  <a:tcPr>
                    <a:solidFill>
                      <a:srgbClr val="FFCC00"/>
                    </a:solidFill>
                  </a:tcPr>
                </a:tc>
                <a:tc>
                  <a:txBody>
                    <a:bodyPr/>
                    <a:lstStyle/>
                    <a:p>
                      <a:endParaRPr lang="en-GB" sz="6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00" b="0" dirty="0">
                          <a:solidFill>
                            <a:schemeClr val="tx1"/>
                          </a:solidFill>
                          <a:latin typeface="+mn-lt"/>
                        </a:rPr>
                        <a:t>Service Management</a:t>
                      </a:r>
                      <a:endParaRPr kumimoji="0" lang="en-GB" sz="6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600" kern="1200" baseline="0" dirty="0">
                          <a:solidFill>
                            <a:schemeClr val="tx1"/>
                          </a:solidFill>
                          <a:latin typeface="+mn-lt"/>
                          <a:ea typeface="+mn-ea"/>
                          <a:cs typeface="Arial"/>
                        </a:rPr>
                        <a:t>Green Status: Internal assessment continues to ascertain if </a:t>
                      </a:r>
                      <a:r>
                        <a:rPr lang="en-US" sz="600" kern="1200" baseline="0" dirty="0" err="1">
                          <a:solidFill>
                            <a:schemeClr val="tx1"/>
                          </a:solidFill>
                          <a:latin typeface="+mn-lt"/>
                          <a:ea typeface="+mn-ea"/>
                          <a:cs typeface="Arial"/>
                        </a:rPr>
                        <a:t>Xoserve</a:t>
                      </a:r>
                      <a:r>
                        <a:rPr lang="en-US" sz="600" kern="1200" baseline="0" dirty="0">
                          <a:solidFill>
                            <a:schemeClr val="tx1"/>
                          </a:solidFill>
                          <a:latin typeface="+mn-lt"/>
                          <a:ea typeface="+mn-ea"/>
                          <a:cs typeface="Arial"/>
                        </a:rPr>
                        <a:t> will integrate with Switching Service Management system.</a:t>
                      </a:r>
                    </a:p>
                  </a:txBody>
                  <a:tcPr/>
                </a:tc>
                <a:extLst>
                  <a:ext uri="{0D108BD9-81ED-4DB2-BD59-A6C34878D82A}">
                    <a16:rowId xmlns:a16="http://schemas.microsoft.com/office/drawing/2014/main" val="3964111466"/>
                  </a:ext>
                </a:extLst>
              </a:tr>
              <a:tr h="266657">
                <a:tc>
                  <a:txBody>
                    <a:bodyPr/>
                    <a:lstStyle/>
                    <a:p>
                      <a:endParaRPr lang="en-GB" sz="600" dirty="0">
                        <a:latin typeface="+mn-lt"/>
                      </a:endParaRPr>
                    </a:p>
                  </a:txBody>
                  <a:tcPr>
                    <a:solidFill>
                      <a:srgbClr val="26A412"/>
                    </a:solidFill>
                  </a:tcPr>
                </a:tc>
                <a:tc>
                  <a:txBody>
                    <a:bodyPr/>
                    <a:lstStyle/>
                    <a:p>
                      <a:endParaRPr lang="en-GB" sz="6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noProof="0" dirty="0">
                          <a:solidFill>
                            <a:schemeClr val="tx1"/>
                          </a:solidFill>
                          <a:latin typeface="+mn-lt"/>
                          <a:ea typeface="+mn-ea"/>
                          <a:cs typeface="+mn-cs"/>
                        </a:rPr>
                        <a:t>Reporting</a:t>
                      </a:r>
                    </a:p>
                  </a:txBody>
                  <a:tcPr/>
                </a:tc>
                <a:tc>
                  <a:txBody>
                    <a:bodyPr/>
                    <a:lstStyle/>
                    <a:p>
                      <a:pPr marL="0" indent="0">
                        <a:buFont typeface="Arial" panose="020B0604020202020204" pitchFamily="34" charset="0"/>
                        <a:buNone/>
                      </a:pPr>
                      <a:r>
                        <a:rPr lang="en-US" sz="600" b="0" i="0" u="none" strike="noStrike" kern="1200" dirty="0">
                          <a:solidFill>
                            <a:schemeClr val="tx1"/>
                          </a:solidFill>
                          <a:effectLst/>
                          <a:latin typeface="+mn-lt"/>
                          <a:ea typeface="+mn-ea"/>
                          <a:cs typeface="+mn-cs"/>
                        </a:rPr>
                        <a:t>Green Status: No new reporting requirements have been identified following exit of detailed design. No changes to existing reports identified, analysis into three production reports is in progress to understand the underlying data model.</a:t>
                      </a:r>
                      <a:endParaRPr lang="en-GB" sz="6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127128058"/>
                  </a:ext>
                </a:extLst>
              </a:tr>
              <a:tr h="353194">
                <a:tc>
                  <a:txBody>
                    <a:bodyPr/>
                    <a:lstStyle/>
                    <a:p>
                      <a:endParaRPr lang="en-GB" sz="600" dirty="0">
                        <a:latin typeface="+mn-lt"/>
                      </a:endParaRPr>
                    </a:p>
                  </a:txBody>
                  <a:tcPr>
                    <a:solidFill>
                      <a:srgbClr val="FFCC00"/>
                    </a:solidFill>
                  </a:tcPr>
                </a:tc>
                <a:tc>
                  <a:txBody>
                    <a:bodyPr/>
                    <a:lstStyle/>
                    <a:p>
                      <a:endParaRPr lang="en-GB" sz="600">
                        <a:latin typeface="+mn-lt"/>
                      </a:endParaRPr>
                    </a:p>
                  </a:txBody>
                  <a:tcPr>
                    <a:solidFill>
                      <a:srgbClr val="FFCC00"/>
                    </a:solidFill>
                  </a:tcPr>
                </a:tc>
                <a:tc>
                  <a:txBody>
                    <a:bodyPr/>
                    <a:lstStyle/>
                    <a:p>
                      <a:r>
                        <a:rPr lang="en-US" altLang="en-US" sz="600" b="0" kern="1200" baseline="0" dirty="0">
                          <a:solidFill>
                            <a:schemeClr val="tx1"/>
                          </a:solidFill>
                          <a:latin typeface="+mn-lt"/>
                          <a:ea typeface="+mn-ea"/>
                          <a:cs typeface="+mn-cs"/>
                        </a:rPr>
                        <a:t>Networks</a:t>
                      </a:r>
                    </a:p>
                  </a:txBody>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600" b="0" kern="1200" dirty="0">
                          <a:solidFill>
                            <a:schemeClr val="dk1"/>
                          </a:solidFill>
                          <a:effectLst/>
                          <a:latin typeface="+mn-lt"/>
                          <a:ea typeface="+mn-ea"/>
                          <a:cs typeface="+mn-cs"/>
                        </a:rPr>
                        <a:t>Amber Status: Waiting for confirmation of whether any </a:t>
                      </a:r>
                      <a:r>
                        <a:rPr lang="en-US" sz="600" b="0" kern="1200" dirty="0" err="1">
                          <a:solidFill>
                            <a:schemeClr val="dk1"/>
                          </a:solidFill>
                          <a:effectLst/>
                          <a:latin typeface="+mn-lt"/>
                          <a:ea typeface="+mn-ea"/>
                          <a:cs typeface="+mn-cs"/>
                        </a:rPr>
                        <a:t>Licenced</a:t>
                      </a:r>
                      <a:r>
                        <a:rPr lang="en-US" sz="600" b="0" kern="1200" dirty="0">
                          <a:solidFill>
                            <a:schemeClr val="dk1"/>
                          </a:solidFill>
                          <a:effectLst/>
                          <a:latin typeface="+mn-lt"/>
                          <a:ea typeface="+mn-ea"/>
                          <a:cs typeface="+mn-cs"/>
                        </a:rPr>
                        <a:t> Parties have selected IX as a network option.  </a:t>
                      </a:r>
                      <a:endParaRPr lang="en-GB" sz="600" b="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287847">
                <a:tc>
                  <a:txBody>
                    <a:bodyPr/>
                    <a:lstStyle/>
                    <a:p>
                      <a:endParaRPr lang="en-GB" sz="600">
                        <a:latin typeface="+mn-lt"/>
                      </a:endParaRPr>
                    </a:p>
                  </a:txBody>
                  <a:tcPr>
                    <a:solidFill>
                      <a:srgbClr val="FFCC00"/>
                    </a:solidFill>
                  </a:tcPr>
                </a:tc>
                <a:tc>
                  <a:txBody>
                    <a:bodyPr/>
                    <a:lstStyle/>
                    <a:p>
                      <a:endParaRPr lang="en-GB" sz="600">
                        <a:latin typeface="+mn-lt"/>
                      </a:endParaRPr>
                    </a:p>
                  </a:txBody>
                  <a:tcPr>
                    <a:solidFill>
                      <a:srgbClr val="FFCC00"/>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GB" sz="600" b="0" kern="1200" dirty="0">
                          <a:solidFill>
                            <a:schemeClr val="tx1"/>
                          </a:solidFill>
                          <a:latin typeface="+mn-lt"/>
                          <a:ea typeface="+mn-ea"/>
                          <a:cs typeface="+mn-cs"/>
                        </a:rPr>
                        <a:t>DES &amp; API</a:t>
                      </a:r>
                      <a:endParaRPr lang="en-US" sz="600" b="0" kern="1200" dirty="0">
                        <a:solidFill>
                          <a:schemeClr val="tx1"/>
                        </a:solidFill>
                        <a:latin typeface="+mn-lt"/>
                        <a:ea typeface="+mn-ea"/>
                        <a:cs typeface="+mn-cs"/>
                      </a:endParaRPr>
                    </a:p>
                  </a:txBody>
                  <a:tcPr/>
                </a:tc>
                <a:tc>
                  <a:txBody>
                    <a:bodyPr/>
                    <a:lstStyle/>
                    <a:p>
                      <a:pPr marL="0" indent="0" rtl="0" fontAlgn="base">
                        <a:buFont typeface="Arial" panose="020B0604020202020204" pitchFamily="34" charset="0"/>
                        <a:buNone/>
                      </a:pPr>
                      <a:r>
                        <a:rPr lang="en-GB" sz="600" b="0" kern="1200" baseline="0" dirty="0">
                          <a:solidFill>
                            <a:schemeClr val="tx1"/>
                          </a:solidFill>
                          <a:latin typeface="+mn-lt"/>
                          <a:ea typeface="+mn-ea"/>
                          <a:cs typeface="Arial"/>
                        </a:rPr>
                        <a:t>Amber Status: All primary API’s have been delivered for system integration testing.  Smoke testing with CSSP is complete.  Secondary API’s are in progress.  Delays have been seen against the DES re-platform which has caused a delay into functional testing.  This has been re-planned with the SI and mitigation actions in place.</a:t>
                      </a:r>
                      <a:endParaRPr lang="en-GB" sz="600" b="0" kern="1200" dirty="0">
                        <a:solidFill>
                          <a:schemeClr val="tx1"/>
                        </a:solidFill>
                        <a:latin typeface="+mn-lt"/>
                        <a:ea typeface="+mn-ea"/>
                        <a:cs typeface="+mn-cs"/>
                      </a:endParaRPr>
                    </a:p>
                  </a:txBody>
                  <a:tcPr/>
                </a:tc>
                <a:extLst>
                  <a:ext uri="{0D108BD9-81ED-4DB2-BD59-A6C34878D82A}">
                    <a16:rowId xmlns:a16="http://schemas.microsoft.com/office/drawing/2014/main" val="2620336261"/>
                  </a:ext>
                </a:extLst>
              </a:tr>
              <a:tr h="266657">
                <a:tc>
                  <a:txBody>
                    <a:bodyPr/>
                    <a:lstStyle/>
                    <a:p>
                      <a:endParaRPr lang="en-GB" sz="600" dirty="0">
                        <a:latin typeface="+mn-lt"/>
                      </a:endParaRPr>
                    </a:p>
                  </a:txBody>
                  <a:tcPr>
                    <a:solidFill>
                      <a:srgbClr val="FFCC00"/>
                    </a:solidFill>
                  </a:tcPr>
                </a:tc>
                <a:tc>
                  <a:txBody>
                    <a:bodyPr/>
                    <a:lstStyle/>
                    <a:p>
                      <a:endParaRPr lang="en-GB" sz="600" dirty="0">
                        <a:latin typeface="+mn-lt"/>
                      </a:endParaRPr>
                    </a:p>
                  </a:txBody>
                  <a:tcPr>
                    <a:solidFill>
                      <a:srgbClr val="FFCC0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00" b="0" kern="1200" baseline="0" dirty="0">
                          <a:solidFill>
                            <a:schemeClr val="tx1"/>
                          </a:solidFill>
                          <a:latin typeface="+mn-lt"/>
                          <a:ea typeface="+mn-ea"/>
                          <a:cs typeface="+mn-cs"/>
                        </a:rPr>
                        <a:t>UK Link</a:t>
                      </a:r>
                      <a:endParaRPr lang="en-US" sz="600" b="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b="0" kern="1200" baseline="0" dirty="0">
                          <a:solidFill>
                            <a:schemeClr val="tx1"/>
                          </a:solidFill>
                          <a:latin typeface="+mn-lt"/>
                          <a:ea typeface="+mn-ea"/>
                          <a:cs typeface="Arial"/>
                        </a:rPr>
                        <a:t>Amber Status: </a:t>
                      </a:r>
                      <a:r>
                        <a:rPr lang="en-US" sz="600" b="0" kern="1200" baseline="0" dirty="0">
                          <a:solidFill>
                            <a:schemeClr val="tx1"/>
                          </a:solidFill>
                          <a:latin typeface="+mn-lt"/>
                          <a:ea typeface="+mn-ea"/>
                          <a:cs typeface="Arial"/>
                        </a:rPr>
                        <a:t>Additional ST Scenarios executed. Meter Read review completed. A number of tests were re-executed and defects resolved.  Programme CR’s are currently being </a:t>
                      </a:r>
                      <a:r>
                        <a:rPr lang="en-US" sz="600" b="0" kern="1200" baseline="0" dirty="0" err="1">
                          <a:solidFill>
                            <a:schemeClr val="tx1"/>
                          </a:solidFill>
                          <a:latin typeface="+mn-lt"/>
                          <a:ea typeface="+mn-ea"/>
                          <a:cs typeface="Arial"/>
                        </a:rPr>
                        <a:t>analysed</a:t>
                      </a:r>
                      <a:r>
                        <a:rPr lang="en-US" sz="600" b="0" kern="1200" baseline="0" dirty="0">
                          <a:solidFill>
                            <a:schemeClr val="tx1"/>
                          </a:solidFill>
                          <a:latin typeface="+mn-lt"/>
                          <a:ea typeface="+mn-ea"/>
                          <a:cs typeface="Arial"/>
                        </a:rPr>
                        <a:t> to understand re-work required.</a:t>
                      </a:r>
                    </a:p>
                  </a:txBody>
                  <a:tcPr/>
                </a:tc>
                <a:extLst>
                  <a:ext uri="{0D108BD9-81ED-4DB2-BD59-A6C34878D82A}">
                    <a16:rowId xmlns:a16="http://schemas.microsoft.com/office/drawing/2014/main" val="2694949928"/>
                  </a:ext>
                </a:extLst>
              </a:tr>
              <a:tr h="266657">
                <a:tc>
                  <a:txBody>
                    <a:bodyPr/>
                    <a:lstStyle/>
                    <a:p>
                      <a:endParaRPr lang="en-GB" sz="600" dirty="0">
                        <a:latin typeface="+mn-lt"/>
                      </a:endParaRPr>
                    </a:p>
                  </a:txBody>
                  <a:tcPr>
                    <a:solidFill>
                      <a:srgbClr val="26A412"/>
                    </a:solidFill>
                  </a:tcPr>
                </a:tc>
                <a:tc>
                  <a:txBody>
                    <a:bodyPr/>
                    <a:lstStyle/>
                    <a:p>
                      <a:endParaRPr lang="en-GB" sz="6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00" b="0" dirty="0">
                          <a:solidFill>
                            <a:schemeClr val="tx1"/>
                          </a:solidFill>
                          <a:latin typeface="+mn-lt"/>
                        </a:rPr>
                        <a:t>Gemini</a:t>
                      </a:r>
                      <a:endParaRPr lang="en-US" sz="600" b="0" dirty="0">
                        <a:solidFill>
                          <a:schemeClr val="tx1"/>
                        </a:solidFill>
                        <a:latin typeface="+mn-lt"/>
                      </a:endParaRPr>
                    </a:p>
                  </a:txBody>
                  <a:tcPr/>
                </a:tc>
                <a:tc>
                  <a:txBody>
                    <a:bodyPr/>
                    <a:lstStyle/>
                    <a:p>
                      <a:pPr marL="0" indent="0" rtl="0" fontAlgn="base">
                        <a:buFont typeface="Arial" panose="020B0604020202020204" pitchFamily="34" charset="0"/>
                        <a:buNone/>
                      </a:pPr>
                      <a:r>
                        <a:rPr lang="en-US" sz="600" b="0" kern="1200" baseline="0" dirty="0">
                          <a:solidFill>
                            <a:schemeClr val="tx1"/>
                          </a:solidFill>
                          <a:latin typeface="+mn-lt"/>
                          <a:ea typeface="+mn-ea"/>
                          <a:cs typeface="Arial"/>
                        </a:rPr>
                        <a:t>Green Status: New dates for NGIT SIT have been agreed internally and externally and will take place w/c 27/04, for one week. A defect raised impacted the test schedule.  This defect has now been fixed and the schedule has been re-planned, there are no downstream impacts on any other workstreams.</a:t>
                      </a:r>
                    </a:p>
                  </a:txBody>
                  <a:tcPr/>
                </a:tc>
                <a:extLst>
                  <a:ext uri="{0D108BD9-81ED-4DB2-BD59-A6C34878D82A}">
                    <a16:rowId xmlns:a16="http://schemas.microsoft.com/office/drawing/2014/main" val="10010"/>
                  </a:ext>
                </a:extLst>
              </a:tr>
              <a:tr h="266657">
                <a:tc>
                  <a:txBody>
                    <a:bodyPr/>
                    <a:lstStyle/>
                    <a:p>
                      <a:endParaRPr lang="en-GB" sz="600">
                        <a:latin typeface="+mn-lt"/>
                      </a:endParaRPr>
                    </a:p>
                  </a:txBody>
                  <a:tcPr>
                    <a:solidFill>
                      <a:srgbClr val="26A412"/>
                    </a:solidFill>
                  </a:tcPr>
                </a:tc>
                <a:tc>
                  <a:txBody>
                    <a:bodyPr/>
                    <a:lstStyle/>
                    <a:p>
                      <a:endParaRPr lang="en-GB" sz="6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Business Change</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Green Status: We are on track to meet all programme milestones and internal business change requirements.</a:t>
                      </a:r>
                    </a:p>
                  </a:txBody>
                  <a:tcPr/>
                </a:tc>
                <a:extLst>
                  <a:ext uri="{0D108BD9-81ED-4DB2-BD59-A6C34878D82A}">
                    <a16:rowId xmlns:a16="http://schemas.microsoft.com/office/drawing/2014/main" val="2052208634"/>
                  </a:ext>
                </a:extLst>
              </a:tr>
              <a:tr h="355542">
                <a:tc>
                  <a:txBody>
                    <a:bodyPr/>
                    <a:lstStyle/>
                    <a:p>
                      <a:endParaRPr lang="en-GB" sz="600" dirty="0">
                        <a:latin typeface="+mn-lt"/>
                      </a:endParaRPr>
                    </a:p>
                  </a:txBody>
                  <a:tcPr>
                    <a:solidFill>
                      <a:srgbClr val="26A412"/>
                    </a:solidFill>
                  </a:tcPr>
                </a:tc>
                <a:tc>
                  <a:txBody>
                    <a:bodyPr/>
                    <a:lstStyle/>
                    <a:p>
                      <a:endParaRPr lang="en-GB" sz="6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Environments &amp; Release Management</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600" b="0" kern="1200" baseline="0" dirty="0">
                          <a:solidFill>
                            <a:schemeClr val="tx1"/>
                          </a:solidFill>
                          <a:latin typeface="+mn-lt"/>
                          <a:ea typeface="+mn-ea"/>
                          <a:cs typeface="Arial"/>
                        </a:rPr>
                        <a:t>Green Status Key environments for programme delivered, new environment requirements are being progressed.  Release schedule approach has been created and issued to the SI</a:t>
                      </a:r>
                    </a:p>
                  </a:txBody>
                  <a:tcPr/>
                </a:tc>
                <a:extLst>
                  <a:ext uri="{0D108BD9-81ED-4DB2-BD59-A6C34878D82A}">
                    <a16:rowId xmlns:a16="http://schemas.microsoft.com/office/drawing/2014/main" val="1678913500"/>
                  </a:ext>
                </a:extLst>
              </a:tr>
            </a:tbl>
          </a:graphicData>
        </a:graphic>
      </p:graphicFrame>
    </p:spTree>
    <p:extLst>
      <p:ext uri="{BB962C8B-B14F-4D97-AF65-F5344CB8AC3E}">
        <p14:creationId xmlns:p14="http://schemas.microsoft.com/office/powerpoint/2010/main" val="298896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FE13-F07B-4CB6-A9F0-F9AC52786677}"/>
              </a:ext>
            </a:extLst>
          </p:cNvPr>
          <p:cNvSpPr>
            <a:spLocks noGrp="1"/>
          </p:cNvSpPr>
          <p:nvPr>
            <p:ph type="title"/>
          </p:nvPr>
        </p:nvSpPr>
        <p:spPr>
          <a:xfrm>
            <a:off x="3157300" y="101657"/>
            <a:ext cx="3240572" cy="246221"/>
          </a:xfrm>
        </p:spPr>
        <p:txBody>
          <a:bodyPr/>
          <a:lstStyle/>
          <a:p>
            <a:r>
              <a:rPr lang="en-GB" sz="1600" dirty="0"/>
              <a:t>Current Test Status Summary </a:t>
            </a:r>
          </a:p>
        </p:txBody>
      </p:sp>
      <p:sp>
        <p:nvSpPr>
          <p:cNvPr id="14" name="Arrow: Right 13">
            <a:extLst>
              <a:ext uri="{FF2B5EF4-FFF2-40B4-BE49-F238E27FC236}">
                <a16:creationId xmlns:a16="http://schemas.microsoft.com/office/drawing/2014/main" id="{236FBD63-C9BC-4A05-B3E2-A51BFD200482}"/>
              </a:ext>
            </a:extLst>
          </p:cNvPr>
          <p:cNvSpPr/>
          <p:nvPr/>
        </p:nvSpPr>
        <p:spPr>
          <a:xfrm>
            <a:off x="4326307" y="1326083"/>
            <a:ext cx="451279" cy="285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E1A605D4-FAB8-4A0D-9C02-36C24E771DCF}"/>
              </a:ext>
            </a:extLst>
          </p:cNvPr>
          <p:cNvGrpSpPr/>
          <p:nvPr/>
        </p:nvGrpSpPr>
        <p:grpSpPr>
          <a:xfrm>
            <a:off x="809147" y="403488"/>
            <a:ext cx="3238451" cy="2131023"/>
            <a:chOff x="6266958" y="313919"/>
            <a:chExt cx="2798815" cy="2767199"/>
          </a:xfrm>
          <a:solidFill>
            <a:schemeClr val="accent6">
              <a:lumMod val="20000"/>
              <a:lumOff val="80000"/>
            </a:schemeClr>
          </a:solidFill>
        </p:grpSpPr>
        <p:sp>
          <p:nvSpPr>
            <p:cNvPr id="9" name="Rectangle: Rounded Corners 8">
              <a:extLst>
                <a:ext uri="{FF2B5EF4-FFF2-40B4-BE49-F238E27FC236}">
                  <a16:creationId xmlns:a16="http://schemas.microsoft.com/office/drawing/2014/main" id="{FA9D18DC-8E77-4658-A715-32BB332D500D}"/>
                </a:ext>
              </a:extLst>
            </p:cNvPr>
            <p:cNvSpPr/>
            <p:nvPr/>
          </p:nvSpPr>
          <p:spPr>
            <a:xfrm>
              <a:off x="6266958" y="316639"/>
              <a:ext cx="2798815" cy="2764479"/>
            </a:xfrm>
            <a:prstGeom prst="round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4CFD903-4A3C-4403-AD15-ADCC618777E2}"/>
                </a:ext>
              </a:extLst>
            </p:cNvPr>
            <p:cNvSpPr txBox="1"/>
            <p:nvPr/>
          </p:nvSpPr>
          <p:spPr>
            <a:xfrm>
              <a:off x="6709906" y="313919"/>
              <a:ext cx="2099114" cy="33970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1F497D"/>
                  </a:solidFill>
                  <a:effectLst/>
                  <a:uLnTx/>
                  <a:uFillTx/>
                  <a:latin typeface="Calibri"/>
                  <a:ea typeface="+mn-ea"/>
                  <a:cs typeface="+mn-cs"/>
                </a:rPr>
                <a:t>SIT Test execution Event Summary      </a:t>
              </a:r>
            </a:p>
          </p:txBody>
        </p:sp>
        <p:sp>
          <p:nvSpPr>
            <p:cNvPr id="16" name="TextBox 15">
              <a:extLst>
                <a:ext uri="{FF2B5EF4-FFF2-40B4-BE49-F238E27FC236}">
                  <a16:creationId xmlns:a16="http://schemas.microsoft.com/office/drawing/2014/main" id="{A3A9EB2D-E681-4279-B9EB-63D0D7EB04B1}"/>
                </a:ext>
              </a:extLst>
            </p:cNvPr>
            <p:cNvSpPr txBox="1"/>
            <p:nvPr/>
          </p:nvSpPr>
          <p:spPr>
            <a:xfrm>
              <a:off x="6603327" y="632135"/>
              <a:ext cx="2099114" cy="234679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Original Start date moved from 6th January to 17th January to 24th February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Entry in to SIT failed as API system test was not completed hence delayed until 27th February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0n the 27th Feb SIT smoke test commenced but failed due to defects found between API – PO interface and API – CSS interface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API defects were fixed and testing re- commenced on the 6</a:t>
              </a:r>
              <a:r>
                <a:rPr kumimoji="0" lang="en-GB" sz="800" b="0" i="0" u="none" strike="noStrike" kern="1200" cap="none" spc="0" normalizeH="0" baseline="30000" noProof="0" dirty="0">
                  <a:ln>
                    <a:noFill/>
                  </a:ln>
                  <a:solidFill>
                    <a:srgbClr val="1F497D"/>
                  </a:solidFill>
                  <a:effectLst/>
                  <a:uLnTx/>
                  <a:uFillTx/>
                  <a:latin typeface="Calibri"/>
                  <a:ea typeface="+mn-ea"/>
                  <a:cs typeface="+mn-cs"/>
                </a:rPr>
                <a:t>th</a:t>
              </a:r>
              <a:r>
                <a:rPr kumimoji="0" lang="en-GB" sz="800" b="0" i="0" u="none" strike="noStrike" kern="1200" cap="none" spc="0" normalizeH="0" baseline="0" noProof="0" dirty="0">
                  <a:ln>
                    <a:noFill/>
                  </a:ln>
                  <a:solidFill>
                    <a:srgbClr val="1F497D"/>
                  </a:solidFill>
                  <a:effectLst/>
                  <a:uLnTx/>
                  <a:uFillTx/>
                  <a:latin typeface="Calibri"/>
                  <a:ea typeface="+mn-ea"/>
                  <a:cs typeface="+mn-cs"/>
                </a:rPr>
                <a:t> March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DES – Differed  - 30</a:t>
              </a:r>
              <a:r>
                <a:rPr kumimoji="0" lang="en-GB" sz="800" b="0" i="0" u="none" strike="noStrike" kern="1200" cap="none" spc="0" normalizeH="0" baseline="30000" noProof="0" dirty="0">
                  <a:ln>
                    <a:noFill/>
                  </a:ln>
                  <a:solidFill>
                    <a:srgbClr val="1F497D"/>
                  </a:solidFill>
                  <a:effectLst/>
                  <a:uLnTx/>
                  <a:uFillTx/>
                  <a:latin typeface="Calibri"/>
                  <a:ea typeface="+mn-ea"/>
                  <a:cs typeface="+mn-cs"/>
                </a:rPr>
                <a:t>th</a:t>
              </a:r>
              <a:r>
                <a:rPr kumimoji="0" lang="en-GB" sz="800" b="0" i="0" u="none" strike="noStrike" kern="1200" cap="none" spc="0" normalizeH="0" baseline="0" noProof="0" dirty="0">
                  <a:ln>
                    <a:noFill/>
                  </a:ln>
                  <a:solidFill>
                    <a:srgbClr val="1F497D"/>
                  </a:solidFill>
                  <a:effectLst/>
                  <a:uLnTx/>
                  <a:uFillTx/>
                  <a:latin typeface="Calibri"/>
                  <a:ea typeface="+mn-ea"/>
                  <a:cs typeface="+mn-cs"/>
                </a:rPr>
                <a:t> March 2020</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50" b="0"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34" name="Arrow: Down 33">
            <a:extLst>
              <a:ext uri="{FF2B5EF4-FFF2-40B4-BE49-F238E27FC236}">
                <a16:creationId xmlns:a16="http://schemas.microsoft.com/office/drawing/2014/main" id="{811F47D8-5874-4B5F-986C-AE434CF2F2D8}"/>
              </a:ext>
            </a:extLst>
          </p:cNvPr>
          <p:cNvSpPr/>
          <p:nvPr/>
        </p:nvSpPr>
        <p:spPr>
          <a:xfrm>
            <a:off x="7098656" y="2420836"/>
            <a:ext cx="259573" cy="333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6" name="Group 35">
            <a:extLst>
              <a:ext uri="{FF2B5EF4-FFF2-40B4-BE49-F238E27FC236}">
                <a16:creationId xmlns:a16="http://schemas.microsoft.com/office/drawing/2014/main" id="{0EF04839-CB48-47DE-BEC7-49BDCB8D62B0}"/>
              </a:ext>
            </a:extLst>
          </p:cNvPr>
          <p:cNvGrpSpPr/>
          <p:nvPr/>
        </p:nvGrpSpPr>
        <p:grpSpPr>
          <a:xfrm>
            <a:off x="5257802" y="2854153"/>
            <a:ext cx="3712018" cy="2038687"/>
            <a:chOff x="5909710" y="3955915"/>
            <a:chExt cx="2998398" cy="1055779"/>
          </a:xfrm>
        </p:grpSpPr>
        <p:sp>
          <p:nvSpPr>
            <p:cNvPr id="32" name="Rectangle: Rounded Corners 31">
              <a:extLst>
                <a:ext uri="{FF2B5EF4-FFF2-40B4-BE49-F238E27FC236}">
                  <a16:creationId xmlns:a16="http://schemas.microsoft.com/office/drawing/2014/main" id="{FD2B6175-0796-42AB-9B55-53DD64BA7E90}"/>
                </a:ext>
              </a:extLst>
            </p:cNvPr>
            <p:cNvSpPr/>
            <p:nvPr/>
          </p:nvSpPr>
          <p:spPr>
            <a:xfrm>
              <a:off x="5909710" y="3955915"/>
              <a:ext cx="2998398" cy="10557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All P1 (Blockers are fixed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Test execution team extended to work weekends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62 out 153 Test scenarios completed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Predicted end date due to delays – 10</a:t>
              </a:r>
              <a:r>
                <a:rPr kumimoji="0" lang="en-GB" sz="900" b="0" i="0" u="none" strike="noStrike" kern="1200" cap="none" spc="0" normalizeH="0" baseline="30000" noProof="0" dirty="0">
                  <a:ln>
                    <a:noFill/>
                  </a:ln>
                  <a:solidFill>
                    <a:srgbClr val="1F497D"/>
                  </a:solidFill>
                  <a:effectLst/>
                  <a:uLnTx/>
                  <a:uFillTx/>
                  <a:latin typeface="Calibri"/>
                  <a:ea typeface="+mn-ea"/>
                  <a:cs typeface="+mn-cs"/>
                </a:rPr>
                <a:t>th</a:t>
              </a:r>
              <a:r>
                <a:rPr kumimoji="0" lang="en-GB" sz="900" b="0" i="0" u="none" strike="noStrike" kern="1200" cap="none" spc="0" normalizeH="0" baseline="0" noProof="0" dirty="0">
                  <a:ln>
                    <a:noFill/>
                  </a:ln>
                  <a:solidFill>
                    <a:srgbClr val="1F497D"/>
                  </a:solidFill>
                  <a:effectLst/>
                  <a:uLnTx/>
                  <a:uFillTx/>
                  <a:latin typeface="Calibri"/>
                  <a:ea typeface="+mn-ea"/>
                  <a:cs typeface="+mn-cs"/>
                </a:rPr>
                <a:t> April 2020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28D3FDE5-9A20-4B93-A473-1D3FE3B462F1}"/>
                </a:ext>
              </a:extLst>
            </p:cNvPr>
            <p:cNvSpPr txBox="1"/>
            <p:nvPr/>
          </p:nvSpPr>
          <p:spPr>
            <a:xfrm>
              <a:off x="6763676" y="3978275"/>
              <a:ext cx="1773294" cy="225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F497D"/>
                  </a:solidFill>
                  <a:effectLst/>
                  <a:uLnTx/>
                  <a:uFillTx/>
                  <a:latin typeface="Calibri"/>
                  <a:ea typeface="+mn-ea"/>
                  <a:cs typeface="+mn-cs"/>
                </a:rPr>
                <a:t>SIT – Status/Forecast  </a:t>
              </a:r>
              <a:r>
                <a:rPr kumimoji="0" lang="en-GB" sz="1400" b="1" i="0" u="none" strike="noStrike" kern="1200" cap="none" spc="0" normalizeH="0" baseline="0" noProof="0" dirty="0">
                  <a:ln>
                    <a:noFill/>
                  </a:ln>
                  <a:solidFill>
                    <a:srgbClr val="1F497D"/>
                  </a:solidFill>
                  <a:effectLst/>
                  <a:uLnTx/>
                  <a:uFillTx/>
                  <a:latin typeface="Calibri"/>
                  <a:ea typeface="+mn-ea"/>
                  <a:cs typeface="+mn-cs"/>
                </a:rPr>
                <a:t> </a:t>
              </a:r>
            </a:p>
          </p:txBody>
        </p:sp>
      </p:grpSp>
      <p:sp>
        <p:nvSpPr>
          <p:cNvPr id="21" name="TextBox 20">
            <a:extLst>
              <a:ext uri="{FF2B5EF4-FFF2-40B4-BE49-F238E27FC236}">
                <a16:creationId xmlns:a16="http://schemas.microsoft.com/office/drawing/2014/main" id="{F58AB31A-5094-4370-A13C-62CBA8F57F0A}"/>
              </a:ext>
            </a:extLst>
          </p:cNvPr>
          <p:cNvSpPr txBox="1"/>
          <p:nvPr/>
        </p:nvSpPr>
        <p:spPr>
          <a:xfrm>
            <a:off x="7228443" y="1089978"/>
            <a:ext cx="1493027" cy="615553"/>
          </a:xfrm>
          <a:prstGeom prst="rect">
            <a:avLst/>
          </a:prstGeom>
          <a:noFill/>
          <a:ln>
            <a:solidFill>
              <a:srgbClr val="FF0000"/>
            </a:solidFill>
          </a:ln>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a:ea typeface="+mn-ea"/>
                <a:cs typeface="+mn-cs"/>
              </a:rPr>
              <a:t>Total defects to date =  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a:ea typeface="+mn-ea"/>
                <a:cs typeface="+mn-cs"/>
              </a:rPr>
              <a:t>Total defects resolved =71</a:t>
            </a:r>
          </a:p>
        </p:txBody>
      </p:sp>
      <p:grpSp>
        <p:nvGrpSpPr>
          <p:cNvPr id="17" name="Group 16">
            <a:extLst>
              <a:ext uri="{FF2B5EF4-FFF2-40B4-BE49-F238E27FC236}">
                <a16:creationId xmlns:a16="http://schemas.microsoft.com/office/drawing/2014/main" id="{724B81D5-7293-49BA-8843-1BF09EB75312}"/>
              </a:ext>
            </a:extLst>
          </p:cNvPr>
          <p:cNvGrpSpPr/>
          <p:nvPr/>
        </p:nvGrpSpPr>
        <p:grpSpPr>
          <a:xfrm>
            <a:off x="5257801" y="474426"/>
            <a:ext cx="3712018" cy="1846659"/>
            <a:chOff x="3527468" y="2445771"/>
            <a:chExt cx="2351087" cy="1846659"/>
          </a:xfrm>
        </p:grpSpPr>
        <p:sp>
          <p:nvSpPr>
            <p:cNvPr id="22" name="Rectangle: Rounded Corners 21">
              <a:extLst>
                <a:ext uri="{FF2B5EF4-FFF2-40B4-BE49-F238E27FC236}">
                  <a16:creationId xmlns:a16="http://schemas.microsoft.com/office/drawing/2014/main" id="{D651CA7A-AE9F-4737-B77B-625AF3782EF7}"/>
                </a:ext>
              </a:extLst>
            </p:cNvPr>
            <p:cNvSpPr/>
            <p:nvPr/>
          </p:nvSpPr>
          <p:spPr>
            <a:xfrm>
              <a:off x="3527468" y="2445771"/>
              <a:ext cx="2351087" cy="1846659"/>
            </a:xfrm>
            <a:prstGeom prst="round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BD49E4D-D9C1-4070-9409-45EA975D8BBB}"/>
                </a:ext>
              </a:extLst>
            </p:cNvPr>
            <p:cNvSpPr txBox="1"/>
            <p:nvPr/>
          </p:nvSpPr>
          <p:spPr>
            <a:xfrm>
              <a:off x="3604055" y="2509647"/>
              <a:ext cx="13843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F497D"/>
                  </a:solidFill>
                  <a:effectLst/>
                  <a:uLnTx/>
                  <a:uFillTx/>
                  <a:latin typeface="Calibri"/>
                  <a:ea typeface="+mn-ea"/>
                  <a:cs typeface="+mn-cs"/>
                </a:rPr>
                <a:t>SIT Defect Summary</a:t>
              </a:r>
            </a:p>
          </p:txBody>
        </p:sp>
        <p:sp>
          <p:nvSpPr>
            <p:cNvPr id="26" name="TextBox 25">
              <a:extLst>
                <a:ext uri="{FF2B5EF4-FFF2-40B4-BE49-F238E27FC236}">
                  <a16:creationId xmlns:a16="http://schemas.microsoft.com/office/drawing/2014/main" id="{41BADCCB-D9BF-4561-94EC-C48222297B37}"/>
                </a:ext>
              </a:extLst>
            </p:cNvPr>
            <p:cNvSpPr txBox="1"/>
            <p:nvPr/>
          </p:nvSpPr>
          <p:spPr>
            <a:xfrm>
              <a:off x="3639077" y="2859392"/>
              <a:ext cx="1601707" cy="135421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UK LINK – Total 79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All Blockers are closed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Gemini –  Total 1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        closed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API – Total 7</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All Blockers are 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33" name="Chart 32">
            <a:extLst>
              <a:ext uri="{FF2B5EF4-FFF2-40B4-BE49-F238E27FC236}">
                <a16:creationId xmlns:a16="http://schemas.microsoft.com/office/drawing/2014/main" id="{DA0F4DFD-9C9E-4A07-BE4A-2217F09A6018}"/>
              </a:ext>
            </a:extLst>
          </p:cNvPr>
          <p:cNvGraphicFramePr>
            <a:graphicFrameLocks/>
          </p:cNvGraphicFramePr>
          <p:nvPr>
            <p:extLst/>
          </p:nvPr>
        </p:nvGraphicFramePr>
        <p:xfrm>
          <a:off x="304800" y="2668078"/>
          <a:ext cx="4247147" cy="23350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73A06DF-57C1-44C2-9E39-A2EF2C077D0A}"/>
              </a:ext>
            </a:extLst>
          </p:cNvPr>
          <p:cNvSpPr/>
          <p:nvPr/>
        </p:nvSpPr>
        <p:spPr>
          <a:xfrm>
            <a:off x="4450813" y="2387084"/>
            <a:ext cx="306494" cy="369332"/>
          </a:xfrm>
          <a:prstGeom prst="rect">
            <a:avLst/>
          </a:prstGeom>
        </p:spPr>
        <p:txBody>
          <a:bodyPr wrap="none">
            <a:spAutoFit/>
          </a:bodyPr>
          <a:lstStyle/>
          <a:p>
            <a:r>
              <a:rPr lang="en-GB" dirty="0">
                <a:solidFill>
                  <a:srgbClr val="000000"/>
                </a:solidFill>
                <a:latin typeface="Times New Roman" panose="02020603050405020304" pitchFamily="18" charset="0"/>
              </a:rPr>
              <a:t> </a:t>
            </a:r>
            <a:r>
              <a:rPr lang="en-GB" dirty="0"/>
              <a:t> </a:t>
            </a:r>
          </a:p>
        </p:txBody>
      </p:sp>
      <p:sp>
        <p:nvSpPr>
          <p:cNvPr id="4" name="Rectangle 3">
            <a:extLst>
              <a:ext uri="{FF2B5EF4-FFF2-40B4-BE49-F238E27FC236}">
                <a16:creationId xmlns:a16="http://schemas.microsoft.com/office/drawing/2014/main" id="{8C17952F-CD58-4B6F-8AC2-6A5E22A62D90}"/>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5" name="Rectangle 4">
            <a:extLst>
              <a:ext uri="{FF2B5EF4-FFF2-40B4-BE49-F238E27FC236}">
                <a16:creationId xmlns:a16="http://schemas.microsoft.com/office/drawing/2014/main" id="{5A8F6261-5E39-437E-BE0F-99325F74799B}"/>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33278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(1/2)</a:t>
            </a:r>
          </a:p>
        </p:txBody>
      </p:sp>
      <p:graphicFrame>
        <p:nvGraphicFramePr>
          <p:cNvPr id="5" name="Table 4"/>
          <p:cNvGraphicFramePr>
            <a:graphicFrameLocks noGrp="1"/>
          </p:cNvGraphicFramePr>
          <p:nvPr>
            <p:extLst/>
          </p:nvPr>
        </p:nvGraphicFramePr>
        <p:xfrm>
          <a:off x="85651" y="619840"/>
          <a:ext cx="8972695" cy="393486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634834">
                  <a:extLst>
                    <a:ext uri="{9D8B030D-6E8A-4147-A177-3AD203B41FA5}">
                      <a16:colId xmlns:a16="http://schemas.microsoft.com/office/drawing/2014/main" val="20002"/>
                    </a:ext>
                  </a:extLst>
                </a:gridCol>
                <a:gridCol w="1494912">
                  <a:extLst>
                    <a:ext uri="{9D8B030D-6E8A-4147-A177-3AD203B41FA5}">
                      <a16:colId xmlns:a16="http://schemas.microsoft.com/office/drawing/2014/main" val="20003"/>
                    </a:ext>
                  </a:extLst>
                </a:gridCol>
                <a:gridCol w="220625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82747">
                <a:tc>
                  <a:txBody>
                    <a:bodyPr/>
                    <a:lstStyle/>
                    <a:p>
                      <a:pPr algn="ctr"/>
                      <a:r>
                        <a:rPr lang="en-GB" sz="900" dirty="0"/>
                        <a:t>REF</a:t>
                      </a:r>
                    </a:p>
                  </a:txBody>
                  <a:tcPr marL="36000" marR="36000" marT="36000" marB="36000" anchor="ctr"/>
                </a:tc>
                <a:tc>
                  <a:txBody>
                    <a:bodyPr/>
                    <a:lstStyle/>
                    <a:p>
                      <a:pPr algn="ctr"/>
                      <a:r>
                        <a:rPr lang="en-GB" sz="900" dirty="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t>DESCRIPTION</a:t>
                      </a:r>
                      <a:endParaRPr lang="en-GB" sz="900" dirty="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566274">
                <a:tc>
                  <a:txBody>
                    <a:bodyPr/>
                    <a:lstStyle/>
                    <a:p>
                      <a:pPr algn="ctr" fontAlgn="ctr"/>
                      <a:r>
                        <a:rPr lang="en-GB" sz="800" b="0" i="0" u="none" strike="noStrike" dirty="0">
                          <a:solidFill>
                            <a:srgbClr val="000000"/>
                          </a:solidFill>
                          <a:effectLst/>
                          <a:latin typeface="Arial" panose="020B0604020202020204" pitchFamily="34" charset="0"/>
                        </a:rPr>
                        <a:t>55572</a:t>
                      </a:r>
                    </a:p>
                  </a:txBody>
                  <a:tcPr marL="0" marR="0" marT="0" marB="0" anchor="ctr">
                    <a:solidFill>
                      <a:srgbClr val="CED1E2"/>
                    </a:solidFill>
                  </a:tcPr>
                </a:tc>
                <a:tc>
                  <a:txBody>
                    <a:bodyPr/>
                    <a:lstStyle/>
                    <a:p>
                      <a:pPr algn="ctr" fontAlgn="t"/>
                      <a:endParaRPr lang="en-GB" sz="8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b"/>
                      <a:r>
                        <a:rPr lang="en-GB" sz="800" b="0" i="0" u="none" strike="noStrike" dirty="0">
                          <a:solidFill>
                            <a:srgbClr val="000000"/>
                          </a:solidFill>
                          <a:effectLst/>
                          <a:latin typeface="+mn-lt"/>
                        </a:rPr>
                        <a:t>Network</a:t>
                      </a:r>
                    </a:p>
                    <a:p>
                      <a:pPr algn="ctr" fontAlgn="b"/>
                      <a:endParaRPr lang="en-GB" sz="800" b="0" i="0" u="none" strike="noStrike" dirty="0">
                        <a:solidFill>
                          <a:srgbClr val="000000"/>
                        </a:solidFill>
                        <a:effectLst/>
                        <a:latin typeface="+mn-lt"/>
                      </a:endParaRP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Market Participants may not have sufficient time to procure and provision IX , if they choose the IX option for comms network connectivity, because of lead times for hardware, software and installation into data centres. Leading to lack of readiness on the part of Market Participants for UEPT in April 2020. Xoserve request that SI / DCC engage with Market participants as early as possible.</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Raise with SI / DCC, to request early engagement with Market Participants and review additional MAD milestones as they become available.</a:t>
                      </a:r>
                    </a:p>
                  </a:txBody>
                  <a:tcPr marL="0" marR="0" marT="0" marB="0" anchor="ctr">
                    <a:solidFill>
                      <a:srgbClr val="CED1E2"/>
                    </a:solidFill>
                  </a:tcPr>
                </a:tc>
                <a:tc>
                  <a:txBody>
                    <a:bodyPr/>
                    <a:lstStyle/>
                    <a:p>
                      <a:pPr algn="l" rtl="0" fontAlgn="ctr"/>
                      <a:r>
                        <a:rPr lang="en-US" sz="800" b="0" i="0" u="none" strike="noStrike" kern="1200" dirty="0">
                          <a:solidFill>
                            <a:srgbClr val="000000"/>
                          </a:solidFill>
                          <a:effectLst/>
                          <a:latin typeface="+mn-lt"/>
                          <a:ea typeface="+mn-ea"/>
                          <a:cs typeface="+mn-cs"/>
                        </a:rPr>
                        <a:t>No response to Email sent to Joe Lamerton on 19/3 requesting confirmation of whether Xoserve are to proceed with the IX connection to CSS. Follow up Emails to Joe Lamerton around a mechanism to provide IP addresses to Xoserve and whether IX remains in scope. Without this information it is not possible to make any further progress.</a:t>
                      </a:r>
                      <a:endParaRPr lang="en-GB" sz="800" b="0" i="0" u="none" strike="noStrike" kern="1200" dirty="0">
                        <a:solidFill>
                          <a:srgbClr val="000000"/>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01/04/20</a:t>
                      </a:r>
                    </a:p>
                  </a:txBody>
                  <a:tcPr marL="0" marR="0" marT="0" marB="0" anchor="ctr">
                    <a:solidFill>
                      <a:srgbClr val="CED1E2"/>
                    </a:solidFill>
                  </a:tcPr>
                </a:tc>
                <a:extLst>
                  <a:ext uri="{0D108BD9-81ED-4DB2-BD59-A6C34878D82A}">
                    <a16:rowId xmlns:a16="http://schemas.microsoft.com/office/drawing/2014/main" val="3954995930"/>
                  </a:ext>
                </a:extLst>
              </a:tr>
              <a:tr h="755032">
                <a:tc>
                  <a:txBody>
                    <a:bodyPr/>
                    <a:lstStyle/>
                    <a:p>
                      <a:pPr algn="ctr" fontAlgn="ctr"/>
                      <a:r>
                        <a:rPr lang="en-GB" sz="800" b="0" i="0" u="none" strike="noStrike" dirty="0">
                          <a:solidFill>
                            <a:srgbClr val="000000"/>
                          </a:solidFill>
                          <a:effectLst/>
                          <a:latin typeface="Arial" panose="020B0604020202020204" pitchFamily="34" charset="0"/>
                        </a:rPr>
                        <a:t>61933</a:t>
                      </a:r>
                    </a:p>
                  </a:txBody>
                  <a:tcPr marL="0" marR="0" marT="0" marB="0" anchor="ctr">
                    <a:solidFill>
                      <a:srgbClr val="CED1E2"/>
                    </a:solidFill>
                  </a:tcPr>
                </a:tc>
                <a:tc>
                  <a:txBody>
                    <a:bodyPr/>
                    <a:lstStyle/>
                    <a:p>
                      <a:pPr algn="ctr" fontAlgn="t"/>
                      <a:endParaRPr lang="en-GB" sz="8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b"/>
                      <a:r>
                        <a:rPr lang="en-GB" sz="800" b="0" i="0" u="none" strike="noStrike" dirty="0">
                          <a:solidFill>
                            <a:srgbClr val="000000"/>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may not be able to take a copy of production data on 30/05 for UEPT because Xoserve TechOps are considering imposing a change freeze due to Covid19 lockdowns in UK and India. Leading to Xoserve being unable to take the data copy to align with industry testing.</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Discussions with Tech Ops to understand any change freeze.</a:t>
                      </a:r>
                    </a:p>
                  </a:txBody>
                  <a:tcPr marL="0" marR="0" marT="0" marB="0" anchor="ctr">
                    <a:solidFill>
                      <a:srgbClr val="CED1E2"/>
                    </a:solidFill>
                  </a:tcPr>
                </a:tc>
                <a:tc>
                  <a:txBody>
                    <a:bodyPr/>
                    <a:lstStyle/>
                    <a:p>
                      <a:r>
                        <a:rPr lang="en-US" sz="800" dirty="0">
                          <a:solidFill>
                            <a:schemeClr val="tx1"/>
                          </a:solidFill>
                          <a:latin typeface="+mn-lt"/>
                        </a:rPr>
                        <a:t>Potential change freeze is being reviewed daily by major incident management team.</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10/04/20</a:t>
                      </a:r>
                    </a:p>
                  </a:txBody>
                  <a:tcPr marL="0" marR="0" marT="0" marB="0" anchor="ctr">
                    <a:solidFill>
                      <a:srgbClr val="CED1E2"/>
                    </a:solidFill>
                  </a:tcPr>
                </a:tc>
                <a:extLst>
                  <a:ext uri="{0D108BD9-81ED-4DB2-BD59-A6C34878D82A}">
                    <a16:rowId xmlns:a16="http://schemas.microsoft.com/office/drawing/2014/main" val="1694145573"/>
                  </a:ext>
                </a:extLst>
              </a:tr>
              <a:tr h="639110">
                <a:tc>
                  <a:txBody>
                    <a:bodyPr/>
                    <a:lstStyle/>
                    <a:p>
                      <a:pPr algn="ctr" fontAlgn="ctr"/>
                      <a:r>
                        <a:rPr lang="en-GB" sz="800" b="0" i="0" u="none" strike="noStrike" dirty="0">
                          <a:solidFill>
                            <a:srgbClr val="000000"/>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latin typeface="+mn-lt"/>
                      </a:endParaRPr>
                    </a:p>
                  </a:txBody>
                  <a:tcPr marL="36000" marR="36000" marT="36000" marB="36000" anchor="ctr">
                    <a:solidFill>
                      <a:srgbClr val="FF0000"/>
                    </a:solidFill>
                  </a:tcPr>
                </a:tc>
                <a:tc>
                  <a:txBody>
                    <a:bodyPr/>
                    <a:lstStyle/>
                    <a:p>
                      <a:pPr algn="ctr" fontAlgn="b"/>
                      <a:r>
                        <a:rPr lang="en-GB" sz="800" b="0" i="0" u="none" strike="noStrike" dirty="0">
                          <a:solidFill>
                            <a:srgbClr val="000000"/>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in the Programme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dirty="0">
                          <a:solidFill>
                            <a:schemeClr val="tx1"/>
                          </a:solidFill>
                          <a:latin typeface="+mn-lt"/>
                        </a:rPr>
                        <a:t>This continues to be a risk. The discussions at the Business rules workshop on 13/02 highlighted the gaps in the assumptions and understanding that stemmed from the lack of these being agreed and documented at a Programme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14/04/20</a:t>
                      </a:r>
                    </a:p>
                  </a:txBody>
                  <a:tcPr marL="0" marR="0" marT="0" marB="0" anchor="ctr">
                    <a:solidFill>
                      <a:srgbClr val="CED1E2"/>
                    </a:solidFill>
                  </a:tcPr>
                </a:tc>
                <a:extLst>
                  <a:ext uri="{0D108BD9-81ED-4DB2-BD59-A6C34878D82A}">
                    <a16:rowId xmlns:a16="http://schemas.microsoft.com/office/drawing/2014/main" val="642727315"/>
                  </a:ext>
                </a:extLst>
              </a:tr>
              <a:tr h="745628">
                <a:tc>
                  <a:txBody>
                    <a:bodyPr/>
                    <a:lstStyle/>
                    <a:p>
                      <a:pPr algn="ctr" fontAlgn="ctr"/>
                      <a:r>
                        <a:rPr lang="en-GB" sz="800" b="0" i="0" u="none" strike="noStrike" dirty="0">
                          <a:solidFill>
                            <a:srgbClr val="000000"/>
                          </a:solidFill>
                          <a:effectLst/>
                          <a:latin typeface="Arial" panose="020B0604020202020204" pitchFamily="34" charset="0"/>
                        </a:rPr>
                        <a:t>61861</a:t>
                      </a:r>
                    </a:p>
                  </a:txBody>
                  <a:tcPr marL="0" marR="0" marT="0" marB="0" anchor="ctr">
                    <a:solidFill>
                      <a:srgbClr val="CED1E2"/>
                    </a:solidFill>
                  </a:tcPr>
                </a:tc>
                <a:tc>
                  <a:txBody>
                    <a:bodyPr/>
                    <a:lstStyle/>
                    <a:p>
                      <a:pPr algn="ctr"/>
                      <a:endParaRPr lang="en-GB" sz="800" dirty="0">
                        <a:latin typeface="+mn-lt"/>
                      </a:endParaRPr>
                    </a:p>
                  </a:txBody>
                  <a:tcPr marL="36000" marR="36000" marT="36000" marB="36000" anchor="ctr">
                    <a:solidFill>
                      <a:srgbClr val="FF0000"/>
                    </a:solidFill>
                  </a:tcPr>
                </a:tc>
                <a:tc>
                  <a:txBody>
                    <a:bodyPr/>
                    <a:lstStyle/>
                    <a:p>
                      <a:pPr algn="ctr" fontAlgn="b"/>
                      <a:r>
                        <a:rPr lang="en-GB" sz="800" b="0" i="0" u="none" strike="noStrike" dirty="0">
                          <a:solidFill>
                            <a:srgbClr val="000000"/>
                          </a:solidFill>
                          <a:effectLst/>
                          <a:latin typeface="+mn-lt"/>
                        </a:rPr>
                        <a:t>Data</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will not have test data loaded ready for DMT as the SI have yet to issue requirements, and have only allowed 13 days on the CSSIP for parties to develop, test and execute data filters. Leading to insufficient time and therefore delay in DMT readiness. </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Discuss with SI.</a:t>
                      </a:r>
                    </a:p>
                  </a:txBody>
                  <a:tcPr marL="0" marR="0" marT="0" marB="0" anchor="ctr">
                    <a:solidFill>
                      <a:srgbClr val="CED1E2"/>
                    </a:solidFill>
                  </a:tcPr>
                </a:tc>
                <a:tc>
                  <a:txBody>
                    <a:bodyPr/>
                    <a:lstStyle/>
                    <a:p>
                      <a:r>
                        <a:rPr lang="en-US" sz="800" dirty="0">
                          <a:solidFill>
                            <a:schemeClr val="tx1"/>
                          </a:solidFill>
                          <a:latin typeface="+mn-lt"/>
                        </a:rPr>
                        <a:t>Issue raised at TDWG on 17/03. Xoserve have requested that Elliot schedule a meeting asap to discuss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28/03/20</a:t>
                      </a:r>
                    </a:p>
                  </a:txBody>
                  <a:tcPr marL="0" marR="0" marT="0" marB="0" anchor="ctr">
                    <a:solidFill>
                      <a:srgbClr val="CED1E2"/>
                    </a:solidFill>
                  </a:tcPr>
                </a:tc>
                <a:extLst>
                  <a:ext uri="{0D108BD9-81ED-4DB2-BD59-A6C34878D82A}">
                    <a16:rowId xmlns:a16="http://schemas.microsoft.com/office/drawing/2014/main" val="3454514774"/>
                  </a:ext>
                </a:extLst>
              </a:tr>
            </a:tbl>
          </a:graphicData>
        </a:graphic>
      </p:graphicFrame>
    </p:spTree>
    <p:extLst>
      <p:ext uri="{BB962C8B-B14F-4D97-AF65-F5344CB8AC3E}">
        <p14:creationId xmlns:p14="http://schemas.microsoft.com/office/powerpoint/2010/main" val="121016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(1/2)</a:t>
            </a:r>
          </a:p>
        </p:txBody>
      </p:sp>
      <p:graphicFrame>
        <p:nvGraphicFramePr>
          <p:cNvPr id="5" name="Table 4"/>
          <p:cNvGraphicFramePr>
            <a:graphicFrameLocks noGrp="1"/>
          </p:cNvGraphicFramePr>
          <p:nvPr>
            <p:extLst/>
          </p:nvPr>
        </p:nvGraphicFramePr>
        <p:xfrm>
          <a:off x="85651" y="637580"/>
          <a:ext cx="8972695" cy="297647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366986">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5131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45666">
                <a:tc>
                  <a:txBody>
                    <a:bodyPr/>
                    <a:lstStyle/>
                    <a:p>
                      <a:pPr algn="ctr"/>
                      <a:r>
                        <a:rPr lang="en-GB" sz="900" dirty="0"/>
                        <a:t>REF</a:t>
                      </a:r>
                    </a:p>
                  </a:txBody>
                  <a:tcPr marL="36000" marR="36000" marT="36000" marB="36000" anchor="ctr"/>
                </a:tc>
                <a:tc>
                  <a:txBody>
                    <a:bodyPr/>
                    <a:lstStyle/>
                    <a:p>
                      <a:pPr algn="ctr"/>
                      <a:r>
                        <a:rPr lang="en-GB" sz="900" dirty="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t>DESCRIPTION</a:t>
                      </a:r>
                      <a:endParaRPr lang="en-GB" sz="900" dirty="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602007">
                <a:tc>
                  <a:txBody>
                    <a:bodyPr/>
                    <a:lstStyle/>
                    <a:p>
                      <a:pPr algn="ctr" fontAlgn="ctr"/>
                      <a:r>
                        <a:rPr lang="en-GB" sz="800" b="0" i="0" u="none" strike="noStrike" dirty="0">
                          <a:solidFill>
                            <a:srgbClr val="000000"/>
                          </a:solidFill>
                          <a:effectLst/>
                          <a:latin typeface="Arial" panose="020B0604020202020204" pitchFamily="34" charset="0"/>
                        </a:rPr>
                        <a:t>61903</a:t>
                      </a:r>
                    </a:p>
                  </a:txBody>
                  <a:tcPr marL="0" marR="0" marT="0" marB="0" anchor="ctr">
                    <a:solidFill>
                      <a:srgbClr val="CED1E2"/>
                    </a:solidFill>
                  </a:tcPr>
                </a:tc>
                <a:tc>
                  <a:txBody>
                    <a:bodyPr/>
                    <a:lstStyle/>
                    <a:p>
                      <a:pPr algn="ctr"/>
                      <a:endParaRPr lang="en-GB" sz="800" dirty="0">
                        <a:latin typeface="+mn-lt"/>
                      </a:endParaRPr>
                    </a:p>
                  </a:txBody>
                  <a:tcPr marL="36000" marR="36000" marT="36000" marB="36000" anchor="ctr">
                    <a:solidFill>
                      <a:srgbClr val="FF0000"/>
                    </a:solidFill>
                  </a:tcPr>
                </a:tc>
                <a:tc>
                  <a:txBody>
                    <a:bodyPr/>
                    <a:lstStyle/>
                    <a:p>
                      <a:pPr algn="ctr" fontAlgn="b"/>
                      <a:r>
                        <a:rPr lang="en-GB" sz="800" b="0" i="0" u="none" strike="noStrike" dirty="0">
                          <a:solidFill>
                            <a:srgbClr val="000000"/>
                          </a:solidFill>
                          <a:effectLst/>
                          <a:latin typeface="+mn-lt"/>
                        </a:rPr>
                        <a:t>Testing</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PPTE2 test environment may not be ready for External SIT because of we do not currently have a plan for Xoserve/CSS connectivity. leading to missing milestone for SIT entry.</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mn-lt"/>
                        </a:rPr>
                        <a:t>Request information regarding the webhook registration process to CSS from SI.</a:t>
                      </a:r>
                    </a:p>
                  </a:txBody>
                  <a:tcPr marL="0" marR="0" marT="0" marB="0" anchor="ctr">
                    <a:solidFill>
                      <a:srgbClr val="CED1E2"/>
                    </a:solidFill>
                  </a:tcPr>
                </a:tc>
                <a:tc>
                  <a:txBody>
                    <a:bodyPr/>
                    <a:lstStyle/>
                    <a:p>
                      <a:r>
                        <a:rPr lang="en-US" sz="800" dirty="0">
                          <a:solidFill>
                            <a:schemeClr val="tx1"/>
                          </a:solidFill>
                          <a:latin typeface="+mn-lt"/>
                        </a:rPr>
                        <a:t>Request information regarding the webhook registration process to CSS from SI. 24/3 - Email requesting information sent to Mark Lane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27/03/20</a:t>
                      </a:r>
                    </a:p>
                  </a:txBody>
                  <a:tcPr marL="0" marR="0" marT="0" marB="0" anchor="ctr">
                    <a:solidFill>
                      <a:srgbClr val="CED1E2"/>
                    </a:solidFill>
                  </a:tcPr>
                </a:tc>
                <a:extLst>
                  <a:ext uri="{0D108BD9-81ED-4DB2-BD59-A6C34878D82A}">
                    <a16:rowId xmlns:a16="http://schemas.microsoft.com/office/drawing/2014/main" val="3954995930"/>
                  </a:ext>
                </a:extLst>
              </a:tr>
              <a:tr h="602007">
                <a:tc>
                  <a:txBody>
                    <a:bodyPr/>
                    <a:lstStyle/>
                    <a:p>
                      <a:pPr algn="ctr" fontAlgn="ctr"/>
                      <a:r>
                        <a:rPr lang="en-GB" sz="800" b="0" i="0" u="none" strike="noStrike" dirty="0">
                          <a:solidFill>
                            <a:srgbClr val="000000"/>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rgbClr val="00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rgbClr val="000000"/>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rgbClr val="000000"/>
                          </a:solidFill>
                          <a:effectLst/>
                          <a:latin typeface="+mn-lt"/>
                          <a:ea typeface="+mn-ea"/>
                          <a:cs typeface="+mn-cs"/>
                        </a:rPr>
                        <a:t>1. Raise with Ofgem to identify owner/RACI </a:t>
                      </a:r>
                    </a:p>
                    <a:p>
                      <a:pPr algn="l" fontAlgn="ctr"/>
                      <a:r>
                        <a:rPr lang="en-US" sz="800" b="0" i="0" u="none" strike="noStrike" kern="1200" dirty="0">
                          <a:solidFill>
                            <a:srgbClr val="000000"/>
                          </a:solidFill>
                          <a:effectLst/>
                          <a:latin typeface="+mn-lt"/>
                          <a:ea typeface="+mn-ea"/>
                          <a:cs typeface="+mn-cs"/>
                        </a:rPr>
                        <a:t>2. E2E CSS design needs to be in place involving all components/systems/interactions which needs to be form the architectural baseline that the Programme is governed against.</a:t>
                      </a:r>
                    </a:p>
                    <a:p>
                      <a:pPr algn="l" fontAlgn="ctr"/>
                      <a:endParaRPr lang="en-US" sz="800" b="0" i="0" u="none" strike="noStrike" kern="1200" dirty="0">
                        <a:solidFill>
                          <a:srgbClr val="000000"/>
                        </a:solidFill>
                        <a:effectLst/>
                        <a:latin typeface="+mn-lt"/>
                        <a:ea typeface="+mn-ea"/>
                        <a:cs typeface="+mn-cs"/>
                      </a:endParaRPr>
                    </a:p>
                    <a:p>
                      <a:pPr algn="l" fontAlgn="ctr"/>
                      <a:endParaRPr lang="en-US" sz="800" b="0" i="0" u="none" strike="noStrike" kern="1200" dirty="0">
                        <a:solidFill>
                          <a:srgbClr val="000000"/>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Business rules now shared. Xoserve reviewing and will monitor throughout test phases.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rgbClr val="000000"/>
                          </a:solidFill>
                          <a:effectLst/>
                          <a:latin typeface="+mn-lt"/>
                        </a:rPr>
                        <a:t>14/04/20</a:t>
                      </a:r>
                    </a:p>
                  </a:txBody>
                  <a:tcPr marL="0" marR="0" marT="0" marB="0" anchor="ctr">
                    <a:solidFill>
                      <a:srgbClr val="CED1E2"/>
                    </a:solidFill>
                  </a:tcPr>
                </a:tc>
                <a:extLst>
                  <a:ext uri="{0D108BD9-81ED-4DB2-BD59-A6C34878D82A}">
                    <a16:rowId xmlns:a16="http://schemas.microsoft.com/office/drawing/2014/main" val="1524511592"/>
                  </a:ext>
                </a:extLst>
              </a:tr>
              <a:tr h="562867">
                <a:tc>
                  <a:txBody>
                    <a:bodyPr/>
                    <a:lstStyle/>
                    <a:p>
                      <a:pPr algn="ctr" fontAlgn="ctr"/>
                      <a:r>
                        <a:rPr lang="en-GB" sz="800" b="0" i="0" u="none" strike="noStrike" dirty="0">
                          <a:solidFill>
                            <a:srgbClr val="000000"/>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00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rgbClr val="000000"/>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Programme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This continues to be a risk. The discussions at the Business rules workshop on 13/02 highlighted the gaps in the assumptions and understanding that stemmed from the lack of these being agreed and documented at </a:t>
                      </a:r>
                      <a:r>
                        <a:rPr lang="en-US" sz="800">
                          <a:solidFill>
                            <a:schemeClr val="tx1"/>
                          </a:solidFill>
                          <a:latin typeface="+mn-lt"/>
                        </a:rPr>
                        <a:t>a </a:t>
                      </a:r>
                      <a:r>
                        <a:rPr lang="en-US" sz="800" dirty="0">
                          <a:solidFill>
                            <a:schemeClr val="tx1"/>
                          </a:solidFill>
                          <a:latin typeface="+mn-lt"/>
                        </a:rPr>
                        <a:t>P</a:t>
                      </a:r>
                      <a:r>
                        <a:rPr lang="en-US" sz="800">
                          <a:solidFill>
                            <a:schemeClr val="tx1"/>
                          </a:solidFill>
                          <a:latin typeface="+mn-lt"/>
                        </a:rPr>
                        <a:t>rogramme </a:t>
                      </a:r>
                      <a:r>
                        <a:rPr lang="en-US" sz="800" dirty="0">
                          <a:solidFill>
                            <a:schemeClr val="tx1"/>
                          </a:solidFill>
                          <a:latin typeface="+mn-lt"/>
                        </a:rPr>
                        <a:t>level.</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mn-lt"/>
                        </a:rPr>
                        <a:t>14/04/20</a:t>
                      </a:r>
                    </a:p>
                    <a:p>
                      <a:pPr algn="ctr" fontAlgn="ctr"/>
                      <a:endParaRPr lang="en-GB" sz="800" b="0" i="0" u="none" strike="noStrike" dirty="0">
                        <a:solidFill>
                          <a:srgbClr val="000000"/>
                        </a:solidFill>
                        <a:effectLst/>
                        <a:latin typeface="Arial" panose="020B0604020202020204" pitchFamily="34" charset="0"/>
                      </a:endParaRPr>
                    </a:p>
                  </a:txBody>
                  <a:tcPr marL="0" marR="0" marT="0" marB="0" anchor="ctr">
                    <a:solidFill>
                      <a:srgbClr val="CED1E2"/>
                    </a:solidFill>
                  </a:tcPr>
                </a:tc>
                <a:extLst>
                  <a:ext uri="{0D108BD9-81ED-4DB2-BD59-A6C34878D82A}">
                    <a16:rowId xmlns:a16="http://schemas.microsoft.com/office/drawing/2014/main" val="1694145573"/>
                  </a:ext>
                </a:extLst>
              </a:tr>
            </a:tbl>
          </a:graphicData>
        </a:graphic>
      </p:graphicFrame>
    </p:spTree>
    <p:extLst>
      <p:ext uri="{BB962C8B-B14F-4D97-AF65-F5344CB8AC3E}">
        <p14:creationId xmlns:p14="http://schemas.microsoft.com/office/powerpoint/2010/main" val="26836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637580"/>
          </a:xfrm>
        </p:spPr>
        <p:txBody>
          <a:bodyPr>
            <a:noAutofit/>
          </a:bodyPr>
          <a:lstStyle/>
          <a:p>
            <a:r>
              <a:rPr lang="en-GB" sz="2400">
                <a:latin typeface="Arial"/>
                <a:cs typeface="Arial"/>
              </a:rPr>
              <a:t>Key Programme Issues</a:t>
            </a:r>
          </a:p>
        </p:txBody>
      </p:sp>
      <p:graphicFrame>
        <p:nvGraphicFramePr>
          <p:cNvPr id="4" name="Table 3">
            <a:extLst>
              <a:ext uri="{FF2B5EF4-FFF2-40B4-BE49-F238E27FC236}">
                <a16:creationId xmlns:a16="http://schemas.microsoft.com/office/drawing/2014/main" id="{DB6BB02B-7143-479F-BE87-A9CBDA1B8356}"/>
              </a:ext>
            </a:extLst>
          </p:cNvPr>
          <p:cNvGraphicFramePr>
            <a:graphicFrameLocks noGrp="1"/>
          </p:cNvGraphicFramePr>
          <p:nvPr>
            <p:extLst/>
          </p:nvPr>
        </p:nvGraphicFramePr>
        <p:xfrm>
          <a:off x="123969" y="641456"/>
          <a:ext cx="8896063" cy="1022243"/>
        </p:xfrm>
        <a:graphic>
          <a:graphicData uri="http://schemas.openxmlformats.org/drawingml/2006/table">
            <a:tbl>
              <a:tblPr firstRow="1" bandRow="1">
                <a:tableStyleId>{5C22544A-7EE6-4342-B048-85BDC9FD1C3A}</a:tableStyleId>
              </a:tblPr>
              <a:tblGrid>
                <a:gridCol w="386325">
                  <a:extLst>
                    <a:ext uri="{9D8B030D-6E8A-4147-A177-3AD203B41FA5}">
                      <a16:colId xmlns:a16="http://schemas.microsoft.com/office/drawing/2014/main" val="20000"/>
                    </a:ext>
                  </a:extLst>
                </a:gridCol>
                <a:gridCol w="440300">
                  <a:extLst>
                    <a:ext uri="{9D8B030D-6E8A-4147-A177-3AD203B41FA5}">
                      <a16:colId xmlns:a16="http://schemas.microsoft.com/office/drawing/2014/main" val="20001"/>
                    </a:ext>
                  </a:extLst>
                </a:gridCol>
                <a:gridCol w="905438">
                  <a:extLst>
                    <a:ext uri="{9D8B030D-6E8A-4147-A177-3AD203B41FA5}">
                      <a16:colId xmlns:a16="http://schemas.microsoft.com/office/drawing/2014/main" val="3490358336"/>
                    </a:ext>
                  </a:extLst>
                </a:gridCol>
                <a:gridCol w="1548000">
                  <a:extLst>
                    <a:ext uri="{9D8B030D-6E8A-4147-A177-3AD203B41FA5}">
                      <a16:colId xmlns:a16="http://schemas.microsoft.com/office/drawing/2014/main" val="20002"/>
                    </a:ext>
                  </a:extLst>
                </a:gridCol>
                <a:gridCol w="2556000">
                  <a:extLst>
                    <a:ext uri="{9D8B030D-6E8A-4147-A177-3AD203B41FA5}">
                      <a16:colId xmlns:a16="http://schemas.microsoft.com/office/drawing/2014/main" val="20003"/>
                    </a:ext>
                  </a:extLst>
                </a:gridCol>
                <a:gridCol w="2304000">
                  <a:extLst>
                    <a:ext uri="{9D8B030D-6E8A-4147-A177-3AD203B41FA5}">
                      <a16:colId xmlns:a16="http://schemas.microsoft.com/office/drawing/2014/main" val="2992598958"/>
                    </a:ext>
                  </a:extLst>
                </a:gridCol>
                <a:gridCol w="756000">
                  <a:extLst>
                    <a:ext uri="{9D8B030D-6E8A-4147-A177-3AD203B41FA5}">
                      <a16:colId xmlns:a16="http://schemas.microsoft.com/office/drawing/2014/main" val="2261462523"/>
                    </a:ext>
                  </a:extLst>
                </a:gridCol>
              </a:tblGrid>
              <a:tr h="412905">
                <a:tc>
                  <a:txBody>
                    <a:bodyPr/>
                    <a:lstStyle/>
                    <a:p>
                      <a:pPr algn="ctr"/>
                      <a:r>
                        <a:rPr lang="en-GB" sz="800"/>
                        <a:t>REF</a:t>
                      </a:r>
                    </a:p>
                  </a:txBody>
                  <a:tcPr marL="36000" marR="36000" marT="36000" marB="36000" anchor="ctr"/>
                </a:tc>
                <a:tc>
                  <a:txBody>
                    <a:bodyPr/>
                    <a:lstStyle/>
                    <a:p>
                      <a:pPr algn="ctr"/>
                      <a:r>
                        <a:rPr lang="en-GB" sz="8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sng"/>
                        <a:t>DESCRIPTION</a:t>
                      </a:r>
                      <a:endParaRPr lang="en-GB" sz="800"/>
                    </a:p>
                  </a:txBody>
                  <a:tcPr marL="36000" marR="36000" marT="36000" marB="36000" anchor="ctr"/>
                </a:tc>
                <a:tc>
                  <a:txBody>
                    <a:bodyPr/>
                    <a:lstStyle/>
                    <a:p>
                      <a:pPr algn="ctr"/>
                      <a:r>
                        <a:rPr lang="en-GB" sz="800"/>
                        <a:t>MITIGATING ACTIONS</a:t>
                      </a:r>
                    </a:p>
                  </a:txBody>
                  <a:tcPr marL="36000" marR="36000" marT="36000" marB="36000" anchor="ctr"/>
                </a:tc>
                <a:tc>
                  <a:txBody>
                    <a:bodyPr/>
                    <a:lstStyle/>
                    <a:p>
                      <a:pPr algn="ctr"/>
                      <a:r>
                        <a:rPr lang="en-GB" sz="800"/>
                        <a:t>LATEST UPDATE</a:t>
                      </a:r>
                    </a:p>
                  </a:txBody>
                  <a:tcPr marL="36000" marR="36000" marT="36000" marB="36000" anchor="ctr"/>
                </a:tc>
                <a:tc>
                  <a:txBody>
                    <a:bodyPr/>
                    <a:lstStyle/>
                    <a:p>
                      <a:pPr algn="ctr"/>
                      <a:r>
                        <a:rPr lang="en-GB" sz="800"/>
                        <a:t>TARGET</a:t>
                      </a:r>
                    </a:p>
                    <a:p>
                      <a:pPr algn="ctr"/>
                      <a:r>
                        <a:rPr lang="en-GB" sz="800"/>
                        <a:t>RESOLUTION</a:t>
                      </a:r>
                    </a:p>
                    <a:p>
                      <a:pPr algn="ctr"/>
                      <a:r>
                        <a:rPr lang="en-GB" sz="800"/>
                        <a:t>DATE</a:t>
                      </a:r>
                    </a:p>
                  </a:txBody>
                  <a:tcPr marL="36000" marR="36000" marT="36000" marB="36000" anchor="ctr"/>
                </a:tc>
                <a:extLst>
                  <a:ext uri="{0D108BD9-81ED-4DB2-BD59-A6C34878D82A}">
                    <a16:rowId xmlns:a16="http://schemas.microsoft.com/office/drawing/2014/main" val="10000"/>
                  </a:ext>
                </a:extLst>
              </a:tr>
              <a:tr h="584483">
                <a:tc>
                  <a:txBody>
                    <a:bodyPr/>
                    <a:lstStyle/>
                    <a:p>
                      <a:pPr algn="ctr" fontAlgn="b"/>
                      <a:r>
                        <a:rPr lang="en-GB" sz="800" b="0" i="0" u="none" strike="noStrike" dirty="0">
                          <a:solidFill>
                            <a:srgbClr val="000000"/>
                          </a:solidFill>
                          <a:effectLst/>
                          <a:latin typeface="+mn-lt"/>
                        </a:rPr>
                        <a:t>61429</a:t>
                      </a:r>
                    </a:p>
                  </a:txBody>
                  <a:tcPr marL="36000" marR="36000" marT="36000" marB="36000" anchor="ctr">
                    <a:solidFill>
                      <a:srgbClr val="CED1E1"/>
                    </a:solidFill>
                  </a:tcPr>
                </a:tc>
                <a:tc>
                  <a:txBody>
                    <a:bodyPr/>
                    <a:lstStyle/>
                    <a:p>
                      <a:pPr algn="ctr" fontAlgn="b"/>
                      <a:r>
                        <a:rPr lang="en-GB" sz="800" b="0" i="0" u="none" strike="noStrike" dirty="0">
                          <a:solidFill>
                            <a:srgbClr val="000000"/>
                          </a:solidFill>
                          <a:effectLst/>
                          <a:latin typeface="+mn-lt"/>
                        </a:rPr>
                        <a:t>Major</a:t>
                      </a:r>
                    </a:p>
                  </a:txBody>
                  <a:tcPr marL="36000" marR="36000" marT="36000" marB="36000" anchor="ctr">
                    <a:solidFill>
                      <a:srgbClr val="FFCC00"/>
                    </a:solidFill>
                  </a:tcPr>
                </a:tc>
                <a:tc>
                  <a:txBody>
                    <a:bodyPr/>
                    <a:lstStyle/>
                    <a:p>
                      <a:pPr algn="l" fontAlgn="b"/>
                      <a:r>
                        <a:rPr lang="en-GB" sz="800" b="0" i="0" u="none" strike="noStrike" dirty="0">
                          <a:solidFill>
                            <a:srgbClr val="000000"/>
                          </a:solidFill>
                          <a:effectLst/>
                          <a:latin typeface="+mn-lt"/>
                        </a:rPr>
                        <a:t>Data</a:t>
                      </a:r>
                    </a:p>
                  </a:txBody>
                  <a:tcPr marL="36000" marR="36000" marT="36000" marB="36000" anchor="ctr">
                    <a:solidFill>
                      <a:srgbClr val="CED1E2"/>
                    </a:solidFill>
                  </a:tcPr>
                </a:tc>
                <a:tc>
                  <a:txBody>
                    <a:bodyPr/>
                    <a:lstStyle/>
                    <a:p>
                      <a:pPr algn="l" fontAlgn="b"/>
                      <a:r>
                        <a:rPr lang="en-US" sz="800" b="0" i="0" u="none" strike="noStrike" dirty="0">
                          <a:solidFill>
                            <a:srgbClr val="000000"/>
                          </a:solidFill>
                          <a:effectLst/>
                          <a:latin typeface="+mn-lt"/>
                        </a:rPr>
                        <a:t>DMT - Industry parties have not developed against the same version of the design</a:t>
                      </a:r>
                    </a:p>
                  </a:txBody>
                  <a:tcPr marL="36000" marR="36000" marT="36000" marB="36000" anchor="ctr">
                    <a:solidFill>
                      <a:srgbClr val="CED1E2"/>
                    </a:solidFill>
                  </a:tcPr>
                </a:tc>
                <a:tc>
                  <a:txBody>
                    <a:bodyPr/>
                    <a:lstStyle/>
                    <a:p>
                      <a:pPr algn="l" fontAlgn="t"/>
                      <a:r>
                        <a:rPr lang="en-US" sz="800" b="0" i="0" u="none" strike="noStrike" kern="1200">
                          <a:solidFill>
                            <a:srgbClr val="000000"/>
                          </a:solidFill>
                          <a:effectLst/>
                          <a:latin typeface="+mn-lt"/>
                          <a:ea typeface="+mn-ea"/>
                          <a:cs typeface="+mn-cs"/>
                        </a:rPr>
                        <a:t>To be raised with the SI and Ofgem</a:t>
                      </a:r>
                      <a:endParaRPr lang="en-US" sz="800" b="0" i="0" u="none" strike="noStrike" kern="1200" dirty="0">
                        <a:solidFill>
                          <a:srgbClr val="000000"/>
                        </a:solidFill>
                        <a:effectLst/>
                        <a:latin typeface="+mn-lt"/>
                        <a:ea typeface="+mn-ea"/>
                        <a:cs typeface="+mn-cs"/>
                      </a:endParaRP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rgbClr val="000000"/>
                          </a:solidFill>
                          <a:effectLst/>
                          <a:latin typeface="+mn-lt"/>
                          <a:ea typeface="+mn-ea"/>
                          <a:cs typeface="+mn-cs"/>
                        </a:rPr>
                        <a:t>20/03: CR has been issued for approval</a:t>
                      </a:r>
                    </a:p>
                  </a:txBody>
                  <a:tcPr marL="36000" marR="36000" marT="36000" marB="36000" anchor="ctr">
                    <a:solidFill>
                      <a:srgbClr val="CED1E2"/>
                    </a:solidFill>
                  </a:tcPr>
                </a:tc>
                <a:tc>
                  <a:txBody>
                    <a:bodyPr/>
                    <a:lstStyle/>
                    <a:p>
                      <a:pPr algn="ctr" fontAlgn="b"/>
                      <a:r>
                        <a:rPr lang="en-GB" sz="800" b="0" i="0" u="none" strike="noStrike" dirty="0">
                          <a:solidFill>
                            <a:srgbClr val="000000"/>
                          </a:solidFill>
                          <a:effectLst/>
                          <a:latin typeface="+mn-lt"/>
                        </a:rPr>
                        <a:t>08/05/20</a:t>
                      </a:r>
                    </a:p>
                  </a:txBody>
                  <a:tcPr marL="36000" marR="36000" marT="36000" marB="36000" anchor="ctr">
                    <a:solidFill>
                      <a:srgbClr val="CED1E2"/>
                    </a:solidFill>
                  </a:tcPr>
                </a:tc>
                <a:extLst>
                  <a:ext uri="{0D108BD9-81ED-4DB2-BD59-A6C34878D82A}">
                    <a16:rowId xmlns:a16="http://schemas.microsoft.com/office/drawing/2014/main" val="2721742913"/>
                  </a:ext>
                </a:extLst>
              </a:tr>
            </a:tbl>
          </a:graphicData>
        </a:graphic>
      </p:graphicFrame>
    </p:spTree>
    <p:extLst>
      <p:ext uri="{BB962C8B-B14F-4D97-AF65-F5344CB8AC3E}">
        <p14:creationId xmlns:p14="http://schemas.microsoft.com/office/powerpoint/2010/main" val="174086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84417"/>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555FC4D3-E803-41E4-9266-FF342CCC29A4}"/>
              </a:ext>
            </a:extLst>
          </p:cNvPr>
          <p:cNvPicPr>
            <a:picLocks noChangeAspect="1"/>
          </p:cNvPicPr>
          <p:nvPr/>
        </p:nvPicPr>
        <p:blipFill rotWithShape="1">
          <a:blip r:embed="rId2"/>
          <a:srcRect b="11111"/>
          <a:stretch/>
        </p:blipFill>
        <p:spPr>
          <a:xfrm>
            <a:off x="1458539" y="571424"/>
            <a:ext cx="6226921" cy="4304564"/>
          </a:xfrm>
          <a:prstGeom prst="rect">
            <a:avLst/>
          </a:prstGeom>
        </p:spPr>
      </p:pic>
    </p:spTree>
    <p:extLst>
      <p:ext uri="{BB962C8B-B14F-4D97-AF65-F5344CB8AC3E}">
        <p14:creationId xmlns:p14="http://schemas.microsoft.com/office/powerpoint/2010/main" val="397303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176C-39F5-4658-A435-8E69426DBF00}"/>
              </a:ext>
            </a:extLst>
          </p:cNvPr>
          <p:cNvSpPr>
            <a:spLocks noGrp="1"/>
          </p:cNvSpPr>
          <p:nvPr>
            <p:ph type="title"/>
          </p:nvPr>
        </p:nvSpPr>
        <p:spPr/>
        <p:txBody>
          <a:bodyPr/>
          <a:lstStyle/>
          <a:p>
            <a:endParaRPr lang="en-GB" dirty="0"/>
          </a:p>
        </p:txBody>
      </p:sp>
      <p:pic>
        <p:nvPicPr>
          <p:cNvPr id="1027" name="Picture 1" descr="image001">
            <a:extLst>
              <a:ext uri="{FF2B5EF4-FFF2-40B4-BE49-F238E27FC236}">
                <a16:creationId xmlns:a16="http://schemas.microsoft.com/office/drawing/2014/main" id="{7492C4EB-AB7D-4EAB-BE35-F201B798F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
            <a:ext cx="8976360" cy="478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379404"/>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A7FD4F90B5DA4788FF0464472C409F" ma:contentTypeVersion="11" ma:contentTypeDescription="Create a new document." ma:contentTypeScope="" ma:versionID="da65dba817ad8906a4a744e36306c50e">
  <xsd:schema xmlns:xsd="http://www.w3.org/2001/XMLSchema" xmlns:xs="http://www.w3.org/2001/XMLSchema" xmlns:p="http://schemas.microsoft.com/office/2006/metadata/properties" xmlns:ns3="01f7a547-d57a-44ce-a211-81869c79743b" xmlns:ns4="3092569d-7549-4f1f-b838-122d264c6bd8" targetNamespace="http://schemas.microsoft.com/office/2006/metadata/properties" ma:root="true" ma:fieldsID="d3a42e83de8c3bf3350fe2c8c5def860" ns3:_="" ns4:_="">
    <xsd:import namespace="01f7a547-d57a-44ce-a211-81869c79743b"/>
    <xsd:import namespace="3092569d-7549-4f1f-b838-122d264c6b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a547-d57a-44ce-a211-81869c797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2569d-7549-4f1f-b838-122d264c6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http://schemas.microsoft.com/office/2006/documentManagement/types"/>
    <ds:schemaRef ds:uri="http://purl.org/dc/terms/"/>
    <ds:schemaRef ds:uri="http://purl.org/dc/elements/1.1/"/>
    <ds:schemaRef ds:uri="01f7a547-d57a-44ce-a211-81869c79743b"/>
    <ds:schemaRef ds:uri="3092569d-7549-4f1f-b838-122d264c6bd8"/>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7C1EAA9-93B8-4480-AF8B-37EFF5446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7a547-d57a-44ce-a211-81869c79743b"/>
    <ds:schemaRef ds:uri="3092569d-7549-4f1f-b838-122d264c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3175</TotalTime>
  <Words>1953</Words>
  <Application>Microsoft Office PowerPoint</Application>
  <PresentationFormat>On-screen Show (16:9)</PresentationFormat>
  <Paragraphs>207</Paragraphs>
  <Slides>9</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Calibri</vt:lpstr>
      <vt:lpstr>Times New Roman</vt:lpstr>
      <vt:lpstr>Wingdings</vt:lpstr>
      <vt:lpstr>xoserve templates</vt:lpstr>
      <vt:lpstr>Office Theme</vt:lpstr>
      <vt:lpstr>Xoserve PowerPoint Template Clean</vt:lpstr>
      <vt:lpstr>1_Office Theme</vt:lpstr>
      <vt:lpstr>2_Office Theme</vt:lpstr>
      <vt:lpstr>CSSC Programme Dashboard</vt:lpstr>
      <vt:lpstr>PowerPoint Presentation</vt:lpstr>
      <vt:lpstr>CSSC Programme Workstream Updates</vt:lpstr>
      <vt:lpstr>Current Test Status Summary </vt:lpstr>
      <vt:lpstr>Key Programme Risks (1/2)</vt:lpstr>
      <vt:lpstr>Key Programme Risks (1/2)</vt:lpstr>
      <vt:lpstr>Key Programme Issues</vt:lpstr>
      <vt:lpstr>PowerPoint Presentation</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Clarke, Angela</cp:lastModifiedBy>
  <cp:revision>63</cp:revision>
  <cp:lastPrinted>2019-12-17T14:02:10Z</cp:lastPrinted>
  <dcterms:created xsi:type="dcterms:W3CDTF">2011-09-20T14:58:41Z</dcterms:created>
  <dcterms:modified xsi:type="dcterms:W3CDTF">2020-04-02T15:23:51Z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0x01010041A7FD4F90B5DA4788FF0464472C409F</vt:lpwstr>
  </property>
</Properties>
</file>