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sldIdLst>
    <p:sldId id="288" r:id="rId5"/>
    <p:sldId id="977" r:id="rId6"/>
    <p:sldId id="976" r:id="rId7"/>
    <p:sldId id="297" r:id="rId8"/>
    <p:sldId id="298" r:id="rId9"/>
    <p:sldId id="299" r:id="rId10"/>
    <p:sldId id="289" r:id="rId11"/>
    <p:sldId id="295" r:id="rId12"/>
    <p:sldId id="939" r:id="rId13"/>
    <p:sldId id="957" r:id="rId14"/>
    <p:sldId id="958" r:id="rId15"/>
    <p:sldId id="970" r:id="rId16"/>
    <p:sldId id="972" r:id="rId17"/>
    <p:sldId id="975" r:id="rId18"/>
    <p:sldId id="291" r:id="rId19"/>
    <p:sldId id="293" r:id="rId20"/>
    <p:sldId id="306" r:id="rId21"/>
    <p:sldId id="946" r:id="rId22"/>
    <p:sldId id="971" r:id="rId23"/>
    <p:sldId id="304" r:id="rId24"/>
    <p:sldId id="869" r:id="rId25"/>
    <p:sldId id="880" r:id="rId26"/>
    <p:sldId id="885" r:id="rId27"/>
    <p:sldId id="884" r:id="rId28"/>
    <p:sldId id="883" r:id="rId29"/>
    <p:sldId id="881" r:id="rId30"/>
    <p:sldId id="871" r:id="rId31"/>
    <p:sldId id="964" r:id="rId32"/>
    <p:sldId id="640" r:id="rId33"/>
    <p:sldId id="959" r:id="rId34"/>
    <p:sldId id="879" r:id="rId35"/>
    <p:sldId id="368" r:id="rId36"/>
    <p:sldId id="978" r:id="rId37"/>
    <p:sldId id="375" r:id="rId38"/>
    <p:sldId id="973" r:id="rId39"/>
    <p:sldId id="974" r:id="rId40"/>
    <p:sldId id="979" r:id="rId41"/>
    <p:sldId id="893" r:id="rId42"/>
    <p:sldId id="894" r:id="rId43"/>
    <p:sldId id="980" r:id="rId44"/>
    <p:sldId id="981" r:id="rId45"/>
    <p:sldId id="969" r:id="rId46"/>
    <p:sldId id="353" r:id="rId47"/>
    <p:sldId id="354" r:id="rId48"/>
    <p:sldId id="369" r:id="rId49"/>
    <p:sldId id="370" r:id="rId50"/>
    <p:sldId id="892" r:id="rId51"/>
    <p:sldId id="966" r:id="rId52"/>
    <p:sldId id="962" r:id="rId53"/>
    <p:sldId id="931" r:id="rId54"/>
    <p:sldId id="782" r:id="rId55"/>
    <p:sldId id="784" r:id="rId56"/>
    <p:sldId id="269" r:id="rId57"/>
    <p:sldId id="786" r:id="rId58"/>
    <p:sldId id="787" r:id="rId59"/>
    <p:sldId id="788" r:id="rId60"/>
    <p:sldId id="785" r:id="rId61"/>
    <p:sldId id="896" r:id="rId62"/>
    <p:sldId id="897" r:id="rId63"/>
    <p:sldId id="898" r:id="rId64"/>
    <p:sldId id="909" r:id="rId65"/>
    <p:sldId id="526" r:id="rId66"/>
    <p:sldId id="532" r:id="rId67"/>
    <p:sldId id="533"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E8"/>
    <a:srgbClr val="CCFF99"/>
    <a:srgbClr val="9CCB3B"/>
    <a:srgbClr val="FFBF00"/>
    <a:srgbClr val="40D1F5"/>
    <a:srgbClr val="FFFFFF"/>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143" d="100"/>
          <a:sy n="143" d="100"/>
        </p:scale>
        <p:origin x="69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[Burndown chart v 07 03 2020.xlsx]Output!PivotTable1</c:name>
    <c:fmtId val="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SIT Test Execution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Output!$B$3</c:f>
              <c:strCache>
                <c:ptCount val="1"/>
                <c:pt idx="0">
                  <c:v>Planned </c:v>
                </c:pt>
              </c:strCache>
            </c:strRef>
          </c:tx>
          <c:spPr>
            <a:ln w="28575" cap="rnd">
              <a:solidFill>
                <a:schemeClr val="accent1"/>
              </a:solidFill>
              <a:round/>
            </a:ln>
            <a:effectLst/>
          </c:spPr>
          <c:marker>
            <c:symbol val="none"/>
          </c:marker>
          <c:cat>
            <c:strRef>
              <c:f>Output!$A$4:$A$71</c:f>
              <c:strCache>
                <c:ptCount val="67"/>
                <c:pt idx="0">
                  <c:v>24/02/20</c:v>
                </c:pt>
                <c:pt idx="1">
                  <c:v>25/02/20</c:v>
                </c:pt>
                <c:pt idx="2">
                  <c:v>26/02/20</c:v>
                </c:pt>
                <c:pt idx="3">
                  <c:v>27/02/20</c:v>
                </c:pt>
                <c:pt idx="4">
                  <c:v>28/02/20</c:v>
                </c:pt>
                <c:pt idx="5">
                  <c:v>29/02/20</c:v>
                </c:pt>
                <c:pt idx="6">
                  <c:v>01/03/20</c:v>
                </c:pt>
                <c:pt idx="7">
                  <c:v>02/03/20</c:v>
                </c:pt>
                <c:pt idx="8">
                  <c:v>03/03/20</c:v>
                </c:pt>
                <c:pt idx="9">
                  <c:v>04/03/20</c:v>
                </c:pt>
                <c:pt idx="10">
                  <c:v>05/03/20</c:v>
                </c:pt>
                <c:pt idx="11">
                  <c:v>06/03/20</c:v>
                </c:pt>
                <c:pt idx="12">
                  <c:v>07/03/20</c:v>
                </c:pt>
                <c:pt idx="13">
                  <c:v>08/03/20</c:v>
                </c:pt>
                <c:pt idx="14">
                  <c:v>09/03/20</c:v>
                </c:pt>
                <c:pt idx="15">
                  <c:v>10/03/20</c:v>
                </c:pt>
                <c:pt idx="16">
                  <c:v>11/03/20</c:v>
                </c:pt>
                <c:pt idx="17">
                  <c:v>12/03/20</c:v>
                </c:pt>
                <c:pt idx="18">
                  <c:v>13/03/20</c:v>
                </c:pt>
                <c:pt idx="19">
                  <c:v>14/03/20</c:v>
                </c:pt>
                <c:pt idx="20">
                  <c:v>15/03/20</c:v>
                </c:pt>
                <c:pt idx="21">
                  <c:v>16/03/20</c:v>
                </c:pt>
                <c:pt idx="22">
                  <c:v>17/03/20</c:v>
                </c:pt>
                <c:pt idx="23">
                  <c:v>18/03/20</c:v>
                </c:pt>
                <c:pt idx="24">
                  <c:v>19/03/20</c:v>
                </c:pt>
                <c:pt idx="25">
                  <c:v>20/03/20</c:v>
                </c:pt>
                <c:pt idx="26">
                  <c:v>21/03/20</c:v>
                </c:pt>
                <c:pt idx="27">
                  <c:v>22/03/20</c:v>
                </c:pt>
                <c:pt idx="28">
                  <c:v>23/03/20</c:v>
                </c:pt>
                <c:pt idx="29">
                  <c:v>24/03/20</c:v>
                </c:pt>
                <c:pt idx="30">
                  <c:v>25/03/20</c:v>
                </c:pt>
                <c:pt idx="31">
                  <c:v>26/03/20</c:v>
                </c:pt>
                <c:pt idx="32">
                  <c:v>27/03/20</c:v>
                </c:pt>
                <c:pt idx="33">
                  <c:v>28/03/20</c:v>
                </c:pt>
                <c:pt idx="34">
                  <c:v>29/03/20</c:v>
                </c:pt>
                <c:pt idx="35">
                  <c:v>30/03/20</c:v>
                </c:pt>
                <c:pt idx="36">
                  <c:v>31/03/20</c:v>
                </c:pt>
                <c:pt idx="37">
                  <c:v>01/04/20</c:v>
                </c:pt>
                <c:pt idx="38">
                  <c:v>02/04/20</c:v>
                </c:pt>
                <c:pt idx="39">
                  <c:v>03/04/20</c:v>
                </c:pt>
                <c:pt idx="40">
                  <c:v>04/04/20</c:v>
                </c:pt>
                <c:pt idx="41">
                  <c:v>05/04/20</c:v>
                </c:pt>
                <c:pt idx="42">
                  <c:v>06/04/20</c:v>
                </c:pt>
                <c:pt idx="43">
                  <c:v>07/04/20</c:v>
                </c:pt>
                <c:pt idx="44">
                  <c:v>08/04/20</c:v>
                </c:pt>
                <c:pt idx="45">
                  <c:v>09/04/20</c:v>
                </c:pt>
                <c:pt idx="46">
                  <c:v>10/04/20</c:v>
                </c:pt>
                <c:pt idx="47">
                  <c:v>11/04/20</c:v>
                </c:pt>
                <c:pt idx="48">
                  <c:v>12/04/20</c:v>
                </c:pt>
                <c:pt idx="49">
                  <c:v>13/04/20</c:v>
                </c:pt>
                <c:pt idx="50">
                  <c:v>14/04/20</c:v>
                </c:pt>
                <c:pt idx="51">
                  <c:v>15/04/20</c:v>
                </c:pt>
                <c:pt idx="52">
                  <c:v>16/04/20</c:v>
                </c:pt>
                <c:pt idx="53">
                  <c:v>17/04/20</c:v>
                </c:pt>
                <c:pt idx="54">
                  <c:v>18/04/20</c:v>
                </c:pt>
                <c:pt idx="55">
                  <c:v>19/04/20</c:v>
                </c:pt>
                <c:pt idx="56">
                  <c:v>20/04/20</c:v>
                </c:pt>
                <c:pt idx="57">
                  <c:v>21/04/20</c:v>
                </c:pt>
                <c:pt idx="58">
                  <c:v>22/04/20</c:v>
                </c:pt>
                <c:pt idx="59">
                  <c:v>23/04/20</c:v>
                </c:pt>
                <c:pt idx="60">
                  <c:v>24/04/20</c:v>
                </c:pt>
                <c:pt idx="61">
                  <c:v>25/04/20</c:v>
                </c:pt>
                <c:pt idx="62">
                  <c:v>26/04/20</c:v>
                </c:pt>
                <c:pt idx="63">
                  <c:v>27/04/20</c:v>
                </c:pt>
                <c:pt idx="64">
                  <c:v>28/04/20</c:v>
                </c:pt>
                <c:pt idx="65">
                  <c:v>29/04/20</c:v>
                </c:pt>
                <c:pt idx="66">
                  <c:v>30/04/20</c:v>
                </c:pt>
              </c:strCache>
            </c:strRef>
          </c:cat>
          <c:val>
            <c:numRef>
              <c:f>Output!$B$4:$B$71</c:f>
              <c:numCache>
                <c:formatCode>General</c:formatCode>
                <c:ptCount val="67"/>
                <c:pt idx="0">
                  <c:v>148</c:v>
                </c:pt>
                <c:pt idx="1">
                  <c:v>143</c:v>
                </c:pt>
                <c:pt idx="2">
                  <c:v>138</c:v>
                </c:pt>
                <c:pt idx="3">
                  <c:v>133</c:v>
                </c:pt>
                <c:pt idx="4">
                  <c:v>128</c:v>
                </c:pt>
                <c:pt idx="5">
                  <c:v>123</c:v>
                </c:pt>
                <c:pt idx="6">
                  <c:v>123</c:v>
                </c:pt>
                <c:pt idx="7">
                  <c:v>118</c:v>
                </c:pt>
                <c:pt idx="8">
                  <c:v>113</c:v>
                </c:pt>
                <c:pt idx="9">
                  <c:v>108</c:v>
                </c:pt>
                <c:pt idx="10">
                  <c:v>103</c:v>
                </c:pt>
                <c:pt idx="11">
                  <c:v>98</c:v>
                </c:pt>
                <c:pt idx="12">
                  <c:v>98</c:v>
                </c:pt>
                <c:pt idx="13">
                  <c:v>93</c:v>
                </c:pt>
                <c:pt idx="14">
                  <c:v>88</c:v>
                </c:pt>
                <c:pt idx="15">
                  <c:v>83</c:v>
                </c:pt>
                <c:pt idx="16">
                  <c:v>78</c:v>
                </c:pt>
                <c:pt idx="17">
                  <c:v>73</c:v>
                </c:pt>
                <c:pt idx="18">
                  <c:v>68</c:v>
                </c:pt>
                <c:pt idx="19">
                  <c:v>63</c:v>
                </c:pt>
                <c:pt idx="20">
                  <c:v>58</c:v>
                </c:pt>
                <c:pt idx="21">
                  <c:v>53</c:v>
                </c:pt>
                <c:pt idx="22">
                  <c:v>48</c:v>
                </c:pt>
                <c:pt idx="23">
                  <c:v>43</c:v>
                </c:pt>
                <c:pt idx="24">
                  <c:v>38</c:v>
                </c:pt>
                <c:pt idx="25">
                  <c:v>33</c:v>
                </c:pt>
                <c:pt idx="26">
                  <c:v>28</c:v>
                </c:pt>
                <c:pt idx="27">
                  <c:v>23</c:v>
                </c:pt>
                <c:pt idx="28">
                  <c:v>18</c:v>
                </c:pt>
                <c:pt idx="29">
                  <c:v>13</c:v>
                </c:pt>
                <c:pt idx="30">
                  <c:v>8</c:v>
                </c:pt>
                <c:pt idx="31">
                  <c:v>3</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mooth val="0"/>
          <c:extLst>
            <c:ext xmlns:c16="http://schemas.microsoft.com/office/drawing/2014/chart" uri="{C3380CC4-5D6E-409C-BE32-E72D297353CC}">
              <c16:uniqueId val="{00000000-4FB2-4AAE-BDC9-4AC29E80B26E}"/>
            </c:ext>
          </c:extLst>
        </c:ser>
        <c:ser>
          <c:idx val="1"/>
          <c:order val="1"/>
          <c:tx>
            <c:strRef>
              <c:f>Output!$C$3</c:f>
              <c:strCache>
                <c:ptCount val="1"/>
                <c:pt idx="0">
                  <c:v>Forecast </c:v>
                </c:pt>
              </c:strCache>
            </c:strRef>
          </c:tx>
          <c:spPr>
            <a:ln w="28575" cap="rnd">
              <a:solidFill>
                <a:schemeClr val="accent6"/>
              </a:solidFill>
              <a:round/>
            </a:ln>
            <a:effectLst/>
          </c:spPr>
          <c:marker>
            <c:symbol val="none"/>
          </c:marker>
          <c:cat>
            <c:strRef>
              <c:f>Output!$A$4:$A$71</c:f>
              <c:strCache>
                <c:ptCount val="67"/>
                <c:pt idx="0">
                  <c:v>24/02/20</c:v>
                </c:pt>
                <c:pt idx="1">
                  <c:v>25/02/20</c:v>
                </c:pt>
                <c:pt idx="2">
                  <c:v>26/02/20</c:v>
                </c:pt>
                <c:pt idx="3">
                  <c:v>27/02/20</c:v>
                </c:pt>
                <c:pt idx="4">
                  <c:v>28/02/20</c:v>
                </c:pt>
                <c:pt idx="5">
                  <c:v>29/02/20</c:v>
                </c:pt>
                <c:pt idx="6">
                  <c:v>01/03/20</c:v>
                </c:pt>
                <c:pt idx="7">
                  <c:v>02/03/20</c:v>
                </c:pt>
                <c:pt idx="8">
                  <c:v>03/03/20</c:v>
                </c:pt>
                <c:pt idx="9">
                  <c:v>04/03/20</c:v>
                </c:pt>
                <c:pt idx="10">
                  <c:v>05/03/20</c:v>
                </c:pt>
                <c:pt idx="11">
                  <c:v>06/03/20</c:v>
                </c:pt>
                <c:pt idx="12">
                  <c:v>07/03/20</c:v>
                </c:pt>
                <c:pt idx="13">
                  <c:v>08/03/20</c:v>
                </c:pt>
                <c:pt idx="14">
                  <c:v>09/03/20</c:v>
                </c:pt>
                <c:pt idx="15">
                  <c:v>10/03/20</c:v>
                </c:pt>
                <c:pt idx="16">
                  <c:v>11/03/20</c:v>
                </c:pt>
                <c:pt idx="17">
                  <c:v>12/03/20</c:v>
                </c:pt>
                <c:pt idx="18">
                  <c:v>13/03/20</c:v>
                </c:pt>
                <c:pt idx="19">
                  <c:v>14/03/20</c:v>
                </c:pt>
                <c:pt idx="20">
                  <c:v>15/03/20</c:v>
                </c:pt>
                <c:pt idx="21">
                  <c:v>16/03/20</c:v>
                </c:pt>
                <c:pt idx="22">
                  <c:v>17/03/20</c:v>
                </c:pt>
                <c:pt idx="23">
                  <c:v>18/03/20</c:v>
                </c:pt>
                <c:pt idx="24">
                  <c:v>19/03/20</c:v>
                </c:pt>
                <c:pt idx="25">
                  <c:v>20/03/20</c:v>
                </c:pt>
                <c:pt idx="26">
                  <c:v>21/03/20</c:v>
                </c:pt>
                <c:pt idx="27">
                  <c:v>22/03/20</c:v>
                </c:pt>
                <c:pt idx="28">
                  <c:v>23/03/20</c:v>
                </c:pt>
                <c:pt idx="29">
                  <c:v>24/03/20</c:v>
                </c:pt>
                <c:pt idx="30">
                  <c:v>25/03/20</c:v>
                </c:pt>
                <c:pt idx="31">
                  <c:v>26/03/20</c:v>
                </c:pt>
                <c:pt idx="32">
                  <c:v>27/03/20</c:v>
                </c:pt>
                <c:pt idx="33">
                  <c:v>28/03/20</c:v>
                </c:pt>
                <c:pt idx="34">
                  <c:v>29/03/20</c:v>
                </c:pt>
                <c:pt idx="35">
                  <c:v>30/03/20</c:v>
                </c:pt>
                <c:pt idx="36">
                  <c:v>31/03/20</c:v>
                </c:pt>
                <c:pt idx="37">
                  <c:v>01/04/20</c:v>
                </c:pt>
                <c:pt idx="38">
                  <c:v>02/04/20</c:v>
                </c:pt>
                <c:pt idx="39">
                  <c:v>03/04/20</c:v>
                </c:pt>
                <c:pt idx="40">
                  <c:v>04/04/20</c:v>
                </c:pt>
                <c:pt idx="41">
                  <c:v>05/04/20</c:v>
                </c:pt>
                <c:pt idx="42">
                  <c:v>06/04/20</c:v>
                </c:pt>
                <c:pt idx="43">
                  <c:v>07/04/20</c:v>
                </c:pt>
                <c:pt idx="44">
                  <c:v>08/04/20</c:v>
                </c:pt>
                <c:pt idx="45">
                  <c:v>09/04/20</c:v>
                </c:pt>
                <c:pt idx="46">
                  <c:v>10/04/20</c:v>
                </c:pt>
                <c:pt idx="47">
                  <c:v>11/04/20</c:v>
                </c:pt>
                <c:pt idx="48">
                  <c:v>12/04/20</c:v>
                </c:pt>
                <c:pt idx="49">
                  <c:v>13/04/20</c:v>
                </c:pt>
                <c:pt idx="50">
                  <c:v>14/04/20</c:v>
                </c:pt>
                <c:pt idx="51">
                  <c:v>15/04/20</c:v>
                </c:pt>
                <c:pt idx="52">
                  <c:v>16/04/20</c:v>
                </c:pt>
                <c:pt idx="53">
                  <c:v>17/04/20</c:v>
                </c:pt>
                <c:pt idx="54">
                  <c:v>18/04/20</c:v>
                </c:pt>
                <c:pt idx="55">
                  <c:v>19/04/20</c:v>
                </c:pt>
                <c:pt idx="56">
                  <c:v>20/04/20</c:v>
                </c:pt>
                <c:pt idx="57">
                  <c:v>21/04/20</c:v>
                </c:pt>
                <c:pt idx="58">
                  <c:v>22/04/20</c:v>
                </c:pt>
                <c:pt idx="59">
                  <c:v>23/04/20</c:v>
                </c:pt>
                <c:pt idx="60">
                  <c:v>24/04/20</c:v>
                </c:pt>
                <c:pt idx="61">
                  <c:v>25/04/20</c:v>
                </c:pt>
                <c:pt idx="62">
                  <c:v>26/04/20</c:v>
                </c:pt>
                <c:pt idx="63">
                  <c:v>27/04/20</c:v>
                </c:pt>
                <c:pt idx="64">
                  <c:v>28/04/20</c:v>
                </c:pt>
                <c:pt idx="65">
                  <c:v>29/04/20</c:v>
                </c:pt>
                <c:pt idx="66">
                  <c:v>30/04/20</c:v>
                </c:pt>
              </c:strCache>
            </c:strRef>
          </c:cat>
          <c:val>
            <c:numRef>
              <c:f>Output!$C$4:$C$71</c:f>
              <c:numCache>
                <c:formatCode>General</c:formatCode>
                <c:ptCount val="67"/>
                <c:pt idx="0">
                  <c:v>153</c:v>
                </c:pt>
                <c:pt idx="1">
                  <c:v>153</c:v>
                </c:pt>
                <c:pt idx="2">
                  <c:v>153</c:v>
                </c:pt>
                <c:pt idx="3">
                  <c:v>153</c:v>
                </c:pt>
                <c:pt idx="4">
                  <c:v>153</c:v>
                </c:pt>
                <c:pt idx="5">
                  <c:v>153</c:v>
                </c:pt>
                <c:pt idx="6">
                  <c:v>153</c:v>
                </c:pt>
                <c:pt idx="7">
                  <c:v>153</c:v>
                </c:pt>
                <c:pt idx="8">
                  <c:v>153</c:v>
                </c:pt>
                <c:pt idx="9">
                  <c:v>151</c:v>
                </c:pt>
                <c:pt idx="10">
                  <c:v>147</c:v>
                </c:pt>
                <c:pt idx="11">
                  <c:v>142</c:v>
                </c:pt>
                <c:pt idx="12">
                  <c:v>142</c:v>
                </c:pt>
                <c:pt idx="13">
                  <c:v>142</c:v>
                </c:pt>
                <c:pt idx="14">
                  <c:v>136</c:v>
                </c:pt>
                <c:pt idx="15">
                  <c:v>130</c:v>
                </c:pt>
                <c:pt idx="16">
                  <c:v>124</c:v>
                </c:pt>
                <c:pt idx="17">
                  <c:v>118</c:v>
                </c:pt>
                <c:pt idx="18">
                  <c:v>112</c:v>
                </c:pt>
                <c:pt idx="19">
                  <c:v>112</c:v>
                </c:pt>
                <c:pt idx="20">
                  <c:v>112</c:v>
                </c:pt>
                <c:pt idx="21">
                  <c:v>108</c:v>
                </c:pt>
                <c:pt idx="22">
                  <c:v>104</c:v>
                </c:pt>
                <c:pt idx="23">
                  <c:v>100</c:v>
                </c:pt>
                <c:pt idx="24">
                  <c:v>96</c:v>
                </c:pt>
                <c:pt idx="25">
                  <c:v>92</c:v>
                </c:pt>
                <c:pt idx="26">
                  <c:v>92</c:v>
                </c:pt>
                <c:pt idx="27">
                  <c:v>92</c:v>
                </c:pt>
                <c:pt idx="28">
                  <c:v>87</c:v>
                </c:pt>
                <c:pt idx="29">
                  <c:v>82</c:v>
                </c:pt>
                <c:pt idx="30">
                  <c:v>77</c:v>
                </c:pt>
                <c:pt idx="31">
                  <c:v>72</c:v>
                </c:pt>
                <c:pt idx="32">
                  <c:v>67</c:v>
                </c:pt>
                <c:pt idx="33">
                  <c:v>67</c:v>
                </c:pt>
                <c:pt idx="34">
                  <c:v>67</c:v>
                </c:pt>
                <c:pt idx="35">
                  <c:v>62</c:v>
                </c:pt>
                <c:pt idx="36">
                  <c:v>56</c:v>
                </c:pt>
                <c:pt idx="37">
                  <c:v>48</c:v>
                </c:pt>
                <c:pt idx="38">
                  <c:v>40</c:v>
                </c:pt>
                <c:pt idx="39">
                  <c:v>32</c:v>
                </c:pt>
                <c:pt idx="40">
                  <c:v>32</c:v>
                </c:pt>
                <c:pt idx="41">
                  <c:v>32</c:v>
                </c:pt>
                <c:pt idx="42">
                  <c:v>24</c:v>
                </c:pt>
                <c:pt idx="43">
                  <c:v>18</c:v>
                </c:pt>
                <c:pt idx="44">
                  <c:v>12</c:v>
                </c:pt>
                <c:pt idx="45">
                  <c:v>6</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mooth val="0"/>
          <c:extLst>
            <c:ext xmlns:c16="http://schemas.microsoft.com/office/drawing/2014/chart" uri="{C3380CC4-5D6E-409C-BE32-E72D297353CC}">
              <c16:uniqueId val="{00000001-4FB2-4AAE-BDC9-4AC29E80B26E}"/>
            </c:ext>
          </c:extLst>
        </c:ser>
        <c:ser>
          <c:idx val="2"/>
          <c:order val="2"/>
          <c:tx>
            <c:strRef>
              <c:f>Output!$D$3</c:f>
              <c:strCache>
                <c:ptCount val="1"/>
                <c:pt idx="0">
                  <c:v>Actual </c:v>
                </c:pt>
              </c:strCache>
            </c:strRef>
          </c:tx>
          <c:spPr>
            <a:ln w="28575" cap="rnd">
              <a:solidFill>
                <a:schemeClr val="accent2"/>
              </a:solidFill>
              <a:round/>
            </a:ln>
            <a:effectLst/>
          </c:spPr>
          <c:marker>
            <c:symbol val="none"/>
          </c:marker>
          <c:cat>
            <c:strRef>
              <c:f>Output!$A$4:$A$71</c:f>
              <c:strCache>
                <c:ptCount val="67"/>
                <c:pt idx="0">
                  <c:v>24/02/20</c:v>
                </c:pt>
                <c:pt idx="1">
                  <c:v>25/02/20</c:v>
                </c:pt>
                <c:pt idx="2">
                  <c:v>26/02/20</c:v>
                </c:pt>
                <c:pt idx="3">
                  <c:v>27/02/20</c:v>
                </c:pt>
                <c:pt idx="4">
                  <c:v>28/02/20</c:v>
                </c:pt>
                <c:pt idx="5">
                  <c:v>29/02/20</c:v>
                </c:pt>
                <c:pt idx="6">
                  <c:v>01/03/20</c:v>
                </c:pt>
                <c:pt idx="7">
                  <c:v>02/03/20</c:v>
                </c:pt>
                <c:pt idx="8">
                  <c:v>03/03/20</c:v>
                </c:pt>
                <c:pt idx="9">
                  <c:v>04/03/20</c:v>
                </c:pt>
                <c:pt idx="10">
                  <c:v>05/03/20</c:v>
                </c:pt>
                <c:pt idx="11">
                  <c:v>06/03/20</c:v>
                </c:pt>
                <c:pt idx="12">
                  <c:v>07/03/20</c:v>
                </c:pt>
                <c:pt idx="13">
                  <c:v>08/03/20</c:v>
                </c:pt>
                <c:pt idx="14">
                  <c:v>09/03/20</c:v>
                </c:pt>
                <c:pt idx="15">
                  <c:v>10/03/20</c:v>
                </c:pt>
                <c:pt idx="16">
                  <c:v>11/03/20</c:v>
                </c:pt>
                <c:pt idx="17">
                  <c:v>12/03/20</c:v>
                </c:pt>
                <c:pt idx="18">
                  <c:v>13/03/20</c:v>
                </c:pt>
                <c:pt idx="19">
                  <c:v>14/03/20</c:v>
                </c:pt>
                <c:pt idx="20">
                  <c:v>15/03/20</c:v>
                </c:pt>
                <c:pt idx="21">
                  <c:v>16/03/20</c:v>
                </c:pt>
                <c:pt idx="22">
                  <c:v>17/03/20</c:v>
                </c:pt>
                <c:pt idx="23">
                  <c:v>18/03/20</c:v>
                </c:pt>
                <c:pt idx="24">
                  <c:v>19/03/20</c:v>
                </c:pt>
                <c:pt idx="25">
                  <c:v>20/03/20</c:v>
                </c:pt>
                <c:pt idx="26">
                  <c:v>21/03/20</c:v>
                </c:pt>
                <c:pt idx="27">
                  <c:v>22/03/20</c:v>
                </c:pt>
                <c:pt idx="28">
                  <c:v>23/03/20</c:v>
                </c:pt>
                <c:pt idx="29">
                  <c:v>24/03/20</c:v>
                </c:pt>
                <c:pt idx="30">
                  <c:v>25/03/20</c:v>
                </c:pt>
                <c:pt idx="31">
                  <c:v>26/03/20</c:v>
                </c:pt>
                <c:pt idx="32">
                  <c:v>27/03/20</c:v>
                </c:pt>
                <c:pt idx="33">
                  <c:v>28/03/20</c:v>
                </c:pt>
                <c:pt idx="34">
                  <c:v>29/03/20</c:v>
                </c:pt>
                <c:pt idx="35">
                  <c:v>30/03/20</c:v>
                </c:pt>
                <c:pt idx="36">
                  <c:v>31/03/20</c:v>
                </c:pt>
                <c:pt idx="37">
                  <c:v>01/04/20</c:v>
                </c:pt>
                <c:pt idx="38">
                  <c:v>02/04/20</c:v>
                </c:pt>
                <c:pt idx="39">
                  <c:v>03/04/20</c:v>
                </c:pt>
                <c:pt idx="40">
                  <c:v>04/04/20</c:v>
                </c:pt>
                <c:pt idx="41">
                  <c:v>05/04/20</c:v>
                </c:pt>
                <c:pt idx="42">
                  <c:v>06/04/20</c:v>
                </c:pt>
                <c:pt idx="43">
                  <c:v>07/04/20</c:v>
                </c:pt>
                <c:pt idx="44">
                  <c:v>08/04/20</c:v>
                </c:pt>
                <c:pt idx="45">
                  <c:v>09/04/20</c:v>
                </c:pt>
                <c:pt idx="46">
                  <c:v>10/04/20</c:v>
                </c:pt>
                <c:pt idx="47">
                  <c:v>11/04/20</c:v>
                </c:pt>
                <c:pt idx="48">
                  <c:v>12/04/20</c:v>
                </c:pt>
                <c:pt idx="49">
                  <c:v>13/04/20</c:v>
                </c:pt>
                <c:pt idx="50">
                  <c:v>14/04/20</c:v>
                </c:pt>
                <c:pt idx="51">
                  <c:v>15/04/20</c:v>
                </c:pt>
                <c:pt idx="52">
                  <c:v>16/04/20</c:v>
                </c:pt>
                <c:pt idx="53">
                  <c:v>17/04/20</c:v>
                </c:pt>
                <c:pt idx="54">
                  <c:v>18/04/20</c:v>
                </c:pt>
                <c:pt idx="55">
                  <c:v>19/04/20</c:v>
                </c:pt>
                <c:pt idx="56">
                  <c:v>20/04/20</c:v>
                </c:pt>
                <c:pt idx="57">
                  <c:v>21/04/20</c:v>
                </c:pt>
                <c:pt idx="58">
                  <c:v>22/04/20</c:v>
                </c:pt>
                <c:pt idx="59">
                  <c:v>23/04/20</c:v>
                </c:pt>
                <c:pt idx="60">
                  <c:v>24/04/20</c:v>
                </c:pt>
                <c:pt idx="61">
                  <c:v>25/04/20</c:v>
                </c:pt>
                <c:pt idx="62">
                  <c:v>26/04/20</c:v>
                </c:pt>
                <c:pt idx="63">
                  <c:v>27/04/20</c:v>
                </c:pt>
                <c:pt idx="64">
                  <c:v>28/04/20</c:v>
                </c:pt>
                <c:pt idx="65">
                  <c:v>29/04/20</c:v>
                </c:pt>
                <c:pt idx="66">
                  <c:v>30/04/20</c:v>
                </c:pt>
              </c:strCache>
            </c:strRef>
          </c:cat>
          <c:val>
            <c:numRef>
              <c:f>Output!$D$4:$D$71</c:f>
              <c:numCache>
                <c:formatCode>General</c:formatCode>
                <c:ptCount val="67"/>
                <c:pt idx="0">
                  <c:v>153</c:v>
                </c:pt>
                <c:pt idx="1">
                  <c:v>153</c:v>
                </c:pt>
                <c:pt idx="2">
                  <c:v>153</c:v>
                </c:pt>
                <c:pt idx="3">
                  <c:v>153</c:v>
                </c:pt>
                <c:pt idx="4">
                  <c:v>153</c:v>
                </c:pt>
                <c:pt idx="5">
                  <c:v>153</c:v>
                </c:pt>
                <c:pt idx="6">
                  <c:v>153</c:v>
                </c:pt>
                <c:pt idx="7">
                  <c:v>153</c:v>
                </c:pt>
                <c:pt idx="8">
                  <c:v>153</c:v>
                </c:pt>
                <c:pt idx="9">
                  <c:v>153</c:v>
                </c:pt>
                <c:pt idx="10">
                  <c:v>150</c:v>
                </c:pt>
                <c:pt idx="11">
                  <c:v>147</c:v>
                </c:pt>
                <c:pt idx="12">
                  <c:v>143</c:v>
                </c:pt>
                <c:pt idx="13">
                  <c:v>143</c:v>
                </c:pt>
                <c:pt idx="14">
                  <c:v>139</c:v>
                </c:pt>
                <c:pt idx="15">
                  <c:v>135</c:v>
                </c:pt>
                <c:pt idx="16">
                  <c:v>131</c:v>
                </c:pt>
                <c:pt idx="17">
                  <c:v>127</c:v>
                </c:pt>
                <c:pt idx="18">
                  <c:v>123</c:v>
                </c:pt>
                <c:pt idx="19">
                  <c:v>123</c:v>
                </c:pt>
                <c:pt idx="20">
                  <c:v>123</c:v>
                </c:pt>
                <c:pt idx="21">
                  <c:v>119</c:v>
                </c:pt>
                <c:pt idx="22">
                  <c:v>115</c:v>
                </c:pt>
                <c:pt idx="23">
                  <c:v>108</c:v>
                </c:pt>
                <c:pt idx="24">
                  <c:v>100</c:v>
                </c:pt>
                <c:pt idx="25">
                  <c:v>91</c:v>
                </c:pt>
                <c:pt idx="26">
                  <c:v>91</c:v>
                </c:pt>
                <c:pt idx="27">
                  <c:v>91</c:v>
                </c:pt>
                <c:pt idx="28">
                  <c:v>91</c:v>
                </c:pt>
                <c:pt idx="29">
                  <c:v>91</c:v>
                </c:pt>
                <c:pt idx="30">
                  <c:v>91</c:v>
                </c:pt>
                <c:pt idx="31">
                  <c:v>91</c:v>
                </c:pt>
                <c:pt idx="32">
                  <c:v>91</c:v>
                </c:pt>
                <c:pt idx="33">
                  <c:v>91</c:v>
                </c:pt>
                <c:pt idx="34">
                  <c:v>91</c:v>
                </c:pt>
                <c:pt idx="35">
                  <c:v>91</c:v>
                </c:pt>
                <c:pt idx="36">
                  <c:v>91</c:v>
                </c:pt>
                <c:pt idx="37">
                  <c:v>91</c:v>
                </c:pt>
                <c:pt idx="38">
                  <c:v>91</c:v>
                </c:pt>
                <c:pt idx="39">
                  <c:v>91</c:v>
                </c:pt>
                <c:pt idx="40">
                  <c:v>91</c:v>
                </c:pt>
                <c:pt idx="41">
                  <c:v>91</c:v>
                </c:pt>
                <c:pt idx="42">
                  <c:v>91</c:v>
                </c:pt>
                <c:pt idx="43">
                  <c:v>91</c:v>
                </c:pt>
                <c:pt idx="44">
                  <c:v>91</c:v>
                </c:pt>
                <c:pt idx="45">
                  <c:v>91</c:v>
                </c:pt>
                <c:pt idx="46">
                  <c:v>91</c:v>
                </c:pt>
                <c:pt idx="47">
                  <c:v>91</c:v>
                </c:pt>
                <c:pt idx="48">
                  <c:v>91</c:v>
                </c:pt>
                <c:pt idx="49">
                  <c:v>91</c:v>
                </c:pt>
                <c:pt idx="50">
                  <c:v>91</c:v>
                </c:pt>
                <c:pt idx="51">
                  <c:v>91</c:v>
                </c:pt>
                <c:pt idx="52">
                  <c:v>91</c:v>
                </c:pt>
                <c:pt idx="53">
                  <c:v>91</c:v>
                </c:pt>
                <c:pt idx="54">
                  <c:v>91</c:v>
                </c:pt>
                <c:pt idx="55">
                  <c:v>91</c:v>
                </c:pt>
                <c:pt idx="56">
                  <c:v>91</c:v>
                </c:pt>
                <c:pt idx="57">
                  <c:v>91</c:v>
                </c:pt>
                <c:pt idx="58">
                  <c:v>91</c:v>
                </c:pt>
                <c:pt idx="59">
                  <c:v>91</c:v>
                </c:pt>
                <c:pt idx="60">
                  <c:v>91</c:v>
                </c:pt>
                <c:pt idx="61">
                  <c:v>91</c:v>
                </c:pt>
                <c:pt idx="62">
                  <c:v>91</c:v>
                </c:pt>
                <c:pt idx="63">
                  <c:v>91</c:v>
                </c:pt>
                <c:pt idx="64">
                  <c:v>91</c:v>
                </c:pt>
                <c:pt idx="65">
                  <c:v>91</c:v>
                </c:pt>
                <c:pt idx="66">
                  <c:v>91</c:v>
                </c:pt>
              </c:numCache>
            </c:numRef>
          </c:val>
          <c:smooth val="0"/>
          <c:extLst>
            <c:ext xmlns:c16="http://schemas.microsoft.com/office/drawing/2014/chart" uri="{C3380CC4-5D6E-409C-BE32-E72D297353CC}">
              <c16:uniqueId val="{00000002-4FB2-4AAE-BDC9-4AC29E80B26E}"/>
            </c:ext>
          </c:extLst>
        </c:ser>
        <c:dLbls>
          <c:showLegendKey val="0"/>
          <c:showVal val="0"/>
          <c:showCatName val="0"/>
          <c:showSerName val="0"/>
          <c:showPercent val="0"/>
          <c:showBubbleSize val="0"/>
        </c:dLbls>
        <c:smooth val="0"/>
        <c:axId val="1525598320"/>
        <c:axId val="1491268928"/>
      </c:lineChart>
      <c:catAx>
        <c:axId val="152559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1268928"/>
        <c:crosses val="autoZero"/>
        <c:auto val="1"/>
        <c:lblAlgn val="ctr"/>
        <c:lblOffset val="100"/>
        <c:noMultiLvlLbl val="0"/>
      </c:catAx>
      <c:valAx>
        <c:axId val="1491268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a:t>
                </a:r>
                <a:r>
                  <a:rPr lang="en-GB" baseline="0"/>
                  <a:t> of tests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598320"/>
        <c:crosses val="autoZero"/>
        <c:crossBetween val="between"/>
      </c:valAx>
      <c:spPr>
        <a:solidFill>
          <a:schemeClr val="accent4">
            <a:lumMod val="20000"/>
            <a:lumOff val="80000"/>
          </a:schemeClr>
        </a:solid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07/04/2020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28</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9816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56</a:t>
            </a:fld>
            <a:endParaRPr lang="en-GB"/>
          </a:p>
        </p:txBody>
      </p:sp>
    </p:spTree>
    <p:extLst>
      <p:ext uri="{BB962C8B-B14F-4D97-AF65-F5344CB8AC3E}">
        <p14:creationId xmlns:p14="http://schemas.microsoft.com/office/powerpoint/2010/main" val="3201076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61</a:t>
            </a:fld>
            <a:endParaRPr lang="en-GB"/>
          </a:p>
        </p:txBody>
      </p:sp>
    </p:spTree>
    <p:extLst>
      <p:ext uri="{BB962C8B-B14F-4D97-AF65-F5344CB8AC3E}">
        <p14:creationId xmlns:p14="http://schemas.microsoft.com/office/powerpoint/2010/main" val="111000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ＭＳ Ｐゴシック" pitchFamily="34" charset="-128"/>
                <a:cs typeface="+mn-cs"/>
              </a:rPr>
              <a:pPr marL="0" marR="0" lvl="0" indent="0" algn="r" defTabSz="914288"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84415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40</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288">
              <a:defRPr/>
            </a:pPr>
            <a:fld id="{2A2357B9-A31F-4FC7-A38A-70DF36F645F3}" type="slidenum">
              <a:rPr lang="en-GB">
                <a:solidFill>
                  <a:prstClr val="black"/>
                </a:solidFill>
                <a:latin typeface="Calibri"/>
              </a:rPr>
              <a:pPr defTabSz="914288">
                <a:defRPr/>
              </a:pPr>
              <a:t>43</a:t>
            </a:fld>
            <a:endParaRPr lang="en-GB" dirty="0">
              <a:solidFill>
                <a:prstClr val="black"/>
              </a:solidFill>
              <a:latin typeface="Calibri"/>
            </a:endParaRPr>
          </a:p>
        </p:txBody>
      </p:sp>
    </p:spTree>
    <p:extLst>
      <p:ext uri="{BB962C8B-B14F-4D97-AF65-F5344CB8AC3E}">
        <p14:creationId xmlns:p14="http://schemas.microsoft.com/office/powerpoint/2010/main" val="209355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44</a:t>
            </a:fld>
            <a:endParaRPr lang="en-GB" dirty="0"/>
          </a:p>
        </p:txBody>
      </p:sp>
    </p:spTree>
    <p:extLst>
      <p:ext uri="{BB962C8B-B14F-4D97-AF65-F5344CB8AC3E}">
        <p14:creationId xmlns:p14="http://schemas.microsoft.com/office/powerpoint/2010/main" val="390353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45</a:t>
            </a:fld>
            <a:endParaRPr lang="en-GB" dirty="0"/>
          </a:p>
        </p:txBody>
      </p:sp>
    </p:spTree>
    <p:extLst>
      <p:ext uri="{BB962C8B-B14F-4D97-AF65-F5344CB8AC3E}">
        <p14:creationId xmlns:p14="http://schemas.microsoft.com/office/powerpoint/2010/main" val="276839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48</a:t>
            </a:fld>
            <a:endParaRPr lang="en-GB" dirty="0"/>
          </a:p>
        </p:txBody>
      </p:sp>
    </p:spTree>
    <p:extLst>
      <p:ext uri="{BB962C8B-B14F-4D97-AF65-F5344CB8AC3E}">
        <p14:creationId xmlns:p14="http://schemas.microsoft.com/office/powerpoint/2010/main" val="53526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50</a:t>
            </a:fld>
            <a:endParaRPr lang="en-GB"/>
          </a:p>
        </p:txBody>
      </p:sp>
    </p:spTree>
    <p:extLst>
      <p:ext uri="{BB962C8B-B14F-4D97-AF65-F5344CB8AC3E}">
        <p14:creationId xmlns:p14="http://schemas.microsoft.com/office/powerpoint/2010/main" val="257038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2406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xoserve.com/change/change-proposals/xrn-5143-transfer-of-ndm-sampling-obligations-from-cadent-wwu-and-ngn-to-the-cd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xoserve.com/change/change-proposals/xrn-5145-dsc-service-description-table-cosmetic-change-to-service-line-table-v1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xoserve.com/change/change-proposals/xrn-5146-data-cleanse-of-nexa-information-within-uk-link-and-the-data-enquiry-service-d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xoserve.com/change/change-proposals/xrn-5144-enabling-re-assignment-of-supplier-short-codes-to-implement-supplier-of-last-resort-direc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xoserve.com/change/change-proposals/xrn-5147-optimising-the-must-read-process-for-igt-custome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hange-packs/2489-rt-po-change-pack-november-2019/" TargetMode="External"/><Relationship Id="rId2" Type="http://schemas.openxmlformats.org/officeDocument/2006/relationships/hyperlink" Target="https://www.xoserve.com/change/change-packs/2552-jlr-jr-change-pack-march-202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package" Target="../embeddings/Microsoft_Word_Document1.docx"/><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package" Target="../embeddings/Microsoft_Word_Document3.doc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xoserve.com/change/change-proposals/xrn-5065-addition-of-email-address-to-des-last-accessed-repor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xoserve.com/change/change-proposals/xrn-5142-new-allowable-values-for-dcc-service-flag-in-dxi-file-from-dc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a:lstStyle/>
          <a:p>
            <a:r>
              <a:rPr lang="en-GB" dirty="0"/>
              <a:t> 8</a:t>
            </a:r>
            <a:r>
              <a:rPr lang="en-GB" baseline="30000" dirty="0"/>
              <a:t>th</a:t>
            </a:r>
            <a:r>
              <a:rPr lang="en-GB" dirty="0"/>
              <a:t> April 2020</a:t>
            </a:r>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8856984" cy="488153"/>
          </a:xfrm>
        </p:spPr>
        <p:txBody>
          <a:bodyPr>
            <a:noAutofit/>
          </a:bodyPr>
          <a:lstStyle/>
          <a:p>
            <a:r>
              <a:rPr lang="en-GB" sz="1600" dirty="0"/>
              <a:t>2.2 XRN5143 </a:t>
            </a:r>
            <a:r>
              <a:rPr lang="en-US" sz="1600" dirty="0"/>
              <a:t>Transfer of NDM sampling obligations from Cadent, WWU, and NGN to the CDSP</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4119451499"/>
              </p:ext>
            </p:extLst>
          </p:nvPr>
        </p:nvGraphicFramePr>
        <p:xfrm>
          <a:off x="107504" y="783508"/>
          <a:ext cx="4248473" cy="1926931"/>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34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Shippers &amp; DNO</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567256299"/>
              </p:ext>
            </p:extLst>
          </p:nvPr>
        </p:nvGraphicFramePr>
        <p:xfrm>
          <a:off x="107505" y="2827348"/>
          <a:ext cx="4248472" cy="1597538"/>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561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15: Demand Estimation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Service Area funding is 50% Shipper and 50% DNO.  ChMC in April to agree 100% DNO funded.</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151792261"/>
              </p:ext>
            </p:extLst>
          </p:nvPr>
        </p:nvGraphicFramePr>
        <p:xfrm>
          <a:off x="4695733" y="843558"/>
          <a:ext cx="4340762" cy="1559635"/>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99595">
                <a:tc>
                  <a:txBody>
                    <a:bodyPr/>
                    <a:lstStyle/>
                    <a:p>
                      <a:pPr algn="l"/>
                      <a:r>
                        <a:rPr lang="en-US" sz="1050" b="0" kern="1200" baseline="0" dirty="0">
                          <a:solidFill>
                            <a:schemeClr val="tx1"/>
                          </a:solidFill>
                          <a:latin typeface="Arial" panose="020B0604020202020204" pitchFamily="34" charset="0"/>
                          <a:ea typeface="+mn-ea"/>
                          <a:cs typeface="Arial" panose="020B0604020202020204" pitchFamily="34" charset="0"/>
                        </a:rPr>
                        <a:t>Xoserve are closer to the NDM demand estimation process than the DNs and have a close relationship with Shippers in this regard, they are therefore better placed to ensure the correct coverage across each EUC Band and Class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204217261"/>
              </p:ext>
            </p:extLst>
          </p:nvPr>
        </p:nvGraphicFramePr>
        <p:xfrm>
          <a:off x="4695733" y="2710439"/>
          <a:ext cx="4340757" cy="1505556"/>
        </p:xfrm>
        <a:graphic>
          <a:graphicData uri="http://schemas.openxmlformats.org/drawingml/2006/table">
            <a:tbl>
              <a:tblPr firstRow="1" bandRow="1">
                <a:tableStyleId>{E8B1032C-EA38-4F05-BA0D-38AFFFC7BED3}</a:tableStyleId>
              </a:tblPr>
              <a:tblGrid>
                <a:gridCol w="4340757">
                  <a:extLst>
                    <a:ext uri="{9D8B030D-6E8A-4147-A177-3AD203B41FA5}">
                      <a16:colId xmlns:a16="http://schemas.microsoft.com/office/drawing/2014/main" val="20000"/>
                    </a:ext>
                  </a:extLst>
                </a:gridCol>
              </a:tblGrid>
              <a:tr h="365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40189">
                <a:tc>
                  <a:txBody>
                    <a:bodyPr/>
                    <a:lstStyle/>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Transfer the EUC Bands 3-9 NDM Sampling UNC obligations, currently incumbent on Transporters (as per UNC TPD Section H1.6) to the CDSP. Note the CDSP already carries out NDM sampling for EUC Bands 1 and 2 so this change is simply an extension to the current CDSP process.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275047350"/>
              </p:ext>
            </p:extLst>
          </p:nvPr>
        </p:nvGraphicFramePr>
        <p:xfrm>
          <a:off x="121418" y="4587974"/>
          <a:ext cx="4248472" cy="360040"/>
        </p:xfrm>
        <a:graphic>
          <a:graphicData uri="http://schemas.openxmlformats.org/drawingml/2006/table">
            <a:tbl>
              <a:tblPr firstRow="1" bandRow="1">
                <a:tableStyleId>{FABFCF23-3B69-468F-B69F-88F6DE6A72F2}</a:tableStyleId>
              </a:tblPr>
              <a:tblGrid>
                <a:gridCol w="1800200">
                  <a:extLst>
                    <a:ext uri="{9D8B030D-6E8A-4147-A177-3AD203B41FA5}">
                      <a16:colId xmlns:a16="http://schemas.microsoft.com/office/drawing/2014/main" val="3477608926"/>
                    </a:ext>
                  </a:extLst>
                </a:gridCol>
                <a:gridCol w="2448272">
                  <a:extLst>
                    <a:ext uri="{9D8B030D-6E8A-4147-A177-3AD203B41FA5}">
                      <a16:colId xmlns:a16="http://schemas.microsoft.com/office/drawing/2014/main" val="2478473174"/>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Cadent</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233056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9"/>
            <a:ext cx="8856984" cy="360040"/>
          </a:xfrm>
        </p:spPr>
        <p:txBody>
          <a:bodyPr>
            <a:noAutofit/>
          </a:bodyPr>
          <a:lstStyle/>
          <a:p>
            <a:r>
              <a:rPr lang="en-GB" sz="1600" dirty="0"/>
              <a:t>2.3 XRN5145 </a:t>
            </a:r>
            <a:r>
              <a:rPr lang="en-US" sz="1600" dirty="0"/>
              <a:t>DSC Service Description Table cosmetic change to Service Line Table v11</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360422859"/>
              </p:ext>
            </p:extLst>
          </p:nvPr>
        </p:nvGraphicFramePr>
        <p:xfrm>
          <a:off x="107504" y="783508"/>
          <a:ext cx="4248473" cy="1926931"/>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34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254470524"/>
              </p:ext>
            </p:extLst>
          </p:nvPr>
        </p:nvGraphicFramePr>
        <p:xfrm>
          <a:off x="107505" y="2827348"/>
          <a:ext cx="4248472" cy="1506098"/>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561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See problem statement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Removing and amending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969888268"/>
              </p:ext>
            </p:extLst>
          </p:nvPr>
        </p:nvGraphicFramePr>
        <p:xfrm>
          <a:off x="4630096" y="771549"/>
          <a:ext cx="4406400" cy="2697480"/>
        </p:xfrm>
        <a:graphic>
          <a:graphicData uri="http://schemas.openxmlformats.org/drawingml/2006/table">
            <a:tbl>
              <a:tblPr firstRow="1" bandRow="1">
                <a:tableStyleId>{E8B1032C-EA38-4F05-BA0D-38AFFFC7BED3}</a:tableStyleId>
              </a:tblPr>
              <a:tblGrid>
                <a:gridCol w="4406400">
                  <a:extLst>
                    <a:ext uri="{9D8B030D-6E8A-4147-A177-3AD203B41FA5}">
                      <a16:colId xmlns:a16="http://schemas.microsoft.com/office/drawing/2014/main" val="20000"/>
                    </a:ext>
                  </a:extLst>
                </a:gridCol>
              </a:tblGrid>
              <a:tr h="144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99595">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The Service Description table needs to be updated as follows:-</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1) Removal of Service Line DS-NCS SA3 -02 which relates to the UIG Taskforce.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The removal of this line was approved at the </a:t>
                      </a:r>
                      <a:r>
                        <a:rPr lang="en-US" sz="1000" b="0" kern="1200" baseline="0" dirty="0" err="1">
                          <a:solidFill>
                            <a:schemeClr val="tx1"/>
                          </a:solidFill>
                          <a:latin typeface="Arial" panose="020B0604020202020204" pitchFamily="34" charset="0"/>
                          <a:ea typeface="+mn-ea"/>
                          <a:cs typeface="Arial" panose="020B0604020202020204" pitchFamily="34" charset="0"/>
                        </a:rPr>
                        <a:t>CoMC</a:t>
                      </a:r>
                      <a:r>
                        <a:rPr lang="en-US" sz="1000" b="0" kern="1200" baseline="0" dirty="0">
                          <a:solidFill>
                            <a:schemeClr val="tx1"/>
                          </a:solidFill>
                          <a:latin typeface="Arial" panose="020B0604020202020204" pitchFamily="34" charset="0"/>
                          <a:ea typeface="+mn-ea"/>
                          <a:cs typeface="Arial" panose="020B0604020202020204" pitchFamily="34" charset="0"/>
                        </a:rPr>
                        <a:t> on March 18th 2020 who gave approval to its removal as detailed in the CCR -  XRN 4695 </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2)  Cosmetic Changes to  lines within Service Area 20 – UK Link System</a:t>
                      </a:r>
                    </a:p>
                    <a:p>
                      <a:pPr algn="l"/>
                      <a:r>
                        <a:rPr lang="en-US" sz="1000" b="0" kern="1200" baseline="0" dirty="0">
                          <a:solidFill>
                            <a:schemeClr val="tx1"/>
                          </a:solidFill>
                          <a:latin typeface="Arial" panose="020B0604020202020204" pitchFamily="34" charset="0"/>
                          <a:ea typeface="+mn-ea"/>
                          <a:cs typeface="Arial" panose="020B0604020202020204" pitchFamily="34" charset="0"/>
                        </a:rPr>
                        <a:t>ASGT-CS SA20-01 –  new wording as merged with ASGT-CS SA20-02 and  ASGT-CS SA20-03  which can now be removed</a:t>
                      </a:r>
                    </a:p>
                    <a:p>
                      <a:pPr algn="l"/>
                      <a:r>
                        <a:rPr lang="en-US" sz="1000" b="0" kern="1200" baseline="0" dirty="0">
                          <a:solidFill>
                            <a:schemeClr val="tx1"/>
                          </a:solidFill>
                          <a:latin typeface="Arial" panose="020B0604020202020204" pitchFamily="34" charset="0"/>
                          <a:ea typeface="+mn-ea"/>
                          <a:cs typeface="Arial" panose="020B0604020202020204" pitchFamily="34" charset="0"/>
                        </a:rPr>
                        <a:t>ASGT-CS SA20-05 – minor updates to references</a:t>
                      </a:r>
                    </a:p>
                    <a:p>
                      <a:pPr algn="l"/>
                      <a:r>
                        <a:rPr lang="en-US" sz="1000" b="0" kern="1200" baseline="0" dirty="0">
                          <a:solidFill>
                            <a:schemeClr val="tx1"/>
                          </a:solidFill>
                          <a:latin typeface="Arial" panose="020B0604020202020204" pitchFamily="34" charset="0"/>
                          <a:ea typeface="+mn-ea"/>
                          <a:cs typeface="Arial" panose="020B0604020202020204" pitchFamily="34" charset="0"/>
                        </a:rPr>
                        <a:t>ASGT-CS SA20-11 -  minor updates to references</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3) Cosmetic Changes to lines within Service Area 22</a:t>
                      </a:r>
                    </a:p>
                    <a:p>
                      <a:pPr algn="l"/>
                      <a:r>
                        <a:rPr lang="en-US" sz="1000" b="0" kern="1200" baseline="0" dirty="0">
                          <a:solidFill>
                            <a:schemeClr val="tx1"/>
                          </a:solidFill>
                          <a:latin typeface="Arial" panose="020B0604020202020204" pitchFamily="34" charset="0"/>
                          <a:ea typeface="+mn-ea"/>
                          <a:cs typeface="Arial" panose="020B0604020202020204" pitchFamily="34" charset="0"/>
                        </a:rPr>
                        <a:t>SS SA22 77 and SS SA22 78  – updated references within other corresponding requirements field</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612586078"/>
              </p:ext>
            </p:extLst>
          </p:nvPr>
        </p:nvGraphicFramePr>
        <p:xfrm>
          <a:off x="4621482" y="3580397"/>
          <a:ext cx="4415013" cy="1338955"/>
        </p:xfrm>
        <a:graphic>
          <a:graphicData uri="http://schemas.openxmlformats.org/drawingml/2006/table">
            <a:tbl>
              <a:tblPr firstRow="1" bandRow="1">
                <a:tableStyleId>{E8B1032C-EA38-4F05-BA0D-38AFFFC7BED3}</a:tableStyleId>
              </a:tblPr>
              <a:tblGrid>
                <a:gridCol w="4415013">
                  <a:extLst>
                    <a:ext uri="{9D8B030D-6E8A-4147-A177-3AD203B41FA5}">
                      <a16:colId xmlns:a16="http://schemas.microsoft.com/office/drawing/2014/main" val="20000"/>
                    </a:ext>
                  </a:extLst>
                </a:gridCol>
              </a:tblGrid>
              <a:tr h="1807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40189">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The amended Service Description table will be issued to each DSC contract manager for consultation. The CDSP will collate any consultation responses and provide these to the DSC Contract Management committee with recommendations for treatment. Unless there are consultation responses that are considered material, the Contract Management committee can approve the proposed Service Description table at the relevant meeting</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25721423"/>
              </p:ext>
            </p:extLst>
          </p:nvPr>
        </p:nvGraphicFramePr>
        <p:xfrm>
          <a:off x="121418" y="4482872"/>
          <a:ext cx="4248472" cy="364182"/>
        </p:xfrm>
        <a:graphic>
          <a:graphicData uri="http://schemas.openxmlformats.org/drawingml/2006/table">
            <a:tbl>
              <a:tblPr firstRow="1" bandRow="1">
                <a:tableStyleId>{FABFCF23-3B69-468F-B69F-88F6DE6A72F2}</a:tableStyleId>
              </a:tblPr>
              <a:tblGrid>
                <a:gridCol w="1800200">
                  <a:extLst>
                    <a:ext uri="{9D8B030D-6E8A-4147-A177-3AD203B41FA5}">
                      <a16:colId xmlns:a16="http://schemas.microsoft.com/office/drawing/2014/main" val="3477608926"/>
                    </a:ext>
                  </a:extLst>
                </a:gridCol>
                <a:gridCol w="2448272">
                  <a:extLst>
                    <a:ext uri="{9D8B030D-6E8A-4147-A177-3AD203B41FA5}">
                      <a16:colId xmlns:a16="http://schemas.microsoft.com/office/drawing/2014/main" val="2478473174"/>
                    </a:ext>
                  </a:extLst>
                </a:gridCol>
              </a:tblGrid>
              <a:tr h="364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89022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0" y="123477"/>
            <a:ext cx="8856984" cy="451569"/>
          </a:xfrm>
        </p:spPr>
        <p:txBody>
          <a:bodyPr>
            <a:noAutofit/>
          </a:bodyPr>
          <a:lstStyle/>
          <a:p>
            <a:r>
              <a:rPr lang="en-GB" sz="1600" dirty="0"/>
              <a:t>2.4 XRN5146 </a:t>
            </a:r>
            <a:r>
              <a:rPr lang="en-US" sz="1600" dirty="0"/>
              <a:t>Data Cleanse of </a:t>
            </a:r>
            <a:r>
              <a:rPr lang="en-US" sz="1600" dirty="0" err="1"/>
              <a:t>NExA</a:t>
            </a:r>
            <a:r>
              <a:rPr lang="en-US" sz="1600" dirty="0"/>
              <a:t> information within UK Link and the Data Enquiry Service (DES) </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760671398"/>
              </p:ext>
            </p:extLst>
          </p:nvPr>
        </p:nvGraphicFramePr>
        <p:xfrm>
          <a:off x="107504" y="783508"/>
          <a:ext cx="4248473" cy="1926931"/>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34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4114799222"/>
              </p:ext>
            </p:extLst>
          </p:nvPr>
        </p:nvGraphicFramePr>
        <p:xfrm>
          <a:off x="107505" y="2827348"/>
          <a:ext cx="4248472" cy="1506098"/>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561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11: </a:t>
                      </a:r>
                      <a:r>
                        <a:rPr lang="en-US" sz="1100" b="0" i="0" u="none" strike="noStrike" dirty="0" err="1">
                          <a:solidFill>
                            <a:srgbClr val="000000"/>
                          </a:solidFill>
                          <a:effectLst/>
                          <a:latin typeface="Arial" panose="020B0604020202020204" pitchFamily="34" charset="0"/>
                          <a:cs typeface="Arial" panose="020B0604020202020204" pitchFamily="34" charset="0"/>
                        </a:rPr>
                        <a:t>NExA</a:t>
                      </a:r>
                      <a:r>
                        <a:rPr lang="en-US" sz="1100" b="0" i="0" u="none" strike="noStrike" dirty="0">
                          <a:solidFill>
                            <a:srgbClr val="000000"/>
                          </a:solidFill>
                          <a:effectLst/>
                          <a:latin typeface="Arial" panose="020B0604020202020204" pitchFamily="34" charset="0"/>
                          <a:cs typeface="Arial" panose="020B0604020202020204" pitchFamily="34" charset="0"/>
                        </a:rPr>
                        <a:t> Supply Meter Points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523017"/>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511596293"/>
              </p:ext>
            </p:extLst>
          </p:nvPr>
        </p:nvGraphicFramePr>
        <p:xfrm>
          <a:off x="4695733" y="862917"/>
          <a:ext cx="4340762" cy="1661511"/>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4619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99595">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Where a consumer has entered into a bilateral Network Exit Agreement (</a:t>
                      </a:r>
                      <a:r>
                        <a:rPr lang="en-US" sz="1000" b="0" kern="1200" baseline="0" dirty="0" err="1">
                          <a:solidFill>
                            <a:schemeClr val="tx1"/>
                          </a:solidFill>
                          <a:latin typeface="Arial" panose="020B0604020202020204" pitchFamily="34" charset="0"/>
                          <a:ea typeface="+mn-ea"/>
                          <a:cs typeface="Arial" panose="020B0604020202020204" pitchFamily="34" charset="0"/>
                        </a:rPr>
                        <a:t>NExA</a:t>
                      </a:r>
                      <a:r>
                        <a:rPr lang="en-US" sz="1000" b="0" kern="1200" baseline="0" dirty="0">
                          <a:solidFill>
                            <a:schemeClr val="tx1"/>
                          </a:solidFill>
                          <a:latin typeface="Arial" panose="020B0604020202020204" pitchFamily="34" charset="0"/>
                          <a:ea typeface="+mn-ea"/>
                          <a:cs typeface="Arial" panose="020B0604020202020204" pitchFamily="34" charset="0"/>
                        </a:rPr>
                        <a:t>) with the relevant Transporter, this should be recorded in UK Link and made visible to Shippers, DNs and IGTs within DES. The data currently held in UK Link and visible within DES needs to be updated to ensure the latest position in terms of </a:t>
                      </a:r>
                      <a:r>
                        <a:rPr lang="en-US" sz="1000" b="0" kern="1200" baseline="0" dirty="0" err="1">
                          <a:solidFill>
                            <a:schemeClr val="tx1"/>
                          </a:solidFill>
                          <a:latin typeface="Arial" panose="020B0604020202020204" pitchFamily="34" charset="0"/>
                          <a:ea typeface="+mn-ea"/>
                          <a:cs typeface="Arial" panose="020B0604020202020204" pitchFamily="34" charset="0"/>
                        </a:rPr>
                        <a:t>NExA</a:t>
                      </a:r>
                      <a:r>
                        <a:rPr lang="en-US" sz="1000" b="0" kern="1200" baseline="0" dirty="0">
                          <a:solidFill>
                            <a:schemeClr val="tx1"/>
                          </a:solidFill>
                          <a:latin typeface="Arial" panose="020B0604020202020204" pitchFamily="34" charset="0"/>
                          <a:ea typeface="+mn-ea"/>
                          <a:cs typeface="Arial" panose="020B0604020202020204" pitchFamily="34" charset="0"/>
                        </a:rPr>
                        <a:t> sites is reflected and available. The ongoing process must be in place to ensure this information can be updated and reflected correctly within DES.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35222155"/>
              </p:ext>
            </p:extLst>
          </p:nvPr>
        </p:nvGraphicFramePr>
        <p:xfrm>
          <a:off x="4695733" y="2710439"/>
          <a:ext cx="4340757" cy="1307829"/>
        </p:xfrm>
        <a:graphic>
          <a:graphicData uri="http://schemas.openxmlformats.org/drawingml/2006/table">
            <a:tbl>
              <a:tblPr firstRow="1" bandRow="1">
                <a:tableStyleId>{E8B1032C-EA38-4F05-BA0D-38AFFFC7BED3}</a:tableStyleId>
              </a:tblPr>
              <a:tblGrid>
                <a:gridCol w="4340757">
                  <a:extLst>
                    <a:ext uri="{9D8B030D-6E8A-4147-A177-3AD203B41FA5}">
                      <a16:colId xmlns:a16="http://schemas.microsoft.com/office/drawing/2014/main" val="20000"/>
                    </a:ext>
                  </a:extLst>
                </a:gridCol>
              </a:tblGrid>
              <a:tr h="83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40189">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This change seeks to conduct a data cleanse against the information held in UK Link and DES for </a:t>
                      </a:r>
                      <a:r>
                        <a:rPr lang="en-US" sz="1000" b="0" kern="1200" baseline="0" dirty="0" err="1">
                          <a:solidFill>
                            <a:schemeClr val="tx1"/>
                          </a:solidFill>
                          <a:latin typeface="Arial" panose="020B0604020202020204" pitchFamily="34" charset="0"/>
                          <a:ea typeface="+mn-ea"/>
                          <a:cs typeface="Arial" panose="020B0604020202020204" pitchFamily="34" charset="0"/>
                        </a:rPr>
                        <a:t>NExA</a:t>
                      </a:r>
                      <a:r>
                        <a:rPr lang="en-US" sz="1000" b="0" kern="1200" baseline="0" dirty="0">
                          <a:solidFill>
                            <a:schemeClr val="tx1"/>
                          </a:solidFill>
                          <a:latin typeface="Arial" panose="020B0604020202020204" pitchFamily="34" charset="0"/>
                          <a:ea typeface="+mn-ea"/>
                          <a:cs typeface="Arial" panose="020B0604020202020204" pitchFamily="34" charset="0"/>
                        </a:rPr>
                        <a:t> sites and to ensure the ongoing process is put in place to allow Transporters to confirm where there are any updates and for this to be recorded accurately within UK Link and DES. This will ensure that the indicator within DES remain as per the latest position.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973861422"/>
              </p:ext>
            </p:extLst>
          </p:nvPr>
        </p:nvGraphicFramePr>
        <p:xfrm>
          <a:off x="121418" y="4482872"/>
          <a:ext cx="4248472" cy="364182"/>
        </p:xfrm>
        <a:graphic>
          <a:graphicData uri="http://schemas.openxmlformats.org/drawingml/2006/table">
            <a:tbl>
              <a:tblPr firstRow="1" bandRow="1">
                <a:tableStyleId>{FABFCF23-3B69-468F-B69F-88F6DE6A72F2}</a:tableStyleId>
              </a:tblPr>
              <a:tblGrid>
                <a:gridCol w="1800200">
                  <a:extLst>
                    <a:ext uri="{9D8B030D-6E8A-4147-A177-3AD203B41FA5}">
                      <a16:colId xmlns:a16="http://schemas.microsoft.com/office/drawing/2014/main" val="3477608926"/>
                    </a:ext>
                  </a:extLst>
                </a:gridCol>
                <a:gridCol w="2448272">
                  <a:extLst>
                    <a:ext uri="{9D8B030D-6E8A-4147-A177-3AD203B41FA5}">
                      <a16:colId xmlns:a16="http://schemas.microsoft.com/office/drawing/2014/main" val="2478473174"/>
                    </a:ext>
                  </a:extLst>
                </a:gridCol>
              </a:tblGrid>
              <a:tr h="364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Northern Gas</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126330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0" y="123477"/>
            <a:ext cx="8856984" cy="451569"/>
          </a:xfrm>
        </p:spPr>
        <p:txBody>
          <a:bodyPr>
            <a:noAutofit/>
          </a:bodyPr>
          <a:lstStyle/>
          <a:p>
            <a:r>
              <a:rPr lang="en-GB" sz="1600" dirty="0"/>
              <a:t>2.5 XRN5144 </a:t>
            </a:r>
            <a:r>
              <a:rPr lang="en-US" sz="1600" dirty="0"/>
              <a:t>Enabling Re-assignment of Supplier Short Codes to Implement Supplier of Last Resort Directions</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563989425"/>
              </p:ext>
            </p:extLst>
          </p:nvPr>
        </p:nvGraphicFramePr>
        <p:xfrm>
          <a:off x="71500" y="904602"/>
          <a:ext cx="4248473" cy="1926931"/>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All</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55880" y="514164"/>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4222616520"/>
              </p:ext>
            </p:extLst>
          </p:nvPr>
        </p:nvGraphicFramePr>
        <p:xfrm>
          <a:off x="81824" y="2931790"/>
          <a:ext cx="4248471" cy="983353"/>
        </p:xfrm>
        <a:graphic>
          <a:graphicData uri="http://schemas.openxmlformats.org/drawingml/2006/table">
            <a:tbl>
              <a:tblPr firstRow="1" bandRow="1">
                <a:tableStyleId>{E8B1032C-EA38-4F05-BA0D-38AFFFC7BED3}</a:tableStyleId>
              </a:tblPr>
              <a:tblGrid>
                <a:gridCol w="2376263">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288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CSSC Change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1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499992" y="761058"/>
            <a:ext cx="0" cy="3721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523017"/>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4054471460"/>
              </p:ext>
            </p:extLst>
          </p:nvPr>
        </p:nvGraphicFramePr>
        <p:xfrm>
          <a:off x="4695733" y="862917"/>
          <a:ext cx="4340762" cy="1847522"/>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229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18297">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The Ofgem Switching Programme Design Baseline 4 published in June 2018  indicated that following the implementation of the Central Switching Service (CSS), the preferred implementation of </a:t>
                      </a:r>
                      <a:r>
                        <a:rPr lang="en-US" sz="1000" b="0" kern="1200" baseline="0" dirty="0" err="1">
                          <a:solidFill>
                            <a:schemeClr val="tx1"/>
                          </a:solidFill>
                          <a:latin typeface="Arial" panose="020B0604020202020204" pitchFamily="34" charset="0"/>
                          <a:ea typeface="+mn-ea"/>
                          <a:cs typeface="Arial" panose="020B0604020202020204" pitchFamily="34" charset="0"/>
                        </a:rPr>
                        <a:t>SoLR</a:t>
                      </a:r>
                      <a:r>
                        <a:rPr lang="en-US" sz="1000" b="0" kern="1200" baseline="0" dirty="0">
                          <a:solidFill>
                            <a:schemeClr val="tx1"/>
                          </a:solidFill>
                          <a:latin typeface="Arial" panose="020B0604020202020204" pitchFamily="34" charset="0"/>
                          <a:ea typeface="+mn-ea"/>
                          <a:cs typeface="Arial" panose="020B0604020202020204" pitchFamily="34" charset="0"/>
                        </a:rPr>
                        <a:t> directions would be given effect using a Market Participant Identifier (MPID) transfer e.g. re-assignment of the failing supplier’s short code to the appointed </a:t>
                      </a:r>
                      <a:r>
                        <a:rPr lang="en-US" sz="1000" b="0" kern="1200" baseline="0" dirty="0" err="1">
                          <a:solidFill>
                            <a:schemeClr val="tx1"/>
                          </a:solidFill>
                          <a:latin typeface="Arial" panose="020B0604020202020204" pitchFamily="34" charset="0"/>
                          <a:ea typeface="+mn-ea"/>
                          <a:cs typeface="Arial" panose="020B0604020202020204" pitchFamily="34" charset="0"/>
                        </a:rPr>
                        <a:t>SoLR</a:t>
                      </a:r>
                      <a:r>
                        <a:rPr lang="en-US" sz="1000" b="0" kern="1200" baseline="0" dirty="0">
                          <a:solidFill>
                            <a:schemeClr val="tx1"/>
                          </a:solidFill>
                          <a:latin typeface="Arial" panose="020B0604020202020204" pitchFamily="34" charset="0"/>
                          <a:ea typeface="+mn-ea"/>
                          <a:cs typeface="Arial" panose="020B0604020202020204" pitchFamily="34" charset="0"/>
                        </a:rPr>
                        <a:t>.  This would effectively transfer responsibility for all supply meter points registered against the failing supplier’s short code to the </a:t>
                      </a:r>
                      <a:r>
                        <a:rPr lang="en-US" sz="1000" b="0" kern="1200" baseline="0" dirty="0" err="1">
                          <a:solidFill>
                            <a:schemeClr val="tx1"/>
                          </a:solidFill>
                          <a:latin typeface="Arial" panose="020B0604020202020204" pitchFamily="34" charset="0"/>
                          <a:ea typeface="+mn-ea"/>
                          <a:cs typeface="Arial" panose="020B0604020202020204" pitchFamily="34" charset="0"/>
                        </a:rPr>
                        <a:t>SoLR</a:t>
                      </a:r>
                      <a:r>
                        <a:rPr lang="en-US" sz="1000" b="0" kern="1200" baseline="0" dirty="0">
                          <a:solidFill>
                            <a:schemeClr val="tx1"/>
                          </a:solidFill>
                          <a:latin typeface="Arial" panose="020B0604020202020204" pitchFamily="34" charset="0"/>
                          <a:ea typeface="+mn-ea"/>
                          <a:cs typeface="Arial" panose="020B0604020202020204" pitchFamily="34" charset="0"/>
                        </a:rPr>
                        <a:t>.</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Please see the change Proposal for the full statement.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06362713"/>
              </p:ext>
            </p:extLst>
          </p:nvPr>
        </p:nvGraphicFramePr>
        <p:xfrm>
          <a:off x="4695738" y="2787774"/>
          <a:ext cx="4340757" cy="1573058"/>
        </p:xfrm>
        <a:graphic>
          <a:graphicData uri="http://schemas.openxmlformats.org/drawingml/2006/table">
            <a:tbl>
              <a:tblPr firstRow="1" bandRow="1">
                <a:tableStyleId>{E8B1032C-EA38-4F05-BA0D-38AFFFC7BED3}</a:tableStyleId>
              </a:tblPr>
              <a:tblGrid>
                <a:gridCol w="4340757">
                  <a:extLst>
                    <a:ext uri="{9D8B030D-6E8A-4147-A177-3AD203B41FA5}">
                      <a16:colId xmlns:a16="http://schemas.microsoft.com/office/drawing/2014/main" val="20000"/>
                    </a:ext>
                  </a:extLst>
                </a:gridCol>
              </a:tblGrid>
              <a:tr h="262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94086">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The Change Proposal will require changes to the MDD Market Participant Identity Verification Approach Document.</a:t>
                      </a: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This includes changes to the business rules in section 4 to clarify that supplier short codes can be re-assigned as part of a </a:t>
                      </a:r>
                      <a:r>
                        <a:rPr lang="en-US" sz="1000" b="0" kern="1200" baseline="0" dirty="0" err="1">
                          <a:solidFill>
                            <a:schemeClr val="tx1"/>
                          </a:solidFill>
                          <a:latin typeface="Arial" panose="020B0604020202020204" pitchFamily="34" charset="0"/>
                          <a:ea typeface="+mn-ea"/>
                          <a:cs typeface="Arial" panose="020B0604020202020204" pitchFamily="34" charset="0"/>
                        </a:rPr>
                        <a:t>SoLR</a:t>
                      </a:r>
                      <a:r>
                        <a:rPr lang="en-US" sz="1000" b="0" kern="1200" baseline="0" dirty="0">
                          <a:solidFill>
                            <a:schemeClr val="tx1"/>
                          </a:solidFill>
                          <a:latin typeface="Arial" panose="020B0604020202020204" pitchFamily="34" charset="0"/>
                          <a:ea typeface="+mn-ea"/>
                          <a:cs typeface="Arial" panose="020B0604020202020204" pitchFamily="34" charset="0"/>
                        </a:rPr>
                        <a:t> event and that a single Market Participant Identity could be assigned to different legal entities where the associated supplier and shipper are different. </a:t>
                      </a: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285625035"/>
              </p:ext>
            </p:extLst>
          </p:nvPr>
        </p:nvGraphicFramePr>
        <p:xfrm>
          <a:off x="71500" y="4015400"/>
          <a:ext cx="4287139" cy="315423"/>
        </p:xfrm>
        <a:graphic>
          <a:graphicData uri="http://schemas.openxmlformats.org/drawingml/2006/table">
            <a:tbl>
              <a:tblPr firstRow="1" bandRow="1">
                <a:tableStyleId>{FABFCF23-3B69-468F-B69F-88F6DE6A72F2}</a:tableStyleId>
              </a:tblPr>
              <a:tblGrid>
                <a:gridCol w="1816584">
                  <a:extLst>
                    <a:ext uri="{9D8B030D-6E8A-4147-A177-3AD203B41FA5}">
                      <a16:colId xmlns:a16="http://schemas.microsoft.com/office/drawing/2014/main" val="3477608926"/>
                    </a:ext>
                  </a:extLst>
                </a:gridCol>
                <a:gridCol w="2470555">
                  <a:extLst>
                    <a:ext uri="{9D8B030D-6E8A-4147-A177-3AD203B41FA5}">
                      <a16:colId xmlns:a16="http://schemas.microsoft.com/office/drawing/2014/main" val="2478473174"/>
                    </a:ext>
                  </a:extLst>
                </a:gridCol>
              </a:tblGrid>
              <a:tr h="315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noFill/>
                  </a:tcPr>
                </a:tc>
                <a:extLst>
                  <a:ext uri="{0D108BD9-81ED-4DB2-BD59-A6C34878D82A}">
                    <a16:rowId xmlns:a16="http://schemas.microsoft.com/office/drawing/2014/main" val="3474371713"/>
                  </a:ext>
                </a:extLst>
              </a:tr>
            </a:tbl>
          </a:graphicData>
        </a:graphic>
      </p:graphicFrame>
      <p:sp>
        <p:nvSpPr>
          <p:cNvPr id="4" name="TextBox 3">
            <a:extLst>
              <a:ext uri="{FF2B5EF4-FFF2-40B4-BE49-F238E27FC236}">
                <a16:creationId xmlns:a16="http://schemas.microsoft.com/office/drawing/2014/main" id="{558296FA-20F9-4DBD-B88D-3C02977987B9}"/>
              </a:ext>
            </a:extLst>
          </p:cNvPr>
          <p:cNvSpPr txBox="1"/>
          <p:nvPr/>
        </p:nvSpPr>
        <p:spPr>
          <a:xfrm>
            <a:off x="104723" y="4481926"/>
            <a:ext cx="8877218" cy="523220"/>
          </a:xfrm>
          <a:prstGeom prst="rect">
            <a:avLst/>
          </a:prstGeom>
          <a:noFill/>
        </p:spPr>
        <p:txBody>
          <a:bodyPr wrap="square" rtlCol="0">
            <a:spAutoFit/>
          </a:bodyPr>
          <a:lstStyle/>
          <a:p>
            <a:r>
              <a:rPr lang="en-GB" sz="1400" b="1" dirty="0"/>
              <a:t>Xoserve recommend that this change to go out in an Initial Review Change Packs with a 20 working day consultation period, to understand the impacts and risks to the industry.</a:t>
            </a:r>
          </a:p>
        </p:txBody>
      </p:sp>
    </p:spTree>
    <p:extLst>
      <p:ext uri="{BB962C8B-B14F-4D97-AF65-F5344CB8AC3E}">
        <p14:creationId xmlns:p14="http://schemas.microsoft.com/office/powerpoint/2010/main" val="116065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0" y="123477"/>
            <a:ext cx="8856984" cy="451569"/>
          </a:xfrm>
        </p:spPr>
        <p:txBody>
          <a:bodyPr>
            <a:noAutofit/>
          </a:bodyPr>
          <a:lstStyle/>
          <a:p>
            <a:r>
              <a:rPr lang="en-GB" sz="1600" dirty="0"/>
              <a:t>2.6 XRN5147 </a:t>
            </a:r>
            <a:r>
              <a:rPr lang="en-US" sz="1600" dirty="0"/>
              <a:t>Optimising the Must Read process for IGT Customers</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048678103"/>
              </p:ext>
            </p:extLst>
          </p:nvPr>
        </p:nvGraphicFramePr>
        <p:xfrm>
          <a:off x="71500" y="904602"/>
          <a:ext cx="4248473" cy="2103120"/>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baseline="0" dirty="0">
                          <a:solidFill>
                            <a:schemeClr val="tx1"/>
                          </a:solidFill>
                          <a:latin typeface="Arial" panose="020B0604020202020204" pitchFamily="34" charset="0"/>
                          <a:ea typeface="+mn-ea"/>
                          <a:cs typeface="Arial" panose="020B0604020202020204" pitchFamily="34" charset="0"/>
                        </a:rPr>
                        <a:t>Impacted Parties:- </a:t>
                      </a:r>
                      <a:r>
                        <a:rPr lang="en-GB" sz="1000" b="0" kern="1200" dirty="0">
                          <a:solidFill>
                            <a:schemeClr val="tx1"/>
                          </a:solidFill>
                          <a:latin typeface="+mn-lt"/>
                          <a:ea typeface="+mn-ea"/>
                          <a:cs typeface="+mn-cs"/>
                        </a:rPr>
                        <a:t>Potentially other customers may benefit from this change.  Funding to be discussed and agreed at ChMC meeting.</a:t>
                      </a:r>
                    </a:p>
                    <a:p>
                      <a:pPr algn="l"/>
                      <a:endParaRPr lang="en-GB" sz="1000" b="1"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55880" y="514164"/>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2963298989"/>
              </p:ext>
            </p:extLst>
          </p:nvPr>
        </p:nvGraphicFramePr>
        <p:xfrm>
          <a:off x="71502" y="3104247"/>
          <a:ext cx="4248471" cy="1248068"/>
        </p:xfrm>
        <a:graphic>
          <a:graphicData uri="http://schemas.openxmlformats.org/drawingml/2006/table">
            <a:tbl>
              <a:tblPr firstRow="1" bandRow="1">
                <a:tableStyleId>{E8B1032C-EA38-4F05-BA0D-38AFFFC7BED3}</a:tableStyleId>
              </a:tblPr>
              <a:tblGrid>
                <a:gridCol w="2412266">
                  <a:extLst>
                    <a:ext uri="{9D8B030D-6E8A-4147-A177-3AD203B41FA5}">
                      <a16:colId xmlns:a16="http://schemas.microsoft.com/office/drawing/2014/main" val="20000"/>
                    </a:ext>
                  </a:extLst>
                </a:gridCol>
                <a:gridCol w="1836205">
                  <a:extLst>
                    <a:ext uri="{9D8B030D-6E8A-4147-A177-3AD203B41FA5}">
                      <a16:colId xmlns:a16="http://schemas.microsoft.com/office/drawing/2014/main" val="20001"/>
                    </a:ext>
                  </a:extLst>
                </a:gridCol>
              </a:tblGrid>
              <a:tr h="433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22: Part E Specific Services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SS SA22 05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SS SA22 06</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499992" y="761058"/>
            <a:ext cx="0" cy="4114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523017"/>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321495665"/>
              </p:ext>
            </p:extLst>
          </p:nvPr>
        </p:nvGraphicFramePr>
        <p:xfrm>
          <a:off x="4705517" y="904602"/>
          <a:ext cx="4340762" cy="1325169"/>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33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992225">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As an IGT I want the most up to date information available to help ensure I am only arranging Must Reads to be precured for sites that are still outstanding meter reads within UK Link systems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73022950"/>
              </p:ext>
            </p:extLst>
          </p:nvPr>
        </p:nvGraphicFramePr>
        <p:xfrm>
          <a:off x="4731743" y="2541104"/>
          <a:ext cx="4340757" cy="1950939"/>
        </p:xfrm>
        <a:graphic>
          <a:graphicData uri="http://schemas.openxmlformats.org/drawingml/2006/table">
            <a:tbl>
              <a:tblPr firstRow="1" bandRow="1">
                <a:tableStyleId>{E8B1032C-EA38-4F05-BA0D-38AFFFC7BED3}</a:tableStyleId>
              </a:tblPr>
              <a:tblGrid>
                <a:gridCol w="4340757">
                  <a:extLst>
                    <a:ext uri="{9D8B030D-6E8A-4147-A177-3AD203B41FA5}">
                      <a16:colId xmlns:a16="http://schemas.microsoft.com/office/drawing/2014/main" val="20000"/>
                    </a:ext>
                  </a:extLst>
                </a:gridCol>
              </a:tblGrid>
              <a:tr h="3906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560253">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Changes to the generation logic of current Must Read reports to IGT customers. Also, a monthly reconciliation is required to account for all contacts raised.</a:t>
                      </a: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Assessment is needed to understand whether any changes to the Must Read process are also required – this is to ensure any sites that have subsequently had a successful meter read from the registered Shipper are no longer flagged as being outstanding within the Must Read process for the relevant IGT. </a:t>
                      </a: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99051811"/>
              </p:ext>
            </p:extLst>
          </p:nvPr>
        </p:nvGraphicFramePr>
        <p:xfrm>
          <a:off x="97856" y="4435873"/>
          <a:ext cx="4287139" cy="386926"/>
        </p:xfrm>
        <a:graphic>
          <a:graphicData uri="http://schemas.openxmlformats.org/drawingml/2006/table">
            <a:tbl>
              <a:tblPr firstRow="1" bandRow="1">
                <a:tableStyleId>{FABFCF23-3B69-468F-B69F-88F6DE6A72F2}</a:tableStyleId>
              </a:tblPr>
              <a:tblGrid>
                <a:gridCol w="1816584">
                  <a:extLst>
                    <a:ext uri="{9D8B030D-6E8A-4147-A177-3AD203B41FA5}">
                      <a16:colId xmlns:a16="http://schemas.microsoft.com/office/drawing/2014/main" val="3477608926"/>
                    </a:ext>
                  </a:extLst>
                </a:gridCol>
                <a:gridCol w="2470555">
                  <a:extLst>
                    <a:ext uri="{9D8B030D-6E8A-4147-A177-3AD203B41FA5}">
                      <a16:colId xmlns:a16="http://schemas.microsoft.com/office/drawing/2014/main" val="2478473174"/>
                    </a:ext>
                  </a:extLst>
                </a:gridCol>
              </a:tblGrid>
              <a:tr h="38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BUUK</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199071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139702"/>
            <a:ext cx="8229600" cy="637580"/>
          </a:xfrm>
        </p:spPr>
        <p:txBody>
          <a:bodyPr>
            <a:normAutofit fontScale="90000"/>
          </a:bodyPr>
          <a:lstStyle/>
          <a:p>
            <a:pPr algn="l"/>
            <a:r>
              <a:rPr lang="en-GB" dirty="0"/>
              <a:t>3. New Change Proposals – Post Initial Review</a:t>
            </a:r>
            <a:br>
              <a:rPr lang="en-GB" dirty="0"/>
            </a:br>
            <a:br>
              <a:rPr lang="en-GB" sz="2200" dirty="0">
                <a:solidFill>
                  <a:schemeClr val="tx1"/>
                </a:solidFill>
              </a:rPr>
            </a:br>
            <a:r>
              <a:rPr lang="en-GB" sz="2000" dirty="0">
                <a:solidFill>
                  <a:schemeClr val="tx1"/>
                </a:solidFill>
              </a:rPr>
              <a:t>None for this meeting</a:t>
            </a:r>
            <a:endParaRPr lang="en-GB" dirty="0">
              <a:solidFill>
                <a:schemeClr val="tx1"/>
              </a:solidFill>
            </a:endParaRPr>
          </a:p>
        </p:txBody>
      </p:sp>
    </p:spTree>
    <p:extLst>
      <p:ext uri="{BB962C8B-B14F-4D97-AF65-F5344CB8AC3E}">
        <p14:creationId xmlns:p14="http://schemas.microsoft.com/office/powerpoint/2010/main" val="316671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779662"/>
            <a:ext cx="8229600" cy="997620"/>
          </a:xfrm>
        </p:spPr>
        <p:txBody>
          <a:bodyPr>
            <a:normAutofit fontScale="90000"/>
          </a:bodyPr>
          <a:lstStyle/>
          <a:p>
            <a:pPr algn="l"/>
            <a:r>
              <a:rPr lang="en-GB" dirty="0"/>
              <a:t>4. New Change Proposals – Post Solution Review</a:t>
            </a:r>
            <a:br>
              <a:rPr lang="en-GB" dirty="0"/>
            </a:br>
            <a:br>
              <a:rPr lang="en-GB" dirty="0"/>
            </a:br>
            <a:r>
              <a:rPr lang="en-GB" sz="2000" dirty="0">
                <a:solidFill>
                  <a:schemeClr val="tx1"/>
                </a:solidFill>
              </a:rPr>
              <a:t>None for this meeting</a:t>
            </a:r>
          </a:p>
        </p:txBody>
      </p:sp>
    </p:spTree>
    <p:extLst>
      <p:ext uri="{BB962C8B-B14F-4D97-AF65-F5344CB8AC3E}">
        <p14:creationId xmlns:p14="http://schemas.microsoft.com/office/powerpoint/2010/main" val="85292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lstStyle/>
          <a:p>
            <a:r>
              <a:rPr lang="en-GB" dirty="0"/>
              <a:t>5. Implementation Plan</a:t>
            </a:r>
          </a:p>
        </p:txBody>
      </p:sp>
      <p:sp>
        <p:nvSpPr>
          <p:cNvPr id="8" name="Content Placeholder 7">
            <a:extLst>
              <a:ext uri="{FF2B5EF4-FFF2-40B4-BE49-F238E27FC236}">
                <a16:creationId xmlns:a16="http://schemas.microsoft.com/office/drawing/2014/main" id="{FE0FDACF-A59F-4C8E-B2AD-BB549AE22CA5}"/>
              </a:ext>
            </a:extLst>
          </p:cNvPr>
          <p:cNvSpPr>
            <a:spLocks noGrp="1"/>
          </p:cNvSpPr>
          <p:nvPr>
            <p:ph idx="1"/>
          </p:nvPr>
        </p:nvSpPr>
        <p:spPr>
          <a:xfrm>
            <a:off x="251520" y="915566"/>
            <a:ext cx="8229600" cy="3384376"/>
          </a:xfrm>
        </p:spPr>
        <p:txBody>
          <a:bodyPr>
            <a:normAutofit/>
          </a:bodyPr>
          <a:lstStyle/>
          <a:p>
            <a:pPr marL="0" indent="0">
              <a:buNone/>
            </a:pPr>
            <a:r>
              <a:rPr lang="en-US" sz="1200" dirty="0"/>
              <a:t>Please see the following slides for an overview of:</a:t>
            </a:r>
          </a:p>
          <a:p>
            <a:pPr marL="0" indent="0">
              <a:buNone/>
            </a:pPr>
            <a:endParaRPr lang="en-US" sz="1200" dirty="0"/>
          </a:p>
          <a:p>
            <a:r>
              <a:rPr lang="en-US" sz="1200" dirty="0"/>
              <a:t>Detail Design Changes for approval</a:t>
            </a:r>
          </a:p>
          <a:p>
            <a:pPr marL="0" indent="0">
              <a:buNone/>
            </a:pPr>
            <a:endParaRPr lang="en-US" sz="1200" dirty="0"/>
          </a:p>
          <a:p>
            <a:r>
              <a:rPr lang="en-US" sz="1200" dirty="0"/>
              <a:t>Outages </a:t>
            </a:r>
          </a:p>
          <a:p>
            <a:pPr lvl="1"/>
            <a:r>
              <a:rPr lang="en-US" sz="1000" dirty="0"/>
              <a:t>No new outages.</a:t>
            </a:r>
          </a:p>
          <a:p>
            <a:pPr marL="0" indent="0">
              <a:buNone/>
            </a:pPr>
            <a:br>
              <a:rPr lang="en-US" sz="1200" dirty="0"/>
            </a:br>
            <a:r>
              <a:rPr lang="en-US" sz="1200" dirty="0"/>
              <a:t>Attached is the full Implementation Plan document.</a:t>
            </a:r>
          </a:p>
          <a:p>
            <a:pPr marL="0" indent="0">
              <a:buNone/>
            </a:pPr>
            <a:endParaRPr lang="en-US" sz="1200" dirty="0"/>
          </a:p>
          <a:p>
            <a:pPr marL="0" indent="0">
              <a:buNone/>
            </a:pPr>
            <a:endParaRPr lang="en-US" sz="1200" dirty="0"/>
          </a:p>
        </p:txBody>
      </p:sp>
      <p:graphicFrame>
        <p:nvGraphicFramePr>
          <p:cNvPr id="2" name="Object 1">
            <a:extLst>
              <a:ext uri="{FF2B5EF4-FFF2-40B4-BE49-F238E27FC236}">
                <a16:creationId xmlns:a16="http://schemas.microsoft.com/office/drawing/2014/main" id="{FF4348A2-C791-4D49-A81B-0C2360D64E80}"/>
              </a:ext>
            </a:extLst>
          </p:cNvPr>
          <p:cNvGraphicFramePr>
            <a:graphicFrameLocks noChangeAspect="1"/>
          </p:cNvGraphicFramePr>
          <p:nvPr>
            <p:extLst>
              <p:ext uri="{D42A27DB-BD31-4B8C-83A1-F6EECF244321}">
                <p14:modId xmlns:p14="http://schemas.microsoft.com/office/powerpoint/2010/main" val="117500444"/>
              </p:ext>
            </p:extLst>
          </p:nvPr>
        </p:nvGraphicFramePr>
        <p:xfrm>
          <a:off x="971600" y="3003798"/>
          <a:ext cx="914400" cy="806450"/>
        </p:xfrm>
        <a:graphic>
          <a:graphicData uri="http://schemas.openxmlformats.org/presentationml/2006/ole">
            <mc:AlternateContent xmlns:mc="http://schemas.openxmlformats.org/markup-compatibility/2006">
              <mc:Choice xmlns:v="urn:schemas-microsoft-com:vml" Requires="v">
                <p:oleObj spid="_x0000_s9243"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971600" y="300379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3154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48077041"/>
              </p:ext>
            </p:extLst>
          </p:nvPr>
        </p:nvGraphicFramePr>
        <p:xfrm>
          <a:off x="107504" y="195486"/>
          <a:ext cx="8928992" cy="4587478"/>
        </p:xfrm>
        <a:graphic>
          <a:graphicData uri="http://schemas.openxmlformats.org/drawingml/2006/table">
            <a:tbl>
              <a:tblPr firstRow="1" firstCol="1" bandRow="1">
                <a:tableStyleId>{5940675A-B579-460E-94D1-54222C63F5DA}</a:tableStyleId>
              </a:tblPr>
              <a:tblGrid>
                <a:gridCol w="1440160">
                  <a:extLst>
                    <a:ext uri="{9D8B030D-6E8A-4147-A177-3AD203B41FA5}">
                      <a16:colId xmlns:a16="http://schemas.microsoft.com/office/drawing/2014/main" val="20001"/>
                    </a:ext>
                  </a:extLst>
                </a:gridCol>
                <a:gridCol w="792088">
                  <a:extLst>
                    <a:ext uri="{9D8B030D-6E8A-4147-A177-3AD203B41FA5}">
                      <a16:colId xmlns:a16="http://schemas.microsoft.com/office/drawing/2014/main" val="20006"/>
                    </a:ext>
                  </a:extLst>
                </a:gridCol>
                <a:gridCol w="576064">
                  <a:extLst>
                    <a:ext uri="{9D8B030D-6E8A-4147-A177-3AD203B41FA5}">
                      <a16:colId xmlns:a16="http://schemas.microsoft.com/office/drawing/2014/main" val="1990762972"/>
                    </a:ext>
                  </a:extLst>
                </a:gridCol>
                <a:gridCol w="576064">
                  <a:extLst>
                    <a:ext uri="{9D8B030D-6E8A-4147-A177-3AD203B41FA5}">
                      <a16:colId xmlns:a16="http://schemas.microsoft.com/office/drawing/2014/main" val="20007"/>
                    </a:ext>
                  </a:extLst>
                </a:gridCol>
                <a:gridCol w="432048">
                  <a:extLst>
                    <a:ext uri="{9D8B030D-6E8A-4147-A177-3AD203B41FA5}">
                      <a16:colId xmlns:a16="http://schemas.microsoft.com/office/drawing/2014/main" val="20008"/>
                    </a:ext>
                  </a:extLst>
                </a:gridCol>
                <a:gridCol w="1944216">
                  <a:extLst>
                    <a:ext uri="{9D8B030D-6E8A-4147-A177-3AD203B41FA5}">
                      <a16:colId xmlns:a16="http://schemas.microsoft.com/office/drawing/2014/main" val="20009"/>
                    </a:ext>
                  </a:extLst>
                </a:gridCol>
                <a:gridCol w="3168352">
                  <a:extLst>
                    <a:ext uri="{9D8B030D-6E8A-4147-A177-3AD203B41FA5}">
                      <a16:colId xmlns:a16="http://schemas.microsoft.com/office/drawing/2014/main" val="677983838"/>
                    </a:ext>
                  </a:extLst>
                </a:gridCol>
              </a:tblGrid>
              <a:tr h="260111">
                <a:tc gridSpan="7">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hMerge="1">
                  <a:txBody>
                    <a:bodyPr/>
                    <a:lstStyle/>
                    <a:p>
                      <a:endParaRPr lang="en-GB"/>
                    </a:p>
                  </a:txBody>
                  <a:tcPr/>
                </a:tc>
                <a:extLst>
                  <a:ext uri="{0D108BD9-81ED-4DB2-BD59-A6C34878D82A}">
                    <a16:rowId xmlns:a16="http://schemas.microsoft.com/office/drawing/2014/main" val="1781183799"/>
                  </a:ext>
                </a:extLst>
              </a:tr>
              <a:tr h="255073">
                <a:tc rowSpan="2">
                  <a:txBody>
                    <a:bodyPr/>
                    <a:lstStyle/>
                    <a:p>
                      <a:pPr>
                        <a:lnSpc>
                          <a:spcPct val="115000"/>
                        </a:lnSpc>
                        <a:spcAft>
                          <a:spcPts val="0"/>
                        </a:spcAft>
                      </a:pPr>
                      <a:r>
                        <a:rPr lang="en-GB" sz="800" kern="1200" dirty="0">
                          <a:solidFill>
                            <a:schemeClr val="tx1"/>
                          </a:solidFill>
                          <a:effectLst/>
                          <a:latin typeface="+mn-lt"/>
                          <a:ea typeface="+mn-ea"/>
                          <a:cs typeface="+mn-cs"/>
                        </a:rPr>
                        <a:t>XRN / Title</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kern="1200" dirty="0">
                          <a:solidFill>
                            <a:schemeClr val="tx1"/>
                          </a:solidFill>
                          <a:effectLst/>
                          <a:latin typeface="+mn-lt"/>
                          <a:ea typeface="+mn-ea"/>
                          <a:cs typeface="+mn-cs"/>
                        </a:rPr>
                        <a:t>Xoserve response</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54448">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482496">
                <a:tc rowSpan="2">
                  <a:txBody>
                    <a:bodyPr/>
                    <a:lstStyle/>
                    <a:p>
                      <a:pPr>
                        <a:lnSpc>
                          <a:spcPct val="115000"/>
                        </a:lnSpc>
                        <a:spcAft>
                          <a:spcPts val="0"/>
                        </a:spcAft>
                      </a:pPr>
                      <a:endParaRPr lang="en-US" sz="900" kern="1200" dirty="0">
                        <a:solidFill>
                          <a:schemeClr val="tx1"/>
                        </a:solidFill>
                        <a:effectLst/>
                        <a:latin typeface="+mn-lt"/>
                        <a:ea typeface="+mn-ea"/>
                        <a:cs typeface="+mn-cs"/>
                      </a:endParaRPr>
                    </a:p>
                    <a:p>
                      <a:pPr>
                        <a:lnSpc>
                          <a:spcPct val="115000"/>
                        </a:lnSpc>
                        <a:spcAft>
                          <a:spcPts val="0"/>
                        </a:spcAft>
                      </a:pPr>
                      <a:r>
                        <a:rPr lang="en-US" sz="900" kern="1200" dirty="0">
                          <a:solidFill>
                            <a:schemeClr val="tx1"/>
                          </a:solidFill>
                          <a:effectLst/>
                          <a:latin typeface="+mn-lt"/>
                          <a:ea typeface="+mn-ea"/>
                          <a:cs typeface="+mn-cs"/>
                        </a:rPr>
                        <a:t>XRN4850 - Notification of Customer Contact Details to Transporters</a:t>
                      </a:r>
                    </a:p>
                    <a:p>
                      <a:pPr>
                        <a:lnSpc>
                          <a:spcPct val="115000"/>
                        </a:lnSpc>
                        <a:spcAft>
                          <a:spcPts val="0"/>
                        </a:spcAft>
                      </a:pPr>
                      <a:endParaRPr lang="en-GB" sz="900" kern="1200" dirty="0">
                        <a:solidFill>
                          <a:schemeClr val="tx1"/>
                        </a:solidFill>
                        <a:effectLst/>
                        <a:latin typeface="+mn-lt"/>
                        <a:ea typeface="+mn-ea"/>
                        <a:cs typeface="+mn-cs"/>
                      </a:endParaRPr>
                    </a:p>
                    <a:p>
                      <a:pPr>
                        <a:lnSpc>
                          <a:spcPct val="115000"/>
                        </a:lnSpc>
                        <a:spcAft>
                          <a:spcPts val="0"/>
                        </a:spcAft>
                      </a:pPr>
                      <a:r>
                        <a:rPr lang="en-GB" sz="900" kern="1200" dirty="0">
                          <a:solidFill>
                            <a:schemeClr val="tx1"/>
                          </a:solidFill>
                          <a:effectLst/>
                          <a:latin typeface="+mn-lt"/>
                          <a:ea typeface="+mn-ea"/>
                          <a:cs typeface="+mn-cs"/>
                        </a:rPr>
                        <a:t>Revised Change Pack ref:</a:t>
                      </a:r>
                    </a:p>
                    <a:p>
                      <a:pPr>
                        <a:lnSpc>
                          <a:spcPct val="115000"/>
                        </a:lnSpc>
                        <a:spcAft>
                          <a:spcPts val="0"/>
                        </a:spcAft>
                      </a:pPr>
                      <a:r>
                        <a:rPr lang="en-GB" sz="900" kern="1200" dirty="0">
                          <a:solidFill>
                            <a:schemeClr val="tx1"/>
                          </a:solidFill>
                          <a:effectLst/>
                          <a:latin typeface="+mn-lt"/>
                          <a:ea typeface="+mn-ea"/>
                          <a:cs typeface="+mn-cs"/>
                          <a:hlinkClick r:id="rId2"/>
                        </a:rPr>
                        <a:t>2552.2 – JLR – JR</a:t>
                      </a:r>
                      <a:endParaRPr lang="en-GB" sz="900" kern="1200" dirty="0">
                        <a:solidFill>
                          <a:schemeClr val="tx1"/>
                        </a:solidFill>
                        <a:effectLst/>
                        <a:latin typeface="+mn-lt"/>
                        <a:ea typeface="+mn-ea"/>
                        <a:cs typeface="+mn-cs"/>
                      </a:endParaRPr>
                    </a:p>
                    <a:p>
                      <a:pPr>
                        <a:lnSpc>
                          <a:spcPct val="115000"/>
                        </a:lnSpc>
                        <a:spcAft>
                          <a:spcPts val="0"/>
                        </a:spcAft>
                      </a:pPr>
                      <a:endParaRPr lang="en-GB" sz="900" kern="1200" dirty="0">
                        <a:solidFill>
                          <a:schemeClr val="tx1"/>
                        </a:solidFill>
                        <a:effectLst/>
                        <a:latin typeface="+mn-lt"/>
                        <a:ea typeface="+mn-ea"/>
                        <a:cs typeface="+mn-cs"/>
                      </a:endParaRPr>
                    </a:p>
                    <a:p>
                      <a:pPr>
                        <a:lnSpc>
                          <a:spcPct val="115000"/>
                        </a:lnSpc>
                        <a:spcAft>
                          <a:spcPts val="0"/>
                        </a:spcAft>
                      </a:pPr>
                      <a:r>
                        <a:rPr lang="en-GB" sz="900" kern="1200" dirty="0">
                          <a:solidFill>
                            <a:schemeClr val="tx1"/>
                          </a:solidFill>
                          <a:effectLst/>
                          <a:latin typeface="+mn-lt"/>
                          <a:ea typeface="+mn-ea"/>
                          <a:cs typeface="+mn-cs"/>
                        </a:rPr>
                        <a:t>Original Change Pack ref:</a:t>
                      </a:r>
                    </a:p>
                    <a:p>
                      <a:pPr>
                        <a:lnSpc>
                          <a:spcPct val="115000"/>
                        </a:lnSpc>
                        <a:spcAft>
                          <a:spcPts val="0"/>
                        </a:spcAft>
                      </a:pPr>
                      <a:r>
                        <a:rPr lang="en-GB" sz="900" kern="1200" dirty="0">
                          <a:solidFill>
                            <a:schemeClr val="tx1"/>
                          </a:solidFill>
                          <a:effectLst/>
                          <a:latin typeface="+mn-lt"/>
                          <a:ea typeface="+mn-ea"/>
                          <a:cs typeface="+mn-cs"/>
                          <a:hlinkClick r:id="rId3"/>
                        </a:rPr>
                        <a:t>2489.14 – RT - PO</a:t>
                      </a:r>
                      <a:endParaRPr lang="en-GB" sz="900" kern="1200" dirty="0">
                        <a:solidFill>
                          <a:schemeClr val="tx1"/>
                        </a:solidFill>
                        <a:effectLst/>
                        <a:latin typeface="+mn-lt"/>
                        <a:ea typeface="+mn-ea"/>
                        <a:cs typeface="+mn-cs"/>
                      </a:endParaRPr>
                    </a:p>
                    <a:p>
                      <a:pPr>
                        <a:lnSpc>
                          <a:spcPct val="115000"/>
                        </a:lnSpc>
                        <a:spcAft>
                          <a:spcPts val="0"/>
                        </a:spcAft>
                      </a:pPr>
                      <a:endParaRPr lang="en-GB" sz="900" kern="1200" dirty="0">
                        <a:solidFill>
                          <a:schemeClr val="tx1"/>
                        </a:solidFill>
                        <a:effectLst/>
                        <a:latin typeface="+mn-lt"/>
                        <a:ea typeface="+mn-ea"/>
                        <a:cs typeface="+mn-cs"/>
                      </a:endParaRPr>
                    </a:p>
                    <a:p>
                      <a:pPr>
                        <a:lnSpc>
                          <a:spcPct val="115000"/>
                        </a:lnSpc>
                        <a:spcAft>
                          <a:spcPts val="0"/>
                        </a:spcAft>
                      </a:pPr>
                      <a:r>
                        <a:rPr lang="en-GB" sz="900" kern="1200" dirty="0">
                          <a:solidFill>
                            <a:schemeClr val="tx1"/>
                          </a:solidFill>
                          <a:effectLst/>
                          <a:latin typeface="+mn-lt"/>
                          <a:ea typeface="+mn-ea"/>
                          <a:cs typeface="+mn-cs"/>
                        </a:rPr>
                        <a:t>June 2020 Release</a:t>
                      </a:r>
                    </a:p>
                    <a:p>
                      <a:pPr>
                        <a:lnSpc>
                          <a:spcPct val="115000"/>
                        </a:lnSpc>
                        <a:spcAft>
                          <a:spcPts val="0"/>
                        </a:spcAft>
                      </a:pPr>
                      <a:endParaRPr lang="en-GB" sz="900" kern="1200" dirty="0">
                        <a:solidFill>
                          <a:schemeClr val="tx1"/>
                        </a:solidFill>
                        <a:effectLst/>
                        <a:latin typeface="+mn-lt"/>
                        <a:ea typeface="+mn-ea"/>
                        <a:cs typeface="+mn-cs"/>
                      </a:endParaRPr>
                    </a:p>
                    <a:p>
                      <a:pPr>
                        <a:lnSpc>
                          <a:spcPct val="115000"/>
                        </a:lnSpc>
                        <a:spcAft>
                          <a:spcPts val="0"/>
                        </a:spcAft>
                      </a:pPr>
                      <a:r>
                        <a:rPr lang="en-GB" sz="900" kern="1200" dirty="0">
                          <a:solidFill>
                            <a:schemeClr val="tx1"/>
                          </a:solidFill>
                          <a:effectLst/>
                          <a:latin typeface="+mn-lt"/>
                          <a:ea typeface="+mn-ea"/>
                          <a:cs typeface="+mn-cs"/>
                        </a:rPr>
                        <a:t>Voting: Shipper, Supplier, DNs and </a:t>
                      </a:r>
                      <a:r>
                        <a:rPr lang="en-GB" sz="900" kern="1200" dirty="0" err="1">
                          <a:solidFill>
                            <a:schemeClr val="tx1"/>
                          </a:solidFill>
                          <a:effectLst/>
                          <a:latin typeface="+mn-lt"/>
                          <a:ea typeface="+mn-ea"/>
                          <a:cs typeface="+mn-cs"/>
                        </a:rPr>
                        <a:t>iGTs</a:t>
                      </a:r>
                      <a:endParaRPr lang="en-GB" sz="900" kern="1200" dirty="0">
                        <a:solidFill>
                          <a:schemeClr val="tx1"/>
                        </a:solidFill>
                        <a:effectLst/>
                        <a:latin typeface="+mn-lt"/>
                        <a:ea typeface="+mn-ea"/>
                        <a:cs typeface="+mn-cs"/>
                      </a:endParaRPr>
                    </a:p>
                  </a:txBody>
                  <a:tcPr marL="59044" marR="59044" marT="0" marB="0"/>
                </a:tc>
                <a:tc>
                  <a:txBody>
                    <a:bodyPr/>
                    <a:lstStyle/>
                    <a:p>
                      <a:pPr algn="ctr" fontAlgn="ctr"/>
                      <a:r>
                        <a:rPr lang="en-GB" sz="900" kern="1200" dirty="0">
                          <a:solidFill>
                            <a:schemeClr val="tx1"/>
                          </a:solidFill>
                          <a:effectLst/>
                          <a:latin typeface="+mn-lt"/>
                          <a:ea typeface="+mn-ea"/>
                          <a:cs typeface="+mn-cs"/>
                        </a:rPr>
                        <a:t>npower</a:t>
                      </a:r>
                    </a:p>
                  </a:txBody>
                  <a:tcPr marL="6350" marR="6350" marT="6350" marB="0" anchor="ctr"/>
                </a:tc>
                <a:tc>
                  <a:txBody>
                    <a:bodyPr/>
                    <a:lstStyle/>
                    <a:p>
                      <a:pPr algn="ctr" fontAlgn="ctr"/>
                      <a:r>
                        <a:rPr lang="en-GB" sz="9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9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algn="l" defTabSz="914400" rtl="0" eaLnBrk="1" fontAlgn="ctr" latinLnBrk="0" hangingPunct="1"/>
                      <a:r>
                        <a:rPr lang="en-US" sz="900" kern="1200" dirty="0">
                          <a:solidFill>
                            <a:schemeClr val="tx1"/>
                          </a:solidFill>
                          <a:effectLst/>
                          <a:latin typeface="+mn-lt"/>
                          <a:ea typeface="+mn-ea"/>
                          <a:cs typeface="+mn-cs"/>
                        </a:rPr>
                        <a:t>No comment</a:t>
                      </a:r>
                    </a:p>
                  </a:txBody>
                  <a:tcPr marL="6350" marR="6350" marT="6350" marB="0" anchor="ctr"/>
                </a:tc>
                <a:tc>
                  <a:txBody>
                    <a:bodyPr/>
                    <a:lstStyle/>
                    <a:p>
                      <a:pPr marL="0" algn="l" defTabSz="914400" rtl="0" eaLnBrk="1" fontAlgn="ctr" latinLnBrk="0" hangingPunct="1"/>
                      <a:endParaRPr lang="en-US" sz="9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1321369">
                <a:tc vMerge="1">
                  <a:txBody>
                    <a:bodyPr/>
                    <a:lstStyle/>
                    <a:p>
                      <a:endParaRPr lang="en-GB"/>
                    </a:p>
                  </a:txBody>
                  <a:tcPr/>
                </a:tc>
                <a:tc>
                  <a:txBody>
                    <a:bodyPr/>
                    <a:lstStyle/>
                    <a:p>
                      <a:pPr algn="ctr" fontAlgn="ctr"/>
                      <a:r>
                        <a:rPr lang="en-GB" sz="900" kern="1200">
                          <a:solidFill>
                            <a:schemeClr val="tx1"/>
                          </a:solidFill>
                          <a:effectLst/>
                          <a:latin typeface="+mn-lt"/>
                          <a:ea typeface="+mn-ea"/>
                          <a:cs typeface="+mn-cs"/>
                        </a:rPr>
                        <a:t>EDF</a:t>
                      </a:r>
                      <a:endParaRPr lang="en-GB" sz="900" kern="1200" dirty="0">
                        <a:solidFill>
                          <a:schemeClr val="tx1"/>
                        </a:solidFill>
                        <a:effectLst/>
                        <a:latin typeface="+mn-lt"/>
                        <a:ea typeface="+mn-ea"/>
                        <a:cs typeface="+mn-cs"/>
                      </a:endParaRPr>
                    </a:p>
                  </a:txBody>
                  <a:tcPr marL="6350" marR="6350" marT="6350" marB="0" anchor="ctr"/>
                </a:tc>
                <a:tc>
                  <a:txBody>
                    <a:bodyPr/>
                    <a:lstStyle/>
                    <a:p>
                      <a:pPr algn="ctr" fontAlgn="ctr"/>
                      <a:endParaRPr lang="en-GB" sz="9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9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algn="l" defTabSz="914400" rtl="0" eaLnBrk="1" fontAlgn="ctr" latinLnBrk="0" hangingPunct="1"/>
                      <a:r>
                        <a:rPr lang="en-US" sz="900" kern="1200" dirty="0">
                          <a:solidFill>
                            <a:schemeClr val="tx1"/>
                          </a:solidFill>
                          <a:effectLst/>
                          <a:latin typeface="+mn-lt"/>
                          <a:ea typeface="+mn-ea"/>
                          <a:cs typeface="+mn-cs"/>
                        </a:rPr>
                        <a:t>Currently the proposed S66 record indicates that the </a:t>
                      </a:r>
                      <a:r>
                        <a:rPr lang="en-US" sz="900" kern="1200" dirty="0" err="1">
                          <a:solidFill>
                            <a:schemeClr val="tx1"/>
                          </a:solidFill>
                          <a:effectLst/>
                          <a:latin typeface="+mn-lt"/>
                          <a:ea typeface="+mn-ea"/>
                          <a:cs typeface="+mn-cs"/>
                        </a:rPr>
                        <a:t>Contact_Tel_Number</a:t>
                      </a:r>
                      <a:r>
                        <a:rPr lang="en-US" sz="900" kern="1200" dirty="0">
                          <a:solidFill>
                            <a:schemeClr val="tx1"/>
                          </a:solidFill>
                          <a:effectLst/>
                          <a:latin typeface="+mn-lt"/>
                          <a:ea typeface="+mn-ea"/>
                          <a:cs typeface="+mn-cs"/>
                        </a:rPr>
                        <a:t> and </a:t>
                      </a:r>
                      <a:r>
                        <a:rPr lang="en-US" sz="900" kern="1200" dirty="0" err="1">
                          <a:solidFill>
                            <a:schemeClr val="tx1"/>
                          </a:solidFill>
                          <a:effectLst/>
                          <a:latin typeface="+mn-lt"/>
                          <a:ea typeface="+mn-ea"/>
                          <a:cs typeface="+mn-cs"/>
                        </a:rPr>
                        <a:t>Contact_Email_Address</a:t>
                      </a:r>
                      <a:r>
                        <a:rPr lang="en-US" sz="900" kern="1200" dirty="0">
                          <a:solidFill>
                            <a:schemeClr val="tx1"/>
                          </a:solidFill>
                          <a:effectLst/>
                          <a:latin typeface="+mn-lt"/>
                          <a:ea typeface="+mn-ea"/>
                          <a:cs typeface="+mn-cs"/>
                        </a:rPr>
                        <a:t> data items are mandatory when submitting the BRO Contact Type if the no other contact information is provided (</a:t>
                      </a:r>
                      <a:r>
                        <a:rPr lang="en-US" sz="900" kern="1200" dirty="0" err="1">
                          <a:solidFill>
                            <a:schemeClr val="tx1"/>
                          </a:solidFill>
                          <a:effectLst/>
                          <a:latin typeface="+mn-lt"/>
                          <a:ea typeface="+mn-ea"/>
                          <a:cs typeface="+mn-cs"/>
                        </a:rPr>
                        <a:t>Contact_Email_Address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Customer_Email</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Contact_Tel_Number</a:t>
                      </a:r>
                      <a:r>
                        <a:rPr lang="en-US" sz="900" kern="1200" dirty="0">
                          <a:solidFill>
                            <a:schemeClr val="tx1"/>
                          </a:solidFill>
                          <a:effectLst/>
                          <a:latin typeface="+mn-lt"/>
                          <a:ea typeface="+mn-ea"/>
                          <a:cs typeface="+mn-cs"/>
                        </a:rPr>
                        <a:t> or </a:t>
                      </a:r>
                      <a:r>
                        <a:rPr lang="en-US" sz="900" kern="1200" dirty="0" err="1">
                          <a:solidFill>
                            <a:schemeClr val="tx1"/>
                          </a:solidFill>
                          <a:effectLst/>
                          <a:latin typeface="+mn-lt"/>
                          <a:ea typeface="+mn-ea"/>
                          <a:cs typeface="+mn-cs"/>
                        </a:rPr>
                        <a:t>Customer_Tel</a:t>
                      </a:r>
                      <a:r>
                        <a:rPr lang="en-US" sz="900" kern="1200" dirty="0">
                          <a:solidFill>
                            <a:schemeClr val="tx1"/>
                          </a:solidFill>
                          <a:effectLst/>
                          <a:latin typeface="+mn-lt"/>
                          <a:ea typeface="+mn-ea"/>
                          <a:cs typeface="+mn-cs"/>
                        </a:rPr>
                        <a:t>). However, when submitting the BRO Contact Type in the S66 within the CNC to remove the details currently held for a site, these data items should be optional. The description within the S66 record should be updated to differentiate when the data items are mandatory and when they are optional. </a:t>
                      </a:r>
                    </a:p>
                  </a:txBody>
                  <a:tcPr marL="6350" marR="6350" marT="6350" marB="0" anchor="ctr"/>
                </a:tc>
                <a:tc>
                  <a:txBody>
                    <a:bodyPr/>
                    <a:lstStyle/>
                    <a:p>
                      <a:pPr marL="0" algn="l" defTabSz="914400" rtl="0" eaLnBrk="1" fontAlgn="ctr" latinLnBrk="0" hangingPunct="1"/>
                      <a:r>
                        <a:rPr lang="en-US" sz="900" kern="1200" dirty="0">
                          <a:solidFill>
                            <a:schemeClr val="tx1"/>
                          </a:solidFill>
                          <a:effectLst/>
                          <a:latin typeface="+mn-lt"/>
                          <a:ea typeface="+mn-ea"/>
                          <a:cs typeface="+mn-cs"/>
                        </a:rPr>
                        <a:t>Thank you for your representation. You are correct that the data items you have highlighted are both optional and mandatory depending on the circumstance they are used within. When BRO Contact Type is used within the CNC to remove the details held for a site, the data items are optional as we would expect the BRO contact to be submitted with all other fields blank. However when BRO Contact Type is used to add or amend details held for a site, the data items would be mandatory if no other contact information is provided. This is to ensure where BRO Contact Type is submitted to add or amend details, the CDSP has at least one contact point (email or telephone) to store in UK Link. </a:t>
                      </a:r>
                    </a:p>
                    <a:p>
                      <a:pPr marL="0" algn="l" defTabSz="914400" rtl="0" eaLnBrk="1" fontAlgn="ctr" latinLnBrk="0" hangingPunct="1"/>
                      <a:r>
                        <a:rPr lang="en-US" sz="900" kern="1200" dirty="0">
                          <a:solidFill>
                            <a:schemeClr val="tx1"/>
                          </a:solidFill>
                          <a:effectLst/>
                          <a:latin typeface="+mn-lt"/>
                          <a:ea typeface="+mn-ea"/>
                          <a:cs typeface="+mn-cs"/>
                        </a:rPr>
                        <a:t>We agree it would be beneficial to add this clarification to the description within the S66 record. It is proposed to add the following clarification to the data items within the S66 which currently only describe where they are mandatory:</a:t>
                      </a:r>
                    </a:p>
                    <a:p>
                      <a:pPr marL="0" algn="l" defTabSz="914400" rtl="0" eaLnBrk="1" fontAlgn="ctr" latinLnBrk="0" hangingPunct="1"/>
                      <a:endParaRPr lang="en-US" sz="900" kern="1200" dirty="0">
                        <a:solidFill>
                          <a:schemeClr val="tx1"/>
                        </a:solidFill>
                        <a:effectLst/>
                        <a:latin typeface="+mn-lt"/>
                        <a:ea typeface="+mn-ea"/>
                        <a:cs typeface="+mn-cs"/>
                      </a:endParaRPr>
                    </a:p>
                    <a:p>
                      <a:pPr marL="0" algn="l" defTabSz="914400" rtl="0" eaLnBrk="1" fontAlgn="ctr" latinLnBrk="0" hangingPunct="1"/>
                      <a:r>
                        <a:rPr lang="en-US" sz="900" kern="1200" dirty="0">
                          <a:solidFill>
                            <a:schemeClr val="tx1"/>
                          </a:solidFill>
                          <a:effectLst/>
                          <a:latin typeface="+mn-lt"/>
                          <a:ea typeface="+mn-ea"/>
                          <a:cs typeface="+mn-cs"/>
                        </a:rPr>
                        <a:t>O – Optional where</a:t>
                      </a:r>
                    </a:p>
                    <a:p>
                      <a:pPr marL="0" algn="l" defTabSz="914400" rtl="0" eaLnBrk="1" fontAlgn="ctr" latinLnBrk="0" hangingPunct="1"/>
                      <a:r>
                        <a:rPr lang="en-US" sz="900" kern="1200" dirty="0">
                          <a:solidFill>
                            <a:schemeClr val="tx1"/>
                          </a:solidFill>
                          <a:effectLst/>
                          <a:latin typeface="+mn-lt"/>
                          <a:ea typeface="+mn-ea"/>
                          <a:cs typeface="+mn-cs"/>
                        </a:rPr>
                        <a:t>CONTACT_TYPE = BRO is provided to remove contact details held for broadcast or extract within the CNC. </a:t>
                      </a:r>
                    </a:p>
                    <a:p>
                      <a:pPr marL="0" algn="l" defTabSz="914400" rtl="0" eaLnBrk="1" fontAlgn="ctr" latinLnBrk="0" hangingPunct="1"/>
                      <a:endParaRPr lang="en-US" sz="900" kern="1200" dirty="0">
                        <a:solidFill>
                          <a:schemeClr val="tx1"/>
                        </a:solidFill>
                        <a:effectLst/>
                        <a:latin typeface="+mn-lt"/>
                        <a:ea typeface="+mn-ea"/>
                        <a:cs typeface="+mn-cs"/>
                      </a:endParaRPr>
                    </a:p>
                    <a:p>
                      <a:pPr marL="0" algn="l" defTabSz="914400" rtl="0" eaLnBrk="1" fontAlgn="ctr" latinLnBrk="0" hangingPunct="1"/>
                      <a:r>
                        <a:rPr lang="en-US" sz="900" kern="1200" dirty="0">
                          <a:solidFill>
                            <a:schemeClr val="tx1"/>
                          </a:solidFill>
                          <a:effectLst/>
                          <a:latin typeface="+mn-lt"/>
                          <a:ea typeface="+mn-ea"/>
                          <a:cs typeface="+mn-cs"/>
                        </a:rPr>
                        <a:t>Following discussion at ChMC, we propose the updated S66 with this additional description clarification is circulated and added to the UK Link SharePoint site. </a:t>
                      </a:r>
                    </a:p>
                    <a:p>
                      <a:pPr marL="0" algn="l" defTabSz="914400" rtl="0" eaLnBrk="1" fontAlgn="ctr" latinLnBrk="0" hangingPunct="1"/>
                      <a:endParaRPr lang="en-US" sz="9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99249979"/>
                  </a:ext>
                </a:extLst>
              </a:tr>
            </a:tbl>
          </a:graphicData>
        </a:graphic>
      </p:graphicFrame>
    </p:spTree>
    <p:extLst>
      <p:ext uri="{BB962C8B-B14F-4D97-AF65-F5344CB8AC3E}">
        <p14:creationId xmlns:p14="http://schemas.microsoft.com/office/powerpoint/2010/main" val="8275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014627-59AC-4447-A3C9-EB36EBA92A7C}"/>
              </a:ext>
            </a:extLst>
          </p:cNvPr>
          <p:cNvGraphicFramePr>
            <a:graphicFrameLocks noGrp="1"/>
          </p:cNvGraphicFramePr>
          <p:nvPr>
            <p:extLst>
              <p:ext uri="{D42A27DB-BD31-4B8C-83A1-F6EECF244321}">
                <p14:modId xmlns:p14="http://schemas.microsoft.com/office/powerpoint/2010/main" val="1203167780"/>
              </p:ext>
            </p:extLst>
          </p:nvPr>
        </p:nvGraphicFramePr>
        <p:xfrm>
          <a:off x="179512" y="195486"/>
          <a:ext cx="8823563" cy="4755613"/>
        </p:xfrm>
        <a:graphic>
          <a:graphicData uri="http://schemas.openxmlformats.org/drawingml/2006/table">
            <a:tbl>
              <a:tblPr/>
              <a:tblGrid>
                <a:gridCol w="766603">
                  <a:extLst>
                    <a:ext uri="{9D8B030D-6E8A-4147-A177-3AD203B41FA5}">
                      <a16:colId xmlns:a16="http://schemas.microsoft.com/office/drawing/2014/main" val="4173549706"/>
                    </a:ext>
                  </a:extLst>
                </a:gridCol>
                <a:gridCol w="747556">
                  <a:extLst>
                    <a:ext uri="{9D8B030D-6E8A-4147-A177-3AD203B41FA5}">
                      <a16:colId xmlns:a16="http://schemas.microsoft.com/office/drawing/2014/main" val="2683025517"/>
                    </a:ext>
                  </a:extLst>
                </a:gridCol>
                <a:gridCol w="414252">
                  <a:extLst>
                    <a:ext uri="{9D8B030D-6E8A-4147-A177-3AD203B41FA5}">
                      <a16:colId xmlns:a16="http://schemas.microsoft.com/office/drawing/2014/main" val="4003203718"/>
                    </a:ext>
                  </a:extLst>
                </a:gridCol>
                <a:gridCol w="371397">
                  <a:extLst>
                    <a:ext uri="{9D8B030D-6E8A-4147-A177-3AD203B41FA5}">
                      <a16:colId xmlns:a16="http://schemas.microsoft.com/office/drawing/2014/main" val="1671015440"/>
                    </a:ext>
                  </a:extLst>
                </a:gridCol>
                <a:gridCol w="409982">
                  <a:extLst>
                    <a:ext uri="{9D8B030D-6E8A-4147-A177-3AD203B41FA5}">
                      <a16:colId xmlns:a16="http://schemas.microsoft.com/office/drawing/2014/main" val="511380072"/>
                    </a:ext>
                  </a:extLst>
                </a:gridCol>
                <a:gridCol w="497147">
                  <a:extLst>
                    <a:ext uri="{9D8B030D-6E8A-4147-A177-3AD203B41FA5}">
                      <a16:colId xmlns:a16="http://schemas.microsoft.com/office/drawing/2014/main" val="3357589138"/>
                    </a:ext>
                  </a:extLst>
                </a:gridCol>
                <a:gridCol w="4578617">
                  <a:extLst>
                    <a:ext uri="{9D8B030D-6E8A-4147-A177-3AD203B41FA5}">
                      <a16:colId xmlns:a16="http://schemas.microsoft.com/office/drawing/2014/main" val="3672970497"/>
                    </a:ext>
                  </a:extLst>
                </a:gridCol>
                <a:gridCol w="1038009">
                  <a:extLst>
                    <a:ext uri="{9D8B030D-6E8A-4147-A177-3AD203B41FA5}">
                      <a16:colId xmlns:a16="http://schemas.microsoft.com/office/drawing/2014/main" val="3722036036"/>
                    </a:ext>
                  </a:extLst>
                </a:gridCol>
              </a:tblGrid>
              <a:tr h="141135">
                <a:tc gridSpan="8">
                  <a:txBody>
                    <a:bodyPr/>
                    <a:lstStyle/>
                    <a:p>
                      <a:pPr algn="ctr" fontAlgn="ctr"/>
                      <a:r>
                        <a:rPr lang="en-GB" sz="900" b="1" i="0" u="none" strike="noStrike" dirty="0">
                          <a:solidFill>
                            <a:schemeClr val="bg1"/>
                          </a:solidFill>
                          <a:effectLst/>
                          <a:latin typeface="Arial" panose="020B0604020202020204" pitchFamily="34" charset="0"/>
                        </a:rPr>
                        <a:t>Outages</a:t>
                      </a:r>
                    </a:p>
                  </a:txBody>
                  <a:tcPr marL="2585" marR="2585" marT="2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921373"/>
                  </a:ext>
                </a:extLst>
              </a:tr>
              <a:tr h="91480">
                <a:tc rowSpan="2">
                  <a:txBody>
                    <a:bodyPr/>
                    <a:lstStyle/>
                    <a:p>
                      <a:pPr algn="ctr" fontAlgn="ctr"/>
                      <a:r>
                        <a:rPr lang="en-GB" sz="600" b="0" i="0" u="none" strike="noStrike" dirty="0">
                          <a:solidFill>
                            <a:srgbClr val="000000"/>
                          </a:solidFill>
                          <a:effectLst/>
                          <a:latin typeface="Arial" panose="020B0604020202020204" pitchFamily="34" charset="0"/>
                        </a:rPr>
                        <a:t>Change  Request Number</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en-GB" sz="600" b="0" i="0" u="none" strike="noStrike" dirty="0">
                          <a:solidFill>
                            <a:srgbClr val="000000"/>
                          </a:solidFill>
                          <a:effectLst/>
                          <a:latin typeface="Arial" panose="020B0604020202020204" pitchFamily="34" charset="0"/>
                        </a:rPr>
                        <a:t>Impacted System</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gridSpan="5">
                  <a:txBody>
                    <a:bodyPr/>
                    <a:lstStyle/>
                    <a:p>
                      <a:pPr algn="ctr" fontAlgn="ctr"/>
                      <a:r>
                        <a:rPr lang="en-GB" sz="600" b="0" i="0" u="none" strike="noStrike" dirty="0">
                          <a:solidFill>
                            <a:srgbClr val="000000"/>
                          </a:solidFill>
                          <a:effectLst/>
                          <a:latin typeface="Arial" panose="020B0604020202020204" pitchFamily="34" charset="0"/>
                        </a:rPr>
                        <a:t>Outage Duration</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600" b="0" i="0" u="none" strike="noStrike">
                          <a:solidFill>
                            <a:srgbClr val="000000"/>
                          </a:solidFill>
                          <a:effectLst/>
                          <a:latin typeface="Arial" panose="020B0604020202020204" pitchFamily="34" charset="0"/>
                        </a:rPr>
                        <a:t>Committee Notified Date</a:t>
                      </a:r>
                    </a:p>
                  </a:txBody>
                  <a:tcPr marL="2585" marR="2585" marT="25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6771717"/>
                  </a:ext>
                </a:extLst>
              </a:tr>
              <a:tr h="93484">
                <a:tc vMerge="1">
                  <a:txBody>
                    <a:bodyPr/>
                    <a:lstStyle/>
                    <a:p>
                      <a:endParaRPr lang="en-GB"/>
                    </a:p>
                  </a:txBody>
                  <a:tcPr/>
                </a:tc>
                <a:tc vMerge="1">
                  <a:txBody>
                    <a:bodyPr/>
                    <a:lstStyle/>
                    <a:p>
                      <a:endParaRPr lang="en-GB"/>
                    </a:p>
                  </a:txBody>
                  <a:tcPr/>
                </a:tc>
                <a:tc>
                  <a:txBody>
                    <a:bodyPr/>
                    <a:lstStyle/>
                    <a:p>
                      <a:pPr algn="ctr" fontAlgn="ctr"/>
                      <a:r>
                        <a:rPr lang="en-GB" sz="600" b="0" i="0" u="none" strike="noStrike">
                          <a:solidFill>
                            <a:srgbClr val="000000"/>
                          </a:solidFill>
                          <a:effectLst/>
                          <a:latin typeface="Arial" panose="020B0604020202020204" pitchFamily="34" charset="0"/>
                        </a:rPr>
                        <a:t>Start Date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600" b="0" i="0" u="none" strike="noStrike">
                          <a:solidFill>
                            <a:srgbClr val="000000"/>
                          </a:solidFill>
                          <a:effectLst/>
                          <a:latin typeface="Arial" panose="020B0604020202020204" pitchFamily="34" charset="0"/>
                        </a:rPr>
                        <a:t>Start Time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600" b="0" i="0" u="none" strike="noStrike">
                          <a:solidFill>
                            <a:srgbClr val="000000"/>
                          </a:solidFill>
                          <a:effectLst/>
                          <a:latin typeface="Arial" panose="020B0604020202020204" pitchFamily="34" charset="0"/>
                        </a:rPr>
                        <a:t>End Date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600" b="0" i="0" u="none" strike="noStrike">
                          <a:solidFill>
                            <a:srgbClr val="000000"/>
                          </a:solidFill>
                          <a:effectLst/>
                          <a:latin typeface="Arial" panose="020B0604020202020204" pitchFamily="34" charset="0"/>
                        </a:rPr>
                        <a:t>End Time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600" b="0" i="0" u="none" strike="noStrike" dirty="0">
                          <a:solidFill>
                            <a:srgbClr val="000000"/>
                          </a:solidFill>
                          <a:effectLst/>
                          <a:latin typeface="Arial" panose="020B0604020202020204" pitchFamily="34" charset="0"/>
                        </a:rPr>
                        <a:t>Brief Description</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2306853713"/>
                  </a:ext>
                </a:extLst>
              </a:tr>
              <a:tr h="484110">
                <a:tc>
                  <a:txBody>
                    <a:bodyPr/>
                    <a:lstStyle/>
                    <a:p>
                      <a:pPr algn="ctr" fontAlgn="ctr"/>
                      <a:r>
                        <a:rPr lang="en-GB" sz="600" b="0" i="0" u="none" strike="noStrike">
                          <a:solidFill>
                            <a:srgbClr val="000000"/>
                          </a:solidFill>
                          <a:effectLst/>
                          <a:latin typeface="Arial" panose="020B0604020202020204" pitchFamily="34" charset="0"/>
                        </a:rPr>
                        <a:t>4970</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DCC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11/04/2020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12/04/2020</a:t>
                      </a:r>
                    </a:p>
                  </a:txBody>
                  <a:tcPr marL="2585" marR="2585" marT="2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This is the cutover of the production environment for DCC the outage will be on the weekend, the impact to the industry will be minor and that any nominations/ confirmations that </a:t>
                      </a:r>
                      <a:r>
                        <a:rPr lang="en-US" sz="600" b="0" i="0" u="none" strike="noStrike" dirty="0" err="1">
                          <a:solidFill>
                            <a:srgbClr val="000000"/>
                          </a:solidFill>
                          <a:effectLst/>
                          <a:latin typeface="Arial" panose="020B0604020202020204" pitchFamily="34" charset="0"/>
                        </a:rPr>
                        <a:t>utilises</a:t>
                      </a:r>
                      <a:r>
                        <a:rPr lang="en-US" sz="600" b="0" i="0" u="none" strike="noStrike" dirty="0">
                          <a:solidFill>
                            <a:srgbClr val="000000"/>
                          </a:solidFill>
                          <a:effectLst/>
                          <a:latin typeface="Arial" panose="020B0604020202020204" pitchFamily="34" charset="0"/>
                        </a:rPr>
                        <a:t> the Data Communications Company (DCC) as a background application will be unable to send or receive files during the maintenance window as the application is switched from our Legacy DC to TCS ECP. Subject to change due to multiple inflight changes and dependencies on suppliers.</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13/11/2019</a:t>
                      </a:r>
                    </a:p>
                  </a:txBody>
                  <a:tcPr marL="2585" marR="2585" marT="25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824042"/>
                  </a:ext>
                </a:extLst>
              </a:tr>
              <a:tr h="355903">
                <a:tc>
                  <a:txBody>
                    <a:bodyPr/>
                    <a:lstStyle/>
                    <a:p>
                      <a:pPr algn="ctr" fontAlgn="ctr"/>
                      <a:r>
                        <a:rPr lang="en-GB" sz="600" b="0" i="0" u="none" strike="noStrike">
                          <a:solidFill>
                            <a:srgbClr val="000000"/>
                          </a:solidFill>
                          <a:effectLst/>
                          <a:latin typeface="Arial" panose="020B0604020202020204" pitchFamily="34" charset="0"/>
                        </a:rPr>
                        <a:t>4970</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solidFill>
                            <a:srgbClr val="000000"/>
                          </a:solidFill>
                          <a:effectLst/>
                          <a:latin typeface="Arial" panose="020B0604020202020204" pitchFamily="34" charset="0"/>
                        </a:rPr>
                        <a:t>AD &amp; BoKs</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28/03/2020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29/03/2020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Arial" panose="020B0604020202020204" pitchFamily="34" charset="0"/>
                        </a:rPr>
                        <a:t>This will be cutover of the AD &amp; </a:t>
                      </a:r>
                      <a:r>
                        <a:rPr lang="en-US" sz="600" b="0" i="0" u="none" strike="noStrike" dirty="0" err="1">
                          <a:solidFill>
                            <a:srgbClr val="000000"/>
                          </a:solidFill>
                          <a:effectLst/>
                          <a:latin typeface="Arial" panose="020B0604020202020204" pitchFamily="34" charset="0"/>
                        </a:rPr>
                        <a:t>BoKs</a:t>
                      </a:r>
                      <a:r>
                        <a:rPr lang="en-US" sz="600" b="0" i="0" u="none" strike="noStrike" dirty="0">
                          <a:solidFill>
                            <a:srgbClr val="000000"/>
                          </a:solidFill>
                          <a:effectLst/>
                          <a:latin typeface="Arial" panose="020B0604020202020204" pitchFamily="34" charset="0"/>
                        </a:rPr>
                        <a:t> application, the  which includes the Actives Directory (AD), </a:t>
                      </a:r>
                      <a:r>
                        <a:rPr lang="en-US" sz="600" b="0" i="0" u="none" strike="noStrike" dirty="0" err="1">
                          <a:solidFill>
                            <a:srgbClr val="000000"/>
                          </a:solidFill>
                          <a:effectLst/>
                          <a:latin typeface="Arial" panose="020B0604020202020204" pitchFamily="34" charset="0"/>
                        </a:rPr>
                        <a:t>BoKs</a:t>
                      </a:r>
                      <a:r>
                        <a:rPr lang="en-US" sz="600" b="0" i="0" u="none" strike="noStrike" dirty="0">
                          <a:solidFill>
                            <a:srgbClr val="000000"/>
                          </a:solidFill>
                          <a:effectLst/>
                          <a:latin typeface="Arial" panose="020B0604020202020204" pitchFamily="34" charset="0"/>
                        </a:rPr>
                        <a:t> and Squid proxy the outage will be on the weekend and the impact will be little to none and will unable to be </a:t>
                      </a:r>
                      <a:r>
                        <a:rPr lang="en-US" sz="600" b="0" i="0" u="none" strike="noStrike" dirty="0" err="1">
                          <a:solidFill>
                            <a:srgbClr val="000000"/>
                          </a:solidFill>
                          <a:effectLst/>
                          <a:latin typeface="Arial" panose="020B0604020202020204" pitchFamily="34" charset="0"/>
                        </a:rPr>
                        <a:t>utilised</a:t>
                      </a:r>
                      <a:r>
                        <a:rPr lang="en-US" sz="600" b="0" i="0" u="none" strike="noStrike" dirty="0">
                          <a:solidFill>
                            <a:srgbClr val="000000"/>
                          </a:solidFill>
                          <a:effectLst/>
                          <a:latin typeface="Arial" panose="020B0604020202020204" pitchFamily="34" charset="0"/>
                        </a:rPr>
                        <a:t> during the maintenance window as the application is switched from our Legacy DC to TCS ECP..</a:t>
                      </a:r>
                    </a:p>
                  </a:txBody>
                  <a:tcPr marL="2585" marR="2585" marT="2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13/11/2019</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829853"/>
                  </a:ext>
                </a:extLst>
              </a:tr>
              <a:tr h="532186">
                <a:tc>
                  <a:txBody>
                    <a:bodyPr/>
                    <a:lstStyle/>
                    <a:p>
                      <a:pPr algn="ctr" fontAlgn="ctr"/>
                      <a:r>
                        <a:rPr lang="en-GB" sz="600" b="0" i="0" u="none" strike="noStrike">
                          <a:solidFill>
                            <a:srgbClr val="000000"/>
                          </a:solidFill>
                          <a:effectLst/>
                          <a:latin typeface="Arial" panose="020B0604020202020204" pitchFamily="34" charset="0"/>
                        </a:rPr>
                        <a:t>4970</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solidFill>
                            <a:srgbClr val="000000"/>
                          </a:solidFill>
                          <a:effectLst/>
                          <a:latin typeface="Arial" panose="020B0604020202020204" pitchFamily="34" charset="0"/>
                        </a:rPr>
                        <a:t>CMS</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11/04/2020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12/04/2020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This is the cutover of the production environment for CMS, the outage will be on the weekend, the impact to the industry should be minor and that the Contact Management System will be unable to send or recieve files, raise contacts and will not allow users to log on during the maintainence window as the application is switcheed from PET/KET to Chess/Cress. Subject to change due to multiple inflight changes at the time, but only by a week.</a:t>
                      </a:r>
                    </a:p>
                  </a:txBody>
                  <a:tcPr marL="2585" marR="2585" marT="2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13/11/2019</a:t>
                      </a:r>
                    </a:p>
                  </a:txBody>
                  <a:tcPr marL="2585" marR="2585" marT="25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191453"/>
                  </a:ext>
                </a:extLst>
              </a:tr>
              <a:tr h="532186">
                <a:tc>
                  <a:txBody>
                    <a:bodyPr/>
                    <a:lstStyle/>
                    <a:p>
                      <a:pPr algn="ctr" fontAlgn="ctr"/>
                      <a:r>
                        <a:rPr lang="en-GB" sz="600" b="0" i="0" u="none" strike="noStrike">
                          <a:solidFill>
                            <a:srgbClr val="000000"/>
                          </a:solidFill>
                          <a:effectLst/>
                          <a:latin typeface="Arial" panose="020B0604020202020204" pitchFamily="34" charset="0"/>
                        </a:rPr>
                        <a:t>4970</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solidFill>
                            <a:srgbClr val="000000"/>
                          </a:solidFill>
                          <a:effectLst/>
                          <a:latin typeface="Arial" panose="020B0604020202020204" pitchFamily="34" charset="0"/>
                        </a:rPr>
                        <a:t>CMS</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25/04/2020</a:t>
                      </a:r>
                    </a:p>
                  </a:txBody>
                  <a:tcPr marL="2585" marR="2585" marT="25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00:00:00</a:t>
                      </a:r>
                    </a:p>
                  </a:txBody>
                  <a:tcPr marL="2585" marR="2585" marT="2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26/04/2020</a:t>
                      </a:r>
                    </a:p>
                  </a:txBody>
                  <a:tcPr marL="2585" marR="2585" marT="2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07:00:00</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This is the outage for CMS DR testing this will be on the weekend, the impact to the industry will be minor as this will be conducted through the scheduled maintenance window. During this window CMS will be unavailable as such users will be unable to log into the system and  files that would normally be processed daily are unaffected as they are planned/scheduled for outside this window. Subject to change due to multiple inflight changes at the time, but only by a week.</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Updated 11th March </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190557"/>
                  </a:ext>
                </a:extLst>
              </a:tr>
              <a:tr h="355903">
                <a:tc>
                  <a:txBody>
                    <a:bodyPr/>
                    <a:lstStyle/>
                    <a:p>
                      <a:pPr algn="ctr" fontAlgn="ctr"/>
                      <a:r>
                        <a:rPr lang="en-GB" sz="600" b="0" i="0" u="none" strike="noStrike">
                          <a:solidFill>
                            <a:srgbClr val="000000"/>
                          </a:solidFill>
                          <a:effectLst/>
                          <a:latin typeface="Arial" panose="020B0604020202020204" pitchFamily="34" charset="0"/>
                        </a:rPr>
                        <a:t>4970</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solidFill>
                            <a:srgbClr val="000000"/>
                          </a:solidFill>
                          <a:effectLst/>
                          <a:latin typeface="Arial" panose="020B0604020202020204" pitchFamily="34" charset="0"/>
                        </a:rPr>
                        <a:t>Birst Connector</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11/04/2020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12/04/2020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This is the cutover of the entire Birst connector application, the  outage will be on the weekend and the impact will be little to none and will unable to be utilised during the maintenance window as the application is switched from our Legacy DC to TCS ECP.</a:t>
                      </a:r>
                    </a:p>
                  </a:txBody>
                  <a:tcPr marL="2585" marR="2585" marT="2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13/11/2019</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841339"/>
                  </a:ext>
                </a:extLst>
              </a:tr>
              <a:tr h="444045">
                <a:tc>
                  <a:txBody>
                    <a:bodyPr/>
                    <a:lstStyle/>
                    <a:p>
                      <a:pPr algn="ctr" fontAlgn="ctr"/>
                      <a:r>
                        <a:rPr lang="en-GB" sz="600" b="0" i="0" u="none" strike="noStrike">
                          <a:solidFill>
                            <a:srgbClr val="000000"/>
                          </a:solidFill>
                          <a:effectLst/>
                          <a:latin typeface="Arial" panose="020B0604020202020204" pitchFamily="34" charset="0"/>
                        </a:rPr>
                        <a:t>4970</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solidFill>
                            <a:srgbClr val="000000"/>
                          </a:solidFill>
                          <a:effectLst/>
                          <a:latin typeface="Arial" panose="020B0604020202020204" pitchFamily="34" charset="0"/>
                        </a:rPr>
                        <a:t>DCC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02/05/2020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03/05/2020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This is the outage for DCC DR testing this will be on the weekend, the impact to the industry will be minor and that any application that utilises DCC as a background application will be unable to send or receive files during the maintenance window will DR testing is conduct. Subject to change due to multiple inflight changes at the time, but only by a week.</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Updated 11th March </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5536"/>
                  </a:ext>
                </a:extLst>
              </a:tr>
              <a:tr h="337208">
                <a:tc>
                  <a:txBody>
                    <a:bodyPr/>
                    <a:lstStyle/>
                    <a:p>
                      <a:pPr algn="ctr" fontAlgn="ctr"/>
                      <a:r>
                        <a:rPr lang="en-GB" sz="600" b="0" i="0" u="none" strike="noStrike">
                          <a:solidFill>
                            <a:srgbClr val="000000"/>
                          </a:solidFill>
                          <a:effectLst/>
                          <a:latin typeface="Arial" panose="020B0604020202020204" pitchFamily="34" charset="0"/>
                        </a:rPr>
                        <a:t>4550</a:t>
                      </a:r>
                    </a:p>
                  </a:txBody>
                  <a:tcPr marL="2585" marR="2585" marT="25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solidFill>
                            <a:srgbClr val="000000"/>
                          </a:solidFill>
                          <a:effectLst/>
                          <a:latin typeface="Arial" panose="020B0604020202020204" pitchFamily="34" charset="0"/>
                        </a:rPr>
                        <a:t>Control M</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16/05/2020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17/05/2020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This is the cutover of the entire Control M application, the  outage will be on the weekend and the impact will be minimal, batch jobs that will utilise the application will be delayed during the maintenance window as the application is switched from our Legacy DC to TCS ECP. Subject to change due to multiple inflight changes at the time, but only by a week.</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13/11/2019</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6968"/>
                  </a:ext>
                </a:extLst>
              </a:tr>
              <a:tr h="323853">
                <a:tc>
                  <a:txBody>
                    <a:bodyPr/>
                    <a:lstStyle/>
                    <a:p>
                      <a:pPr algn="l" fontAlgn="b"/>
                      <a:r>
                        <a:rPr lang="en-GB" sz="600" b="0" i="0" u="none" strike="noStrike">
                          <a:solidFill>
                            <a:srgbClr val="000000"/>
                          </a:solidFill>
                          <a:effectLst/>
                          <a:latin typeface="Arial" panose="020B0604020202020204" pitchFamily="34" charset="0"/>
                        </a:rPr>
                        <a:t> </a:t>
                      </a:r>
                    </a:p>
                  </a:txBody>
                  <a:tcPr marL="2585" marR="2585" marT="2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Internet routing for UKLink</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23/05/2020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24/05/2020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This is the cutover of the Internet routing for UKLink, the  outage will be on the weekend and the impact will be minor, UKLink will be unable to be accessed and unable to send or receive files to corresponding systems during the maintenance window as the application is switched from our Legacy DC to TCS ECP.</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13/11/2019</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108676"/>
                  </a:ext>
                </a:extLst>
              </a:tr>
              <a:tr h="1061034">
                <a:tc>
                  <a:txBody>
                    <a:bodyPr/>
                    <a:lstStyle/>
                    <a:p>
                      <a:pPr algn="l" fontAlgn="b"/>
                      <a:r>
                        <a:rPr lang="en-GB" sz="600" b="0" i="0" u="none" strike="noStrike">
                          <a:solidFill>
                            <a:srgbClr val="000000"/>
                          </a:solidFill>
                          <a:effectLst/>
                          <a:latin typeface="Arial" panose="020B0604020202020204" pitchFamily="34" charset="0"/>
                        </a:rPr>
                        <a:t> </a:t>
                      </a:r>
                    </a:p>
                  </a:txBody>
                  <a:tcPr marL="2585" marR="2585" marT="2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Gemini</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05/07/2020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03:00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05/07/2020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17:00</a:t>
                      </a:r>
                    </a:p>
                  </a:txBody>
                  <a:tcPr marL="2585" marR="2585" marT="25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Arial" panose="020B0604020202020204" pitchFamily="34" charset="0"/>
                        </a:rPr>
                        <a:t>In order to complete the Gemini Re-Platforming (GRP) project implementation, an extended outage will be required on the Gemini system on 5</a:t>
                      </a:r>
                      <a:r>
                        <a:rPr lang="en-US" sz="600" b="0" i="0" u="none" strike="noStrike" baseline="30000" dirty="0">
                          <a:solidFill>
                            <a:srgbClr val="000000"/>
                          </a:solidFill>
                          <a:effectLst/>
                          <a:latin typeface="Arial" panose="020B0604020202020204" pitchFamily="34" charset="0"/>
                        </a:rPr>
                        <a:t>th</a:t>
                      </a:r>
                      <a:r>
                        <a:rPr lang="en-US" sz="600" b="0" i="0" u="none" strike="noStrike" dirty="0">
                          <a:solidFill>
                            <a:srgbClr val="000000"/>
                          </a:solidFill>
                          <a:effectLst/>
                          <a:latin typeface="Arial" panose="020B0604020202020204" pitchFamily="34" charset="0"/>
                        </a:rPr>
                        <a:t> July 2020. Provisional timescales for the GRP implementation are as follows: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 Gemini Maintenance Window: 03.00 to 5.00</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Extended outage: 05.00 to 13.00</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In the event of a rollback an additional outage will be required from 13.00 to 17.00</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If a change is identified to the above timings, a further notification will be issued.</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The GRP team will work with the National Grid and Xoserve business to ensure appropriate measures are in place to manage all impacts due to the extended outage.</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If you have any concerns or any questions, please contact the project team on                   box.xoserve.geminire-platform@xoserve.com </a:t>
                      </a:r>
                    </a:p>
                  </a:txBody>
                  <a:tcPr marL="2585" marR="2585" marT="258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11/12/2019</a:t>
                      </a:r>
                    </a:p>
                  </a:txBody>
                  <a:tcPr marL="2585" marR="2585" marT="25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24785"/>
                  </a:ext>
                </a:extLst>
              </a:tr>
            </a:tbl>
          </a:graphicData>
        </a:graphic>
      </p:graphicFrame>
    </p:spTree>
    <p:extLst>
      <p:ext uri="{BB962C8B-B14F-4D97-AF65-F5344CB8AC3E}">
        <p14:creationId xmlns:p14="http://schemas.microsoft.com/office/powerpoint/2010/main" val="317048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FAF7-9EBA-4855-8F10-A49109208433}"/>
              </a:ext>
            </a:extLst>
          </p:cNvPr>
          <p:cNvSpPr>
            <a:spLocks noGrp="1"/>
          </p:cNvSpPr>
          <p:nvPr>
            <p:ph type="title"/>
          </p:nvPr>
        </p:nvSpPr>
        <p:spPr>
          <a:xfrm>
            <a:off x="457200" y="123478"/>
            <a:ext cx="8229600" cy="864096"/>
          </a:xfrm>
        </p:spPr>
        <p:txBody>
          <a:bodyPr>
            <a:normAutofit/>
          </a:bodyPr>
          <a:lstStyle/>
          <a:p>
            <a:pPr algn="l"/>
            <a:r>
              <a:rPr lang="en-GB" sz="2000" dirty="0"/>
              <a:t>Action 0208  - </a:t>
            </a:r>
            <a:r>
              <a:rPr lang="en-US" sz="2000" dirty="0"/>
              <a:t>Xoserve (PO) will create consolidated change proposal concentrating on problem statements for DDP issues.</a:t>
            </a:r>
            <a:endParaRPr lang="en-GB" sz="2000" dirty="0"/>
          </a:p>
        </p:txBody>
      </p:sp>
      <p:sp>
        <p:nvSpPr>
          <p:cNvPr id="3" name="Content Placeholder 2">
            <a:extLst>
              <a:ext uri="{FF2B5EF4-FFF2-40B4-BE49-F238E27FC236}">
                <a16:creationId xmlns:a16="http://schemas.microsoft.com/office/drawing/2014/main" id="{5CF96FBF-C0CB-4603-B008-8D1CE6635182}"/>
              </a:ext>
            </a:extLst>
          </p:cNvPr>
          <p:cNvSpPr>
            <a:spLocks noGrp="1"/>
          </p:cNvSpPr>
          <p:nvPr>
            <p:ph idx="1"/>
          </p:nvPr>
        </p:nvSpPr>
        <p:spPr>
          <a:xfrm>
            <a:off x="189786" y="1131590"/>
            <a:ext cx="8229600" cy="3240360"/>
          </a:xfrm>
        </p:spPr>
        <p:txBody>
          <a:bodyPr>
            <a:normAutofit/>
          </a:bodyPr>
          <a:lstStyle/>
          <a:p>
            <a:pPr marL="0" indent="0">
              <a:buNone/>
            </a:pPr>
            <a:r>
              <a:rPr lang="en-GB" sz="1800" b="1" dirty="0"/>
              <a:t>Approval needed from GT’s &amp; IGT’s</a:t>
            </a:r>
          </a:p>
          <a:p>
            <a:pPr marL="0" indent="0">
              <a:buNone/>
            </a:pPr>
            <a:endParaRPr lang="en-GB" sz="1400" b="1" dirty="0"/>
          </a:p>
          <a:p>
            <a:pPr marL="0" indent="0">
              <a:buNone/>
            </a:pPr>
            <a:r>
              <a:rPr lang="en-GB" sz="1400" dirty="0"/>
              <a:t>We would like approval for the following Change Proposals to be withdrawn.  </a:t>
            </a:r>
          </a:p>
          <a:p>
            <a:pPr marL="0" indent="0">
              <a:buNone/>
            </a:pPr>
            <a:endParaRPr lang="en-GB" sz="1400" dirty="0"/>
          </a:p>
          <a:p>
            <a:pPr marL="0" indent="0">
              <a:buNone/>
            </a:pPr>
            <a:r>
              <a:rPr lang="en-GB" sz="1400" dirty="0"/>
              <a:t>XRN4691 </a:t>
            </a:r>
            <a:r>
              <a:rPr lang="en-US" sz="1400" dirty="0"/>
              <a:t>CSEPs: IGT and GT File Formats (CGI Files)</a:t>
            </a:r>
          </a:p>
          <a:p>
            <a:pPr marL="0" indent="0">
              <a:buNone/>
            </a:pPr>
            <a:r>
              <a:rPr lang="en-US" sz="1400" dirty="0"/>
              <a:t>XRN4692 CSEPs: IGT and GT File Formats (CIN Files)</a:t>
            </a:r>
          </a:p>
          <a:p>
            <a:pPr marL="0" indent="0">
              <a:buNone/>
            </a:pPr>
            <a:r>
              <a:rPr lang="en-US" sz="1400" dirty="0"/>
              <a:t>XRN4693 CSEPs: IGT and GT File </a:t>
            </a:r>
            <a:r>
              <a:rPr lang="en-US" sz="1400" dirty="0" err="1"/>
              <a:t>FormatsFiles</a:t>
            </a:r>
            <a:r>
              <a:rPr lang="en-US" sz="1400" dirty="0"/>
              <a:t> Affected: CIC, CIR, CAI, CAO, DCI, DCO, CIN, CCN, CUN.</a:t>
            </a:r>
          </a:p>
          <a:p>
            <a:pPr marL="0" indent="0">
              <a:buNone/>
            </a:pPr>
            <a:r>
              <a:rPr lang="en-US" sz="1400" dirty="0"/>
              <a:t>XRN4694 CSEPs: IGT and GT File Formats (Create new data validations)</a:t>
            </a:r>
          </a:p>
          <a:p>
            <a:pPr marL="0" indent="0">
              <a:buNone/>
            </a:pPr>
            <a:endParaRPr lang="en-US" sz="1400" dirty="0"/>
          </a:p>
          <a:p>
            <a:pPr marL="0" indent="0">
              <a:buNone/>
            </a:pPr>
            <a:r>
              <a:rPr lang="en-US" sz="1400" dirty="0"/>
              <a:t>A new consolidated Change Proposal is currently under review and we expect it to be formally raised soon.</a:t>
            </a:r>
            <a:endParaRPr lang="en-GB" sz="1400" dirty="0"/>
          </a:p>
        </p:txBody>
      </p:sp>
    </p:spTree>
    <p:extLst>
      <p:ext uri="{BB962C8B-B14F-4D97-AF65-F5344CB8AC3E}">
        <p14:creationId xmlns:p14="http://schemas.microsoft.com/office/powerpoint/2010/main" val="296835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7580"/>
          </a:xfrm>
        </p:spPr>
        <p:txBody>
          <a:bodyPr>
            <a:normAutofit/>
          </a:bodyPr>
          <a:lstStyle/>
          <a:p>
            <a:pPr algn="l"/>
            <a:r>
              <a:rPr lang="en-GB" dirty="0"/>
              <a:t>6. Approval of </a:t>
            </a:r>
            <a:r>
              <a:rPr lang="en-GB" sz="2400" dirty="0"/>
              <a:t>Change</a:t>
            </a:r>
            <a:r>
              <a:rPr lang="en-GB" dirty="0"/>
              <a:t> documents</a:t>
            </a:r>
            <a:endParaRPr lang="en-GB" sz="1800" dirty="0">
              <a:solidFill>
                <a:schemeClr val="tx1"/>
              </a:solidFill>
            </a:endParaRPr>
          </a:p>
        </p:txBody>
      </p:sp>
      <p:sp>
        <p:nvSpPr>
          <p:cNvPr id="8" name="Content Placeholder 7">
            <a:extLst>
              <a:ext uri="{FF2B5EF4-FFF2-40B4-BE49-F238E27FC236}">
                <a16:creationId xmlns:a16="http://schemas.microsoft.com/office/drawing/2014/main" id="{71E95280-1982-4EE4-A522-590DAAC21D81}"/>
              </a:ext>
            </a:extLst>
          </p:cNvPr>
          <p:cNvSpPr>
            <a:spLocks noGrp="1"/>
          </p:cNvSpPr>
          <p:nvPr>
            <p:ph idx="1"/>
          </p:nvPr>
        </p:nvSpPr>
        <p:spPr>
          <a:xfrm>
            <a:off x="254224" y="840140"/>
            <a:ext cx="8635552" cy="3816424"/>
          </a:xfrm>
        </p:spPr>
        <p:txBody>
          <a:bodyPr>
            <a:normAutofit/>
          </a:bodyPr>
          <a:lstStyle/>
          <a:p>
            <a:r>
              <a:rPr lang="en-GB" sz="1400" dirty="0"/>
              <a:t>6.1	Revised CCR for </a:t>
            </a:r>
            <a:r>
              <a:rPr lang="en-US" sz="1400" dirty="0"/>
              <a:t>XRN4665 End User Categories (EUC) Update </a:t>
            </a:r>
            <a:endParaRPr lang="en-GB" sz="1400" dirty="0"/>
          </a:p>
          <a:p>
            <a:pPr lvl="1"/>
            <a:r>
              <a:rPr lang="en-GB" sz="1200" dirty="0"/>
              <a:t>Voting: Shippers</a:t>
            </a:r>
          </a:p>
          <a:p>
            <a:pPr lvl="1"/>
            <a:endParaRPr lang="en-GB" sz="1400" dirty="0"/>
          </a:p>
          <a:p>
            <a:r>
              <a:rPr lang="en-GB" sz="1400" dirty="0"/>
              <a:t>6.2 	CCR for </a:t>
            </a:r>
            <a:r>
              <a:rPr lang="en-US" sz="1400" dirty="0"/>
              <a:t>XRN5057 Minor Release Drop 6</a:t>
            </a:r>
          </a:p>
          <a:p>
            <a:pPr lvl="1"/>
            <a:r>
              <a:rPr lang="en-US" sz="1200" dirty="0"/>
              <a:t>Voting: All</a:t>
            </a:r>
          </a:p>
          <a:p>
            <a:pPr marL="0" indent="0">
              <a:buNone/>
            </a:pPr>
            <a:endParaRPr lang="en-US" sz="1400" dirty="0"/>
          </a:p>
          <a:p>
            <a:r>
              <a:rPr lang="en-US" sz="1400" dirty="0"/>
              <a:t>6.3	EQR for XRN5122 Gemini System Enhancements – Delivery</a:t>
            </a:r>
          </a:p>
          <a:p>
            <a:pPr lvl="1"/>
            <a:r>
              <a:rPr lang="en-US" sz="1200" dirty="0"/>
              <a:t>Voting: NTS</a:t>
            </a:r>
          </a:p>
          <a:p>
            <a:pPr lvl="1"/>
            <a:endParaRPr lang="en-US" sz="1200" dirty="0"/>
          </a:p>
          <a:p>
            <a:r>
              <a:rPr lang="en-GB" sz="1400" dirty="0"/>
              <a:t>6.4 	Revised BER for XRN4996 June 20</a:t>
            </a:r>
          </a:p>
          <a:p>
            <a:pPr lvl="1"/>
            <a:r>
              <a:rPr lang="en-GB" sz="1200" dirty="0"/>
              <a:t>Voting: All</a:t>
            </a:r>
          </a:p>
          <a:p>
            <a:pPr lvl="1"/>
            <a:endParaRPr lang="en-GB" sz="1200" dirty="0"/>
          </a:p>
          <a:p>
            <a:endParaRPr lang="en-GB" sz="1400" dirty="0"/>
          </a:p>
          <a:p>
            <a:pPr marL="457200" lvl="1" indent="0">
              <a:buNone/>
            </a:pPr>
            <a:endParaRPr lang="en-GB" sz="1200" dirty="0">
              <a:solidFill>
                <a:srgbClr val="FF0000"/>
              </a:solidFill>
            </a:endParaRPr>
          </a:p>
          <a:p>
            <a:pPr marL="457200" lvl="1" indent="0">
              <a:buNone/>
            </a:pPr>
            <a:endParaRPr lang="en-GB" sz="1200" dirty="0">
              <a:solidFill>
                <a:srgbClr val="FF0000"/>
              </a:solidFill>
            </a:endParaRPr>
          </a:p>
          <a:p>
            <a:endParaRPr lang="en-GB" sz="1400" dirty="0"/>
          </a:p>
          <a:p>
            <a:pPr marL="914400" lvl="2" indent="0">
              <a:buNone/>
            </a:pPr>
            <a:endParaRPr lang="en-GB" sz="800" dirty="0"/>
          </a:p>
        </p:txBody>
      </p:sp>
      <p:graphicFrame>
        <p:nvGraphicFramePr>
          <p:cNvPr id="3" name="Object 2">
            <a:extLst>
              <a:ext uri="{FF2B5EF4-FFF2-40B4-BE49-F238E27FC236}">
                <a16:creationId xmlns:a16="http://schemas.microsoft.com/office/drawing/2014/main" id="{7B0C84D6-E651-46B3-A2E6-0C0926AC159D}"/>
              </a:ext>
            </a:extLst>
          </p:cNvPr>
          <p:cNvGraphicFramePr>
            <a:graphicFrameLocks noChangeAspect="1"/>
          </p:cNvGraphicFramePr>
          <p:nvPr>
            <p:extLst>
              <p:ext uri="{D42A27DB-BD31-4B8C-83A1-F6EECF244321}">
                <p14:modId xmlns:p14="http://schemas.microsoft.com/office/powerpoint/2010/main" val="1025171376"/>
              </p:ext>
            </p:extLst>
          </p:nvPr>
        </p:nvGraphicFramePr>
        <p:xfrm>
          <a:off x="7308304" y="843558"/>
          <a:ext cx="914400" cy="806450"/>
        </p:xfrm>
        <a:graphic>
          <a:graphicData uri="http://schemas.openxmlformats.org/presentationml/2006/ole">
            <mc:AlternateContent xmlns:mc="http://schemas.openxmlformats.org/markup-compatibility/2006">
              <mc:Choice xmlns:v="urn:schemas-microsoft-com:vml" Requires="v">
                <p:oleObj spid="_x0000_s524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7308304" y="843558"/>
                        <a:ext cx="914400" cy="8064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925D165-A257-403C-B2F3-6760A38F70E8}"/>
              </a:ext>
            </a:extLst>
          </p:cNvPr>
          <p:cNvGraphicFramePr>
            <a:graphicFrameLocks noChangeAspect="1"/>
          </p:cNvGraphicFramePr>
          <p:nvPr>
            <p:extLst>
              <p:ext uri="{D42A27DB-BD31-4B8C-83A1-F6EECF244321}">
                <p14:modId xmlns:p14="http://schemas.microsoft.com/office/powerpoint/2010/main" val="61622021"/>
              </p:ext>
            </p:extLst>
          </p:nvPr>
        </p:nvGraphicFramePr>
        <p:xfrm>
          <a:off x="7308304" y="2417970"/>
          <a:ext cx="914400" cy="806450"/>
        </p:xfrm>
        <a:graphic>
          <a:graphicData uri="http://schemas.openxmlformats.org/presentationml/2006/ole">
            <mc:AlternateContent xmlns:mc="http://schemas.openxmlformats.org/markup-compatibility/2006">
              <mc:Choice xmlns:v="urn:schemas-microsoft-com:vml" Requires="v">
                <p:oleObj spid="_x0000_s5247" name="Document" showAsIcon="1" r:id="rId5" imgW="914400" imgH="806400" progId="Word.Document.12">
                  <p:embed/>
                </p:oleObj>
              </mc:Choice>
              <mc:Fallback>
                <p:oleObj name="Document" showAsIcon="1" r:id="rId5" imgW="914400" imgH="806400" progId="Word.Document.12">
                  <p:embed/>
                  <p:pic>
                    <p:nvPicPr>
                      <p:cNvPr id="0" name=""/>
                      <p:cNvPicPr/>
                      <p:nvPr/>
                    </p:nvPicPr>
                    <p:blipFill>
                      <a:blip r:embed="rId6"/>
                      <a:stretch>
                        <a:fillRect/>
                      </a:stretch>
                    </p:blipFill>
                    <p:spPr>
                      <a:xfrm>
                        <a:off x="7308304" y="2417970"/>
                        <a:ext cx="914400" cy="8064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0327D00-8375-41B3-9C08-2294A9338FE1}"/>
              </a:ext>
            </a:extLst>
          </p:cNvPr>
          <p:cNvGraphicFramePr>
            <a:graphicFrameLocks noChangeAspect="1"/>
          </p:cNvGraphicFramePr>
          <p:nvPr>
            <p:extLst>
              <p:ext uri="{D42A27DB-BD31-4B8C-83A1-F6EECF244321}">
                <p14:modId xmlns:p14="http://schemas.microsoft.com/office/powerpoint/2010/main" val="2859696843"/>
              </p:ext>
            </p:extLst>
          </p:nvPr>
        </p:nvGraphicFramePr>
        <p:xfrm>
          <a:off x="7308304" y="3135751"/>
          <a:ext cx="914400" cy="806450"/>
        </p:xfrm>
        <a:graphic>
          <a:graphicData uri="http://schemas.openxmlformats.org/presentationml/2006/ole">
            <mc:AlternateContent xmlns:mc="http://schemas.openxmlformats.org/markup-compatibility/2006">
              <mc:Choice xmlns:v="urn:schemas-microsoft-com:vml" Requires="v">
                <p:oleObj spid="_x0000_s5248" name="Document" showAsIcon="1" r:id="rId7" imgW="914400" imgH="806400" progId="Word.Document.12">
                  <p:embed/>
                </p:oleObj>
              </mc:Choice>
              <mc:Fallback>
                <p:oleObj name="Document" showAsIcon="1" r:id="rId7" imgW="914400" imgH="806400" progId="Word.Document.12">
                  <p:embed/>
                  <p:pic>
                    <p:nvPicPr>
                      <p:cNvPr id="0" name=""/>
                      <p:cNvPicPr/>
                      <p:nvPr/>
                    </p:nvPicPr>
                    <p:blipFill>
                      <a:blip r:embed="rId8"/>
                      <a:stretch>
                        <a:fillRect/>
                      </a:stretch>
                    </p:blipFill>
                    <p:spPr>
                      <a:xfrm>
                        <a:off x="7308304" y="3135751"/>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A67BB70-AFF8-487F-9563-3586EE6B9114}"/>
              </a:ext>
            </a:extLst>
          </p:cNvPr>
          <p:cNvGraphicFramePr>
            <a:graphicFrameLocks noChangeAspect="1"/>
          </p:cNvGraphicFramePr>
          <p:nvPr>
            <p:extLst>
              <p:ext uri="{D42A27DB-BD31-4B8C-83A1-F6EECF244321}">
                <p14:modId xmlns:p14="http://schemas.microsoft.com/office/powerpoint/2010/main" val="3480783356"/>
              </p:ext>
            </p:extLst>
          </p:nvPr>
        </p:nvGraphicFramePr>
        <p:xfrm>
          <a:off x="7308304" y="1563688"/>
          <a:ext cx="914400" cy="806450"/>
        </p:xfrm>
        <a:graphic>
          <a:graphicData uri="http://schemas.openxmlformats.org/presentationml/2006/ole">
            <mc:AlternateContent xmlns:mc="http://schemas.openxmlformats.org/markup-compatibility/2006">
              <mc:Choice xmlns:v="urn:schemas-microsoft-com:vml" Requires="v">
                <p:oleObj spid="_x0000_s5249" name="Document" showAsIcon="1" r:id="rId9" imgW="914400" imgH="806400" progId="Word.Document.12">
                  <p:embed/>
                </p:oleObj>
              </mc:Choice>
              <mc:Fallback>
                <p:oleObj name="Document" showAsIcon="1" r:id="rId9" imgW="914400" imgH="806400" progId="Word.Document.12">
                  <p:embed/>
                  <p:pic>
                    <p:nvPicPr>
                      <p:cNvPr id="0" name=""/>
                      <p:cNvPicPr/>
                      <p:nvPr/>
                    </p:nvPicPr>
                    <p:blipFill>
                      <a:blip r:embed="rId10"/>
                      <a:stretch>
                        <a:fillRect/>
                      </a:stretch>
                    </p:blipFill>
                    <p:spPr>
                      <a:xfrm>
                        <a:off x="7308304" y="156368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12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39470"/>
            <a:ext cx="8229600" cy="637580"/>
          </a:xfrm>
        </p:spPr>
        <p:txBody>
          <a:bodyPr>
            <a:normAutofit/>
          </a:bodyPr>
          <a:lstStyle/>
          <a:p>
            <a:r>
              <a:rPr lang="en-GB" sz="2000" dirty="0"/>
              <a:t>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677050"/>
          <a:ext cx="8838763" cy="4270964"/>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8</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April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790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Market Trials was confirmed for xrn4850 at </a:t>
                      </a:r>
                      <a:r>
                        <a:rPr kumimoji="0" lang="en-GB"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eChMC</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on 5</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March, expected execution window is beginning of June.</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Build and System Testing (ST) has completed for all changes. User Acceptance Testing (UAT) has been completed for 1 change and is in progress for 5 changes.</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Market Trials: </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Detailed planning in progress, MT Approach and prep activities to be shared with DSG for discussion.</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r>
                        <a:rPr lang="en-GB" sz="1050" b="0" kern="1200" baseline="0" dirty="0">
                          <a:solidFill>
                            <a:schemeClr val="tx1"/>
                          </a:solidFill>
                          <a:latin typeface="+mn-lt"/>
                          <a:ea typeface="Verdana" panose="020B0604030504040204" pitchFamily="34" charset="0"/>
                          <a:cs typeface="Verdana" panose="020B0604030504040204" pitchFamily="34" charset="0"/>
                        </a:rPr>
                        <a:t>Scope is unchanged from meeting in February, please refer to slide 7 for confirmed scope of release.</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Implementation date of Saturday 27</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confirmed.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7664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 remaining risk budget will be used up on additional, as yet unidentified, costs being incurred for the integration of the SMS service with Xoserve systems.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is a risk that the progress of June 20 project phases and Market Trials for XRN4850 will be impacted because of the impacts of the spread of COVID-19 leading to a delay to the implementation of the release.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2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Costs for the SMS set up and configuration for xrn4850 - </a:t>
                      </a:r>
                      <a:r>
                        <a:rPr lang="en-US" sz="1050" dirty="0"/>
                        <a:t>Notification of Customer Contact Details to Transporters</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have been confirmed and were shared with ChMC on 11</a:t>
                      </a:r>
                      <a:r>
                        <a:rPr kumimoji="0" lang="en-US"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March, a revised BER will be shared in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20310">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965624" y="1512955"/>
            <a:ext cx="218894" cy="2216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193854" y="787350"/>
            <a:ext cx="211059" cy="1979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6083894" y="1512955"/>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211960" y="1491630"/>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7744" y="1491630"/>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668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637580"/>
          </a:xfrm>
        </p:spPr>
        <p:txBody>
          <a:bodyPr>
            <a:noAutofit/>
          </a:bodyPr>
          <a:lstStyle/>
          <a:p>
            <a:r>
              <a:rPr lang="en-GB" sz="2000" dirty="0"/>
              <a:t>XRN4996 - June 20 Release - Implementation Scenarios</a:t>
            </a:r>
          </a:p>
        </p:txBody>
      </p:sp>
      <p:sp>
        <p:nvSpPr>
          <p:cNvPr id="5" name="TextBox 4">
            <a:extLst>
              <a:ext uri="{FF2B5EF4-FFF2-40B4-BE49-F238E27FC236}">
                <a16:creationId xmlns:a16="http://schemas.microsoft.com/office/drawing/2014/main" id="{DFA77669-B323-43A7-AA90-FFEE9856EC44}"/>
              </a:ext>
            </a:extLst>
          </p:cNvPr>
          <p:cNvSpPr txBox="1"/>
          <p:nvPr/>
        </p:nvSpPr>
        <p:spPr>
          <a:xfrm>
            <a:off x="283097" y="915566"/>
            <a:ext cx="8712967" cy="295465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2"/>
                </a:solidFill>
                <a:latin typeface="Arial" panose="020B0604020202020204" pitchFamily="34" charset="0"/>
                <a:cs typeface="Arial" panose="020B0604020202020204" pitchFamily="34" charset="0"/>
              </a:rPr>
              <a:t>The COVID-19 pandemic presents the entire gas industry with an unprecedented working environment</a:t>
            </a:r>
          </a:p>
          <a:p>
            <a:pPr marL="171450" indent="-171450">
              <a:buFont typeface="Arial" panose="020B0604020202020204" pitchFamily="34" charset="0"/>
              <a:buChar char="•"/>
            </a:pPr>
            <a:endParaRPr lang="en-US" sz="12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2"/>
                </a:solidFill>
                <a:latin typeface="Arial" panose="020B0604020202020204" pitchFamily="34" charset="0"/>
                <a:cs typeface="Arial" panose="020B0604020202020204" pitchFamily="34" charset="0"/>
              </a:rPr>
              <a:t> As a responsible CDSP, Xoserve has considered some alternative implementation scenarios for the June 20 major release in order to:</a:t>
            </a:r>
          </a:p>
          <a:p>
            <a:endParaRPr lang="en-US" sz="1200" dirty="0">
              <a:solidFill>
                <a:schemeClr val="tx2"/>
              </a:solidFill>
              <a:latin typeface="Arial" panose="020B0604020202020204" pitchFamily="34" charset="0"/>
              <a:cs typeface="Arial" panose="020B0604020202020204" pitchFamily="34" charset="0"/>
            </a:endParaRPr>
          </a:p>
          <a:p>
            <a:pPr marL="228600" indent="-228600">
              <a:buFont typeface="+mj-lt"/>
              <a:buAutoNum type="arabicPeriod"/>
            </a:pPr>
            <a:r>
              <a:rPr lang="en-US" sz="1200" dirty="0">
                <a:solidFill>
                  <a:schemeClr val="tx2"/>
                </a:solidFill>
                <a:latin typeface="Arial" panose="020B0604020202020204" pitchFamily="34" charset="0"/>
                <a:cs typeface="Arial" panose="020B0604020202020204" pitchFamily="34" charset="0"/>
              </a:rPr>
              <a:t>Identify potential related risks for Xoserve / our customers </a:t>
            </a:r>
            <a:r>
              <a:rPr lang="en-GB" sz="1200" dirty="0">
                <a:solidFill>
                  <a:schemeClr val="tx2"/>
                </a:solidFill>
                <a:latin typeface="Arial" panose="020B0604020202020204" pitchFamily="34" charset="0"/>
                <a:cs typeface="Arial" panose="020B0604020202020204" pitchFamily="34" charset="0"/>
              </a:rPr>
              <a:t>particularly from a resource perspective</a:t>
            </a:r>
            <a:endParaRPr lang="en-US" sz="1200" dirty="0">
              <a:solidFill>
                <a:schemeClr val="tx2"/>
              </a:solidFill>
              <a:latin typeface="Arial" panose="020B0604020202020204" pitchFamily="34" charset="0"/>
              <a:cs typeface="Arial" panose="020B0604020202020204" pitchFamily="34" charset="0"/>
            </a:endParaRPr>
          </a:p>
          <a:p>
            <a:pPr marL="228600" indent="-228600">
              <a:buFont typeface="+mj-lt"/>
              <a:buAutoNum type="arabicPeriod"/>
            </a:pPr>
            <a:r>
              <a:rPr lang="en-US" sz="1200" dirty="0">
                <a:solidFill>
                  <a:schemeClr val="tx2"/>
                </a:solidFill>
                <a:latin typeface="Arial" panose="020B0604020202020204" pitchFamily="34" charset="0"/>
                <a:cs typeface="Arial" panose="020B0604020202020204" pitchFamily="34" charset="0"/>
              </a:rPr>
              <a:t>Prompt discussion in ChMC as to how </a:t>
            </a:r>
            <a:r>
              <a:rPr lang="en-GB" sz="1200" dirty="0">
                <a:solidFill>
                  <a:schemeClr val="tx2"/>
                </a:solidFill>
                <a:latin typeface="Arial" panose="020B0604020202020204" pitchFamily="34" charset="0"/>
                <a:cs typeface="Arial" panose="020B0604020202020204" pitchFamily="34" charset="0"/>
              </a:rPr>
              <a:t>implementation of June-20 major release scope </a:t>
            </a:r>
            <a:r>
              <a:rPr lang="en-GB" sz="1200" b="1" i="1" dirty="0">
                <a:solidFill>
                  <a:schemeClr val="tx2"/>
                </a:solidFill>
                <a:latin typeface="Arial" panose="020B0604020202020204" pitchFamily="34" charset="0"/>
                <a:cs typeface="Arial" panose="020B0604020202020204" pitchFamily="34" charset="0"/>
              </a:rPr>
              <a:t>could</a:t>
            </a:r>
            <a:r>
              <a:rPr lang="en-GB" sz="1200" dirty="0">
                <a:solidFill>
                  <a:schemeClr val="tx2"/>
                </a:solidFill>
                <a:latin typeface="Arial" panose="020B0604020202020204" pitchFamily="34" charset="0"/>
                <a:cs typeface="Arial" panose="020B0604020202020204" pitchFamily="34" charset="0"/>
              </a:rPr>
              <a:t> be adapted if required / we are instructed</a:t>
            </a:r>
          </a:p>
          <a:p>
            <a:pPr marL="228600" indent="-228600">
              <a:buFont typeface="+mj-lt"/>
              <a:buAutoNum type="arabicPeriod"/>
            </a:pPr>
            <a:r>
              <a:rPr lang="en-GB" sz="1200" dirty="0">
                <a:solidFill>
                  <a:schemeClr val="tx2"/>
                </a:solidFill>
                <a:latin typeface="Arial" panose="020B0604020202020204" pitchFamily="34" charset="0"/>
                <a:cs typeface="Arial" panose="020B0604020202020204" pitchFamily="34" charset="0"/>
              </a:rPr>
              <a:t>Discuss how BAU interactions (cycle of ChMC, DSG, comms) might need to be adapted to provide sufficient opportunities for all parties to remain aligned in readiness for this release </a:t>
            </a:r>
            <a:endParaRPr lang="en-US" sz="1200" dirty="0">
              <a:solidFill>
                <a:schemeClr val="tx2"/>
              </a:solidFill>
              <a:latin typeface="Arial" panose="020B0604020202020204" pitchFamily="34" charset="0"/>
              <a:cs typeface="Arial" panose="020B0604020202020204" pitchFamily="34" charset="0"/>
            </a:endParaRPr>
          </a:p>
          <a:p>
            <a:endParaRPr lang="en-GB" sz="12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1" dirty="0">
                <a:solidFill>
                  <a:srgbClr val="1D3E61"/>
                </a:solidFill>
              </a:rPr>
              <a:t> We are not looking for you to approve any ‘option’, rather this is a chance to discuss potential scenarios in case optioneering becomes required.</a:t>
            </a:r>
            <a:endParaRPr lang="en-GB" sz="1200" dirty="0">
              <a:solidFill>
                <a:schemeClr val="tx2"/>
              </a:solidFill>
              <a:latin typeface="Arial" panose="020B0604020202020204" pitchFamily="34" charset="0"/>
              <a:cs typeface="Arial" panose="020B0604020202020204" pitchFamily="34" charset="0"/>
            </a:endParaRPr>
          </a:p>
          <a:p>
            <a:endParaRPr lang="en-GB" sz="1200" dirty="0">
              <a:solidFill>
                <a:schemeClr val="tx2"/>
              </a:solidFill>
              <a:latin typeface="Arial" panose="020B0604020202020204" pitchFamily="34" charset="0"/>
              <a:cs typeface="Arial" panose="020B0604020202020204" pitchFamily="34" charset="0"/>
            </a:endParaRPr>
          </a:p>
          <a:p>
            <a:endParaRPr lang="en-GB"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75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5139" y="-16921"/>
            <a:ext cx="8229600" cy="637580"/>
          </a:xfrm>
        </p:spPr>
        <p:txBody>
          <a:bodyPr>
            <a:noAutofit/>
          </a:bodyPr>
          <a:lstStyle/>
          <a:p>
            <a:r>
              <a:rPr lang="en-GB" sz="2000" dirty="0"/>
              <a:t>XRN4996 - June 20 Release - Scenario 1</a:t>
            </a:r>
          </a:p>
        </p:txBody>
      </p:sp>
      <p:sp>
        <p:nvSpPr>
          <p:cNvPr id="5" name="TextBox 4">
            <a:extLst>
              <a:ext uri="{FF2B5EF4-FFF2-40B4-BE49-F238E27FC236}">
                <a16:creationId xmlns:a16="http://schemas.microsoft.com/office/drawing/2014/main" id="{DFA77669-B323-43A7-AA90-FFEE9856EC44}"/>
              </a:ext>
            </a:extLst>
          </p:cNvPr>
          <p:cNvSpPr txBox="1"/>
          <p:nvPr/>
        </p:nvSpPr>
        <p:spPr>
          <a:xfrm>
            <a:off x="213455" y="544689"/>
            <a:ext cx="8712967" cy="507831"/>
          </a:xfrm>
          <a:prstGeom prst="rect">
            <a:avLst/>
          </a:prstGeom>
          <a:noFill/>
        </p:spPr>
        <p:txBody>
          <a:bodyPr wrap="square" rtlCol="0">
            <a:spAutoFit/>
          </a:bodyPr>
          <a:lstStyle/>
          <a:p>
            <a:r>
              <a:rPr lang="en-GB" sz="900" b="1" u="sng" dirty="0">
                <a:solidFill>
                  <a:schemeClr val="tx2"/>
                </a:solidFill>
                <a:latin typeface="Arial" panose="020B0604020202020204" pitchFamily="34" charset="0"/>
                <a:cs typeface="Arial" panose="020B0604020202020204" pitchFamily="34" charset="0"/>
              </a:rPr>
              <a:t>Do Nothing – Implement as Planned</a:t>
            </a:r>
          </a:p>
          <a:p>
            <a:endParaRPr lang="en-GB" sz="900" b="1" dirty="0">
              <a:solidFill>
                <a:srgbClr val="1D3E61"/>
              </a:solidFill>
            </a:endParaRPr>
          </a:p>
          <a:p>
            <a:r>
              <a:rPr lang="en-GB" sz="900" b="1" dirty="0">
                <a:solidFill>
                  <a:srgbClr val="1D3E61"/>
                </a:solidFill>
              </a:rPr>
              <a:t>June 20 timeline remains unchanged and full implementation proceeds as planned for the 27</a:t>
            </a:r>
            <a:r>
              <a:rPr lang="en-GB" sz="900" b="1" baseline="30000" dirty="0">
                <a:solidFill>
                  <a:srgbClr val="1D3E61"/>
                </a:solidFill>
              </a:rPr>
              <a:t>th</a:t>
            </a:r>
            <a:r>
              <a:rPr lang="en-GB" sz="900" b="1" dirty="0">
                <a:solidFill>
                  <a:srgbClr val="1D3E61"/>
                </a:solidFill>
              </a:rPr>
              <a:t> June</a:t>
            </a:r>
          </a:p>
        </p:txBody>
      </p:sp>
      <p:graphicFrame>
        <p:nvGraphicFramePr>
          <p:cNvPr id="7" name="Table 6">
            <a:extLst>
              <a:ext uri="{FF2B5EF4-FFF2-40B4-BE49-F238E27FC236}">
                <a16:creationId xmlns:a16="http://schemas.microsoft.com/office/drawing/2014/main" id="{438014DB-A07A-45E7-A125-5C69E10A70C7}"/>
              </a:ext>
            </a:extLst>
          </p:cNvPr>
          <p:cNvGraphicFramePr>
            <a:graphicFrameLocks noGrp="1"/>
          </p:cNvGraphicFramePr>
          <p:nvPr>
            <p:extLst/>
          </p:nvPr>
        </p:nvGraphicFramePr>
        <p:xfrm>
          <a:off x="64865" y="1052520"/>
          <a:ext cx="9032375" cy="1188720"/>
        </p:xfrm>
        <a:graphic>
          <a:graphicData uri="http://schemas.openxmlformats.org/drawingml/2006/table">
            <a:tbl>
              <a:tblPr firstRow="1" bandRow="1">
                <a:tableStyleId>{5C22544A-7EE6-4342-B048-85BDC9FD1C3A}</a:tableStyleId>
              </a:tblPr>
              <a:tblGrid>
                <a:gridCol w="3138983">
                  <a:extLst>
                    <a:ext uri="{9D8B030D-6E8A-4147-A177-3AD203B41FA5}">
                      <a16:colId xmlns:a16="http://schemas.microsoft.com/office/drawing/2014/main" val="2081263377"/>
                    </a:ext>
                  </a:extLst>
                </a:gridCol>
                <a:gridCol w="5893392">
                  <a:extLst>
                    <a:ext uri="{9D8B030D-6E8A-4147-A177-3AD203B41FA5}">
                      <a16:colId xmlns:a16="http://schemas.microsoft.com/office/drawing/2014/main" val="2066913238"/>
                    </a:ext>
                  </a:extLst>
                </a:gridCol>
              </a:tblGrid>
              <a:tr h="185609">
                <a:tc>
                  <a:txBody>
                    <a:bodyPr/>
                    <a:lstStyle/>
                    <a:p>
                      <a:r>
                        <a:rPr lang="en-GB" sz="1000" dirty="0"/>
                        <a:t>Pro’s</a:t>
                      </a:r>
                    </a:p>
                  </a:txBody>
                  <a:tcPr/>
                </a:tc>
                <a:tc>
                  <a:txBody>
                    <a:bodyPr/>
                    <a:lstStyle/>
                    <a:p>
                      <a:r>
                        <a:rPr lang="en-GB" sz="1000" dirty="0"/>
                        <a:t>Con’s</a:t>
                      </a:r>
                    </a:p>
                  </a:txBody>
                  <a:tcPr/>
                </a:tc>
                <a:extLst>
                  <a:ext uri="{0D108BD9-81ED-4DB2-BD59-A6C34878D82A}">
                    <a16:rowId xmlns:a16="http://schemas.microsoft.com/office/drawing/2014/main" val="24798054"/>
                  </a:ext>
                </a:extLst>
              </a:tr>
              <a:tr h="370840">
                <a:tc>
                  <a:txBody>
                    <a:bodyPr/>
                    <a:lstStyle/>
                    <a:p>
                      <a:pPr marL="171450" indent="-171450">
                        <a:buFont typeface="Arial" panose="020B0604020202020204" pitchFamily="34" charset="0"/>
                        <a:buChar char="•"/>
                      </a:pPr>
                      <a:r>
                        <a:rPr lang="en-GB" sz="800" dirty="0"/>
                        <a:t>Implements June 20 changes as planned on 26-28 June</a:t>
                      </a:r>
                    </a:p>
                    <a:p>
                      <a:pPr marL="171450" indent="-171450">
                        <a:buFont typeface="Arial" panose="020B0604020202020204" pitchFamily="34" charset="0"/>
                        <a:buChar char="•"/>
                      </a:pPr>
                      <a:r>
                        <a:rPr lang="en-GB" sz="800" dirty="0"/>
                        <a:t>No additional delivery costs</a:t>
                      </a:r>
                    </a:p>
                    <a:p>
                      <a:pPr marL="171450" indent="-171450">
                        <a:buFont typeface="Arial" panose="020B0604020202020204" pitchFamily="34" charset="0"/>
                        <a:buChar char="•"/>
                      </a:pPr>
                      <a:r>
                        <a:rPr lang="en-GB" sz="800" dirty="0"/>
                        <a:t>No impacts on other projects</a:t>
                      </a:r>
                    </a:p>
                    <a:p>
                      <a:pPr marL="171450" indent="-171450">
                        <a:buFont typeface="Arial" panose="020B0604020202020204" pitchFamily="34" charset="0"/>
                        <a:buChar char="•"/>
                      </a:pPr>
                      <a:r>
                        <a:rPr lang="en-GB" sz="800" dirty="0"/>
                        <a:t>No rework required</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Does not allow all parties (Xoserve, Xoserve’s suppliers, Industry) to mitigate the impacts of COVID-19 on resource availability / focus on BAU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MT preparation will need to be conducted during the COVID-19 predicted April/May peak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Training for the new service for xrn4850 will need to be conducted during the COVID-19 predicted April/May peak</a:t>
                      </a:r>
                    </a:p>
                    <a:p>
                      <a:pPr marL="171450" indent="-171450">
                        <a:buFont typeface="Arial" panose="020B0604020202020204" pitchFamily="34" charset="0"/>
                        <a:buChar char="•"/>
                      </a:pPr>
                      <a:r>
                        <a:rPr lang="en-GB" sz="800" dirty="0"/>
                        <a:t>New broadcast functionality implemented as part of xrn4850 will be of limited value until customer contact details are held in Xoserve systems</a:t>
                      </a:r>
                    </a:p>
                    <a:p>
                      <a:pPr marL="171450" indent="-171450">
                        <a:buFont typeface="Arial" panose="020B0604020202020204" pitchFamily="34" charset="0"/>
                        <a:buChar char="•"/>
                      </a:pPr>
                      <a:r>
                        <a:rPr lang="en-GB" sz="800" dirty="0"/>
                        <a:t>Potential Xoserve system impacts if industry submits broadcast data in bulk</a:t>
                      </a:r>
                    </a:p>
                  </a:txBody>
                  <a:tcPr/>
                </a:tc>
                <a:extLst>
                  <a:ext uri="{0D108BD9-81ED-4DB2-BD59-A6C34878D82A}">
                    <a16:rowId xmlns:a16="http://schemas.microsoft.com/office/drawing/2014/main" val="1404499927"/>
                  </a:ext>
                </a:extLst>
              </a:tr>
            </a:tbl>
          </a:graphicData>
        </a:graphic>
      </p:graphicFrame>
      <p:pic>
        <p:nvPicPr>
          <p:cNvPr id="15" name="Picture 14">
            <a:extLst>
              <a:ext uri="{FF2B5EF4-FFF2-40B4-BE49-F238E27FC236}">
                <a16:creationId xmlns:a16="http://schemas.microsoft.com/office/drawing/2014/main" id="{5B2F3905-1961-45B5-A485-14538B18B78A}"/>
              </a:ext>
            </a:extLst>
          </p:cNvPr>
          <p:cNvPicPr>
            <a:picLocks noChangeAspect="1"/>
          </p:cNvPicPr>
          <p:nvPr/>
        </p:nvPicPr>
        <p:blipFill>
          <a:blip r:embed="rId2"/>
          <a:stretch>
            <a:fillRect/>
          </a:stretch>
        </p:blipFill>
        <p:spPr>
          <a:xfrm>
            <a:off x="64865" y="2241240"/>
            <a:ext cx="4519507" cy="2776125"/>
          </a:xfrm>
          <a:prstGeom prst="rect">
            <a:avLst/>
          </a:prstGeom>
        </p:spPr>
      </p:pic>
    </p:spTree>
    <p:extLst>
      <p:ext uri="{BB962C8B-B14F-4D97-AF65-F5344CB8AC3E}">
        <p14:creationId xmlns:p14="http://schemas.microsoft.com/office/powerpoint/2010/main" val="50734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71499" y="-11544"/>
            <a:ext cx="9001000" cy="637580"/>
          </a:xfrm>
        </p:spPr>
        <p:txBody>
          <a:bodyPr>
            <a:noAutofit/>
          </a:bodyPr>
          <a:lstStyle/>
          <a:p>
            <a:r>
              <a:rPr lang="en-GB" sz="2000" dirty="0"/>
              <a:t>XRN4996 - June 20 Release - Scenario 2</a:t>
            </a:r>
          </a:p>
        </p:txBody>
      </p:sp>
      <p:sp>
        <p:nvSpPr>
          <p:cNvPr id="5" name="TextBox 4">
            <a:extLst>
              <a:ext uri="{FF2B5EF4-FFF2-40B4-BE49-F238E27FC236}">
                <a16:creationId xmlns:a16="http://schemas.microsoft.com/office/drawing/2014/main" id="{DFA77669-B323-43A7-AA90-FFEE9856EC44}"/>
              </a:ext>
            </a:extLst>
          </p:cNvPr>
          <p:cNvSpPr txBox="1"/>
          <p:nvPr/>
        </p:nvSpPr>
        <p:spPr>
          <a:xfrm>
            <a:off x="215515" y="554980"/>
            <a:ext cx="8712967" cy="923330"/>
          </a:xfrm>
          <a:prstGeom prst="rect">
            <a:avLst/>
          </a:prstGeom>
          <a:noFill/>
        </p:spPr>
        <p:txBody>
          <a:bodyPr wrap="square" rtlCol="0">
            <a:spAutoFit/>
          </a:bodyPr>
          <a:lstStyle/>
          <a:p>
            <a:r>
              <a:rPr lang="en-GB" sz="900" b="1" u="sng" dirty="0">
                <a:solidFill>
                  <a:srgbClr val="1D3E61"/>
                </a:solidFill>
              </a:rPr>
              <a:t>Delay Implementation to November</a:t>
            </a:r>
          </a:p>
          <a:p>
            <a:endParaRPr lang="en-GB" sz="900" b="1" dirty="0">
              <a:solidFill>
                <a:srgbClr val="1D3E61"/>
              </a:solidFill>
            </a:endParaRPr>
          </a:p>
          <a:p>
            <a:r>
              <a:rPr lang="en-GB" sz="900" b="1" dirty="0">
                <a:solidFill>
                  <a:srgbClr val="1D3E61"/>
                </a:solidFill>
              </a:rPr>
              <a:t>Due to resource constraints being experienced by all parties, spread the testing activities over a longer duration to ensure quality impacts are mitigated, push November 20 release out into 2012 and reschedule June 20 implementation for November.</a:t>
            </a:r>
          </a:p>
          <a:p>
            <a:endParaRPr lang="en-GB" sz="900" b="1" dirty="0">
              <a:solidFill>
                <a:srgbClr val="1D3E61"/>
              </a:solidFill>
            </a:endParaRPr>
          </a:p>
          <a:p>
            <a:endParaRPr lang="en-GB" sz="900" b="1" dirty="0">
              <a:solidFill>
                <a:srgbClr val="1D3E61"/>
              </a:solidFill>
            </a:endParaRPr>
          </a:p>
        </p:txBody>
      </p:sp>
      <p:graphicFrame>
        <p:nvGraphicFramePr>
          <p:cNvPr id="6" name="Table 5">
            <a:extLst>
              <a:ext uri="{FF2B5EF4-FFF2-40B4-BE49-F238E27FC236}">
                <a16:creationId xmlns:a16="http://schemas.microsoft.com/office/drawing/2014/main" id="{D533B9AF-4E69-47DE-8E37-5A123ABDDB54}"/>
              </a:ext>
            </a:extLst>
          </p:cNvPr>
          <p:cNvGraphicFramePr>
            <a:graphicFrameLocks noGrp="1"/>
          </p:cNvGraphicFramePr>
          <p:nvPr>
            <p:extLst/>
          </p:nvPr>
        </p:nvGraphicFramePr>
        <p:xfrm>
          <a:off x="101157" y="1197093"/>
          <a:ext cx="8971342" cy="1188720"/>
        </p:xfrm>
        <a:graphic>
          <a:graphicData uri="http://schemas.openxmlformats.org/drawingml/2006/table">
            <a:tbl>
              <a:tblPr firstRow="1" bandRow="1">
                <a:tableStyleId>{5C22544A-7EE6-4342-B048-85BDC9FD1C3A}</a:tableStyleId>
              </a:tblPr>
              <a:tblGrid>
                <a:gridCol w="5262931">
                  <a:extLst>
                    <a:ext uri="{9D8B030D-6E8A-4147-A177-3AD203B41FA5}">
                      <a16:colId xmlns:a16="http://schemas.microsoft.com/office/drawing/2014/main" val="2081263377"/>
                    </a:ext>
                  </a:extLst>
                </a:gridCol>
                <a:gridCol w="3708411">
                  <a:extLst>
                    <a:ext uri="{9D8B030D-6E8A-4147-A177-3AD203B41FA5}">
                      <a16:colId xmlns:a16="http://schemas.microsoft.com/office/drawing/2014/main" val="2066913238"/>
                    </a:ext>
                  </a:extLst>
                </a:gridCol>
              </a:tblGrid>
              <a:tr h="185609">
                <a:tc>
                  <a:txBody>
                    <a:bodyPr/>
                    <a:lstStyle/>
                    <a:p>
                      <a:r>
                        <a:rPr lang="en-GB" sz="1000" dirty="0"/>
                        <a:t>Pro’s</a:t>
                      </a:r>
                    </a:p>
                  </a:txBody>
                  <a:tcPr/>
                </a:tc>
                <a:tc>
                  <a:txBody>
                    <a:bodyPr/>
                    <a:lstStyle/>
                    <a:p>
                      <a:r>
                        <a:rPr lang="en-GB" sz="1000" dirty="0"/>
                        <a:t>Con’s</a:t>
                      </a:r>
                    </a:p>
                  </a:txBody>
                  <a:tcPr/>
                </a:tc>
                <a:extLst>
                  <a:ext uri="{0D108BD9-81ED-4DB2-BD59-A6C34878D82A}">
                    <a16:rowId xmlns:a16="http://schemas.microsoft.com/office/drawing/2014/main" val="24798054"/>
                  </a:ext>
                </a:extLst>
              </a:tr>
              <a:tr h="370840">
                <a:tc>
                  <a:txBody>
                    <a:bodyPr/>
                    <a:lstStyle/>
                    <a:p>
                      <a:pPr marL="171450" indent="-171450">
                        <a:buFont typeface="Arial" panose="020B0604020202020204" pitchFamily="34" charset="0"/>
                        <a:buChar char="•"/>
                      </a:pPr>
                      <a:r>
                        <a:rPr lang="en-GB" sz="800" dirty="0"/>
                        <a:t>Enables all parties (Xoserve, Xoserve’s suppliers, Industry) to mitigate the impacts of COVID-19 on resource availability by pushing activities away from the predicted April/May peak therefore protecting BAU activities</a:t>
                      </a:r>
                    </a:p>
                    <a:p>
                      <a:pPr marL="171450" indent="-171450">
                        <a:buFont typeface="Arial" panose="020B0604020202020204" pitchFamily="34" charset="0"/>
                        <a:buChar char="•"/>
                      </a:pPr>
                      <a:r>
                        <a:rPr lang="en-GB" sz="800" dirty="0"/>
                        <a:t>Provides all parties with additional time to complete the preparation necessary for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Implementation will still align to the electricity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dirty="0">
                          <a:solidFill>
                            <a:schemeClr val="tx1"/>
                          </a:solidFill>
                          <a:latin typeface="Arial" panose="020B0604020202020204" pitchFamily="34" charset="0"/>
                          <a:cs typeface="Arial" panose="020B0604020202020204" pitchFamily="34" charset="0"/>
                        </a:rPr>
                        <a:t>Pushes MT later in the year to avoid the predicted peak in COVID-19 cases, providing more time to prepare for MT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dirty="0">
                          <a:solidFill>
                            <a:schemeClr val="tx1"/>
                          </a:solidFill>
                          <a:latin typeface="Arial" panose="020B0604020202020204" pitchFamily="34" charset="0"/>
                          <a:cs typeface="Arial" panose="020B0604020202020204" pitchFamily="34" charset="0"/>
                        </a:rPr>
                        <a:t>Allows more time to carry out training minimising the risk that people cannot attend due to illness</a:t>
                      </a:r>
                    </a:p>
                  </a:txBody>
                  <a:tcPr/>
                </a:tc>
                <a:tc>
                  <a:txBody>
                    <a:bodyPr/>
                    <a:lstStyle/>
                    <a:p>
                      <a:pPr marL="171450" indent="-171450">
                        <a:buFont typeface="Arial" panose="020B0604020202020204" pitchFamily="34" charset="0"/>
                        <a:buChar char="•"/>
                      </a:pPr>
                      <a:r>
                        <a:rPr lang="en-GB" sz="800" dirty="0"/>
                        <a:t>Significant increase in costs of delivery (HLE circa £200-£250k)</a:t>
                      </a:r>
                    </a:p>
                    <a:p>
                      <a:pPr marL="171450" indent="-171450">
                        <a:buFont typeface="Arial" panose="020B0604020202020204" pitchFamily="34" charset="0"/>
                        <a:buChar char="•"/>
                      </a:pPr>
                      <a:r>
                        <a:rPr lang="en-GB" sz="800" dirty="0"/>
                        <a:t>Significant impacts on other inflight projects – environment and code conflicts (Gemini, November 20)</a:t>
                      </a:r>
                    </a:p>
                    <a:p>
                      <a:pPr marL="171450" indent="-171450">
                        <a:buFont typeface="Arial" panose="020B0604020202020204" pitchFamily="34" charset="0"/>
                        <a:buChar char="•"/>
                      </a:pPr>
                      <a:r>
                        <a:rPr lang="en-GB" sz="800" dirty="0"/>
                        <a:t>Potential rework required, additional testing,  due to impact on code changes from other projects (i.e. CSSC)</a:t>
                      </a:r>
                    </a:p>
                    <a:p>
                      <a:pPr marL="171450" indent="-171450">
                        <a:buFont typeface="Arial" panose="020B0604020202020204" pitchFamily="34" charset="0"/>
                        <a:buChar char="•"/>
                      </a:pPr>
                      <a:r>
                        <a:rPr lang="en-GB" sz="800" dirty="0"/>
                        <a:t>Delays availability of latest June 20 code for CSSC and other projects</a:t>
                      </a:r>
                    </a:p>
                    <a:p>
                      <a:pPr marL="171450" indent="-171450">
                        <a:buFont typeface="Arial" panose="020B0604020202020204" pitchFamily="34" charset="0"/>
                        <a:buChar char="•"/>
                      </a:pPr>
                      <a:r>
                        <a:rPr lang="en-GB" sz="800" dirty="0"/>
                        <a:t>Pushes implementation of November 20 changes into 2021</a:t>
                      </a:r>
                    </a:p>
                  </a:txBody>
                  <a:tcPr/>
                </a:tc>
                <a:extLst>
                  <a:ext uri="{0D108BD9-81ED-4DB2-BD59-A6C34878D82A}">
                    <a16:rowId xmlns:a16="http://schemas.microsoft.com/office/drawing/2014/main" val="1404499927"/>
                  </a:ext>
                </a:extLst>
              </a:tr>
            </a:tbl>
          </a:graphicData>
        </a:graphic>
      </p:graphicFrame>
      <p:pic>
        <p:nvPicPr>
          <p:cNvPr id="4" name="Picture 3">
            <a:extLst>
              <a:ext uri="{FF2B5EF4-FFF2-40B4-BE49-F238E27FC236}">
                <a16:creationId xmlns:a16="http://schemas.microsoft.com/office/drawing/2014/main" id="{6618F8FD-DC09-4CC8-BAED-3F5CA5B56777}"/>
              </a:ext>
            </a:extLst>
          </p:cNvPr>
          <p:cNvPicPr>
            <a:picLocks noChangeAspect="1"/>
          </p:cNvPicPr>
          <p:nvPr/>
        </p:nvPicPr>
        <p:blipFill>
          <a:blip r:embed="rId2"/>
          <a:stretch>
            <a:fillRect/>
          </a:stretch>
        </p:blipFill>
        <p:spPr>
          <a:xfrm>
            <a:off x="106406" y="2385813"/>
            <a:ext cx="6769850" cy="2635077"/>
          </a:xfrm>
          <a:prstGeom prst="rect">
            <a:avLst/>
          </a:prstGeom>
        </p:spPr>
      </p:pic>
    </p:spTree>
    <p:extLst>
      <p:ext uri="{BB962C8B-B14F-4D97-AF65-F5344CB8AC3E}">
        <p14:creationId xmlns:p14="http://schemas.microsoft.com/office/powerpoint/2010/main" val="248807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199" y="0"/>
            <a:ext cx="8229600" cy="637580"/>
          </a:xfrm>
        </p:spPr>
        <p:txBody>
          <a:bodyPr>
            <a:noAutofit/>
          </a:bodyPr>
          <a:lstStyle/>
          <a:p>
            <a:r>
              <a:rPr lang="en-GB" sz="2000" dirty="0"/>
              <a:t>XRN4996 - June 20 Release - Scenario 3</a:t>
            </a:r>
          </a:p>
        </p:txBody>
      </p:sp>
      <p:sp>
        <p:nvSpPr>
          <p:cNvPr id="5" name="TextBox 4">
            <a:extLst>
              <a:ext uri="{FF2B5EF4-FFF2-40B4-BE49-F238E27FC236}">
                <a16:creationId xmlns:a16="http://schemas.microsoft.com/office/drawing/2014/main" id="{DFA77669-B323-43A7-AA90-FFEE9856EC44}"/>
              </a:ext>
            </a:extLst>
          </p:cNvPr>
          <p:cNvSpPr txBox="1"/>
          <p:nvPr/>
        </p:nvSpPr>
        <p:spPr>
          <a:xfrm>
            <a:off x="215515" y="555526"/>
            <a:ext cx="8712967" cy="646331"/>
          </a:xfrm>
          <a:prstGeom prst="rect">
            <a:avLst/>
          </a:prstGeom>
          <a:noFill/>
        </p:spPr>
        <p:txBody>
          <a:bodyPr wrap="square" rtlCol="0">
            <a:spAutoFit/>
          </a:bodyPr>
          <a:lstStyle/>
          <a:p>
            <a:r>
              <a:rPr lang="en-GB" sz="900" b="1" u="sng" dirty="0">
                <a:solidFill>
                  <a:srgbClr val="1D3E61"/>
                </a:solidFill>
              </a:rPr>
              <a:t>Split Implementation </a:t>
            </a:r>
            <a:endParaRPr lang="en-GB" sz="1400" u="sng" dirty="0">
              <a:solidFill>
                <a:schemeClr val="tx2"/>
              </a:solidFill>
              <a:latin typeface="Arial" panose="020B0604020202020204" pitchFamily="34" charset="0"/>
              <a:cs typeface="Arial" panose="020B0604020202020204" pitchFamily="34" charset="0"/>
            </a:endParaRPr>
          </a:p>
          <a:p>
            <a:endParaRPr lang="en-GB" sz="900" dirty="0">
              <a:solidFill>
                <a:schemeClr val="tx2"/>
              </a:solidFill>
              <a:latin typeface="Arial" panose="020B0604020202020204" pitchFamily="34" charset="0"/>
              <a:cs typeface="Arial" panose="020B0604020202020204" pitchFamily="34" charset="0"/>
            </a:endParaRPr>
          </a:p>
          <a:p>
            <a:r>
              <a:rPr lang="en-GB" sz="900" b="1" dirty="0">
                <a:solidFill>
                  <a:schemeClr val="tx2"/>
                </a:solidFill>
                <a:latin typeface="Arial" panose="020B0604020202020204" pitchFamily="34" charset="0"/>
                <a:cs typeface="Arial" panose="020B0604020202020204" pitchFamily="34" charset="0"/>
              </a:rPr>
              <a:t>Implement all 6 changes as planned with the exception of the SMS/Email integration of xrn4850. Implement the SMS/Email Integration at a later date giving industry time to submit broadcast data with customer contact details</a:t>
            </a:r>
          </a:p>
        </p:txBody>
      </p:sp>
      <p:graphicFrame>
        <p:nvGraphicFramePr>
          <p:cNvPr id="7" name="Table 6">
            <a:extLst>
              <a:ext uri="{FF2B5EF4-FFF2-40B4-BE49-F238E27FC236}">
                <a16:creationId xmlns:a16="http://schemas.microsoft.com/office/drawing/2014/main" id="{BB832FC9-473B-44A3-88C1-FF7F89FA0F33}"/>
              </a:ext>
            </a:extLst>
          </p:cNvPr>
          <p:cNvGraphicFramePr>
            <a:graphicFrameLocks noGrp="1"/>
          </p:cNvGraphicFramePr>
          <p:nvPr>
            <p:extLst/>
          </p:nvPr>
        </p:nvGraphicFramePr>
        <p:xfrm>
          <a:off x="80731" y="1189940"/>
          <a:ext cx="9014506" cy="1432560"/>
        </p:xfrm>
        <a:graphic>
          <a:graphicData uri="http://schemas.openxmlformats.org/drawingml/2006/table">
            <a:tbl>
              <a:tblPr firstRow="1" bandRow="1">
                <a:tableStyleId>{5C22544A-7EE6-4342-B048-85BDC9FD1C3A}</a:tableStyleId>
              </a:tblPr>
              <a:tblGrid>
                <a:gridCol w="6509987">
                  <a:extLst>
                    <a:ext uri="{9D8B030D-6E8A-4147-A177-3AD203B41FA5}">
                      <a16:colId xmlns:a16="http://schemas.microsoft.com/office/drawing/2014/main" val="2081263377"/>
                    </a:ext>
                  </a:extLst>
                </a:gridCol>
                <a:gridCol w="2504519">
                  <a:extLst>
                    <a:ext uri="{9D8B030D-6E8A-4147-A177-3AD203B41FA5}">
                      <a16:colId xmlns:a16="http://schemas.microsoft.com/office/drawing/2014/main" val="2066913238"/>
                    </a:ext>
                  </a:extLst>
                </a:gridCol>
              </a:tblGrid>
              <a:tr h="185609">
                <a:tc>
                  <a:txBody>
                    <a:bodyPr/>
                    <a:lstStyle/>
                    <a:p>
                      <a:r>
                        <a:rPr lang="en-GB" sz="1000" dirty="0"/>
                        <a:t>Pro’s</a:t>
                      </a:r>
                    </a:p>
                  </a:txBody>
                  <a:tcPr/>
                </a:tc>
                <a:tc>
                  <a:txBody>
                    <a:bodyPr/>
                    <a:lstStyle/>
                    <a:p>
                      <a:r>
                        <a:rPr lang="en-GB" sz="1000" dirty="0"/>
                        <a:t>Con’s</a:t>
                      </a:r>
                    </a:p>
                  </a:txBody>
                  <a:tcPr/>
                </a:tc>
                <a:extLst>
                  <a:ext uri="{0D108BD9-81ED-4DB2-BD59-A6C34878D82A}">
                    <a16:rowId xmlns:a16="http://schemas.microsoft.com/office/drawing/2014/main" val="24798054"/>
                  </a:ext>
                </a:extLst>
              </a:tr>
              <a:tr h="370840">
                <a:tc>
                  <a:txBody>
                    <a:bodyPr/>
                    <a:lstStyle/>
                    <a:p>
                      <a:pPr marL="171450" indent="-171450">
                        <a:buFont typeface="Arial" panose="020B0604020202020204" pitchFamily="34" charset="0"/>
                        <a:buChar char="•"/>
                      </a:pPr>
                      <a:r>
                        <a:rPr lang="en-GB" sz="800" dirty="0"/>
                        <a:t>Enables all parties (Xoserve, Xoserve’s suppliers, Industry) to mitigate the impacts of COVID-19 on resource availability by pushing activities away from the predicted April/May peak therefore protecting BAU activities</a:t>
                      </a:r>
                    </a:p>
                    <a:p>
                      <a:pPr marL="171450" indent="-171450">
                        <a:buFont typeface="Arial" panose="020B0604020202020204" pitchFamily="34" charset="0"/>
                        <a:buChar char="•"/>
                      </a:pPr>
                      <a:r>
                        <a:rPr lang="en-GB" sz="800" dirty="0"/>
                        <a:t>Provides all parties with additional time to complete the preparation necessary for implementation of xrn4850</a:t>
                      </a:r>
                    </a:p>
                    <a:p>
                      <a:pPr marL="171450" indent="-171450">
                        <a:buFont typeface="Arial" panose="020B0604020202020204" pitchFamily="34" charset="0"/>
                        <a:buChar char="•"/>
                      </a:pPr>
                      <a:r>
                        <a:rPr lang="en-GB" sz="800" dirty="0"/>
                        <a:t>Approach would ensure the latest code would still be available for CSSC and other projects</a:t>
                      </a:r>
                    </a:p>
                    <a:p>
                      <a:pPr marL="171450" indent="-171450">
                        <a:buFont typeface="Arial" panose="020B0604020202020204" pitchFamily="34" charset="0"/>
                        <a:buChar char="•"/>
                      </a:pPr>
                      <a:r>
                        <a:rPr lang="en-GB" sz="800" b="0" dirty="0">
                          <a:solidFill>
                            <a:schemeClr val="tx1"/>
                          </a:solidFill>
                          <a:latin typeface="Arial" panose="020B0604020202020204" pitchFamily="34" charset="0"/>
                          <a:cs typeface="Arial" panose="020B0604020202020204" pitchFamily="34" charset="0"/>
                        </a:rPr>
                        <a:t>Pushes MT later in the year to avoid the predicted peak in COVID-19 cases, provides industry more time to prepare for MT</a:t>
                      </a:r>
                    </a:p>
                    <a:p>
                      <a:pPr marL="171450" indent="-171450">
                        <a:buFont typeface="Arial" panose="020B0604020202020204" pitchFamily="34" charset="0"/>
                        <a:buChar char="•"/>
                      </a:pPr>
                      <a:r>
                        <a:rPr lang="en-GB" sz="800" b="0" dirty="0">
                          <a:solidFill>
                            <a:schemeClr val="tx1"/>
                          </a:solidFill>
                          <a:latin typeface="Arial" panose="020B0604020202020204" pitchFamily="34" charset="0"/>
                          <a:cs typeface="Arial" panose="020B0604020202020204" pitchFamily="34" charset="0"/>
                        </a:rPr>
                        <a:t>Minimises Xoserve system impacts from the uploading of customer contact details by spreading over 3 month period</a:t>
                      </a:r>
                    </a:p>
                    <a:p>
                      <a:pPr marL="171450" indent="-171450">
                        <a:buFont typeface="Arial" panose="020B0604020202020204" pitchFamily="34" charset="0"/>
                        <a:buChar char="•"/>
                      </a:pPr>
                      <a:r>
                        <a:rPr lang="en-GB" sz="800" b="0" dirty="0">
                          <a:solidFill>
                            <a:schemeClr val="tx1"/>
                          </a:solidFill>
                          <a:latin typeface="Arial" panose="020B0604020202020204" pitchFamily="34" charset="0"/>
                          <a:cs typeface="Arial" panose="020B0604020202020204" pitchFamily="34" charset="0"/>
                        </a:rPr>
                        <a:t>Allows time for industry to submit broadcast data, in a phased manor, with customer details</a:t>
                      </a:r>
                    </a:p>
                    <a:p>
                      <a:pPr marL="171450" indent="-171450">
                        <a:buFont typeface="Arial" panose="020B0604020202020204" pitchFamily="34" charset="0"/>
                        <a:buChar char="•"/>
                      </a:pPr>
                      <a:r>
                        <a:rPr lang="en-GB" sz="800" b="0" dirty="0">
                          <a:solidFill>
                            <a:schemeClr val="tx1"/>
                          </a:solidFill>
                          <a:latin typeface="Arial" panose="020B0604020202020204" pitchFamily="34" charset="0"/>
                          <a:cs typeface="Arial" panose="020B0604020202020204" pitchFamily="34" charset="0"/>
                        </a:rPr>
                        <a:t>Allows more time to carry out training (particularly for xrn4850) minimising the risk that people cannot attend due to illness</a:t>
                      </a:r>
                    </a:p>
                    <a:p>
                      <a:pPr marL="171450" indent="-171450">
                        <a:buFont typeface="Arial" panose="020B0604020202020204" pitchFamily="34" charset="0"/>
                        <a:buChar char="•"/>
                      </a:pPr>
                      <a:r>
                        <a:rPr lang="en-GB" sz="800" b="0" dirty="0">
                          <a:solidFill>
                            <a:schemeClr val="tx1"/>
                          </a:solidFill>
                          <a:latin typeface="Arial" panose="020B0604020202020204" pitchFamily="34" charset="0"/>
                          <a:cs typeface="Arial" panose="020B0604020202020204" pitchFamily="34" charset="0"/>
                        </a:rPr>
                        <a:t>Minimises impact to all parties as broadcast functionality is of limited value until all of the contact details have been uploaded</a:t>
                      </a:r>
                      <a:endParaRPr lang="en-GB" sz="800" b="0" dirty="0">
                        <a:solidFill>
                          <a:schemeClr val="tx1"/>
                        </a:solidFil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Increase in costs of delivery (HLE circa £100k)</a:t>
                      </a:r>
                    </a:p>
                    <a:p>
                      <a:pPr marL="171450" indent="-171450">
                        <a:buFont typeface="Arial" panose="020B0604020202020204" pitchFamily="34" charset="0"/>
                        <a:buChar char="•"/>
                      </a:pPr>
                      <a:r>
                        <a:rPr lang="en-GB" sz="800" dirty="0"/>
                        <a:t>Extended PIS for xrn4850</a:t>
                      </a:r>
                    </a:p>
                  </a:txBody>
                  <a:tcPr/>
                </a:tc>
                <a:extLst>
                  <a:ext uri="{0D108BD9-81ED-4DB2-BD59-A6C34878D82A}">
                    <a16:rowId xmlns:a16="http://schemas.microsoft.com/office/drawing/2014/main" val="1404499927"/>
                  </a:ext>
                </a:extLst>
              </a:tr>
            </a:tbl>
          </a:graphicData>
        </a:graphic>
      </p:graphicFrame>
      <p:pic>
        <p:nvPicPr>
          <p:cNvPr id="3" name="Picture 2">
            <a:extLst>
              <a:ext uri="{FF2B5EF4-FFF2-40B4-BE49-F238E27FC236}">
                <a16:creationId xmlns:a16="http://schemas.microsoft.com/office/drawing/2014/main" id="{86A8E5EA-9E24-4BAE-8521-23E5CA6AF654}"/>
              </a:ext>
            </a:extLst>
          </p:cNvPr>
          <p:cNvPicPr>
            <a:picLocks noChangeAspect="1"/>
          </p:cNvPicPr>
          <p:nvPr/>
        </p:nvPicPr>
        <p:blipFill>
          <a:blip r:embed="rId2"/>
          <a:stretch>
            <a:fillRect/>
          </a:stretch>
        </p:blipFill>
        <p:spPr>
          <a:xfrm>
            <a:off x="77701" y="2622501"/>
            <a:ext cx="4726347" cy="2397522"/>
          </a:xfrm>
          <a:prstGeom prst="rect">
            <a:avLst/>
          </a:prstGeom>
        </p:spPr>
      </p:pic>
    </p:spTree>
    <p:extLst>
      <p:ext uri="{BB962C8B-B14F-4D97-AF65-F5344CB8AC3E}">
        <p14:creationId xmlns:p14="http://schemas.microsoft.com/office/powerpoint/2010/main" val="2462533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0046"/>
            <a:ext cx="8229600" cy="637580"/>
          </a:xfrm>
        </p:spPr>
        <p:txBody>
          <a:bodyPr>
            <a:normAutofit/>
          </a:bodyPr>
          <a:lstStyle/>
          <a:p>
            <a:r>
              <a:rPr lang="en-GB" sz="2000" dirty="0"/>
              <a:t>XRN4996 - June 20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7164287" y="956043"/>
            <a:ext cx="2855871" cy="3847207"/>
          </a:xfrm>
          <a:prstGeom prst="rect">
            <a:avLst/>
          </a:prstGeom>
          <a:noFill/>
        </p:spPr>
        <p:txBody>
          <a:bodyPr wrap="square" rtlCol="0">
            <a:spAutoFit/>
          </a:bodyPr>
          <a:lstStyle/>
          <a:p>
            <a:r>
              <a:rPr lang="en-GB" sz="900" b="1" dirty="0">
                <a:solidFill>
                  <a:schemeClr val="tx2"/>
                </a:solidFill>
                <a:latin typeface="Arial" panose="020B0604020202020204" pitchFamily="34" charset="0"/>
                <a:cs typeface="Arial" panose="020B0604020202020204" pitchFamily="34" charset="0"/>
              </a:rPr>
              <a:t>Key Milestone Dates:</a:t>
            </a:r>
          </a:p>
          <a:p>
            <a:r>
              <a:rPr lang="en-GB" sz="900" b="1" dirty="0">
                <a:solidFill>
                  <a:schemeClr val="tx2"/>
                </a:solidFill>
                <a:latin typeface="Arial" panose="020B0604020202020204" pitchFamily="34" charset="0"/>
                <a:cs typeface="Arial" panose="020B0604020202020204" pitchFamily="34" charset="0"/>
              </a:rPr>
              <a:t>Capture completion</a:t>
            </a:r>
          </a:p>
          <a:p>
            <a:r>
              <a:rPr lang="en-GB" sz="900" b="1" dirty="0">
                <a:solidFill>
                  <a:schemeClr val="tx2"/>
                </a:solidFill>
                <a:latin typeface="Arial" panose="020B0604020202020204" pitchFamily="34" charset="0"/>
                <a:cs typeface="Arial" panose="020B0604020202020204" pitchFamily="34" charset="0"/>
              </a:rPr>
              <a:t>- 19/09/19</a:t>
            </a:r>
          </a:p>
          <a:p>
            <a:endParaRPr lang="en-GB" sz="900" b="1" dirty="0">
              <a:solidFill>
                <a:srgbClr val="1D3E61"/>
              </a:solidFill>
            </a:endParaRPr>
          </a:p>
          <a:p>
            <a:r>
              <a:rPr lang="en-GB" sz="900" b="1" dirty="0">
                <a:solidFill>
                  <a:srgbClr val="1D3E61"/>
                </a:solidFill>
              </a:rPr>
              <a:t>Design completion</a:t>
            </a:r>
          </a:p>
          <a:p>
            <a:r>
              <a:rPr lang="en-GB" sz="900" b="1" dirty="0">
                <a:solidFill>
                  <a:srgbClr val="1D3E61"/>
                </a:solidFill>
              </a:rPr>
              <a:t>- 13/12/19</a:t>
            </a:r>
          </a:p>
          <a:p>
            <a:endParaRPr lang="en-GB" sz="900" b="1" dirty="0">
              <a:solidFill>
                <a:srgbClr val="1D3E61"/>
              </a:solidFill>
            </a:endParaRPr>
          </a:p>
          <a:p>
            <a:r>
              <a:rPr lang="en-GB" sz="900" b="1" dirty="0">
                <a:solidFill>
                  <a:srgbClr val="1D3E61"/>
                </a:solidFill>
              </a:rPr>
              <a:t>Build &amp; Unit Test completion</a:t>
            </a:r>
          </a:p>
          <a:p>
            <a:r>
              <a:rPr lang="en-GB" sz="900" b="1" dirty="0">
                <a:solidFill>
                  <a:srgbClr val="1D3E61"/>
                </a:solidFill>
              </a:rPr>
              <a:t>- 31/01/20</a:t>
            </a:r>
          </a:p>
          <a:p>
            <a:endParaRPr lang="en-GB" sz="900" b="1" dirty="0">
              <a:solidFill>
                <a:srgbClr val="1D3E61"/>
              </a:solidFill>
            </a:endParaRPr>
          </a:p>
          <a:p>
            <a:r>
              <a:rPr lang="en-GB" sz="900" b="1" dirty="0">
                <a:solidFill>
                  <a:srgbClr val="1D3E61"/>
                </a:solidFill>
              </a:rPr>
              <a:t>System &amp; UAT completion</a:t>
            </a:r>
          </a:p>
          <a:p>
            <a:r>
              <a:rPr lang="en-GB" sz="900" b="1" dirty="0">
                <a:solidFill>
                  <a:srgbClr val="1D3E61"/>
                </a:solidFill>
              </a:rPr>
              <a:t>- 24/04/20</a:t>
            </a:r>
          </a:p>
          <a:p>
            <a:endParaRPr lang="en-GB" sz="900" b="1" dirty="0">
              <a:solidFill>
                <a:srgbClr val="1D3E61"/>
              </a:solidFill>
            </a:endParaRPr>
          </a:p>
          <a:p>
            <a:r>
              <a:rPr lang="en-GB" sz="900" b="1" dirty="0">
                <a:solidFill>
                  <a:srgbClr val="1D3E61"/>
                </a:solidFill>
              </a:rPr>
              <a:t>Regression Test completion</a:t>
            </a:r>
          </a:p>
          <a:p>
            <a:r>
              <a:rPr lang="en-GB" sz="900" b="1" dirty="0">
                <a:solidFill>
                  <a:srgbClr val="1D3E61"/>
                </a:solidFill>
              </a:rPr>
              <a:t>- 29/05/20</a:t>
            </a:r>
          </a:p>
          <a:p>
            <a:endParaRPr lang="en-GB" sz="900" b="1" dirty="0">
              <a:solidFill>
                <a:srgbClr val="1D3E61"/>
              </a:solidFill>
            </a:endParaRPr>
          </a:p>
          <a:p>
            <a:r>
              <a:rPr lang="en-GB" sz="900" b="1" dirty="0">
                <a:solidFill>
                  <a:srgbClr val="1D3E61"/>
                </a:solidFill>
              </a:rPr>
              <a:t>Market Trials completion</a:t>
            </a:r>
          </a:p>
          <a:p>
            <a:r>
              <a:rPr lang="en-GB" sz="900" b="1" dirty="0">
                <a:solidFill>
                  <a:srgbClr val="1D3E61"/>
                </a:solidFill>
              </a:rPr>
              <a:t>- 19/06/20 (provisional)</a:t>
            </a:r>
          </a:p>
          <a:p>
            <a:endParaRPr lang="en-GB" sz="900" b="1" dirty="0">
              <a:solidFill>
                <a:srgbClr val="1D3E61"/>
              </a:solidFill>
            </a:endParaRPr>
          </a:p>
          <a:p>
            <a:r>
              <a:rPr lang="en-GB" sz="900" b="1" dirty="0">
                <a:solidFill>
                  <a:srgbClr val="1D3E61"/>
                </a:solidFill>
              </a:rPr>
              <a:t>Implementation</a:t>
            </a:r>
          </a:p>
          <a:p>
            <a:r>
              <a:rPr lang="en-GB" sz="900" b="1" dirty="0">
                <a:solidFill>
                  <a:srgbClr val="1D3E61"/>
                </a:solidFill>
              </a:rPr>
              <a:t>- 27/06/20</a:t>
            </a:r>
          </a:p>
          <a:p>
            <a:endParaRPr lang="en-GB" sz="900" b="1" dirty="0">
              <a:solidFill>
                <a:srgbClr val="1D3E61"/>
              </a:solidFill>
            </a:endParaRPr>
          </a:p>
          <a:p>
            <a:r>
              <a:rPr lang="en-GB" sz="900" b="1" dirty="0">
                <a:solidFill>
                  <a:srgbClr val="1D3E61"/>
                </a:solidFill>
              </a:rPr>
              <a:t>PIS Completion</a:t>
            </a:r>
          </a:p>
          <a:p>
            <a:r>
              <a:rPr lang="en-GB" sz="900" b="1" dirty="0">
                <a:solidFill>
                  <a:srgbClr val="1D3E61"/>
                </a:solidFill>
              </a:rPr>
              <a:t>- 25/09/20 (provisional)</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B5006E3-525B-42E9-8E06-9FEDEE8137FB}"/>
              </a:ext>
            </a:extLst>
          </p:cNvPr>
          <p:cNvPicPr>
            <a:picLocks noChangeAspect="1"/>
          </p:cNvPicPr>
          <p:nvPr/>
        </p:nvPicPr>
        <p:blipFill>
          <a:blip r:embed="rId2"/>
          <a:stretch>
            <a:fillRect/>
          </a:stretch>
        </p:blipFill>
        <p:spPr>
          <a:xfrm>
            <a:off x="395536" y="483518"/>
            <a:ext cx="6883056" cy="4503364"/>
          </a:xfrm>
          <a:prstGeom prst="rect">
            <a:avLst/>
          </a:prstGeom>
        </p:spPr>
      </p:pic>
    </p:spTree>
    <p:extLst>
      <p:ext uri="{BB962C8B-B14F-4D97-AF65-F5344CB8AC3E}">
        <p14:creationId xmlns:p14="http://schemas.microsoft.com/office/powerpoint/2010/main" val="1874532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7"/>
            <a:ext cx="8229600" cy="637580"/>
          </a:xfrm>
        </p:spPr>
        <p:txBody>
          <a:bodyPr>
            <a:normAutofit/>
          </a:bodyPr>
          <a:lstStyle/>
          <a:p>
            <a:r>
              <a:rPr lang="en-GB" sz="2000" dirty="0"/>
              <a:t>June 20 Release Summary</a:t>
            </a:r>
          </a:p>
        </p:txBody>
      </p:sp>
      <p:sp>
        <p:nvSpPr>
          <p:cNvPr id="3" name="TextBox 2"/>
          <p:cNvSpPr txBox="1"/>
          <p:nvPr/>
        </p:nvSpPr>
        <p:spPr>
          <a:xfrm>
            <a:off x="107504" y="699542"/>
            <a:ext cx="9144000" cy="3801041"/>
          </a:xfrm>
          <a:prstGeom prst="rect">
            <a:avLst/>
          </a:prstGeom>
          <a:noFill/>
        </p:spPr>
        <p:txBody>
          <a:bodyPr wrap="square" rtlCol="0">
            <a:spAutoFit/>
          </a:bodyPr>
          <a:lstStyle/>
          <a:p>
            <a:r>
              <a:rPr lang="en-GB" sz="1100" dirty="0"/>
              <a:t>June 20 Release consists of 7 changes, Implementation is planned for June 2020:</a:t>
            </a:r>
          </a:p>
          <a:p>
            <a:endParaRPr lang="en-GB" sz="1200" dirty="0"/>
          </a:p>
          <a:p>
            <a:r>
              <a:rPr lang="en-GB" sz="1100" b="1" u="sng" dirty="0"/>
              <a:t>In Scope</a:t>
            </a:r>
          </a:p>
          <a:p>
            <a:pPr marL="285750" indent="-285750">
              <a:buFont typeface="Arial" panose="020B0604020202020204" pitchFamily="34" charset="0"/>
              <a:buChar char="•"/>
            </a:pPr>
            <a:r>
              <a:rPr lang="en-GB" sz="1100" b="1" dirty="0"/>
              <a:t>XRN4772</a:t>
            </a:r>
            <a:r>
              <a:rPr lang="en-GB" sz="1100" dirty="0"/>
              <a:t> - </a:t>
            </a:r>
            <a:r>
              <a:rPr lang="en-US" sz="1100" dirty="0"/>
              <a:t>Composite Weather Variable (CWV) Improvements</a:t>
            </a:r>
          </a:p>
          <a:p>
            <a:pPr marL="285750" indent="-285750">
              <a:buFont typeface="Arial" panose="020B0604020202020204" pitchFamily="34" charset="0"/>
              <a:buChar char="•"/>
            </a:pPr>
            <a:r>
              <a:rPr lang="en-US" sz="1100" b="1" dirty="0"/>
              <a:t>XRN4888</a:t>
            </a:r>
            <a:r>
              <a:rPr lang="en-US" sz="1100" dirty="0"/>
              <a:t> - Removing Duplicate Address Update Validation for IGT Supply Meter Points via Contact Management Service (CMS)</a:t>
            </a:r>
          </a:p>
          <a:p>
            <a:pPr marL="285750" indent="-285750">
              <a:buFont typeface="Arial" panose="020B0604020202020204" pitchFamily="34" charset="0"/>
              <a:buChar char="•"/>
            </a:pPr>
            <a:r>
              <a:rPr lang="en-US" sz="1100" b="1" dirty="0"/>
              <a:t>XRN4930</a:t>
            </a:r>
            <a:r>
              <a:rPr lang="en-US" sz="1100" dirty="0"/>
              <a:t> – Requirement to Inform Shipper of Meter Link Code Change</a:t>
            </a:r>
          </a:p>
          <a:p>
            <a:pPr marL="285750" indent="-285750">
              <a:buFont typeface="Arial" panose="020B0604020202020204" pitchFamily="34" charset="0"/>
              <a:buChar char="•"/>
            </a:pPr>
            <a:r>
              <a:rPr lang="en-US" sz="1100" b="1" dirty="0"/>
              <a:t>XRN4850</a:t>
            </a:r>
            <a:r>
              <a:rPr lang="en-US" sz="1100" dirty="0"/>
              <a:t> - Notification of Customer Contact Details to Transporters</a:t>
            </a:r>
          </a:p>
          <a:p>
            <a:pPr marL="285750" indent="-285750">
              <a:buFont typeface="Arial" panose="020B0604020202020204" pitchFamily="34" charset="0"/>
              <a:buChar char="•"/>
            </a:pPr>
            <a:r>
              <a:rPr lang="en-US" sz="1100" b="1" dirty="0"/>
              <a:t>XRN4865</a:t>
            </a:r>
            <a:r>
              <a:rPr lang="en-US" sz="1100" dirty="0"/>
              <a:t> - Amendment to Treatment and Reporting  of CYCL Reads</a:t>
            </a:r>
          </a:p>
          <a:p>
            <a:pPr marL="285750" indent="-285750">
              <a:buFont typeface="Arial" panose="020B0604020202020204" pitchFamily="34" charset="0"/>
              <a:buChar char="•"/>
            </a:pPr>
            <a:r>
              <a:rPr lang="en-US" sz="1100" b="1" dirty="0"/>
              <a:t>XRN4932</a:t>
            </a:r>
            <a:r>
              <a:rPr lang="en-US" sz="1100" dirty="0"/>
              <a:t> - Improvements to the quality of the Conversion Factor values held on the Supply Point Register (MOD0681S)</a:t>
            </a:r>
            <a:endParaRPr lang="en-US" sz="1100" b="1" u="sng" dirty="0"/>
          </a:p>
          <a:p>
            <a:pPr marL="285750" indent="-285750">
              <a:buFont typeface="Arial" panose="020B0604020202020204" pitchFamily="34" charset="0"/>
              <a:buChar char="•"/>
            </a:pPr>
            <a:r>
              <a:rPr lang="en-US" sz="1100" b="1" dirty="0"/>
              <a:t>XRN4780 (B)***</a:t>
            </a:r>
            <a:r>
              <a:rPr lang="en-US" sz="1100" dirty="0"/>
              <a:t> – Inclusion of Meter Asset Provider Identity (MAP Id) in the UK Link system (CSS Consequential Change)</a:t>
            </a:r>
          </a:p>
          <a:p>
            <a:pPr marL="285750" indent="-285750">
              <a:buFont typeface="Arial" panose="020B0604020202020204" pitchFamily="34" charset="0"/>
              <a:buChar char="•"/>
            </a:pPr>
            <a:endParaRPr lang="en-US" sz="1100" dirty="0"/>
          </a:p>
          <a:p>
            <a:r>
              <a:rPr lang="en-US" sz="1100" b="1" u="sng" dirty="0"/>
              <a:t>Descoped</a:t>
            </a:r>
          </a:p>
          <a:p>
            <a:pPr marL="285750" indent="-285750">
              <a:buFont typeface="Arial" panose="020B0604020202020204" pitchFamily="34" charset="0"/>
              <a:buChar char="•"/>
            </a:pPr>
            <a:r>
              <a:rPr lang="en-GB" sz="1100" b="1" strike="sngStrike" dirty="0"/>
              <a:t>XRN4691**</a:t>
            </a:r>
            <a:r>
              <a:rPr lang="en-GB" sz="1100" strike="sngStrike" dirty="0"/>
              <a:t> - </a:t>
            </a:r>
            <a:r>
              <a:rPr lang="en-US" sz="1100" strike="sngStrike" dirty="0"/>
              <a:t>CSEPs: IGT and GT File Formats (CGI Files)</a:t>
            </a:r>
            <a:endParaRPr lang="en-GB" sz="1100" strike="sngStrike" dirty="0"/>
          </a:p>
          <a:p>
            <a:pPr marL="285750" indent="-285750">
              <a:buFont typeface="Arial" panose="020B0604020202020204" pitchFamily="34" charset="0"/>
              <a:buChar char="•"/>
            </a:pPr>
            <a:r>
              <a:rPr lang="en-GB" sz="1100" b="1" strike="sngStrike" dirty="0"/>
              <a:t>XRN4692**</a:t>
            </a:r>
            <a:r>
              <a:rPr lang="en-GB" sz="1100" strike="sngStrike" dirty="0"/>
              <a:t> - </a:t>
            </a:r>
            <a:r>
              <a:rPr lang="en-US" sz="1100" strike="sngStrike" dirty="0"/>
              <a:t>CSEPs: IGT and GT File Formats (CIN Files)</a:t>
            </a:r>
          </a:p>
          <a:p>
            <a:pPr marL="285750" indent="-285750">
              <a:buFont typeface="Arial" panose="020B0604020202020204" pitchFamily="34" charset="0"/>
              <a:buChar char="•"/>
            </a:pPr>
            <a:r>
              <a:rPr lang="en-GB" sz="1100" b="1" strike="sngStrike" dirty="0"/>
              <a:t>XRN4780 (B) </a:t>
            </a:r>
            <a:r>
              <a:rPr lang="en-GB" sz="1100" strike="sngStrike" dirty="0"/>
              <a:t>- </a:t>
            </a:r>
            <a:r>
              <a:rPr lang="en-US" sz="1100" strike="sngStrike" dirty="0"/>
              <a:t>Inclusion of Meter Asset Provider Identity (MAP Id) in the UK Link system (CSS Consequential Change)</a:t>
            </a:r>
          </a:p>
          <a:p>
            <a:pPr marL="285750" indent="-285750">
              <a:buFont typeface="Arial" panose="020B0604020202020204" pitchFamily="34" charset="0"/>
              <a:buChar char="•"/>
            </a:pPr>
            <a:r>
              <a:rPr lang="en-US" sz="1100" b="1" strike="sngStrike" dirty="0"/>
              <a:t>XRN4871 (B)** </a:t>
            </a:r>
            <a:r>
              <a:rPr lang="en-US" sz="1100" strike="sngStrike" dirty="0"/>
              <a:t>- Changes to Ratchet Regime (MOD0665)</a:t>
            </a:r>
          </a:p>
          <a:p>
            <a:pPr marL="285750" indent="-285750">
              <a:buFont typeface="Arial" panose="020B0604020202020204" pitchFamily="34" charset="0"/>
              <a:buChar char="•"/>
            </a:pPr>
            <a:r>
              <a:rPr lang="en-US" sz="1100" b="1" strike="sngStrike" dirty="0"/>
              <a:t>XRN4941*</a:t>
            </a:r>
            <a:r>
              <a:rPr lang="en-GB" sz="1100" strike="sngStrike" dirty="0"/>
              <a:t> - </a:t>
            </a:r>
            <a:r>
              <a:rPr lang="en-US" sz="1100" strike="sngStrike" dirty="0"/>
              <a:t>Auto updates to meter read frequency (MOD0692)</a:t>
            </a:r>
            <a:endParaRPr lang="en-GB" sz="1100" strike="sngStrike" dirty="0"/>
          </a:p>
          <a:p>
            <a:endParaRPr lang="en-GB" sz="1400" dirty="0"/>
          </a:p>
          <a:p>
            <a:pPr lvl="0"/>
            <a:r>
              <a:rPr lang="en-GB" sz="800" dirty="0"/>
              <a:t>* Pending Solution/MOD </a:t>
            </a:r>
            <a:r>
              <a:rPr lang="en-GB" sz="800" dirty="0">
                <a:cs typeface="Arial" panose="020B0604020202020204" pitchFamily="34" charset="0"/>
              </a:rPr>
              <a:t>approval by ChMC/DSG for remaining CRs. Descoped at ChMC on 08/01/20</a:t>
            </a:r>
          </a:p>
          <a:p>
            <a:pPr lvl="0"/>
            <a:r>
              <a:rPr lang="en-GB" sz="800" dirty="0">
                <a:cs typeface="Arial" panose="020B0604020202020204" pitchFamily="34" charset="0"/>
              </a:rPr>
              <a:t>** Descoped at </a:t>
            </a:r>
            <a:r>
              <a:rPr lang="en-GB" sz="800" dirty="0" err="1">
                <a:cs typeface="Arial" panose="020B0604020202020204" pitchFamily="34" charset="0"/>
              </a:rPr>
              <a:t>eChMC</a:t>
            </a:r>
            <a:r>
              <a:rPr lang="en-GB" sz="800" dirty="0">
                <a:cs typeface="Arial" panose="020B0604020202020204" pitchFamily="34" charset="0"/>
              </a:rPr>
              <a:t> on 22/11/19</a:t>
            </a:r>
          </a:p>
          <a:p>
            <a:pPr lvl="0"/>
            <a:r>
              <a:rPr lang="en-GB" sz="800" dirty="0">
                <a:cs typeface="Arial" panose="020B0604020202020204" pitchFamily="34" charset="0"/>
              </a:rPr>
              <a:t>*** Added to scope (revised scope from original)</a:t>
            </a:r>
          </a:p>
          <a:p>
            <a:endParaRPr lang="en-GB" sz="900" dirty="0"/>
          </a:p>
        </p:txBody>
      </p:sp>
    </p:spTree>
    <p:extLst>
      <p:ext uri="{BB962C8B-B14F-4D97-AF65-F5344CB8AC3E}">
        <p14:creationId xmlns:p14="http://schemas.microsoft.com/office/powerpoint/2010/main" val="315074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1520" y="901339"/>
          <a:ext cx="8594611" cy="3780739"/>
        </p:xfrm>
        <a:graphic>
          <a:graphicData uri="http://schemas.openxmlformats.org/drawingml/2006/table">
            <a:tbl>
              <a:tblPr firstRow="1" bandRow="1"/>
              <a:tblGrid>
                <a:gridCol w="1210675">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8</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April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Step 1 Results published to all participating shippers and market level view presented to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Generation of results for Step 2 and initial sanity checks and data assurance completed</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Deep Dive analysis of Step 2 results has commenced (delayed slightly due to no remote SAS access). Once end to end execution of one shipper data set has been completed, Step 2 plan will be reviewed to confirm whether execution can be completed by the end of April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 as of last month was to publish step 2 results and recommendations in May (on basis deep dive can be completed in April), however based on the current ongoing situation with Coronavirus we believe there is a risk that the messages and recommendations coming out of this POC may not be fully consumed, understood and supported. On this basis the timing of the Retro POC output will need to be considered and agreed with the industry. </a:t>
                      </a:r>
                    </a:p>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Customer Engagement and Communications:</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Ongoing communication with POC participating members on progress of Step 2 deep dive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External Communication approach for Step 2 to be agreed and finalised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800" kern="1200" dirty="0">
                          <a:solidFill>
                            <a:schemeClr val="tx1"/>
                          </a:solidFill>
                          <a:latin typeface="+mn-lt"/>
                          <a:ea typeface="+mn-ea"/>
                          <a:cs typeface="+mn-cs"/>
                        </a:rPr>
                        <a:t>There is a risk that the timing of the Retro Step 2 Decks and Recommendations will result in them not being appropriately consumed, understood and supported due to current national circumstances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dirty="0"/>
                        <a:t>Mitigation: </a:t>
                      </a:r>
                      <a:r>
                        <a:rPr lang="en-US" sz="800" kern="1200" dirty="0">
                          <a:solidFill>
                            <a:schemeClr val="tx1"/>
                          </a:solidFill>
                          <a:latin typeface="+mn-lt"/>
                          <a:ea typeface="+mn-ea"/>
                          <a:cs typeface="+mn-cs"/>
                        </a:rPr>
                        <a:t>Prior to the issue of all Result Decks and recommendations our customers and involved Xoserve parties will be consulted as to when is appropriate for their release i.e. when they have the resource and time to consume and support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Approval received from DN’s for BER of £270k for proof of concept. Currently engaging with project sponsors on costs.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Working with SME team and other business areas to agree resource allocation for Step 2. There is a risk that SME resources required for Step 2 are not wholly available due to commitment to other in flight projects and support of BAU activities.  </a:t>
                      </a:r>
                      <a:r>
                        <a:rPr lang="en-GB" sz="800" dirty="0"/>
                        <a:t>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11" name="Oval 10">
            <a:extLst>
              <a:ext uri="{FF2B5EF4-FFF2-40B4-BE49-F238E27FC236}">
                <a16:creationId xmlns:a16="http://schemas.microsoft.com/office/drawing/2014/main" id="{A0F57896-72F6-46F0-8DCF-1B43A706D61C}"/>
              </a:ext>
            </a:extLst>
          </p:cNvPr>
          <p:cNvSpPr/>
          <p:nvPr/>
        </p:nvSpPr>
        <p:spPr>
          <a:xfrm>
            <a:off x="6012160" y="1709396"/>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09396"/>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09396"/>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5" name="Title 1">
            <a:extLst>
              <a:ext uri="{FF2B5EF4-FFF2-40B4-BE49-F238E27FC236}">
                <a16:creationId xmlns:a16="http://schemas.microsoft.com/office/drawing/2014/main" id="{B72E654E-14B7-4C97-9AA3-E573BD38A94D}"/>
              </a:ext>
            </a:extLst>
          </p:cNvPr>
          <p:cNvSpPr>
            <a:spLocks noGrp="1"/>
          </p:cNvSpPr>
          <p:nvPr>
            <p:ph type="title"/>
          </p:nvPr>
        </p:nvSpPr>
        <p:spPr>
          <a:xfrm>
            <a:off x="457200" y="123825"/>
            <a:ext cx="8229600" cy="636588"/>
          </a:xfrm>
        </p:spPr>
        <p:txBody>
          <a:bodyPr anchor="t">
            <a:noAutofit/>
          </a:bodyPr>
          <a:lstStyle/>
          <a:p>
            <a:r>
              <a:rPr lang="en-GB" sz="2000" i="1" dirty="0">
                <a:solidFill>
                  <a:schemeClr val="accent1"/>
                </a:solidFill>
              </a:rPr>
              <a:t>7.2 XRN4914 MOD 0651- Retrospective Data Update Provision </a:t>
            </a:r>
            <a:r>
              <a:rPr lang="en-GB" sz="2000" dirty="0">
                <a:solidFill>
                  <a:schemeClr val="accent1"/>
                </a:solidFill>
              </a:rPr>
              <a:t>– </a:t>
            </a:r>
            <a:br>
              <a:rPr lang="en-GB" sz="2000" dirty="0">
                <a:solidFill>
                  <a:schemeClr val="accent1"/>
                </a:solidFill>
              </a:rPr>
            </a:br>
            <a:r>
              <a:rPr lang="en-GB" sz="2000" dirty="0">
                <a:solidFill>
                  <a:schemeClr val="accent1"/>
                </a:solidFill>
              </a:rPr>
              <a:t>Proof of Concept Progress update</a:t>
            </a:r>
          </a:p>
        </p:txBody>
      </p:sp>
      <p:sp>
        <p:nvSpPr>
          <p:cNvPr id="18" name="Title 1">
            <a:extLst>
              <a:ext uri="{FF2B5EF4-FFF2-40B4-BE49-F238E27FC236}">
                <a16:creationId xmlns:a16="http://schemas.microsoft.com/office/drawing/2014/main" id="{D3A62672-FD16-43D9-A466-3E2BF93DA02C}"/>
              </a:ext>
            </a:extLst>
          </p:cNvPr>
          <p:cNvSpPr txBox="1">
            <a:spLocks/>
          </p:cNvSpPr>
          <p:nvPr/>
        </p:nvSpPr>
        <p:spPr>
          <a:xfrm>
            <a:off x="119162" y="4769736"/>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XRN4914 MOD 0651 - Retrospective Data Update Provision</a:t>
            </a:r>
            <a:r>
              <a:rPr lang="en-GB" sz="800" dirty="0">
                <a:solidFill>
                  <a:schemeClr val="accent1"/>
                </a:solidFill>
              </a:rPr>
              <a:t>  - </a:t>
            </a:r>
            <a:r>
              <a:rPr lang="en-GB" sz="800" dirty="0" err="1">
                <a:solidFill>
                  <a:schemeClr val="accent1"/>
                </a:solidFill>
              </a:rPr>
              <a:t>ChMC</a:t>
            </a:r>
            <a:r>
              <a:rPr lang="en-GB" sz="800" dirty="0">
                <a:solidFill>
                  <a:schemeClr val="accent1"/>
                </a:solidFill>
              </a:rPr>
              <a:t> Update 8</a:t>
            </a:r>
            <a:r>
              <a:rPr lang="en-GB" sz="800" baseline="30000" dirty="0">
                <a:solidFill>
                  <a:schemeClr val="accent1"/>
                </a:solidFill>
              </a:rPr>
              <a:t>th</a:t>
            </a:r>
            <a:r>
              <a:rPr lang="en-GB" sz="800" dirty="0">
                <a:solidFill>
                  <a:schemeClr val="accent1"/>
                </a:solidFill>
              </a:rPr>
              <a:t> April</a:t>
            </a:r>
            <a:endParaRPr lang="en-GB" sz="800" b="0" dirty="0">
              <a:solidFill>
                <a:srgbClr val="FFC000"/>
              </a:solidFill>
            </a:endParaRPr>
          </a:p>
        </p:txBody>
      </p:sp>
      <p:sp>
        <p:nvSpPr>
          <p:cNvPr id="20" name="Oval 19">
            <a:extLst>
              <a:ext uri="{FF2B5EF4-FFF2-40B4-BE49-F238E27FC236}">
                <a16:creationId xmlns:a16="http://schemas.microsoft.com/office/drawing/2014/main" id="{42883B80-8148-4EAD-9509-04B572E52FFB}"/>
              </a:ext>
            </a:extLst>
          </p:cNvPr>
          <p:cNvSpPr/>
          <p:nvPr/>
        </p:nvSpPr>
        <p:spPr>
          <a:xfrm>
            <a:off x="6156176" y="987574"/>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21" name="Oval 20">
            <a:extLst>
              <a:ext uri="{FF2B5EF4-FFF2-40B4-BE49-F238E27FC236}">
                <a16:creationId xmlns:a16="http://schemas.microsoft.com/office/drawing/2014/main" id="{55141CA5-B913-460D-8A4E-EF5BA9746DB4}"/>
              </a:ext>
            </a:extLst>
          </p:cNvPr>
          <p:cNvSpPr/>
          <p:nvPr/>
        </p:nvSpPr>
        <p:spPr>
          <a:xfrm>
            <a:off x="7831878" y="1709396"/>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Tree>
    <p:extLst>
      <p:ext uri="{BB962C8B-B14F-4D97-AF65-F5344CB8AC3E}">
        <p14:creationId xmlns:p14="http://schemas.microsoft.com/office/powerpoint/2010/main" val="3162248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53859" y="1327739"/>
            <a:ext cx="8424936" cy="4320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38" name="Rectangle 37"/>
          <p:cNvSpPr/>
          <p:nvPr/>
        </p:nvSpPr>
        <p:spPr>
          <a:xfrm>
            <a:off x="455996" y="3874082"/>
            <a:ext cx="8490214" cy="864096"/>
          </a:xfrm>
          <a:prstGeom prst="rect">
            <a:avLst/>
          </a:prstGeom>
          <a:solidFill>
            <a:schemeClr val="accent5">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p:cNvSpPr/>
          <p:nvPr/>
        </p:nvSpPr>
        <p:spPr>
          <a:xfrm>
            <a:off x="527750" y="1840401"/>
            <a:ext cx="8423970" cy="936104"/>
          </a:xfrm>
          <a:prstGeom prst="rect">
            <a:avLst/>
          </a:prstGeom>
          <a:solidFill>
            <a:srgbClr val="E8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23478"/>
            <a:ext cx="8229600" cy="612000"/>
          </a:xfrm>
        </p:spPr>
        <p:txBody>
          <a:bodyPr/>
          <a:lstStyle/>
          <a:p>
            <a:r>
              <a:rPr lang="en-GB" dirty="0"/>
              <a:t>XRN4914 – Retro proof of concept - timeline</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sp>
        <p:nvSpPr>
          <p:cNvPr id="45" name="Rectangle 44"/>
          <p:cNvSpPr/>
          <p:nvPr/>
        </p:nvSpPr>
        <p:spPr>
          <a:xfrm>
            <a:off x="539552" y="761678"/>
            <a:ext cx="8424936" cy="2258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2019 / 2020</a:t>
            </a:r>
          </a:p>
        </p:txBody>
      </p:sp>
      <p:sp>
        <p:nvSpPr>
          <p:cNvPr id="74" name="Rectangle 73"/>
          <p:cNvSpPr/>
          <p:nvPr/>
        </p:nvSpPr>
        <p:spPr>
          <a:xfrm>
            <a:off x="197768" y="1856842"/>
            <a:ext cx="341784" cy="936104"/>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Customer Engagement</a:t>
            </a:r>
          </a:p>
        </p:txBody>
      </p:sp>
      <p:sp>
        <p:nvSpPr>
          <p:cNvPr id="19" name="Rectangle 18"/>
          <p:cNvSpPr/>
          <p:nvPr/>
        </p:nvSpPr>
        <p:spPr>
          <a:xfrm>
            <a:off x="2237111" y="4731990"/>
            <a:ext cx="6709102" cy="279010"/>
          </a:xfrm>
          <a:prstGeom prst="rect">
            <a:avLst/>
          </a:prstGeom>
          <a:noFill/>
          <a:ln>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D3E61"/>
              </a:solidFill>
              <a:effectLst/>
              <a:uLnTx/>
              <a:uFillTx/>
              <a:latin typeface="Arial"/>
              <a:ea typeface="+mn-ea"/>
              <a:cs typeface="+mn-cs"/>
            </a:endParaRPr>
          </a:p>
        </p:txBody>
      </p:sp>
      <p:sp>
        <p:nvSpPr>
          <p:cNvPr id="20" name="TextBox 19"/>
          <p:cNvSpPr txBox="1"/>
          <p:nvPr/>
        </p:nvSpPr>
        <p:spPr>
          <a:xfrm>
            <a:off x="2224032" y="4775523"/>
            <a:ext cx="4363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D3E61"/>
                </a:solidFill>
                <a:effectLst/>
                <a:uLnTx/>
                <a:uFillTx/>
                <a:latin typeface="Arial"/>
                <a:ea typeface="ＭＳ Ｐゴシック" pitchFamily="34" charset="-128"/>
                <a:cs typeface="+mn-cs"/>
              </a:rPr>
              <a:t>Key: </a:t>
            </a:r>
            <a:endPar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grpSp>
        <p:nvGrpSpPr>
          <p:cNvPr id="21" name="Group 20"/>
          <p:cNvGrpSpPr/>
          <p:nvPr/>
        </p:nvGrpSpPr>
        <p:grpSpPr>
          <a:xfrm>
            <a:off x="2555776" y="4769838"/>
            <a:ext cx="808634" cy="215444"/>
            <a:chOff x="611560" y="4444587"/>
            <a:chExt cx="808634" cy="215444"/>
          </a:xfrm>
        </p:grpSpPr>
        <p:sp>
          <p:nvSpPr>
            <p:cNvPr id="22" name="Oval 21"/>
            <p:cNvSpPr/>
            <p:nvPr/>
          </p:nvSpPr>
          <p:spPr bwMode="gray">
            <a:xfrm>
              <a:off x="611560" y="4458544"/>
              <a:ext cx="179002" cy="180020"/>
            </a:xfrm>
            <a:prstGeom prst="ellipse">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extBox 22"/>
            <p:cNvSpPr txBox="1"/>
            <p:nvPr/>
          </p:nvSpPr>
          <p:spPr>
            <a:xfrm>
              <a:off x="736994" y="4444587"/>
              <a:ext cx="6832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Completed</a:t>
              </a:r>
            </a:p>
          </p:txBody>
        </p:sp>
      </p:grpSp>
      <p:grpSp>
        <p:nvGrpSpPr>
          <p:cNvPr id="25" name="Group 24"/>
          <p:cNvGrpSpPr/>
          <p:nvPr/>
        </p:nvGrpSpPr>
        <p:grpSpPr>
          <a:xfrm>
            <a:off x="4867059" y="4778159"/>
            <a:ext cx="1165331" cy="215444"/>
            <a:chOff x="675200" y="4512418"/>
            <a:chExt cx="1165331" cy="215444"/>
          </a:xfrm>
        </p:grpSpPr>
        <p:sp>
          <p:nvSpPr>
            <p:cNvPr id="28" name="Oval 27"/>
            <p:cNvSpPr/>
            <p:nvPr/>
          </p:nvSpPr>
          <p:spPr bwMode="gray">
            <a:xfrm>
              <a:off x="675200" y="4530552"/>
              <a:ext cx="179002" cy="180020"/>
            </a:xfrm>
            <a:prstGeom prst="ellipse">
              <a:avLst/>
            </a:prstGeom>
            <a:solidFill>
              <a:srgbClr val="FF0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TextBox 28"/>
            <p:cNvSpPr txBox="1"/>
            <p:nvPr/>
          </p:nvSpPr>
          <p:spPr>
            <a:xfrm>
              <a:off x="796655" y="4512418"/>
              <a:ext cx="104387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Slipped / High risk</a:t>
              </a:r>
            </a:p>
          </p:txBody>
        </p:sp>
      </p:grpSp>
      <p:grpSp>
        <p:nvGrpSpPr>
          <p:cNvPr id="30" name="Group 29"/>
          <p:cNvGrpSpPr/>
          <p:nvPr/>
        </p:nvGrpSpPr>
        <p:grpSpPr>
          <a:xfrm>
            <a:off x="4032903" y="4771335"/>
            <a:ext cx="901090" cy="215444"/>
            <a:chOff x="708416" y="4505711"/>
            <a:chExt cx="901090" cy="215444"/>
          </a:xfrm>
        </p:grpSpPr>
        <p:sp>
          <p:nvSpPr>
            <p:cNvPr id="31" name="Oval 30"/>
            <p:cNvSpPr/>
            <p:nvPr/>
          </p:nvSpPr>
          <p:spPr bwMode="gray">
            <a:xfrm>
              <a:off x="708416" y="4530552"/>
              <a:ext cx="179002" cy="180020"/>
            </a:xfrm>
            <a:prstGeom prst="ellipse">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TextBox 31"/>
            <p:cNvSpPr txBox="1"/>
            <p:nvPr/>
          </p:nvSpPr>
          <p:spPr>
            <a:xfrm>
              <a:off x="842949" y="4505711"/>
              <a:ext cx="7665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Medium  risk</a:t>
              </a:r>
            </a:p>
          </p:txBody>
        </p:sp>
      </p:grpSp>
      <p:grpSp>
        <p:nvGrpSpPr>
          <p:cNvPr id="33" name="Group 32"/>
          <p:cNvGrpSpPr/>
          <p:nvPr/>
        </p:nvGrpSpPr>
        <p:grpSpPr>
          <a:xfrm>
            <a:off x="3330919" y="4764153"/>
            <a:ext cx="737026" cy="215444"/>
            <a:chOff x="611560" y="4439472"/>
            <a:chExt cx="737026" cy="215444"/>
          </a:xfrm>
        </p:grpSpPr>
        <p:sp>
          <p:nvSpPr>
            <p:cNvPr id="34" name="Oval 33"/>
            <p:cNvSpPr/>
            <p:nvPr/>
          </p:nvSpPr>
          <p:spPr bwMode="gray">
            <a:xfrm>
              <a:off x="611560" y="4458544"/>
              <a:ext cx="179002" cy="180020"/>
            </a:xfrm>
            <a:prstGeom prst="ellipse">
              <a:avLst/>
            </a:prstGeom>
            <a:solidFill>
              <a:srgbClr val="92D05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TextBox 34"/>
            <p:cNvSpPr txBox="1"/>
            <p:nvPr/>
          </p:nvSpPr>
          <p:spPr>
            <a:xfrm>
              <a:off x="727903" y="4439472"/>
              <a:ext cx="62068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On-target</a:t>
              </a:r>
            </a:p>
          </p:txBody>
        </p:sp>
      </p:grpSp>
      <p:sp>
        <p:nvSpPr>
          <p:cNvPr id="37" name="Rectangle 36"/>
          <p:cNvSpPr/>
          <p:nvPr/>
        </p:nvSpPr>
        <p:spPr>
          <a:xfrm>
            <a:off x="197767" y="2859781"/>
            <a:ext cx="358473" cy="936103"/>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Support</a:t>
            </a:r>
          </a:p>
        </p:txBody>
      </p:sp>
      <p:sp>
        <p:nvSpPr>
          <p:cNvPr id="39" name="Rectangle 38"/>
          <p:cNvSpPr/>
          <p:nvPr/>
        </p:nvSpPr>
        <p:spPr>
          <a:xfrm>
            <a:off x="197768" y="3867894"/>
            <a:ext cx="341784" cy="8640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Analysis</a:t>
            </a:r>
          </a:p>
        </p:txBody>
      </p:sp>
      <p:sp>
        <p:nvSpPr>
          <p:cNvPr id="43" name="Flowchart: Process 42"/>
          <p:cNvSpPr/>
          <p:nvPr/>
        </p:nvSpPr>
        <p:spPr>
          <a:xfrm>
            <a:off x="1203542" y="2120817"/>
            <a:ext cx="2000306" cy="240195"/>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Customer / Advocates encouraging participation</a:t>
            </a:r>
          </a:p>
        </p:txBody>
      </p:sp>
      <p:grpSp>
        <p:nvGrpSpPr>
          <p:cNvPr id="51" name="Group 50"/>
          <p:cNvGrpSpPr/>
          <p:nvPr/>
        </p:nvGrpSpPr>
        <p:grpSpPr>
          <a:xfrm>
            <a:off x="1381903" y="1391516"/>
            <a:ext cx="703257" cy="330680"/>
            <a:chOff x="2677368" y="2400657"/>
            <a:chExt cx="703257" cy="330680"/>
          </a:xfrm>
          <a:solidFill>
            <a:schemeClr val="accent1"/>
          </a:solidFill>
        </p:grpSpPr>
        <p:sp>
          <p:nvSpPr>
            <p:cNvPr id="52" name="Rectangle 114"/>
            <p:cNvSpPr>
              <a:spLocks noChangeArrowheads="1"/>
            </p:cNvSpPr>
            <p:nvPr/>
          </p:nvSpPr>
          <p:spPr bwMode="auto">
            <a:xfrm>
              <a:off x="2677368" y="2546671"/>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Checkpoint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29</a:t>
              </a:r>
              <a:r>
                <a:rPr kumimoji="0" lang="en-US" altLang="en-US" sz="600" b="0" i="0" u="none" strike="noStrike" kern="1200" cap="none" spc="0" normalizeH="0" baseline="30000" noProof="0" dirty="0">
                  <a:ln>
                    <a:noFill/>
                  </a:ln>
                  <a:solidFill>
                    <a:prstClr val="white"/>
                  </a:solidFill>
                  <a:effectLst/>
                  <a:uLnTx/>
                  <a:uFillTx/>
                  <a:latin typeface="Arial" pitchFamily="34" charset="0"/>
                  <a:ea typeface="ＭＳ Ｐゴシック" pitchFamily="34" charset="-128"/>
                  <a:cs typeface="Arial" pitchFamily="34" charset="0"/>
                </a:rPr>
                <a:t>th</a:t>
              </a:r>
              <a:r>
                <a:rPr kumimoji="0" lang="en-US" altLang="en-US" sz="6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 Nov </a:t>
              </a:r>
              <a:endParaRPr kumimoji="0" lang="en-US" alt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endParaRPr>
            </a:p>
          </p:txBody>
        </p:sp>
        <p:sp>
          <p:nvSpPr>
            <p:cNvPr id="53" name="Oval 116"/>
            <p:cNvSpPr>
              <a:spLocks noChangeArrowheads="1"/>
            </p:cNvSpPr>
            <p:nvPr/>
          </p:nvSpPr>
          <p:spPr bwMode="auto">
            <a:xfrm>
              <a:off x="2965691"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 name="Flowchart: Process 54"/>
          <p:cNvSpPr/>
          <p:nvPr/>
        </p:nvSpPr>
        <p:spPr>
          <a:xfrm>
            <a:off x="770755" y="2831096"/>
            <a:ext cx="993196" cy="216000"/>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Design (Step 1)</a:t>
            </a:r>
          </a:p>
        </p:txBody>
      </p:sp>
      <p:sp>
        <p:nvSpPr>
          <p:cNvPr id="57" name="Flowchart: Process 56"/>
          <p:cNvSpPr/>
          <p:nvPr/>
        </p:nvSpPr>
        <p:spPr>
          <a:xfrm>
            <a:off x="1763688" y="2404002"/>
            <a:ext cx="820096" cy="213168"/>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Test files can be accepted</a:t>
            </a:r>
          </a:p>
        </p:txBody>
      </p:sp>
      <p:sp>
        <p:nvSpPr>
          <p:cNvPr id="62" name="Rectangle 114"/>
          <p:cNvSpPr>
            <a:spLocks noChangeArrowheads="1"/>
          </p:cNvSpPr>
          <p:nvPr/>
        </p:nvSpPr>
        <p:spPr bwMode="auto">
          <a:xfrm>
            <a:off x="729737" y="1856907"/>
            <a:ext cx="1177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Initial Customer engagement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kick-off 4</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Nov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cxnSp>
        <p:nvCxnSpPr>
          <p:cNvPr id="71" name="Straight Connector 70"/>
          <p:cNvCxnSpPr/>
          <p:nvPr/>
        </p:nvCxnSpPr>
        <p:spPr>
          <a:xfrm flipV="1">
            <a:off x="5320626" y="1401282"/>
            <a:ext cx="0" cy="3258700"/>
          </a:xfrm>
          <a:prstGeom prst="line">
            <a:avLst/>
          </a:prstGeom>
          <a:noFill/>
          <a:ln w="28575" cap="flat" cmpd="sng" algn="ctr">
            <a:solidFill>
              <a:schemeClr val="accent1"/>
            </a:solidFill>
            <a:prstDash val="sysDash"/>
            <a:tailEnd type="none"/>
          </a:ln>
          <a:effectLst/>
        </p:spPr>
      </p:cxnSp>
      <p:sp>
        <p:nvSpPr>
          <p:cNvPr id="72" name="TextBox 71"/>
          <p:cNvSpPr txBox="1"/>
          <p:nvPr/>
        </p:nvSpPr>
        <p:spPr>
          <a:xfrm>
            <a:off x="581750" y="4655485"/>
            <a:ext cx="3898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1D3E61"/>
                </a:solidFill>
                <a:effectLst/>
                <a:uLnTx/>
                <a:uFillTx/>
                <a:latin typeface="Arial"/>
                <a:ea typeface="ＭＳ Ｐゴシック" pitchFamily="34" charset="-128"/>
                <a:cs typeface="+mn-cs"/>
              </a:rPr>
              <a:t>today</a:t>
            </a:r>
            <a:endParaRPr kumimoji="0" lang="en-GB" sz="900" b="1"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sp>
        <p:nvSpPr>
          <p:cNvPr id="76" name="Oval 75"/>
          <p:cNvSpPr/>
          <p:nvPr/>
        </p:nvSpPr>
        <p:spPr bwMode="gray">
          <a:xfrm>
            <a:off x="6002341" y="4791200"/>
            <a:ext cx="179002" cy="180020"/>
          </a:xfrm>
          <a:prstGeom prst="ellipse">
            <a:avLst/>
          </a:prstGeom>
          <a:solidFill>
            <a:schemeClr val="bg1">
              <a:lumMod val="65000"/>
            </a:schemeClr>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TextBox 76"/>
          <p:cNvSpPr txBox="1"/>
          <p:nvPr/>
        </p:nvSpPr>
        <p:spPr>
          <a:xfrm>
            <a:off x="6125478" y="4769838"/>
            <a:ext cx="58702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Planning</a:t>
            </a:r>
          </a:p>
        </p:txBody>
      </p:sp>
      <p:sp>
        <p:nvSpPr>
          <p:cNvPr id="58" name="Flowchart: Process 57">
            <a:extLst>
              <a:ext uri="{FF2B5EF4-FFF2-40B4-BE49-F238E27FC236}">
                <a16:creationId xmlns:a16="http://schemas.microsoft.com/office/drawing/2014/main" id="{AC7827E3-700E-4FCE-9430-582D869C325E}"/>
              </a:ext>
            </a:extLst>
          </p:cNvPr>
          <p:cNvSpPr/>
          <p:nvPr/>
        </p:nvSpPr>
        <p:spPr>
          <a:xfrm>
            <a:off x="4126289" y="3075830"/>
            <a:ext cx="1957879" cy="184099"/>
          </a:xfrm>
          <a:prstGeom prst="flowChartProcess">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Develop (Step 2)</a:t>
            </a:r>
          </a:p>
        </p:txBody>
      </p:sp>
      <p:sp>
        <p:nvSpPr>
          <p:cNvPr id="64" name="Flowchart: Process 63">
            <a:extLst>
              <a:ext uri="{FF2B5EF4-FFF2-40B4-BE49-F238E27FC236}">
                <a16:creationId xmlns:a16="http://schemas.microsoft.com/office/drawing/2014/main" id="{480A9C9D-05A0-46F6-9418-44FD8939BD84}"/>
              </a:ext>
            </a:extLst>
          </p:cNvPr>
          <p:cNvSpPr/>
          <p:nvPr/>
        </p:nvSpPr>
        <p:spPr>
          <a:xfrm>
            <a:off x="4933993" y="3322902"/>
            <a:ext cx="1520535" cy="216000"/>
          </a:xfrm>
          <a:prstGeom prst="flowChartProcess">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Testing (Step 2)</a:t>
            </a:r>
          </a:p>
        </p:txBody>
      </p:sp>
      <p:sp>
        <p:nvSpPr>
          <p:cNvPr id="67" name="Flowchart: Process 66">
            <a:extLst>
              <a:ext uri="{FF2B5EF4-FFF2-40B4-BE49-F238E27FC236}">
                <a16:creationId xmlns:a16="http://schemas.microsoft.com/office/drawing/2014/main" id="{4D22B2E3-583F-4D95-BD00-A0C1FC3A8BDD}"/>
              </a:ext>
            </a:extLst>
          </p:cNvPr>
          <p:cNvSpPr/>
          <p:nvPr/>
        </p:nvSpPr>
        <p:spPr>
          <a:xfrm>
            <a:off x="574205" y="2374688"/>
            <a:ext cx="541411" cy="2160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Kick-off prep</a:t>
            </a:r>
          </a:p>
        </p:txBody>
      </p:sp>
      <p:sp>
        <p:nvSpPr>
          <p:cNvPr id="94" name="Flowchart: Process 93">
            <a:extLst>
              <a:ext uri="{FF2B5EF4-FFF2-40B4-BE49-F238E27FC236}">
                <a16:creationId xmlns:a16="http://schemas.microsoft.com/office/drawing/2014/main" id="{825E2D18-07AD-436D-8782-B427AB3D47BC}"/>
              </a:ext>
            </a:extLst>
          </p:cNvPr>
          <p:cNvSpPr/>
          <p:nvPr/>
        </p:nvSpPr>
        <p:spPr>
          <a:xfrm>
            <a:off x="3131840" y="3922350"/>
            <a:ext cx="1454301" cy="251646"/>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Actual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files in</a:t>
            </a:r>
          </a:p>
        </p:txBody>
      </p:sp>
      <p:sp>
        <p:nvSpPr>
          <p:cNvPr id="95" name="Flowchart: Process 94">
            <a:extLst>
              <a:ext uri="{FF2B5EF4-FFF2-40B4-BE49-F238E27FC236}">
                <a16:creationId xmlns:a16="http://schemas.microsoft.com/office/drawing/2014/main" id="{F5FB37E5-119F-4CD5-974D-FD03786BD77A}"/>
              </a:ext>
            </a:extLst>
          </p:cNvPr>
          <p:cNvSpPr/>
          <p:nvPr/>
        </p:nvSpPr>
        <p:spPr>
          <a:xfrm>
            <a:off x="4628454" y="3918005"/>
            <a:ext cx="1002056" cy="367013"/>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1 Compare / Outcome / Aggregate</a:t>
            </a:r>
          </a:p>
        </p:txBody>
      </p:sp>
      <p:sp>
        <p:nvSpPr>
          <p:cNvPr id="61" name="5-Point Star 60"/>
          <p:cNvSpPr/>
          <p:nvPr/>
        </p:nvSpPr>
        <p:spPr>
          <a:xfrm>
            <a:off x="1043608" y="2428058"/>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8" name="Group 87">
            <a:extLst>
              <a:ext uri="{FF2B5EF4-FFF2-40B4-BE49-F238E27FC236}">
                <a16:creationId xmlns:a16="http://schemas.microsoft.com/office/drawing/2014/main" id="{0B692370-3C7D-4C19-B8C0-4EFB134D20FB}"/>
              </a:ext>
            </a:extLst>
          </p:cNvPr>
          <p:cNvGrpSpPr/>
          <p:nvPr/>
        </p:nvGrpSpPr>
        <p:grpSpPr>
          <a:xfrm>
            <a:off x="1115616" y="2065696"/>
            <a:ext cx="2972871" cy="236907"/>
            <a:chOff x="2825130" y="1923678"/>
            <a:chExt cx="2034902" cy="234909"/>
          </a:xfrm>
        </p:grpSpPr>
        <p:cxnSp>
          <p:nvCxnSpPr>
            <p:cNvPr id="26" name="Straight Arrow Connector 25">
              <a:extLst>
                <a:ext uri="{FF2B5EF4-FFF2-40B4-BE49-F238E27FC236}">
                  <a16:creationId xmlns:a16="http://schemas.microsoft.com/office/drawing/2014/main" id="{5D69CA13-708D-4BA4-8AB0-27868F1F6C19}"/>
                </a:ext>
              </a:extLst>
            </p:cNvPr>
            <p:cNvCxnSpPr/>
            <p:nvPr/>
          </p:nvCxnSpPr>
          <p:spPr>
            <a:xfrm>
              <a:off x="2825130"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CEBF02-0893-459C-8810-45ED26C91BB0}"/>
                </a:ext>
              </a:extLst>
            </p:cNvPr>
            <p:cNvCxnSpPr>
              <a:cxnSpLocks/>
            </p:cNvCxnSpPr>
            <p:nvPr/>
          </p:nvCxnSpPr>
          <p:spPr>
            <a:xfrm>
              <a:off x="2825130" y="1923678"/>
              <a:ext cx="2034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61E50EA-3545-459A-9FEA-D566BB1B18F8}"/>
                </a:ext>
              </a:extLst>
            </p:cNvPr>
            <p:cNvCxnSpPr/>
            <p:nvPr/>
          </p:nvCxnSpPr>
          <p:spPr>
            <a:xfrm>
              <a:off x="4860032"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3" name="Rectangle 114">
            <a:extLst>
              <a:ext uri="{FF2B5EF4-FFF2-40B4-BE49-F238E27FC236}">
                <a16:creationId xmlns:a16="http://schemas.microsoft.com/office/drawing/2014/main" id="{1804B28E-4F6F-4D4D-ADEF-6953643EF2CE}"/>
              </a:ext>
            </a:extLst>
          </p:cNvPr>
          <p:cNvSpPr>
            <a:spLocks noChangeArrowheads="1"/>
          </p:cNvSpPr>
          <p:nvPr/>
        </p:nvSpPr>
        <p:spPr bwMode="auto">
          <a:xfrm>
            <a:off x="3364410" y="1854707"/>
            <a:ext cx="1460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Initial Customer engagement of File receipt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Still ongoing </a:t>
            </a:r>
          </a:p>
        </p:txBody>
      </p:sp>
      <p:sp>
        <p:nvSpPr>
          <p:cNvPr id="101" name="Flowchart: Process 100">
            <a:extLst>
              <a:ext uri="{FF2B5EF4-FFF2-40B4-BE49-F238E27FC236}">
                <a16:creationId xmlns:a16="http://schemas.microsoft.com/office/drawing/2014/main" id="{C8778343-507B-4A3C-A7FE-265B3989C01D}"/>
              </a:ext>
            </a:extLst>
          </p:cNvPr>
          <p:cNvSpPr/>
          <p:nvPr/>
        </p:nvSpPr>
        <p:spPr>
          <a:xfrm>
            <a:off x="2578003" y="2407484"/>
            <a:ext cx="1265998" cy="213168"/>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Actual data files can be accepted</a:t>
            </a:r>
          </a:p>
        </p:txBody>
      </p:sp>
      <p:sp>
        <p:nvSpPr>
          <p:cNvPr id="75" name="Flowchart: Process 74">
            <a:extLst>
              <a:ext uri="{FF2B5EF4-FFF2-40B4-BE49-F238E27FC236}">
                <a16:creationId xmlns:a16="http://schemas.microsoft.com/office/drawing/2014/main" id="{9827AE92-2A80-4E76-9B9B-B8FCE92B3D98}"/>
              </a:ext>
            </a:extLst>
          </p:cNvPr>
          <p:cNvSpPr/>
          <p:nvPr/>
        </p:nvSpPr>
        <p:spPr>
          <a:xfrm>
            <a:off x="2987824" y="3579862"/>
            <a:ext cx="5958391" cy="231141"/>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Support</a:t>
            </a:r>
          </a:p>
        </p:txBody>
      </p:sp>
      <p:sp>
        <p:nvSpPr>
          <p:cNvPr id="90" name="Flowchart: Process 89">
            <a:extLst>
              <a:ext uri="{FF2B5EF4-FFF2-40B4-BE49-F238E27FC236}">
                <a16:creationId xmlns:a16="http://schemas.microsoft.com/office/drawing/2014/main" id="{D5A8C339-C254-48BF-B0A4-3B9DB2695F6C}"/>
              </a:ext>
            </a:extLst>
          </p:cNvPr>
          <p:cNvSpPr/>
          <p:nvPr/>
        </p:nvSpPr>
        <p:spPr>
          <a:xfrm>
            <a:off x="7236423" y="3904129"/>
            <a:ext cx="768367" cy="367013"/>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noProof="0" dirty="0">
                <a:ln>
                  <a:noFill/>
                </a:ln>
                <a:solidFill>
                  <a:prstClr val="white"/>
                </a:solidFill>
                <a:effectLst/>
                <a:uLnTx/>
                <a:uFillTx/>
                <a:latin typeface="Arial"/>
                <a:ea typeface="+mn-ea"/>
                <a:cs typeface="+mn-cs"/>
              </a:rPr>
              <a:t>Step 2a  Categories &amp; 2b MAM</a:t>
            </a:r>
          </a:p>
        </p:txBody>
      </p:sp>
      <p:sp>
        <p:nvSpPr>
          <p:cNvPr id="97" name="Flowchart: Process 96">
            <a:extLst>
              <a:ext uri="{FF2B5EF4-FFF2-40B4-BE49-F238E27FC236}">
                <a16:creationId xmlns:a16="http://schemas.microsoft.com/office/drawing/2014/main" id="{8FBD88CE-1BD6-4D17-B469-715998CB6B92}"/>
              </a:ext>
            </a:extLst>
          </p:cNvPr>
          <p:cNvSpPr/>
          <p:nvPr/>
        </p:nvSpPr>
        <p:spPr>
          <a:xfrm>
            <a:off x="3914770" y="2407157"/>
            <a:ext cx="5031440" cy="216533"/>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Weekly project update via external communication methods </a:t>
            </a:r>
          </a:p>
        </p:txBody>
      </p:sp>
      <p:sp>
        <p:nvSpPr>
          <p:cNvPr id="99" name="Flowchart: Process 98">
            <a:extLst>
              <a:ext uri="{FF2B5EF4-FFF2-40B4-BE49-F238E27FC236}">
                <a16:creationId xmlns:a16="http://schemas.microsoft.com/office/drawing/2014/main" id="{9A654EB1-9E82-4FF7-87FF-58CCE9EEDA3D}"/>
              </a:ext>
            </a:extLst>
          </p:cNvPr>
          <p:cNvSpPr/>
          <p:nvPr/>
        </p:nvSpPr>
        <p:spPr>
          <a:xfrm>
            <a:off x="1979712" y="3922350"/>
            <a:ext cx="1152128" cy="251646"/>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a:t>
            </a:r>
            <a:r>
              <a:rPr kumimoji="0" lang="en-GB" sz="700" b="0" i="0" u="none" strike="noStrike" kern="1200" cap="none" spc="0" normalizeH="0" baseline="0" noProof="0" dirty="0">
                <a:ln>
                  <a:noFill/>
                </a:ln>
                <a:solidFill>
                  <a:prstClr val="white"/>
                </a:solidFill>
                <a:effectLst/>
                <a:uLnTx/>
                <a:uFillTx/>
                <a:latin typeface="Arial"/>
                <a:ea typeface="+mn-ea"/>
                <a:cs typeface="+mn-cs"/>
              </a:rPr>
              <a: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files in</a:t>
            </a:r>
          </a:p>
        </p:txBody>
      </p:sp>
      <p:grpSp>
        <p:nvGrpSpPr>
          <p:cNvPr id="102" name="Group 101">
            <a:extLst>
              <a:ext uri="{FF2B5EF4-FFF2-40B4-BE49-F238E27FC236}">
                <a16:creationId xmlns:a16="http://schemas.microsoft.com/office/drawing/2014/main" id="{258C1410-5F54-45A2-89B3-31197FA33446}"/>
              </a:ext>
            </a:extLst>
          </p:cNvPr>
          <p:cNvGrpSpPr/>
          <p:nvPr/>
        </p:nvGrpSpPr>
        <p:grpSpPr>
          <a:xfrm>
            <a:off x="7597147" y="1373069"/>
            <a:ext cx="703257" cy="336014"/>
            <a:chOff x="3441920" y="2400657"/>
            <a:chExt cx="703257" cy="336014"/>
          </a:xfrm>
          <a:solidFill>
            <a:srgbClr val="FF0000"/>
          </a:solidFill>
        </p:grpSpPr>
        <p:sp>
          <p:nvSpPr>
            <p:cNvPr id="103" name="Oval 116">
              <a:extLst>
                <a:ext uri="{FF2B5EF4-FFF2-40B4-BE49-F238E27FC236}">
                  <a16:creationId xmlns:a16="http://schemas.microsoft.com/office/drawing/2014/main" id="{F2512BFF-ACA1-4C4F-BCB3-A0C1A8324433}"/>
                </a:ext>
              </a:extLst>
            </p:cNvPr>
            <p:cNvSpPr>
              <a:spLocks noChangeArrowheads="1"/>
            </p:cNvSpPr>
            <p:nvPr/>
          </p:nvSpPr>
          <p:spPr bwMode="auto">
            <a:xfrm>
              <a:off x="3729952" y="2400657"/>
              <a:ext cx="10800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104" name="Rectangle 114">
              <a:extLst>
                <a:ext uri="{FF2B5EF4-FFF2-40B4-BE49-F238E27FC236}">
                  <a16:creationId xmlns:a16="http://schemas.microsoft.com/office/drawing/2014/main" id="{435FDB84-6BED-4D1C-8393-B287584D5314}"/>
                </a:ext>
              </a:extLst>
            </p:cNvPr>
            <p:cNvSpPr>
              <a:spLocks noChangeArrowheads="1"/>
            </p:cNvSpPr>
            <p:nvPr/>
          </p:nvSpPr>
          <p:spPr bwMode="auto">
            <a:xfrm>
              <a:off x="3441920" y="2552005"/>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Arial" pitchFamily="34" charset="0"/>
                </a:rPr>
                <a:t>Checkpoint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Arial" pitchFamily="34" charset="0"/>
                </a:rPr>
                <a:t>TBC</a:t>
              </a:r>
              <a:endParaRPr kumimoji="0" lang="en-US" altLang="en-US" sz="14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Arial" pitchFamily="34" charset="0"/>
              </a:endParaRPr>
            </a:p>
          </p:txBody>
        </p:sp>
      </p:grpSp>
      <p:sp>
        <p:nvSpPr>
          <p:cNvPr id="108" name="5-Point Star 60">
            <a:extLst>
              <a:ext uri="{FF2B5EF4-FFF2-40B4-BE49-F238E27FC236}">
                <a16:creationId xmlns:a16="http://schemas.microsoft.com/office/drawing/2014/main" id="{38D3CBFB-EA75-4C13-ACA2-FD71246C2627}"/>
              </a:ext>
            </a:extLst>
          </p:cNvPr>
          <p:cNvSpPr/>
          <p:nvPr/>
        </p:nvSpPr>
        <p:spPr>
          <a:xfrm>
            <a:off x="2339343" y="1573564"/>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9" name="Rectangle 114">
            <a:extLst>
              <a:ext uri="{FF2B5EF4-FFF2-40B4-BE49-F238E27FC236}">
                <a16:creationId xmlns:a16="http://schemas.microsoft.com/office/drawing/2014/main" id="{B55414A9-E016-4434-B2FE-26EF74E32D0F}"/>
              </a:ext>
            </a:extLst>
          </p:cNvPr>
          <p:cNvSpPr>
            <a:spLocks noChangeArrowheads="1"/>
          </p:cNvSpPr>
          <p:nvPr/>
        </p:nvSpPr>
        <p:spPr bwMode="auto">
          <a:xfrm>
            <a:off x="1842679" y="1339885"/>
            <a:ext cx="11779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Date for slicing data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8</a:t>
            </a:r>
            <a:r>
              <a:rPr kumimoji="0" lang="en-US" altLang="en-US" sz="8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Dec</a:t>
            </a:r>
            <a:endParaRPr kumimoji="0" lang="en-US" altLang="en-US" sz="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9" name="Flowchart: Process 88">
            <a:extLst>
              <a:ext uri="{FF2B5EF4-FFF2-40B4-BE49-F238E27FC236}">
                <a16:creationId xmlns:a16="http://schemas.microsoft.com/office/drawing/2014/main" id="{E2A5C4AD-9024-470B-B2CB-28DD99126B65}"/>
              </a:ext>
            </a:extLst>
          </p:cNvPr>
          <p:cNvSpPr/>
          <p:nvPr/>
        </p:nvSpPr>
        <p:spPr>
          <a:xfrm>
            <a:off x="5408791" y="4355938"/>
            <a:ext cx="429569" cy="255990"/>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1</a:t>
            </a:r>
          </a:p>
        </p:txBody>
      </p:sp>
      <p:sp>
        <p:nvSpPr>
          <p:cNvPr id="91" name="Flowchart: Process 90">
            <a:extLst>
              <a:ext uri="{FF2B5EF4-FFF2-40B4-BE49-F238E27FC236}">
                <a16:creationId xmlns:a16="http://schemas.microsoft.com/office/drawing/2014/main" id="{38A6F32D-6DE4-42B4-9B34-3DC7FA1AEAA8}"/>
              </a:ext>
            </a:extLst>
          </p:cNvPr>
          <p:cNvSpPr/>
          <p:nvPr/>
        </p:nvSpPr>
        <p:spPr>
          <a:xfrm>
            <a:off x="7788120" y="4346143"/>
            <a:ext cx="554144" cy="25599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2a &amp; 2b</a:t>
            </a:r>
          </a:p>
        </p:txBody>
      </p:sp>
      <p:sp>
        <p:nvSpPr>
          <p:cNvPr id="98" name="5-Point Star 60">
            <a:extLst>
              <a:ext uri="{FF2B5EF4-FFF2-40B4-BE49-F238E27FC236}">
                <a16:creationId xmlns:a16="http://schemas.microsoft.com/office/drawing/2014/main" id="{8FC7AB51-2F39-4D97-82EA-F2F4FCE82DF7}"/>
              </a:ext>
            </a:extLst>
          </p:cNvPr>
          <p:cNvSpPr/>
          <p:nvPr/>
        </p:nvSpPr>
        <p:spPr>
          <a:xfrm>
            <a:off x="8892480" y="2060816"/>
            <a:ext cx="144016" cy="1436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5" name="Rectangle 114">
            <a:extLst>
              <a:ext uri="{FF2B5EF4-FFF2-40B4-BE49-F238E27FC236}">
                <a16:creationId xmlns:a16="http://schemas.microsoft.com/office/drawing/2014/main" id="{A7F86275-BE82-422E-BB56-17866CB31106}"/>
              </a:ext>
            </a:extLst>
          </p:cNvPr>
          <p:cNvSpPr>
            <a:spLocks noChangeArrowheads="1"/>
          </p:cNvSpPr>
          <p:nvPr/>
        </p:nvSpPr>
        <p:spPr bwMode="auto">
          <a:xfrm>
            <a:off x="8103113" y="1896151"/>
            <a:ext cx="117796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Recommendations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66" name="Title 1">
            <a:extLst>
              <a:ext uri="{FF2B5EF4-FFF2-40B4-BE49-F238E27FC236}">
                <a16:creationId xmlns:a16="http://schemas.microsoft.com/office/drawing/2014/main" id="{40683EDB-BDE0-482D-B2D5-D144D91A2F04}"/>
              </a:ext>
            </a:extLst>
          </p:cNvPr>
          <p:cNvSpPr txBox="1">
            <a:spLocks/>
          </p:cNvSpPr>
          <p:nvPr/>
        </p:nvSpPr>
        <p:spPr>
          <a:xfrm>
            <a:off x="-25049" y="4756685"/>
            <a:ext cx="2580825" cy="28803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1" i="1"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XRN4914 MOD 0651 - Retrospective Data Update Provision</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800" i="1" dirty="0">
                <a:solidFill>
                  <a:schemeClr val="accent1"/>
                </a:solidFill>
              </a:rPr>
              <a:t>8</a:t>
            </a:r>
            <a:r>
              <a:rPr lang="en-GB" sz="800" i="1" baseline="30000" dirty="0">
                <a:solidFill>
                  <a:schemeClr val="accent1"/>
                </a:solidFill>
              </a:rPr>
              <a:t>th</a:t>
            </a:r>
            <a:r>
              <a:rPr lang="en-GB" sz="800" i="1" dirty="0">
                <a:solidFill>
                  <a:schemeClr val="accent1"/>
                </a:solidFill>
              </a:rPr>
              <a:t> April</a:t>
            </a:r>
            <a:endParaRPr kumimoji="0" lang="en-GB" sz="800" i="1"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68" name="Flowchart: Process 67">
            <a:extLst>
              <a:ext uri="{FF2B5EF4-FFF2-40B4-BE49-F238E27FC236}">
                <a16:creationId xmlns:a16="http://schemas.microsoft.com/office/drawing/2014/main" id="{BB84F896-5B78-409B-A7C2-4E52D20EB886}"/>
              </a:ext>
            </a:extLst>
          </p:cNvPr>
          <p:cNvSpPr/>
          <p:nvPr/>
        </p:nvSpPr>
        <p:spPr>
          <a:xfrm>
            <a:off x="1834920" y="2831096"/>
            <a:ext cx="1296921" cy="216000"/>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Develop (Step 1)</a:t>
            </a:r>
          </a:p>
        </p:txBody>
      </p:sp>
      <p:sp>
        <p:nvSpPr>
          <p:cNvPr id="69" name="Flowchart: Process 68">
            <a:extLst>
              <a:ext uri="{FF2B5EF4-FFF2-40B4-BE49-F238E27FC236}">
                <a16:creationId xmlns:a16="http://schemas.microsoft.com/office/drawing/2014/main" id="{95E46177-CAF2-4402-A918-2F75086CC088}"/>
              </a:ext>
            </a:extLst>
          </p:cNvPr>
          <p:cNvSpPr/>
          <p:nvPr/>
        </p:nvSpPr>
        <p:spPr>
          <a:xfrm>
            <a:off x="2601472" y="3075806"/>
            <a:ext cx="1221903" cy="216000"/>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Testing (Step 1)</a:t>
            </a:r>
          </a:p>
        </p:txBody>
      </p:sp>
      <p:sp>
        <p:nvSpPr>
          <p:cNvPr id="82" name="Oval 116">
            <a:extLst>
              <a:ext uri="{FF2B5EF4-FFF2-40B4-BE49-F238E27FC236}">
                <a16:creationId xmlns:a16="http://schemas.microsoft.com/office/drawing/2014/main" id="{FA965496-7BA0-4FF0-B503-18C136920F87}"/>
              </a:ext>
            </a:extLst>
          </p:cNvPr>
          <p:cNvSpPr>
            <a:spLocks noChangeArrowheads="1"/>
          </p:cNvSpPr>
          <p:nvPr/>
        </p:nvSpPr>
        <p:spPr bwMode="auto">
          <a:xfrm>
            <a:off x="4986675" y="1360044"/>
            <a:ext cx="108000" cy="10953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83" name="Rectangle 114">
            <a:extLst>
              <a:ext uri="{FF2B5EF4-FFF2-40B4-BE49-F238E27FC236}">
                <a16:creationId xmlns:a16="http://schemas.microsoft.com/office/drawing/2014/main" id="{183794A6-8B4C-45FD-9CE8-B0E8902FB5ED}"/>
              </a:ext>
            </a:extLst>
          </p:cNvPr>
          <p:cNvSpPr>
            <a:spLocks noChangeArrowheads="1"/>
          </p:cNvSpPr>
          <p:nvPr/>
        </p:nvSpPr>
        <p:spPr bwMode="auto">
          <a:xfrm>
            <a:off x="4716440" y="1534605"/>
            <a:ext cx="703257" cy="184666"/>
          </a:xfrm>
          <a:prstGeom prst="rect">
            <a:avLst/>
          </a:prstGeom>
          <a:solidFill>
            <a:schemeClr val="accent1"/>
          </a:solidFill>
          <a:ln>
            <a:noFill/>
          </a:ln>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Arial" pitchFamily="34" charset="0"/>
              </a:rPr>
              <a:t>Checkpoint 2</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600" dirty="0">
                <a:solidFill>
                  <a:schemeClr val="bg1"/>
                </a:solidFill>
              </a:rPr>
              <a:t>7</a:t>
            </a:r>
            <a:r>
              <a:rPr lang="en-US" altLang="en-US" sz="600" baseline="30000" dirty="0">
                <a:solidFill>
                  <a:schemeClr val="bg1"/>
                </a:solidFill>
              </a:rPr>
              <a:t>th</a:t>
            </a:r>
            <a:r>
              <a:rPr lang="en-US" altLang="en-US" sz="600" dirty="0">
                <a:solidFill>
                  <a:schemeClr val="bg1"/>
                </a:solidFill>
              </a:rPr>
              <a:t> Feb</a:t>
            </a:r>
            <a:endParaRPr kumimoji="0" lang="en-US" altLang="en-US" sz="600" b="0" i="0" u="none" strike="noStrike" kern="1200" cap="none" spc="0" normalizeH="0" baseline="0" noProof="0" dirty="0">
              <a:ln>
                <a:noFill/>
              </a:ln>
              <a:solidFill>
                <a:schemeClr val="bg1"/>
              </a:solidFill>
              <a:effectLst/>
              <a:uLnTx/>
              <a:uFillTx/>
              <a:ea typeface="ＭＳ Ｐゴシック" pitchFamily="34" charset="-128"/>
            </a:endParaRPr>
          </a:p>
        </p:txBody>
      </p:sp>
      <p:sp>
        <p:nvSpPr>
          <p:cNvPr id="84" name="Flowchart: Process 83">
            <a:extLst>
              <a:ext uri="{FF2B5EF4-FFF2-40B4-BE49-F238E27FC236}">
                <a16:creationId xmlns:a16="http://schemas.microsoft.com/office/drawing/2014/main" id="{F49362BC-FF94-4EE4-BE5B-AD0DA596F2A2}"/>
              </a:ext>
            </a:extLst>
          </p:cNvPr>
          <p:cNvSpPr/>
          <p:nvPr/>
        </p:nvSpPr>
        <p:spPr>
          <a:xfrm>
            <a:off x="3297248" y="2831056"/>
            <a:ext cx="2138848" cy="208750"/>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Design (Step 2)</a:t>
            </a:r>
          </a:p>
        </p:txBody>
      </p:sp>
      <p:sp>
        <p:nvSpPr>
          <p:cNvPr id="100" name="Flowchart: Process 99">
            <a:extLst>
              <a:ext uri="{FF2B5EF4-FFF2-40B4-BE49-F238E27FC236}">
                <a16:creationId xmlns:a16="http://schemas.microsoft.com/office/drawing/2014/main" id="{3775A579-31A0-4A81-9632-B969CE869B2D}"/>
              </a:ext>
            </a:extLst>
          </p:cNvPr>
          <p:cNvSpPr/>
          <p:nvPr/>
        </p:nvSpPr>
        <p:spPr>
          <a:xfrm>
            <a:off x="8065192" y="3890333"/>
            <a:ext cx="853104" cy="367013"/>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Step 2c RGMA &amp; 2d Deep Dive</a:t>
            </a:r>
          </a:p>
        </p:txBody>
      </p:sp>
      <p:sp>
        <p:nvSpPr>
          <p:cNvPr id="107" name="Flowchart: Process 106">
            <a:extLst>
              <a:ext uri="{FF2B5EF4-FFF2-40B4-BE49-F238E27FC236}">
                <a16:creationId xmlns:a16="http://schemas.microsoft.com/office/drawing/2014/main" id="{1271F134-F712-4A14-8FA8-36226F3261FE}"/>
              </a:ext>
            </a:extLst>
          </p:cNvPr>
          <p:cNvSpPr/>
          <p:nvPr/>
        </p:nvSpPr>
        <p:spPr>
          <a:xfrm>
            <a:off x="8410344" y="4331984"/>
            <a:ext cx="554144" cy="25599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2c &amp; 2d</a:t>
            </a:r>
          </a:p>
        </p:txBody>
      </p:sp>
      <p:sp>
        <p:nvSpPr>
          <p:cNvPr id="110" name="Rectangle 114">
            <a:extLst>
              <a:ext uri="{FF2B5EF4-FFF2-40B4-BE49-F238E27FC236}">
                <a16:creationId xmlns:a16="http://schemas.microsoft.com/office/drawing/2014/main" id="{88CBC755-B427-4044-B70E-02F67B03BE5F}"/>
              </a:ext>
            </a:extLst>
          </p:cNvPr>
          <p:cNvSpPr>
            <a:spLocks noChangeArrowheads="1"/>
          </p:cNvSpPr>
          <p:nvPr/>
        </p:nvSpPr>
        <p:spPr bwMode="auto">
          <a:xfrm>
            <a:off x="5503775" y="2850652"/>
            <a:ext cx="21067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Business Rules for Shipper Fixed Anomalies awaiting SME Review and Input, Design Step 2 then complete</a:t>
            </a:r>
          </a:p>
        </p:txBody>
      </p:sp>
      <p:sp>
        <p:nvSpPr>
          <p:cNvPr id="79" name="Flowchart: Process 78">
            <a:extLst>
              <a:ext uri="{FF2B5EF4-FFF2-40B4-BE49-F238E27FC236}">
                <a16:creationId xmlns:a16="http://schemas.microsoft.com/office/drawing/2014/main" id="{C8FD1C60-3A35-42C1-B5F0-3719E188D3B2}"/>
              </a:ext>
            </a:extLst>
          </p:cNvPr>
          <p:cNvSpPr/>
          <p:nvPr/>
        </p:nvSpPr>
        <p:spPr>
          <a:xfrm>
            <a:off x="6707813" y="4780857"/>
            <a:ext cx="180000" cy="18000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Arial"/>
              <a:ea typeface="+mn-ea"/>
              <a:cs typeface="+mn-cs"/>
            </a:endParaRPr>
          </a:p>
        </p:txBody>
      </p:sp>
      <p:sp>
        <p:nvSpPr>
          <p:cNvPr id="80" name="TextBox 79">
            <a:extLst>
              <a:ext uri="{FF2B5EF4-FFF2-40B4-BE49-F238E27FC236}">
                <a16:creationId xmlns:a16="http://schemas.microsoft.com/office/drawing/2014/main" id="{DC651DD8-0EDD-449D-B36E-BBED892387AE}"/>
              </a:ext>
            </a:extLst>
          </p:cNvPr>
          <p:cNvSpPr txBox="1"/>
          <p:nvPr/>
        </p:nvSpPr>
        <p:spPr>
          <a:xfrm>
            <a:off x="6869279" y="4701362"/>
            <a:ext cx="20361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Dates need to be con</a:t>
            </a:r>
            <a:r>
              <a:rPr lang="en-GB" sz="800" dirty="0">
                <a:solidFill>
                  <a:srgbClr val="1D3E61"/>
                </a:solidFill>
                <a:latin typeface="Arial"/>
              </a:rPr>
              <a:t>firmed post Step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results as </a:t>
            </a:r>
            <a:r>
              <a:rPr lang="en-GB" sz="800" dirty="0">
                <a:solidFill>
                  <a:srgbClr val="1D3E61"/>
                </a:solidFill>
                <a:latin typeface="Arial"/>
              </a:rPr>
              <a:t>volumes will inform task size</a:t>
            </a:r>
            <a:endPar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graphicFrame>
        <p:nvGraphicFramePr>
          <p:cNvPr id="6" name="Table 5">
            <a:extLst>
              <a:ext uri="{FF2B5EF4-FFF2-40B4-BE49-F238E27FC236}">
                <a16:creationId xmlns:a16="http://schemas.microsoft.com/office/drawing/2014/main" id="{E748F94A-BE29-4648-992A-287E7451C36C}"/>
              </a:ext>
            </a:extLst>
          </p:cNvPr>
          <p:cNvGraphicFramePr>
            <a:graphicFrameLocks noGrp="1"/>
          </p:cNvGraphicFramePr>
          <p:nvPr>
            <p:extLst/>
          </p:nvPr>
        </p:nvGraphicFramePr>
        <p:xfrm>
          <a:off x="539763" y="987574"/>
          <a:ext cx="8439030" cy="313278"/>
        </p:xfrm>
        <a:graphic>
          <a:graphicData uri="http://schemas.openxmlformats.org/drawingml/2006/table">
            <a:tbl>
              <a:tblPr firstRow="1" bandRow="1">
                <a:tableStyleId>{5C22544A-7EE6-4342-B048-85BDC9FD1C3A}</a:tableStyleId>
              </a:tblPr>
              <a:tblGrid>
                <a:gridCol w="1406505">
                  <a:extLst>
                    <a:ext uri="{9D8B030D-6E8A-4147-A177-3AD203B41FA5}">
                      <a16:colId xmlns:a16="http://schemas.microsoft.com/office/drawing/2014/main" val="1760081582"/>
                    </a:ext>
                  </a:extLst>
                </a:gridCol>
                <a:gridCol w="1406505">
                  <a:extLst>
                    <a:ext uri="{9D8B030D-6E8A-4147-A177-3AD203B41FA5}">
                      <a16:colId xmlns:a16="http://schemas.microsoft.com/office/drawing/2014/main" val="1013112567"/>
                    </a:ext>
                  </a:extLst>
                </a:gridCol>
                <a:gridCol w="1406505">
                  <a:extLst>
                    <a:ext uri="{9D8B030D-6E8A-4147-A177-3AD203B41FA5}">
                      <a16:colId xmlns:a16="http://schemas.microsoft.com/office/drawing/2014/main" val="1097286555"/>
                    </a:ext>
                  </a:extLst>
                </a:gridCol>
                <a:gridCol w="1406505">
                  <a:extLst>
                    <a:ext uri="{9D8B030D-6E8A-4147-A177-3AD203B41FA5}">
                      <a16:colId xmlns:a16="http://schemas.microsoft.com/office/drawing/2014/main" val="4271768294"/>
                    </a:ext>
                  </a:extLst>
                </a:gridCol>
                <a:gridCol w="1406505">
                  <a:extLst>
                    <a:ext uri="{9D8B030D-6E8A-4147-A177-3AD203B41FA5}">
                      <a16:colId xmlns:a16="http://schemas.microsoft.com/office/drawing/2014/main" val="3312957081"/>
                    </a:ext>
                  </a:extLst>
                </a:gridCol>
                <a:gridCol w="1406505">
                  <a:extLst>
                    <a:ext uri="{9D8B030D-6E8A-4147-A177-3AD203B41FA5}">
                      <a16:colId xmlns:a16="http://schemas.microsoft.com/office/drawing/2014/main" val="2669923489"/>
                    </a:ext>
                  </a:extLst>
                </a:gridCol>
              </a:tblGrid>
              <a:tr h="313278">
                <a:tc>
                  <a:txBody>
                    <a:bodyPr/>
                    <a:lstStyle/>
                    <a:p>
                      <a:pPr algn="ctr"/>
                      <a:r>
                        <a:rPr lang="en-GB" sz="1000" dirty="0">
                          <a:solidFill>
                            <a:schemeClr val="tx1"/>
                          </a:solidFill>
                        </a:rPr>
                        <a:t>November </a:t>
                      </a:r>
                    </a:p>
                  </a:txBody>
                  <a:tcPr>
                    <a:solidFill>
                      <a:srgbClr val="B1D6E8"/>
                    </a:solidFill>
                  </a:tcPr>
                </a:tc>
                <a:tc>
                  <a:txBody>
                    <a:bodyPr/>
                    <a:lstStyle/>
                    <a:p>
                      <a:pPr algn="ctr"/>
                      <a:r>
                        <a:rPr lang="en-GB" sz="1000" dirty="0">
                          <a:solidFill>
                            <a:schemeClr val="tx1"/>
                          </a:solidFill>
                        </a:rPr>
                        <a:t>December</a:t>
                      </a:r>
                    </a:p>
                  </a:txBody>
                  <a:tcPr>
                    <a:solidFill>
                      <a:srgbClr val="B1D6E8"/>
                    </a:solidFill>
                  </a:tcPr>
                </a:tc>
                <a:tc>
                  <a:txBody>
                    <a:bodyPr/>
                    <a:lstStyle/>
                    <a:p>
                      <a:pPr algn="ctr"/>
                      <a:r>
                        <a:rPr lang="en-GB" sz="1000" dirty="0">
                          <a:solidFill>
                            <a:schemeClr val="tx1"/>
                          </a:solidFill>
                        </a:rPr>
                        <a:t>January</a:t>
                      </a:r>
                    </a:p>
                  </a:txBody>
                  <a:tcPr>
                    <a:solidFill>
                      <a:srgbClr val="B1D6E8"/>
                    </a:solidFill>
                  </a:tcPr>
                </a:tc>
                <a:tc>
                  <a:txBody>
                    <a:bodyPr/>
                    <a:lstStyle/>
                    <a:p>
                      <a:pPr algn="ctr"/>
                      <a:r>
                        <a:rPr lang="en-GB" sz="1000" dirty="0">
                          <a:solidFill>
                            <a:schemeClr val="tx1"/>
                          </a:solidFill>
                        </a:rPr>
                        <a:t>February </a:t>
                      </a:r>
                    </a:p>
                  </a:txBody>
                  <a:tcPr>
                    <a:solidFill>
                      <a:srgbClr val="B1D6E8"/>
                    </a:solidFill>
                  </a:tcPr>
                </a:tc>
                <a:tc>
                  <a:txBody>
                    <a:bodyPr/>
                    <a:lstStyle/>
                    <a:p>
                      <a:pPr algn="ctr"/>
                      <a:r>
                        <a:rPr lang="en-GB" sz="1000" dirty="0">
                          <a:solidFill>
                            <a:schemeClr val="tx1"/>
                          </a:solidFill>
                        </a:rPr>
                        <a:t>March</a:t>
                      </a:r>
                    </a:p>
                  </a:txBody>
                  <a:tcPr>
                    <a:solidFill>
                      <a:srgbClr val="B1D6E8"/>
                    </a:solidFill>
                  </a:tcPr>
                </a:tc>
                <a:tc>
                  <a:txBody>
                    <a:bodyPr/>
                    <a:lstStyle/>
                    <a:p>
                      <a:pPr algn="ctr"/>
                      <a:r>
                        <a:rPr lang="en-GB" sz="1000" dirty="0">
                          <a:solidFill>
                            <a:schemeClr val="tx1"/>
                          </a:solidFill>
                        </a:rPr>
                        <a:t>April</a:t>
                      </a:r>
                    </a:p>
                  </a:txBody>
                  <a:tcPr>
                    <a:solidFill>
                      <a:srgbClr val="B1D6E8"/>
                    </a:solidFill>
                  </a:tcPr>
                </a:tc>
                <a:extLst>
                  <a:ext uri="{0D108BD9-81ED-4DB2-BD59-A6C34878D82A}">
                    <a16:rowId xmlns:a16="http://schemas.microsoft.com/office/drawing/2014/main" val="2982941477"/>
                  </a:ext>
                </a:extLst>
              </a:tr>
            </a:tbl>
          </a:graphicData>
        </a:graphic>
      </p:graphicFrame>
    </p:spTree>
    <p:extLst>
      <p:ext uri="{BB962C8B-B14F-4D97-AF65-F5344CB8AC3E}">
        <p14:creationId xmlns:p14="http://schemas.microsoft.com/office/powerpoint/2010/main" val="265158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65659"/>
            <a:ext cx="7772400" cy="1864543"/>
          </a:xfrm>
        </p:spPr>
        <p:txBody>
          <a:bodyPr>
            <a:normAutofit fontScale="90000"/>
          </a:bodyPr>
          <a:lstStyle/>
          <a:p>
            <a:br>
              <a:rPr lang="en-GB" dirty="0"/>
            </a:br>
            <a:r>
              <a:rPr lang="en-GB" dirty="0"/>
              <a:t>Action 0209 &amp; 0210 supporting papers.</a:t>
            </a:r>
            <a:br>
              <a:rPr lang="en-GB" dirty="0"/>
            </a:br>
            <a:br>
              <a:rPr lang="en-GB" dirty="0"/>
            </a:br>
            <a:r>
              <a:rPr lang="en-GB" dirty="0"/>
              <a:t>XRN4871B – Modification 0665 – Changes to Ratchet Regime</a:t>
            </a:r>
            <a:br>
              <a:rPr lang="en-GB" b="0" dirty="0"/>
            </a:br>
            <a:endParaRPr lang="en-GB" dirty="0"/>
          </a:p>
        </p:txBody>
      </p:sp>
      <p:sp>
        <p:nvSpPr>
          <p:cNvPr id="3" name="Subtitle 2"/>
          <p:cNvSpPr>
            <a:spLocks noGrp="1"/>
          </p:cNvSpPr>
          <p:nvPr>
            <p:ph type="subTitle" idx="1"/>
          </p:nvPr>
        </p:nvSpPr>
        <p:spPr>
          <a:xfrm>
            <a:off x="1371600" y="3507854"/>
            <a:ext cx="6400800" cy="1314450"/>
          </a:xfrm>
        </p:spPr>
        <p:txBody>
          <a:bodyPr>
            <a:normAutofit lnSpcReduction="10000"/>
          </a:bodyPr>
          <a:lstStyle/>
          <a:p>
            <a:r>
              <a:rPr lang="en-GB" sz="2500" b="1" dirty="0">
                <a:solidFill>
                  <a:srgbClr val="3E5AA8"/>
                </a:solidFill>
                <a:ea typeface="+mj-ea"/>
              </a:rPr>
              <a:t>Scope and Funding</a:t>
            </a:r>
          </a:p>
          <a:p>
            <a:endParaRPr lang="en-GB" dirty="0"/>
          </a:p>
          <a:p>
            <a:r>
              <a:rPr lang="en-GB" dirty="0"/>
              <a:t>ChMC – April 2020</a:t>
            </a:r>
          </a:p>
        </p:txBody>
      </p:sp>
    </p:spTree>
    <p:extLst>
      <p:ext uri="{BB962C8B-B14F-4D97-AF65-F5344CB8AC3E}">
        <p14:creationId xmlns:p14="http://schemas.microsoft.com/office/powerpoint/2010/main" val="895657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normAutofit fontScale="90000"/>
          </a:bodyPr>
          <a:lstStyle/>
          <a:p>
            <a:r>
              <a:rPr lang="en-GB" dirty="0"/>
              <a:t>7.3 XRN5057 – Minor Release Drop 6 -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5860" y="1059582"/>
          <a:ext cx="8594612" cy="3527738"/>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April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MiRD6 consists of 2 changes and to be delivered on 29/02/20. </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Minor Release Drop 6 Implemented as planned on 29/02/20 and PIS First Usage completed 13/03/20 for one change XRN4955 but as First Usage for XRN4997 will not occur until the end of April - early May it will be monitored as part of Minor Release Drop 7. </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The agreed scope of XRN5057 is for 2 changes XRN 4955 - Amendment of MDD PSR Needs Codes and Needs Codes Descriptions and XRN4997 - Introduction of New Charge Codes for Pro-Active Payment of GSOP 3 and GSOP 13 and GT Voluntary Consumer Payments</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The change was implemented on Saturday 29th February.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A risk has been raised that there is no guarantee that First Usage for XRN4995 will occur during </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MiRD</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7.</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Changes are being delivered as part of the Minor </a:t>
                      </a:r>
                      <a:r>
                        <a:rPr kumimoji="0" lang="en-US" sz="1050" b="0" i="0" u="none" strike="noStrike" kern="1200" cap="none" normalizeH="0" baseline="0">
                          <a:ln>
                            <a:noFill/>
                          </a:ln>
                          <a:solidFill>
                            <a:schemeClr val="tx1"/>
                          </a:solidFill>
                          <a:effectLst/>
                          <a:latin typeface="Arial" panose="020B0604020202020204" pitchFamily="34" charset="0"/>
                          <a:ea typeface="Verdana" pitchFamily="34" charset="0"/>
                          <a:cs typeface="Arial" panose="020B0604020202020204" pitchFamily="34" charset="0"/>
                        </a:rPr>
                        <a:t>Release budget.</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N/A</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803884" y="1817266"/>
            <a:ext cx="218894" cy="2216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088325" y="1156943"/>
            <a:ext cx="211059" cy="1979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5977181"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58243"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43612"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21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normAutofit/>
          </a:bodyPr>
          <a:lstStyle/>
          <a:p>
            <a:r>
              <a:rPr lang="en-GB" dirty="0"/>
              <a:t>XRN5057 – MiRD6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65632" y="694401"/>
            <a:ext cx="9036496" cy="1815882"/>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p>
          <a:p>
            <a:endParaRPr lang="en-GB"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solidFill>
                  <a:srgbClr val="1D3E61"/>
                </a:solidFill>
              </a:rPr>
              <a:t>Design Completed – 13/12/19</a:t>
            </a:r>
          </a:p>
          <a:p>
            <a:pPr marL="285750" indent="-285750">
              <a:buFont typeface="Arial" panose="020B0604020202020204" pitchFamily="34" charset="0"/>
              <a:buChar char="•"/>
            </a:pPr>
            <a:r>
              <a:rPr lang="en-GB" sz="1200" b="1" dirty="0">
                <a:solidFill>
                  <a:srgbClr val="1D3E61"/>
                </a:solidFill>
              </a:rPr>
              <a:t>Build &amp; Functional Unit Test Completion – 03/01/20</a:t>
            </a:r>
          </a:p>
          <a:p>
            <a:pPr marL="285750" indent="-285750">
              <a:buFont typeface="Arial" panose="020B0604020202020204" pitchFamily="34" charset="0"/>
              <a:buChar char="•"/>
            </a:pPr>
            <a:r>
              <a:rPr lang="en-GB" sz="1200" b="1" dirty="0">
                <a:solidFill>
                  <a:srgbClr val="1D3E61"/>
                </a:solidFill>
              </a:rPr>
              <a:t>System Test &amp; Assurance Completion – 24/01/20</a:t>
            </a:r>
          </a:p>
          <a:p>
            <a:pPr marL="285750" indent="-285750">
              <a:buFont typeface="Arial" panose="020B0604020202020204" pitchFamily="34" charset="0"/>
              <a:buChar char="•"/>
            </a:pPr>
            <a:r>
              <a:rPr lang="en-GB" sz="1200" b="1" dirty="0">
                <a:solidFill>
                  <a:srgbClr val="1D3E61"/>
                </a:solidFill>
              </a:rPr>
              <a:t>Regression Test &amp; Assurance Completion – 14/02/20</a:t>
            </a:r>
          </a:p>
          <a:p>
            <a:pPr marL="285750" indent="-285750">
              <a:buFont typeface="Arial" panose="020B0604020202020204" pitchFamily="34" charset="0"/>
              <a:buChar char="•"/>
            </a:pPr>
            <a:r>
              <a:rPr lang="en-GB" sz="1200" b="1" dirty="0">
                <a:solidFill>
                  <a:srgbClr val="1D3E61"/>
                </a:solidFill>
              </a:rPr>
              <a:t>Implementation Complete – 29/02/20</a:t>
            </a:r>
          </a:p>
          <a:p>
            <a:pPr marL="285750" indent="-285750">
              <a:buFont typeface="Arial" panose="020B0604020202020204" pitchFamily="34" charset="0"/>
              <a:buChar char="•"/>
            </a:pPr>
            <a:r>
              <a:rPr lang="en-GB" sz="1200" b="1" dirty="0">
                <a:solidFill>
                  <a:srgbClr val="1D3E61"/>
                </a:solidFill>
              </a:rPr>
              <a:t>PIS Complete – 13/03/20 </a:t>
            </a: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21616C67-0988-4E40-8F41-DB87EDFF9352}"/>
              </a:ext>
            </a:extLst>
          </p:cNvPr>
          <p:cNvGraphicFramePr>
            <a:graphicFrameLocks noGrp="1"/>
          </p:cNvGraphicFramePr>
          <p:nvPr>
            <p:extLst/>
          </p:nvPr>
        </p:nvGraphicFramePr>
        <p:xfrm>
          <a:off x="179512" y="2427734"/>
          <a:ext cx="8640955" cy="1512167"/>
        </p:xfrm>
        <a:graphic>
          <a:graphicData uri="http://schemas.openxmlformats.org/drawingml/2006/table">
            <a:tbl>
              <a:tblPr/>
              <a:tblGrid>
                <a:gridCol w="320778">
                  <a:extLst>
                    <a:ext uri="{9D8B030D-6E8A-4147-A177-3AD203B41FA5}">
                      <a16:colId xmlns:a16="http://schemas.microsoft.com/office/drawing/2014/main" val="3347663364"/>
                    </a:ext>
                  </a:extLst>
                </a:gridCol>
                <a:gridCol w="481167">
                  <a:extLst>
                    <a:ext uri="{9D8B030D-6E8A-4147-A177-3AD203B41FA5}">
                      <a16:colId xmlns:a16="http://schemas.microsoft.com/office/drawing/2014/main" val="3357788505"/>
                    </a:ext>
                  </a:extLst>
                </a:gridCol>
                <a:gridCol w="481167">
                  <a:extLst>
                    <a:ext uri="{9D8B030D-6E8A-4147-A177-3AD203B41FA5}">
                      <a16:colId xmlns:a16="http://schemas.microsoft.com/office/drawing/2014/main" val="970700804"/>
                    </a:ext>
                  </a:extLst>
                </a:gridCol>
                <a:gridCol w="481167">
                  <a:extLst>
                    <a:ext uri="{9D8B030D-6E8A-4147-A177-3AD203B41FA5}">
                      <a16:colId xmlns:a16="http://schemas.microsoft.com/office/drawing/2014/main" val="3963402561"/>
                    </a:ext>
                  </a:extLst>
                </a:gridCol>
                <a:gridCol w="481167">
                  <a:extLst>
                    <a:ext uri="{9D8B030D-6E8A-4147-A177-3AD203B41FA5}">
                      <a16:colId xmlns:a16="http://schemas.microsoft.com/office/drawing/2014/main" val="3890105264"/>
                    </a:ext>
                  </a:extLst>
                </a:gridCol>
                <a:gridCol w="441069">
                  <a:extLst>
                    <a:ext uri="{9D8B030D-6E8A-4147-A177-3AD203B41FA5}">
                      <a16:colId xmlns:a16="http://schemas.microsoft.com/office/drawing/2014/main" val="2679633702"/>
                    </a:ext>
                  </a:extLst>
                </a:gridCol>
                <a:gridCol w="451093">
                  <a:extLst>
                    <a:ext uri="{9D8B030D-6E8A-4147-A177-3AD203B41FA5}">
                      <a16:colId xmlns:a16="http://schemas.microsoft.com/office/drawing/2014/main" val="3164041755"/>
                    </a:ext>
                  </a:extLst>
                </a:gridCol>
                <a:gridCol w="481167">
                  <a:extLst>
                    <a:ext uri="{9D8B030D-6E8A-4147-A177-3AD203B41FA5}">
                      <a16:colId xmlns:a16="http://schemas.microsoft.com/office/drawing/2014/main" val="796199798"/>
                    </a:ext>
                  </a:extLst>
                </a:gridCol>
                <a:gridCol w="481167">
                  <a:extLst>
                    <a:ext uri="{9D8B030D-6E8A-4147-A177-3AD203B41FA5}">
                      <a16:colId xmlns:a16="http://schemas.microsoft.com/office/drawing/2014/main" val="1135407032"/>
                    </a:ext>
                  </a:extLst>
                </a:gridCol>
                <a:gridCol w="481167">
                  <a:extLst>
                    <a:ext uri="{9D8B030D-6E8A-4147-A177-3AD203B41FA5}">
                      <a16:colId xmlns:a16="http://schemas.microsoft.com/office/drawing/2014/main" val="2877718057"/>
                    </a:ext>
                  </a:extLst>
                </a:gridCol>
                <a:gridCol w="481167">
                  <a:extLst>
                    <a:ext uri="{9D8B030D-6E8A-4147-A177-3AD203B41FA5}">
                      <a16:colId xmlns:a16="http://schemas.microsoft.com/office/drawing/2014/main" val="3542262482"/>
                    </a:ext>
                  </a:extLst>
                </a:gridCol>
                <a:gridCol w="380924">
                  <a:extLst>
                    <a:ext uri="{9D8B030D-6E8A-4147-A177-3AD203B41FA5}">
                      <a16:colId xmlns:a16="http://schemas.microsoft.com/office/drawing/2014/main" val="2554866430"/>
                    </a:ext>
                  </a:extLst>
                </a:gridCol>
                <a:gridCol w="481167">
                  <a:extLst>
                    <a:ext uri="{9D8B030D-6E8A-4147-A177-3AD203B41FA5}">
                      <a16:colId xmlns:a16="http://schemas.microsoft.com/office/drawing/2014/main" val="2887840260"/>
                    </a:ext>
                  </a:extLst>
                </a:gridCol>
                <a:gridCol w="410997">
                  <a:extLst>
                    <a:ext uri="{9D8B030D-6E8A-4147-A177-3AD203B41FA5}">
                      <a16:colId xmlns:a16="http://schemas.microsoft.com/office/drawing/2014/main" val="472173149"/>
                    </a:ext>
                  </a:extLst>
                </a:gridCol>
                <a:gridCol w="481167">
                  <a:extLst>
                    <a:ext uri="{9D8B030D-6E8A-4147-A177-3AD203B41FA5}">
                      <a16:colId xmlns:a16="http://schemas.microsoft.com/office/drawing/2014/main" val="2627574098"/>
                    </a:ext>
                  </a:extLst>
                </a:gridCol>
                <a:gridCol w="481167">
                  <a:extLst>
                    <a:ext uri="{9D8B030D-6E8A-4147-A177-3AD203B41FA5}">
                      <a16:colId xmlns:a16="http://schemas.microsoft.com/office/drawing/2014/main" val="1652209952"/>
                    </a:ext>
                  </a:extLst>
                </a:gridCol>
                <a:gridCol w="441069">
                  <a:extLst>
                    <a:ext uri="{9D8B030D-6E8A-4147-A177-3AD203B41FA5}">
                      <a16:colId xmlns:a16="http://schemas.microsoft.com/office/drawing/2014/main" val="3241711872"/>
                    </a:ext>
                  </a:extLst>
                </a:gridCol>
                <a:gridCol w="421021">
                  <a:extLst>
                    <a:ext uri="{9D8B030D-6E8A-4147-A177-3AD203B41FA5}">
                      <a16:colId xmlns:a16="http://schemas.microsoft.com/office/drawing/2014/main" val="3822544608"/>
                    </a:ext>
                  </a:extLst>
                </a:gridCol>
                <a:gridCol w="481167">
                  <a:extLst>
                    <a:ext uri="{9D8B030D-6E8A-4147-A177-3AD203B41FA5}">
                      <a16:colId xmlns:a16="http://schemas.microsoft.com/office/drawing/2014/main" val="596460420"/>
                    </a:ext>
                  </a:extLst>
                </a:gridCol>
              </a:tblGrid>
              <a:tr h="586352">
                <a:tc rowSpan="2">
                  <a:txBody>
                    <a:bodyPr/>
                    <a:lstStyle/>
                    <a:p>
                      <a:pPr algn="ctr" fontAlgn="ctr"/>
                      <a:r>
                        <a:rPr lang="en-GB" sz="800" b="1" i="0" u="none" strike="noStrike">
                          <a:solidFill>
                            <a:srgbClr val="FFFFFF"/>
                          </a:solidFill>
                          <a:effectLst/>
                          <a:latin typeface="Calibri" panose="020F0502020204030204" pitchFamily="34" charset="0"/>
                        </a:rPr>
                        <a:t>CR 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11-Nov-19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18-Nov-19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25-Nov-19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02-Dec-19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09-Dec-19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16-Dec-19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23-Dec-19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30-Dec-19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06-Jan-20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13-Jan-20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20-Jan-20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27-Jan-20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03-Feb-20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10-Feb-20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17-Feb-20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24-Feb-20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02-Mar-20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09-Mar-20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311024713"/>
                  </a:ext>
                </a:extLst>
              </a:tr>
              <a:tr h="185163">
                <a:tc vMerge="1">
                  <a:txBody>
                    <a:bodyPr/>
                    <a:lstStyle/>
                    <a:p>
                      <a:endParaRPr lang="en-GB"/>
                    </a:p>
                  </a:txBody>
                  <a:tcPr/>
                </a:tc>
                <a:tc gridSpan="2">
                  <a:txBody>
                    <a:bodyPr/>
                    <a:lstStyle/>
                    <a:p>
                      <a:pPr algn="ctr" fontAlgn="b"/>
                      <a:r>
                        <a:rPr lang="en-GB" sz="800" b="1" i="1" u="none" strike="noStrike">
                          <a:solidFill>
                            <a:srgbClr val="FFFFFF"/>
                          </a:solidFill>
                          <a:effectLst/>
                          <a:latin typeface="Calibri" panose="020F0502020204030204" pitchFamily="34" charset="0"/>
                        </a:rPr>
                        <a:t>Pre-Work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n-GB"/>
                    </a:p>
                  </a:txBody>
                  <a:tcPr/>
                </a:tc>
                <a:tc>
                  <a:txBody>
                    <a:bodyPr/>
                    <a:lstStyle/>
                    <a:p>
                      <a:pPr algn="ctr" fontAlgn="ctr"/>
                      <a:r>
                        <a:rPr lang="en-GB" sz="800" b="1" i="1" u="none" strike="noStrike">
                          <a:solidFill>
                            <a:srgbClr val="FFFFFF"/>
                          </a:solidFill>
                          <a:effectLst/>
                          <a:latin typeface="Calibri" panose="020F0502020204030204" pitchFamily="34" charset="0"/>
                        </a:rPr>
                        <a:t>Wk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244905931"/>
                  </a:ext>
                </a:extLst>
              </a:tr>
              <a:tr h="185163">
                <a:tc rowSpan="4">
                  <a:txBody>
                    <a:bodyPr/>
                    <a:lstStyle/>
                    <a:p>
                      <a:pPr algn="ctr" fontAlgn="ctr"/>
                      <a:r>
                        <a:rPr lang="en-GB" sz="900" b="1" i="0" u="none" strike="noStrike">
                          <a:solidFill>
                            <a:srgbClr val="FFFFFF"/>
                          </a:solidFill>
                          <a:effectLst/>
                          <a:latin typeface="Calibri" panose="020F0502020204030204" pitchFamily="34" charset="0"/>
                        </a:rPr>
                        <a:t>XRN 5057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3">
                  <a:txBody>
                    <a:bodyPr/>
                    <a:lstStyle/>
                    <a:p>
                      <a:pPr algn="ctr" fontAlgn="ctr"/>
                      <a:r>
                        <a:rPr lang="en-GB" sz="700" b="1" i="0" u="none" strike="noStrike">
                          <a:solidFill>
                            <a:srgbClr val="002060"/>
                          </a:solidFill>
                          <a:effectLst/>
                          <a:latin typeface="Calibri" panose="020F0502020204030204" pitchFamily="34" charset="0"/>
                        </a:rPr>
                        <a:t>IA &amp;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GB" sz="700" b="1" i="0" u="none" strike="noStrike">
                          <a:solidFill>
                            <a:srgbClr val="00206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19696765"/>
                  </a:ext>
                </a:extLst>
              </a:tr>
              <a:tr h="185163">
                <a:tc vMerge="1">
                  <a:txBody>
                    <a:bodyPr/>
                    <a:lstStyle/>
                    <a:p>
                      <a:endParaRPr lang="en-GB"/>
                    </a:p>
                  </a:txBody>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GB" sz="700" b="1" i="0" u="none" strike="noStrike">
                          <a:solidFill>
                            <a:srgbClr val="002060"/>
                          </a:solidFill>
                          <a:effectLst/>
                          <a:latin typeface="Calibri" panose="020F0502020204030204" pitchFamily="34" charset="0"/>
                        </a:rPr>
                        <a:t>Design &amp;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endParaRPr lang="en-GB"/>
                    </a:p>
                  </a:txBody>
                  <a:tcPr/>
                </a:tc>
                <a:tc gridSpan="3">
                  <a:txBody>
                    <a:bodyPr/>
                    <a:lstStyle/>
                    <a:p>
                      <a:pPr algn="ctr" fontAlgn="ctr"/>
                      <a:r>
                        <a:rPr lang="en-GB" sz="700" b="1" i="0" u="none" strike="noStrike">
                          <a:solidFill>
                            <a:srgbClr val="002060"/>
                          </a:solidFill>
                          <a:effectLst/>
                          <a:latin typeface="Calibri" panose="020F0502020204030204" pitchFamily="34" charset="0"/>
                        </a:rPr>
                        <a:t>Build + FUT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r>
                        <a:rPr lang="en-GB" sz="700" b="1" i="0" u="none" strike="noStrike">
                          <a:solidFill>
                            <a:srgbClr val="00206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8268321"/>
                  </a:ext>
                </a:extLst>
              </a:tr>
              <a:tr h="185163">
                <a:tc vMerge="1">
                  <a:txBody>
                    <a:bodyPr/>
                    <a:lstStyle/>
                    <a:p>
                      <a:endParaRPr lang="en-GB"/>
                    </a:p>
                  </a:txBody>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en-GB" sz="700" b="1" i="0" u="none" strike="noStrike">
                          <a:solidFill>
                            <a:srgbClr val="002060"/>
                          </a:solidFill>
                          <a:effectLst/>
                          <a:latin typeface="Calibri" panose="020F0502020204030204" pitchFamily="34" charset="0"/>
                        </a:rPr>
                        <a:t>ST + Assurance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GB"/>
                    </a:p>
                  </a:txBody>
                  <a:tcPr/>
                </a:tc>
                <a:tc hMerge="1">
                  <a:txBody>
                    <a:bodyPr/>
                    <a:lstStyle/>
                    <a:p>
                      <a:endParaRPr lang="en-GB"/>
                    </a:p>
                  </a:txBody>
                  <a:tcPr/>
                </a:tc>
                <a:tc rowSpan="2">
                  <a:txBody>
                    <a:bodyPr/>
                    <a:lstStyle/>
                    <a:p>
                      <a:pPr algn="ctr" fontAlgn="ctr"/>
                      <a:r>
                        <a:rPr lang="en-GB" sz="700" b="1" i="1" u="none" strike="noStrike">
                          <a:solidFill>
                            <a:srgbClr val="002060"/>
                          </a:solidFill>
                          <a:effectLst/>
                          <a:latin typeface="Calibri" panose="020F0502020204030204" pitchFamily="34" charset="0"/>
                        </a:rPr>
                        <a:t>Code Merge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800" b="0" i="0" u="none" strike="noStrike">
                        <a:solidFill>
                          <a:srgbClr val="595959"/>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595959"/>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700" b="1" i="0" u="none" strike="noStrike">
                          <a:solidFill>
                            <a:srgbClr val="00206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08427"/>
                  </a:ext>
                </a:extLst>
              </a:tr>
              <a:tr h="185163">
                <a:tc vMerge="1">
                  <a:txBody>
                    <a:bodyPr/>
                    <a:lstStyle/>
                    <a:p>
                      <a:endParaRPr lang="en-GB"/>
                    </a:p>
                  </a:txBody>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595959"/>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800" b="1" i="0" u="none" strike="noStrike">
                          <a:solidFill>
                            <a:srgbClr val="595959"/>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800" b="1" i="0" u="none" strike="noStrike">
                          <a:solidFill>
                            <a:srgbClr val="595959"/>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gridSpan="2">
                  <a:txBody>
                    <a:bodyPr/>
                    <a:lstStyle/>
                    <a:p>
                      <a:pPr algn="l" fontAlgn="ctr"/>
                      <a:r>
                        <a:rPr lang="en-GB" sz="700" b="1" i="0" u="none" strike="noStrike">
                          <a:solidFill>
                            <a:srgbClr val="002060"/>
                          </a:solidFill>
                          <a:effectLst/>
                          <a:latin typeface="Calibri" panose="020F0502020204030204" pitchFamily="34" charset="0"/>
                        </a:rPr>
                        <a:t>RT + Assurance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GB"/>
                    </a:p>
                  </a:txBody>
                  <a:tcPr/>
                </a:tc>
                <a:tc>
                  <a:txBody>
                    <a:bodyPr/>
                    <a:lstStyle/>
                    <a:p>
                      <a:pPr algn="l" fontAlgn="ctr"/>
                      <a:r>
                        <a:rPr lang="en-GB" sz="600" b="1" i="0" u="none" strike="noStrike">
                          <a:solidFill>
                            <a:srgbClr val="002060"/>
                          </a:solidFill>
                          <a:effectLst/>
                          <a:latin typeface="Calibri" panose="020F0502020204030204" pitchFamily="34" charset="0"/>
                        </a:rPr>
                        <a:t>Contingency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2060"/>
                          </a:solidFill>
                          <a:effectLst/>
                          <a:latin typeface="Calibri" panose="020F0502020204030204" pitchFamily="34" charset="0"/>
                        </a:rPr>
                        <a:t>Imp 29/02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gridSpan="2">
                  <a:txBody>
                    <a:bodyPr/>
                    <a:lstStyle/>
                    <a:p>
                      <a:pPr algn="ctr" fontAlgn="ctr"/>
                      <a:r>
                        <a:rPr lang="en-GB" sz="700" b="1" i="0" u="none" strike="noStrike" dirty="0">
                          <a:solidFill>
                            <a:srgbClr val="002060"/>
                          </a:solidFill>
                          <a:effectLst/>
                          <a:latin typeface="Calibri" panose="020F0502020204030204" pitchFamily="34" charset="0"/>
                        </a:rPr>
                        <a:t>PIS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85741736"/>
                  </a:ext>
                </a:extLst>
              </a:tr>
            </a:tbl>
          </a:graphicData>
        </a:graphic>
      </p:graphicFrame>
    </p:spTree>
    <p:extLst>
      <p:ext uri="{BB962C8B-B14F-4D97-AF65-F5344CB8AC3E}">
        <p14:creationId xmlns:p14="http://schemas.microsoft.com/office/powerpoint/2010/main" val="15503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fontScale="90000"/>
          </a:bodyPr>
          <a:lstStyle/>
          <a:p>
            <a:r>
              <a:rPr lang="en-GB" dirty="0"/>
              <a:t>7.4 Minor Release Drop 7</a:t>
            </a:r>
            <a:br>
              <a:rPr lang="en-GB" dirty="0"/>
            </a:br>
            <a:r>
              <a:rPr lang="en-GB" dirty="0"/>
              <a:t>– for approval</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April 2020 CHMC</a:t>
            </a:r>
          </a:p>
        </p:txBody>
      </p:sp>
    </p:spTree>
    <p:extLst>
      <p:ext uri="{BB962C8B-B14F-4D97-AF65-F5344CB8AC3E}">
        <p14:creationId xmlns:p14="http://schemas.microsoft.com/office/powerpoint/2010/main" val="312910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2200-A3F1-4AED-8E5E-4BF0FB71424B}"/>
              </a:ext>
            </a:extLst>
          </p:cNvPr>
          <p:cNvSpPr>
            <a:spLocks noGrp="1"/>
          </p:cNvSpPr>
          <p:nvPr>
            <p:ph type="title"/>
          </p:nvPr>
        </p:nvSpPr>
        <p:spPr/>
        <p:txBody>
          <a:bodyPr/>
          <a:lstStyle/>
          <a:p>
            <a:r>
              <a:rPr lang="en-GB" dirty="0"/>
              <a:t>Approval required for Minor Release Drop 7</a:t>
            </a:r>
          </a:p>
        </p:txBody>
      </p:sp>
      <p:sp>
        <p:nvSpPr>
          <p:cNvPr id="3" name="TextBox 2">
            <a:extLst>
              <a:ext uri="{FF2B5EF4-FFF2-40B4-BE49-F238E27FC236}">
                <a16:creationId xmlns:a16="http://schemas.microsoft.com/office/drawing/2014/main" id="{C7431F4E-DDBB-4708-B789-0F3F3083BF5B}"/>
              </a:ext>
            </a:extLst>
          </p:cNvPr>
          <p:cNvSpPr txBox="1"/>
          <p:nvPr/>
        </p:nvSpPr>
        <p:spPr>
          <a:xfrm>
            <a:off x="457200" y="1057290"/>
            <a:ext cx="8401050" cy="2585323"/>
          </a:xfrm>
          <a:prstGeom prst="rect">
            <a:avLst/>
          </a:prstGeom>
          <a:noFill/>
        </p:spPr>
        <p:txBody>
          <a:bodyPr wrap="square" rtlCol="0">
            <a:spAutoFit/>
          </a:bodyPr>
          <a:lstStyle/>
          <a:p>
            <a:r>
              <a:rPr lang="en-GB" sz="1500" b="1" dirty="0"/>
              <a:t>Proposed scope XRNs:-</a:t>
            </a:r>
          </a:p>
          <a:p>
            <a:endParaRPr lang="en-GB" sz="1500" b="1" dirty="0"/>
          </a:p>
          <a:p>
            <a:pPr marL="214313" indent="-214313">
              <a:buFont typeface="Arial" panose="020B0604020202020204" pitchFamily="34" charset="0"/>
              <a:buChar char="•"/>
            </a:pPr>
            <a:r>
              <a:rPr lang="en-GB" sz="1500" dirty="0"/>
              <a:t>XRN5036 – Updates to Must Read Process (removes AMR and SMART from Must Read contacts - precursor to Nov 2020)</a:t>
            </a:r>
          </a:p>
          <a:p>
            <a:pPr marL="214313" indent="-214313">
              <a:buFont typeface="Arial" panose="020B0604020202020204" pitchFamily="34" charset="0"/>
              <a:buChar char="•"/>
            </a:pPr>
            <a:r>
              <a:rPr lang="en-GB" sz="1500" dirty="0"/>
              <a:t>XRN4989 – Online Solution for Credit Interest Process (to automatically issue the supporting info through IX)</a:t>
            </a:r>
          </a:p>
          <a:p>
            <a:pPr marL="214313" indent="-214313">
              <a:buFont typeface="Arial" panose="020B0604020202020204" pitchFamily="34" charset="0"/>
              <a:buChar char="•"/>
            </a:pPr>
            <a:r>
              <a:rPr lang="en-GB" sz="1500" dirty="0"/>
              <a:t>XRN5065* – Addition of Email Address to DES Last Accessed Report (security enhancement).</a:t>
            </a:r>
          </a:p>
          <a:p>
            <a:endParaRPr lang="en-GB" sz="1500" dirty="0"/>
          </a:p>
          <a:p>
            <a:r>
              <a:rPr lang="en-GB" sz="1500" b="1" dirty="0"/>
              <a:t>Timeline:-</a:t>
            </a:r>
          </a:p>
          <a:p>
            <a:pPr marL="214313" indent="-214313">
              <a:buFont typeface="Arial" panose="020B0604020202020204" pitchFamily="34" charset="0"/>
              <a:buChar char="•"/>
            </a:pPr>
            <a:endParaRPr lang="en-GB" sz="2700" dirty="0"/>
          </a:p>
        </p:txBody>
      </p:sp>
      <p:sp>
        <p:nvSpPr>
          <p:cNvPr id="4" name="TextBox 3">
            <a:extLst>
              <a:ext uri="{FF2B5EF4-FFF2-40B4-BE49-F238E27FC236}">
                <a16:creationId xmlns:a16="http://schemas.microsoft.com/office/drawing/2014/main" id="{60A019FA-16F4-43A9-8B32-1EC2253252C4}"/>
              </a:ext>
            </a:extLst>
          </p:cNvPr>
          <p:cNvSpPr txBox="1"/>
          <p:nvPr/>
        </p:nvSpPr>
        <p:spPr>
          <a:xfrm>
            <a:off x="7827099" y="4456019"/>
            <a:ext cx="1746590" cy="369332"/>
          </a:xfrm>
          <a:prstGeom prst="rect">
            <a:avLst/>
          </a:prstGeom>
          <a:noFill/>
        </p:spPr>
        <p:txBody>
          <a:bodyPr wrap="square" rtlCol="0">
            <a:spAutoFit/>
          </a:bodyPr>
          <a:lstStyle/>
          <a:p>
            <a:r>
              <a:rPr lang="en-GB" sz="900" dirty="0"/>
              <a:t>*Inclusion Subject to IA approval</a:t>
            </a:r>
          </a:p>
        </p:txBody>
      </p:sp>
      <p:pic>
        <p:nvPicPr>
          <p:cNvPr id="9" name="Picture 8">
            <a:extLst>
              <a:ext uri="{FF2B5EF4-FFF2-40B4-BE49-F238E27FC236}">
                <a16:creationId xmlns:a16="http://schemas.microsoft.com/office/drawing/2014/main" id="{42677A33-DCAC-4EC6-ACD2-2840EA34C6DE}"/>
              </a:ext>
            </a:extLst>
          </p:cNvPr>
          <p:cNvPicPr>
            <a:picLocks noChangeAspect="1"/>
          </p:cNvPicPr>
          <p:nvPr/>
        </p:nvPicPr>
        <p:blipFill>
          <a:blip r:embed="rId2"/>
          <a:stretch>
            <a:fillRect/>
          </a:stretch>
        </p:blipFill>
        <p:spPr>
          <a:xfrm>
            <a:off x="1572838" y="2871787"/>
            <a:ext cx="6204193" cy="2068658"/>
          </a:xfrm>
          <a:prstGeom prst="rect">
            <a:avLst/>
          </a:prstGeom>
        </p:spPr>
      </p:pic>
    </p:spTree>
    <p:extLst>
      <p:ext uri="{BB962C8B-B14F-4D97-AF65-F5344CB8AC3E}">
        <p14:creationId xmlns:p14="http://schemas.microsoft.com/office/powerpoint/2010/main" val="3956867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2200-A3F1-4AED-8E5E-4BF0FB71424B}"/>
              </a:ext>
            </a:extLst>
          </p:cNvPr>
          <p:cNvSpPr>
            <a:spLocks noGrp="1"/>
          </p:cNvSpPr>
          <p:nvPr>
            <p:ph type="title"/>
          </p:nvPr>
        </p:nvSpPr>
        <p:spPr/>
        <p:txBody>
          <a:bodyPr/>
          <a:lstStyle/>
          <a:p>
            <a:r>
              <a:rPr lang="en-GB" dirty="0"/>
              <a:t>Timeline Clarification</a:t>
            </a:r>
          </a:p>
        </p:txBody>
      </p:sp>
      <p:sp>
        <p:nvSpPr>
          <p:cNvPr id="3" name="TextBox 2">
            <a:extLst>
              <a:ext uri="{FF2B5EF4-FFF2-40B4-BE49-F238E27FC236}">
                <a16:creationId xmlns:a16="http://schemas.microsoft.com/office/drawing/2014/main" id="{C7431F4E-DDBB-4708-B789-0F3F3083BF5B}"/>
              </a:ext>
            </a:extLst>
          </p:cNvPr>
          <p:cNvSpPr txBox="1"/>
          <p:nvPr/>
        </p:nvSpPr>
        <p:spPr>
          <a:xfrm>
            <a:off x="457200" y="1057290"/>
            <a:ext cx="8401050" cy="4247317"/>
          </a:xfrm>
          <a:prstGeom prst="rect">
            <a:avLst/>
          </a:prstGeom>
          <a:noFill/>
        </p:spPr>
        <p:txBody>
          <a:bodyPr wrap="square" rtlCol="0">
            <a:spAutoFit/>
          </a:bodyPr>
          <a:lstStyle/>
          <a:p>
            <a:pPr marL="214313" indent="-214313">
              <a:buFont typeface="Arial" panose="020B0604020202020204" pitchFamily="34" charset="0"/>
              <a:buChar char="•"/>
            </a:pPr>
            <a:r>
              <a:rPr lang="en-GB" sz="2700" dirty="0"/>
              <a:t>Initial plan was to deliver MIR7 in May </a:t>
            </a:r>
          </a:p>
          <a:p>
            <a:pPr marL="214313" indent="-214313">
              <a:buFont typeface="Arial" panose="020B0604020202020204" pitchFamily="34" charset="0"/>
              <a:buChar char="•"/>
            </a:pPr>
            <a:r>
              <a:rPr lang="en-GB" sz="2700" dirty="0"/>
              <a:t>We will now be working to a July 4</a:t>
            </a:r>
            <a:r>
              <a:rPr lang="en-GB" sz="2700" baseline="30000" dirty="0"/>
              <a:t>th</a:t>
            </a:r>
            <a:r>
              <a:rPr lang="en-GB" sz="2700" dirty="0"/>
              <a:t> implementation so we can:</a:t>
            </a:r>
          </a:p>
          <a:p>
            <a:pPr marL="214313" indent="-214313">
              <a:buFont typeface="Arial" panose="020B0604020202020204" pitchFamily="34" charset="0"/>
              <a:buChar char="•"/>
            </a:pPr>
            <a:endParaRPr lang="en-GB" sz="2700" dirty="0"/>
          </a:p>
          <a:p>
            <a:pPr marL="557213" indent="-557213">
              <a:buFont typeface="+mj-lt"/>
              <a:buAutoNum type="arabicPeriod"/>
            </a:pPr>
            <a:r>
              <a:rPr lang="en-GB" sz="2700" dirty="0"/>
              <a:t>Protect June-20 major release </a:t>
            </a:r>
          </a:p>
          <a:p>
            <a:pPr marL="557213" indent="-557213">
              <a:buFont typeface="+mj-lt"/>
              <a:buAutoNum type="arabicPeriod"/>
            </a:pPr>
            <a:r>
              <a:rPr lang="en-GB" sz="2700" dirty="0"/>
              <a:t>Assure viability to deliver XRN4989 outside of a major release - April change pack &amp; DSG discussion will confirm impacts to customer systems and processes</a:t>
            </a:r>
          </a:p>
          <a:p>
            <a:endParaRPr lang="en-GB" sz="2700" dirty="0"/>
          </a:p>
        </p:txBody>
      </p:sp>
    </p:spTree>
    <p:extLst>
      <p:ext uri="{BB962C8B-B14F-4D97-AF65-F5344CB8AC3E}">
        <p14:creationId xmlns:p14="http://schemas.microsoft.com/office/powerpoint/2010/main" val="3995712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XRN5065 </a:t>
            </a:r>
            <a:r>
              <a:rPr lang="en-US" dirty="0"/>
              <a:t>Addition of Email Address to DES Last Accessed Report </a:t>
            </a:r>
            <a:endParaRPr lang="en-GB" dirty="0"/>
          </a:p>
        </p:txBody>
      </p:sp>
      <p:sp>
        <p:nvSpPr>
          <p:cNvPr id="5" name="Subtitle 4">
            <a:extLst>
              <a:ext uri="{FF2B5EF4-FFF2-40B4-BE49-F238E27FC236}">
                <a16:creationId xmlns:a16="http://schemas.microsoft.com/office/drawing/2014/main" id="{ACBEC5E7-D4AA-4E8E-9C8D-EF05F7BB5E5B}"/>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056782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04" y="339502"/>
            <a:ext cx="8908691" cy="280706"/>
          </a:xfrm>
        </p:spPr>
        <p:txBody>
          <a:bodyPr>
            <a:normAutofit fontScale="90000"/>
          </a:bodyPr>
          <a:lstStyle/>
          <a:p>
            <a:r>
              <a:rPr lang="en-GB" sz="2200" dirty="0"/>
              <a:t>2.4 </a:t>
            </a:r>
            <a:r>
              <a:rPr lang="en-US" sz="2200" dirty="0"/>
              <a:t>XRN5065 – Addition of Email Address to DES Last Accessed </a:t>
            </a:r>
            <a:r>
              <a:rPr lang="en-US" sz="2000" dirty="0"/>
              <a:t>Report</a:t>
            </a:r>
            <a:r>
              <a:rPr lang="en-US" sz="2200" dirty="0"/>
              <a:t> </a:t>
            </a:r>
            <a:br>
              <a:rPr lang="en-US" sz="2200" dirty="0"/>
            </a:br>
            <a:endParaRPr lang="en-GB" dirty="0"/>
          </a:p>
        </p:txBody>
      </p:sp>
      <p:graphicFrame>
        <p:nvGraphicFramePr>
          <p:cNvPr id="5" name="Table 4"/>
          <p:cNvGraphicFramePr>
            <a:graphicFrameLocks noGrp="1"/>
          </p:cNvGraphicFramePr>
          <p:nvPr>
            <p:extLst/>
          </p:nvPr>
        </p:nvGraphicFramePr>
        <p:xfrm>
          <a:off x="107505" y="771765"/>
          <a:ext cx="4248469" cy="2407920"/>
        </p:xfrm>
        <a:graphic>
          <a:graphicData uri="http://schemas.openxmlformats.org/drawingml/2006/table">
            <a:tbl>
              <a:tblPr firstRow="1" bandRow="1">
                <a:tableStyleId>{E8B1032C-EA38-4F05-BA0D-38AFFFC7BED3}</a:tableStyleId>
              </a:tblPr>
              <a:tblGrid>
                <a:gridCol w="2335855">
                  <a:extLst>
                    <a:ext uri="{9D8B030D-6E8A-4147-A177-3AD203B41FA5}">
                      <a16:colId xmlns:a16="http://schemas.microsoft.com/office/drawing/2014/main" val="20000"/>
                    </a:ext>
                  </a:extLst>
                </a:gridCol>
                <a:gridCol w="956307">
                  <a:extLst>
                    <a:ext uri="{9D8B030D-6E8A-4147-A177-3AD203B41FA5}">
                      <a16:colId xmlns:a16="http://schemas.microsoft.com/office/drawing/2014/main" val="20001"/>
                    </a:ext>
                  </a:extLst>
                </a:gridCol>
                <a:gridCol w="956307">
                  <a:extLst>
                    <a:ext uri="{9D8B030D-6E8A-4147-A177-3AD203B41FA5}">
                      <a16:colId xmlns:a16="http://schemas.microsoft.com/office/drawing/2014/main" val="20002"/>
                    </a:ext>
                  </a:extLst>
                </a:gridCol>
              </a:tblGrid>
              <a:tr h="399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28124">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TBC</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07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TBC</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28124">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28124">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798433">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Shippers &amp; DNOs</a:t>
                      </a:r>
                    </a:p>
                    <a:p>
                      <a:pPr algn="l"/>
                      <a:endParaRPr lang="en-GB" sz="1000" b="1"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The current report is issued to Shippers and DNOs who are DES users, outlining the user accounts on DES and what was the last time they logged in. </a:t>
                      </a: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51520" y="481005"/>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nvPr>
        </p:nvGraphicFramePr>
        <p:xfrm>
          <a:off x="107505" y="3306983"/>
          <a:ext cx="4248472" cy="1574423"/>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Service Area 18: Provision of user reports and information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6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mn-lt"/>
                          <a:ea typeface="+mn-ea"/>
                          <a:cs typeface="+mn-cs"/>
                        </a:rPr>
                        <a:t>Service Area is currently split Shipper 34%, DNO &amp; IGT 59% and NTS 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mn-lt"/>
                          <a:ea typeface="+mn-ea"/>
                          <a:cs typeface="+mn-cs"/>
                        </a:rPr>
                        <a:t>ChMC to agree funding split between Shippers and DNOs </a:t>
                      </a:r>
                      <a:r>
                        <a:rPr lang="en-GB" sz="900" b="0" i="1" kern="1200" dirty="0">
                          <a:solidFill>
                            <a:schemeClr val="tx1"/>
                          </a:solidFill>
                          <a:latin typeface="+mn-lt"/>
                          <a:ea typeface="+mn-ea"/>
                          <a:cs typeface="+mn-cs"/>
                        </a:rPr>
                        <a:t>*see comments</a:t>
                      </a:r>
                      <a:endParaRPr lang="en-GB" sz="1000" b="0" i="1"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mn-lt"/>
                          <a:ea typeface="+mn-ea"/>
                          <a:cs typeface="+mn-cs"/>
                          <a:hlinkClick r:id="rId2"/>
                        </a:rPr>
                        <a:t>Link to CP</a:t>
                      </a:r>
                      <a:endParaRPr lang="en-GB" sz="10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nvPr>
        </p:nvGraphicFramePr>
        <p:xfrm>
          <a:off x="4695733" y="771550"/>
          <a:ext cx="4340762" cy="1544879"/>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1349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377239">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The current DES Last Accessed report (SS SA22 50 to 53) contains the list of users with the DES username. This username is constructed of a conjunction of the users first and last names. It makes the use of this report to validate the users more difficult that it needs to be as we are unable to match these (which may be subtly different to the users first name and last name in the company users accounts) directly to our own records. We would like to be able to use the report to more readily match users in DES against current company employee records.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4695735" y="2427734"/>
          <a:ext cx="4340761" cy="1096225"/>
        </p:xfrm>
        <a:graphic>
          <a:graphicData uri="http://schemas.openxmlformats.org/drawingml/2006/table">
            <a:tbl>
              <a:tblPr firstRow="1" bandRow="1">
                <a:tableStyleId>{E8B1032C-EA38-4F05-BA0D-38AFFFC7BED3}</a:tableStyleId>
              </a:tblPr>
              <a:tblGrid>
                <a:gridCol w="4340761">
                  <a:extLst>
                    <a:ext uri="{9D8B030D-6E8A-4147-A177-3AD203B41FA5}">
                      <a16:colId xmlns:a16="http://schemas.microsoft.com/office/drawing/2014/main" val="20000"/>
                    </a:ext>
                  </a:extLst>
                </a:gridCol>
              </a:tblGrid>
              <a:tr h="151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928585">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Propose the addition of the user email address to the report as an additional field</a:t>
                      </a: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The DES Last Accessed Report is sent out to Shippers &amp; DN’s at various times throughout the month (depending on recipient)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42A1E9A3-3756-4009-9DD8-3521CF0CA844}"/>
              </a:ext>
            </a:extLst>
          </p:cNvPr>
          <p:cNvGraphicFramePr>
            <a:graphicFrameLocks noGrp="1"/>
          </p:cNvGraphicFramePr>
          <p:nvPr>
            <p:extLst/>
          </p:nvPr>
        </p:nvGraphicFramePr>
        <p:xfrm>
          <a:off x="4695735" y="3651871"/>
          <a:ext cx="4340761" cy="1242047"/>
        </p:xfrm>
        <a:graphic>
          <a:graphicData uri="http://schemas.openxmlformats.org/drawingml/2006/table">
            <a:tbl>
              <a:tblPr firstRow="1" bandRow="1">
                <a:tableStyleId>{E8B1032C-EA38-4F05-BA0D-38AFFFC7BED3}</a:tableStyleId>
              </a:tblPr>
              <a:tblGrid>
                <a:gridCol w="4340761">
                  <a:extLst>
                    <a:ext uri="{9D8B030D-6E8A-4147-A177-3AD203B41FA5}">
                      <a16:colId xmlns:a16="http://schemas.microsoft.com/office/drawing/2014/main" val="20000"/>
                    </a:ext>
                  </a:extLst>
                </a:gridCol>
              </a:tblGrid>
              <a:tr h="1551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Comments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74407">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It is being proposed that XRN5065 is to be placed in scope of MiR7.</a:t>
                      </a: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1000" b="1" kern="1200" baseline="0" dirty="0">
                          <a:solidFill>
                            <a:schemeClr val="tx1"/>
                          </a:solidFill>
                          <a:latin typeface="Arial" panose="020B0604020202020204" pitchFamily="34" charset="0"/>
                          <a:ea typeface="+mn-ea"/>
                          <a:cs typeface="Arial" panose="020B0604020202020204" pitchFamily="34" charset="0"/>
                        </a:rPr>
                        <a:t>It should also be noted that since the last </a:t>
                      </a:r>
                      <a:r>
                        <a:rPr lang="en-US" sz="1000" b="1" kern="1200" baseline="0" dirty="0" err="1">
                          <a:solidFill>
                            <a:schemeClr val="tx1"/>
                          </a:solidFill>
                          <a:latin typeface="Arial" panose="020B0604020202020204" pitchFamily="34" charset="0"/>
                          <a:ea typeface="+mn-ea"/>
                          <a:cs typeface="Arial" panose="020B0604020202020204" pitchFamily="34" charset="0"/>
                        </a:rPr>
                        <a:t>ChMC</a:t>
                      </a:r>
                      <a:r>
                        <a:rPr lang="en-US" sz="1000" b="1" kern="1200" baseline="0" dirty="0">
                          <a:solidFill>
                            <a:schemeClr val="tx1"/>
                          </a:solidFill>
                          <a:latin typeface="Arial" panose="020B0604020202020204" pitchFamily="34" charset="0"/>
                          <a:ea typeface="+mn-ea"/>
                          <a:cs typeface="Arial" panose="020B0604020202020204" pitchFamily="34" charset="0"/>
                        </a:rPr>
                        <a:t>, it has been advised that the DES Last Accessed Report is also sent out to DN’s. This means that the previously agreed funding split of 100% Shipper funded may need to be revisited.</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98315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398932"/>
          </a:xfrm>
        </p:spPr>
        <p:txBody>
          <a:bodyPr>
            <a:noAutofit/>
          </a:bodyPr>
          <a:lstStyle/>
          <a:p>
            <a:r>
              <a:rPr lang="en-GB" sz="2000" dirty="0">
                <a:latin typeface="Arial"/>
                <a:cs typeface="Arial"/>
              </a:rPr>
              <a:t>7.5 History and Scope of November-2020 (XRN5110)</a:t>
            </a:r>
            <a:endParaRPr lang="en-GB" sz="2000" dirty="0"/>
          </a:p>
        </p:txBody>
      </p:sp>
      <p:sp>
        <p:nvSpPr>
          <p:cNvPr id="5" name="TextBox 4">
            <a:extLst>
              <a:ext uri="{FF2B5EF4-FFF2-40B4-BE49-F238E27FC236}">
                <a16:creationId xmlns:a16="http://schemas.microsoft.com/office/drawing/2014/main" id="{DFA77669-B323-43A7-AA90-FFEE9856EC44}"/>
              </a:ext>
            </a:extLst>
          </p:cNvPr>
          <p:cNvSpPr txBox="1"/>
          <p:nvPr/>
        </p:nvSpPr>
        <p:spPr>
          <a:xfrm>
            <a:off x="144562" y="522012"/>
            <a:ext cx="8770840" cy="4339650"/>
          </a:xfrm>
          <a:prstGeom prst="rect">
            <a:avLst/>
          </a:prstGeom>
          <a:noFill/>
        </p:spPr>
        <p:txBody>
          <a:bodyPr wrap="square" rtlCol="0" anchor="t">
            <a:spAutoFit/>
          </a:bodyPr>
          <a:lstStyle/>
          <a:p>
            <a:pPr marL="171450" indent="-171450">
              <a:buFont typeface="Arial" panose="020B0604020202020204" pitchFamily="34" charset="0"/>
              <a:buChar char="•"/>
            </a:pPr>
            <a:r>
              <a:rPr lang="en-US" sz="1200" dirty="0">
                <a:solidFill>
                  <a:schemeClr val="tx2"/>
                </a:solidFill>
                <a:latin typeface="Arial"/>
                <a:cs typeface="Arial"/>
              </a:rPr>
              <a:t>November 2020 Major Release was firstly earmarked for delivery of Retro, a project that subsequently required a detailed Proof Of Concept exercise</a:t>
            </a:r>
          </a:p>
          <a:p>
            <a:endParaRPr lang="en-US" sz="1200">
              <a:solidFill>
                <a:schemeClr val="tx2"/>
              </a:solidFill>
              <a:latin typeface="Arial"/>
              <a:cs typeface="Arial"/>
            </a:endParaRPr>
          </a:p>
          <a:p>
            <a:pPr marL="171450" indent="-171450">
              <a:buFont typeface="Arial" panose="020B0604020202020204" pitchFamily="34" charset="0"/>
              <a:buChar char="•"/>
            </a:pPr>
            <a:r>
              <a:rPr lang="en-US" sz="1200" dirty="0">
                <a:solidFill>
                  <a:schemeClr val="tx2"/>
                </a:solidFill>
                <a:latin typeface="Arial"/>
                <a:cs typeface="Arial"/>
              </a:rPr>
              <a:t>An alternative November-20 major release was scoped, based on priority (regulatory, customer benefits) and readiness (progress through the governance cycle) to make use of the delivery capacity </a:t>
            </a:r>
          </a:p>
          <a:p>
            <a:pPr marL="171450" indent="-171450">
              <a:buFont typeface="Arial" panose="020B0604020202020204" pitchFamily="34" charset="0"/>
              <a:buChar char="•"/>
            </a:pPr>
            <a:endParaRPr lang="en-US" sz="1200" dirty="0">
              <a:solidFill>
                <a:schemeClr val="tx2"/>
              </a:solidFill>
              <a:latin typeface="Arial"/>
              <a:cs typeface="Arial"/>
            </a:endParaRPr>
          </a:p>
          <a:p>
            <a:pPr marL="171450" indent="-171450">
              <a:buFont typeface="Arial" panose="020B0604020202020204" pitchFamily="34" charset="0"/>
              <a:buChar char="•"/>
            </a:pPr>
            <a:r>
              <a:rPr lang="en-US" sz="1200" dirty="0">
                <a:solidFill>
                  <a:schemeClr val="tx2"/>
                </a:solidFill>
                <a:latin typeface="Arial"/>
                <a:cs typeface="Arial"/>
              </a:rPr>
              <a:t>In Feb-20 </a:t>
            </a:r>
            <a:r>
              <a:rPr lang="en-US" sz="1200" dirty="0" err="1">
                <a:solidFill>
                  <a:schemeClr val="tx2"/>
                </a:solidFill>
                <a:latin typeface="Arial"/>
                <a:cs typeface="Arial"/>
              </a:rPr>
              <a:t>ChMC</a:t>
            </a:r>
            <a:r>
              <a:rPr lang="en-US" sz="1200" dirty="0">
                <a:solidFill>
                  <a:schemeClr val="tx2"/>
                </a:solidFill>
                <a:latin typeface="Arial"/>
                <a:cs typeface="Arial"/>
              </a:rPr>
              <a:t> approved a scope of 9 changes under parent XRN5110 including:</a:t>
            </a:r>
          </a:p>
          <a:p>
            <a:endParaRPr lang="en-US" sz="1200">
              <a:solidFill>
                <a:schemeClr val="tx2"/>
              </a:solidFill>
              <a:latin typeface="Arial"/>
              <a:cs typeface="Arial"/>
            </a:endParaRPr>
          </a:p>
          <a:p>
            <a:pPr lvl="0"/>
            <a:r>
              <a:rPr lang="en-GB" sz="1200" dirty="0">
                <a:solidFill>
                  <a:schemeClr val="tx2"/>
                </a:solidFill>
                <a:latin typeface="Arial"/>
                <a:cs typeface="Arial"/>
              </a:rPr>
              <a:t>	- 4780c MAP ID: CSSC</a:t>
            </a:r>
          </a:p>
          <a:p>
            <a:pPr lvl="0"/>
            <a:r>
              <a:rPr lang="en-GB" sz="1200" dirty="0">
                <a:solidFill>
                  <a:schemeClr val="tx2"/>
                </a:solidFill>
                <a:latin typeface="Arial"/>
                <a:cs typeface="Arial"/>
              </a:rPr>
              <a:t>	- 4801 Additional Info in DES</a:t>
            </a:r>
          </a:p>
          <a:p>
            <a:pPr lvl="0"/>
            <a:r>
              <a:rPr lang="en-GB" sz="1200" dirty="0">
                <a:solidFill>
                  <a:schemeClr val="tx2"/>
                </a:solidFill>
                <a:latin typeface="Arial"/>
                <a:cs typeface="Arial"/>
              </a:rPr>
              <a:t>	- 4871b Ratchet regime changes</a:t>
            </a:r>
          </a:p>
          <a:p>
            <a:pPr lvl="0"/>
            <a:r>
              <a:rPr lang="en-GB" sz="1200" dirty="0">
                <a:solidFill>
                  <a:schemeClr val="tx2"/>
                </a:solidFill>
                <a:latin typeface="Arial"/>
                <a:cs typeface="Arial"/>
              </a:rPr>
              <a:t>	- 4897 Contact Details</a:t>
            </a:r>
          </a:p>
          <a:p>
            <a:pPr lvl="0"/>
            <a:r>
              <a:rPr lang="en-GB" sz="1200" dirty="0">
                <a:solidFill>
                  <a:schemeClr val="tx2"/>
                </a:solidFill>
                <a:latin typeface="Arial"/>
                <a:cs typeface="Arial"/>
              </a:rPr>
              <a:t>	- 4899 Contact Details</a:t>
            </a:r>
          </a:p>
          <a:p>
            <a:pPr lvl="0"/>
            <a:r>
              <a:rPr lang="en-GB" sz="1200" dirty="0">
                <a:solidFill>
                  <a:schemeClr val="tx2"/>
                </a:solidFill>
                <a:latin typeface="Arial"/>
                <a:cs typeface="Arial"/>
              </a:rPr>
              <a:t>	- 4931 Space in SPA Files</a:t>
            </a:r>
          </a:p>
          <a:p>
            <a:pPr lvl="0"/>
            <a:r>
              <a:rPr lang="en-GB" sz="1200" dirty="0">
                <a:solidFill>
                  <a:schemeClr val="tx2"/>
                </a:solidFill>
                <a:latin typeface="Arial"/>
                <a:cs typeface="Arial"/>
              </a:rPr>
              <a:t>	- 4941 MOD 692 - Auto Updates to Meter Read Frequency</a:t>
            </a:r>
          </a:p>
          <a:p>
            <a:pPr lvl="0"/>
            <a:r>
              <a:rPr lang="en-GB" sz="1200" dirty="0">
                <a:solidFill>
                  <a:schemeClr val="tx2"/>
                </a:solidFill>
                <a:latin typeface="Arial"/>
                <a:cs typeface="Arial"/>
              </a:rPr>
              <a:t>	- 4992 Supplier of last resort charge type</a:t>
            </a:r>
          </a:p>
          <a:p>
            <a:pPr lvl="0"/>
            <a:r>
              <a:rPr lang="en-GB" sz="1200" dirty="0">
                <a:solidFill>
                  <a:schemeClr val="tx2"/>
                </a:solidFill>
                <a:latin typeface="Arial"/>
                <a:cs typeface="Arial"/>
              </a:rPr>
              <a:t>	- 5014 </a:t>
            </a:r>
            <a:r>
              <a:rPr lang="en-GB" sz="1200" dirty="0" err="1">
                <a:solidFill>
                  <a:schemeClr val="tx2"/>
                </a:solidFill>
                <a:latin typeface="Arial"/>
                <a:cs typeface="Arial"/>
              </a:rPr>
              <a:t>Hydeploy</a:t>
            </a:r>
            <a:r>
              <a:rPr lang="en-GB" sz="1200" dirty="0">
                <a:solidFill>
                  <a:schemeClr val="tx2"/>
                </a:solidFill>
                <a:latin typeface="Arial"/>
                <a:cs typeface="Arial"/>
              </a:rPr>
              <a:t> trial</a:t>
            </a:r>
          </a:p>
          <a:p>
            <a:endParaRPr lang="en-GB" sz="1200">
              <a:solidFill>
                <a:schemeClr val="tx2"/>
              </a:solidFill>
              <a:latin typeface="Arial"/>
              <a:cs typeface="Arial"/>
            </a:endParaRPr>
          </a:p>
          <a:p>
            <a:pPr marL="171450" indent="-171450">
              <a:buFont typeface="Arial"/>
              <a:buChar char="•"/>
            </a:pPr>
            <a:r>
              <a:rPr lang="en-US" sz="1200" dirty="0" err="1">
                <a:solidFill>
                  <a:schemeClr val="tx2"/>
                </a:solidFill>
                <a:cs typeface="Arial"/>
              </a:rPr>
              <a:t>Xoserve</a:t>
            </a:r>
            <a:r>
              <a:rPr lang="en-US" sz="1200" dirty="0">
                <a:solidFill>
                  <a:schemeClr val="tx2"/>
                </a:solidFill>
                <a:cs typeface="Arial"/>
              </a:rPr>
              <a:t> is currently tracking against the reported plan for this release but there is growing risk that progress (for </a:t>
            </a:r>
            <a:r>
              <a:rPr lang="en-US" sz="1200" dirty="0" err="1">
                <a:solidFill>
                  <a:schemeClr val="tx2"/>
                </a:solidFill>
                <a:cs typeface="Arial"/>
              </a:rPr>
              <a:t>Xoserve</a:t>
            </a:r>
            <a:r>
              <a:rPr lang="en-US" sz="1200" dirty="0">
                <a:solidFill>
                  <a:schemeClr val="tx2"/>
                </a:solidFill>
                <a:cs typeface="Arial"/>
              </a:rPr>
              <a:t> and its customers) could be derailed due to current world events (see next slide)</a:t>
            </a:r>
            <a:endParaRPr lang="en-GB" sz="1200" dirty="0">
              <a:solidFill>
                <a:schemeClr val="tx2"/>
              </a:solidFill>
              <a:cs typeface="Arial"/>
            </a:endParaRPr>
          </a:p>
          <a:p>
            <a:pPr marL="171450" indent="-171450">
              <a:buFont typeface="Arial"/>
              <a:buChar char="•"/>
            </a:pPr>
            <a:endParaRPr lang="en-US" sz="1200">
              <a:solidFill>
                <a:schemeClr val="tx2"/>
              </a:solidFill>
              <a:ea typeface="+mn-lt"/>
              <a:cs typeface="+mn-lt"/>
            </a:endParaRPr>
          </a:p>
          <a:p>
            <a:pPr marL="171450" indent="-171450">
              <a:buFont typeface="Arial"/>
              <a:buChar char="•"/>
            </a:pPr>
            <a:r>
              <a:rPr lang="en-US" sz="1200" dirty="0">
                <a:solidFill>
                  <a:schemeClr val="tx2"/>
                </a:solidFill>
                <a:ea typeface="+mn-lt"/>
                <a:cs typeface="+mn-lt"/>
              </a:rPr>
              <a:t>Release Service Provider will be stood up in May (post-design phase) to begin development with associated costs being incurred from this point </a:t>
            </a:r>
          </a:p>
        </p:txBody>
      </p:sp>
    </p:spTree>
    <p:extLst>
      <p:ext uri="{BB962C8B-B14F-4D97-AF65-F5344CB8AC3E}">
        <p14:creationId xmlns:p14="http://schemas.microsoft.com/office/powerpoint/2010/main" val="2570374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39470"/>
            <a:ext cx="8229600" cy="637580"/>
          </a:xfrm>
        </p:spPr>
        <p:txBody>
          <a:bodyPr>
            <a:normAutofit/>
          </a:bodyPr>
          <a:lstStyle/>
          <a:p>
            <a:r>
              <a:rPr lang="en-GB" sz="2000" dirty="0">
                <a:latin typeface="Arial"/>
                <a:cs typeface="Arial"/>
              </a:rPr>
              <a:t>Changes since February ChMC –  Coronavirus</a:t>
            </a:r>
          </a:p>
        </p:txBody>
      </p:sp>
      <p:sp>
        <p:nvSpPr>
          <p:cNvPr id="3" name="Rectangle 2">
            <a:extLst>
              <a:ext uri="{FF2B5EF4-FFF2-40B4-BE49-F238E27FC236}">
                <a16:creationId xmlns:a16="http://schemas.microsoft.com/office/drawing/2014/main" id="{272B352F-E976-4A58-9497-A9D9C2BD1525}"/>
              </a:ext>
            </a:extLst>
          </p:cNvPr>
          <p:cNvSpPr/>
          <p:nvPr/>
        </p:nvSpPr>
        <p:spPr>
          <a:xfrm>
            <a:off x="683568" y="748898"/>
            <a:ext cx="7704856" cy="3785652"/>
          </a:xfrm>
          <a:prstGeom prst="rect">
            <a:avLst/>
          </a:prstGeom>
        </p:spPr>
        <p:txBody>
          <a:bodyPr wrap="square" anchor="t">
            <a:spAutoFit/>
          </a:bodyPr>
          <a:lstStyle/>
          <a:p>
            <a:pPr marL="171450" indent="-171450">
              <a:buFont typeface="Arial"/>
              <a:buChar char="•"/>
            </a:pPr>
            <a:r>
              <a:rPr lang="en-US" sz="1200" dirty="0">
                <a:solidFill>
                  <a:schemeClr val="tx2"/>
                </a:solidFill>
                <a:cs typeface="Arial"/>
              </a:rPr>
              <a:t>The emergence of </a:t>
            </a:r>
            <a:r>
              <a:rPr lang="en-US" sz="1200" b="1" dirty="0">
                <a:solidFill>
                  <a:schemeClr val="tx2"/>
                </a:solidFill>
                <a:cs typeface="Arial"/>
              </a:rPr>
              <a:t>Covid-19</a:t>
            </a:r>
            <a:r>
              <a:rPr lang="en-US" sz="1200" dirty="0">
                <a:solidFill>
                  <a:schemeClr val="tx2"/>
                </a:solidFill>
                <a:cs typeface="Arial"/>
              </a:rPr>
              <a:t> has created an unprecedented risk to resource availability for the foreseeable future</a:t>
            </a:r>
            <a:endParaRPr lang="en-US" dirty="0">
              <a:solidFill>
                <a:schemeClr val="tx2"/>
              </a:solidFill>
            </a:endParaRPr>
          </a:p>
          <a:p>
            <a:pPr marL="171450" indent="-171450">
              <a:buFont typeface="Arial"/>
              <a:buChar char="•"/>
            </a:pPr>
            <a:endParaRPr lang="en-US" sz="1200" dirty="0">
              <a:solidFill>
                <a:schemeClr val="tx2"/>
              </a:solidFill>
              <a:cs typeface="Arial"/>
            </a:endParaRPr>
          </a:p>
          <a:p>
            <a:pPr marL="171450" indent="-171450">
              <a:buFont typeface="Arial"/>
              <a:buChar char="•"/>
            </a:pPr>
            <a:r>
              <a:rPr lang="en-US" sz="1200" dirty="0">
                <a:solidFill>
                  <a:schemeClr val="tx2"/>
                </a:solidFill>
                <a:cs typeface="Arial"/>
              </a:rPr>
              <a:t>This is forcing all market participants into making decisions as to how its resources are utilized and where priority lies while Covid-19 continues to impact each organisation</a:t>
            </a:r>
          </a:p>
          <a:p>
            <a:pPr marL="171450" indent="-171450">
              <a:buFont typeface="Arial"/>
              <a:buChar char="•"/>
            </a:pPr>
            <a:endParaRPr lang="en-US" sz="1200" dirty="0">
              <a:solidFill>
                <a:schemeClr val="tx2"/>
              </a:solidFill>
              <a:cs typeface="Arial"/>
            </a:endParaRPr>
          </a:p>
          <a:p>
            <a:pPr marL="171450" indent="-171450">
              <a:buFont typeface="Arial"/>
              <a:buChar char="•"/>
            </a:pPr>
            <a:r>
              <a:rPr lang="en-US" sz="1200" dirty="0">
                <a:solidFill>
                  <a:schemeClr val="tx2"/>
                </a:solidFill>
                <a:cs typeface="Arial"/>
              </a:rPr>
              <a:t>As a responsible CDSP, Xoserve's approach is to protect ‘</a:t>
            </a:r>
            <a:r>
              <a:rPr lang="en-US" sz="1200" b="1" dirty="0">
                <a:solidFill>
                  <a:schemeClr val="tx2"/>
                </a:solidFill>
                <a:cs typeface="Arial"/>
              </a:rPr>
              <a:t>Business As Usual</a:t>
            </a:r>
            <a:r>
              <a:rPr lang="en-US" sz="1200" dirty="0">
                <a:solidFill>
                  <a:schemeClr val="tx2"/>
                </a:solidFill>
                <a:cs typeface="Arial"/>
              </a:rPr>
              <a:t>’ (BAU) operations first and also (from a change delivery perspective) our </a:t>
            </a:r>
            <a:r>
              <a:rPr lang="en-US" sz="1200" b="1" dirty="0">
                <a:solidFill>
                  <a:schemeClr val="tx2"/>
                </a:solidFill>
                <a:cs typeface="Arial"/>
              </a:rPr>
              <a:t>CSS</a:t>
            </a:r>
            <a:r>
              <a:rPr lang="en-US" sz="1200" dirty="0">
                <a:solidFill>
                  <a:schemeClr val="tx2"/>
                </a:solidFill>
                <a:cs typeface="Arial"/>
              </a:rPr>
              <a:t> programme </a:t>
            </a:r>
          </a:p>
          <a:p>
            <a:pPr marL="171450" indent="-171450">
              <a:buFont typeface="Arial"/>
              <a:buChar char="•"/>
            </a:pPr>
            <a:endParaRPr lang="en-US" sz="1200" dirty="0">
              <a:solidFill>
                <a:schemeClr val="tx2"/>
              </a:solidFill>
              <a:cs typeface="Arial"/>
            </a:endParaRPr>
          </a:p>
          <a:p>
            <a:pPr marL="171450" indent="-171450">
              <a:buFont typeface="Arial"/>
              <a:buChar char="•"/>
            </a:pPr>
            <a:r>
              <a:rPr lang="en-US" sz="1200" dirty="0">
                <a:solidFill>
                  <a:schemeClr val="tx2"/>
                </a:solidFill>
                <a:cs typeface="Arial"/>
              </a:rPr>
              <a:t>As such we are reviewing how to approach 'BAU' (non-CSS) change delivery cycle to protect our customers best interests while continuing to deliver change</a:t>
            </a:r>
            <a:endParaRPr lang="en-US" dirty="0">
              <a:solidFill>
                <a:schemeClr val="tx2"/>
              </a:solidFill>
              <a:cs typeface="Arial"/>
            </a:endParaRPr>
          </a:p>
          <a:p>
            <a:pPr marL="171450" indent="-171450">
              <a:buFont typeface="Arial"/>
              <a:buChar char="•"/>
            </a:pPr>
            <a:endParaRPr lang="en-US" sz="1200" dirty="0">
              <a:solidFill>
                <a:schemeClr val="tx2"/>
              </a:solidFill>
              <a:cs typeface="Arial"/>
            </a:endParaRPr>
          </a:p>
          <a:p>
            <a:pPr marL="171450" indent="-171450">
              <a:buFont typeface="Arial"/>
              <a:buChar char="•"/>
            </a:pPr>
            <a:r>
              <a:rPr lang="en-US" sz="1200" b="1" u="sng" dirty="0">
                <a:cs typeface="Arial"/>
              </a:rPr>
              <a:t>We think it appropriate to have a 'check point' with ChMC to ask if delaying delivery of Nov-20 scope to the next available industry release window (Feb-21) is required.  We proposed to do this either at </a:t>
            </a:r>
            <a:r>
              <a:rPr lang="en-US" sz="1200" b="1" u="sng" dirty="0" err="1">
                <a:cs typeface="Arial"/>
              </a:rPr>
              <a:t>at</a:t>
            </a:r>
            <a:r>
              <a:rPr lang="en-US" sz="1200" b="1" u="sng" dirty="0">
                <a:cs typeface="Arial"/>
              </a:rPr>
              <a:t> the cyclic 13th May ChMC or an extraordinary ChMC (see next slide)</a:t>
            </a:r>
          </a:p>
          <a:p>
            <a:endParaRPr lang="en-US" sz="1200" b="1" dirty="0">
              <a:solidFill>
                <a:srgbClr val="FF0000"/>
              </a:solidFill>
              <a:cs typeface="Arial"/>
            </a:endParaRPr>
          </a:p>
          <a:p>
            <a:endParaRPr lang="en-US" sz="1200" dirty="0">
              <a:solidFill>
                <a:srgbClr val="1D3E61"/>
              </a:solidFill>
              <a:cs typeface="Arial"/>
            </a:endParaRPr>
          </a:p>
          <a:p>
            <a:endParaRPr lang="en-US" sz="1200" dirty="0">
              <a:solidFill>
                <a:schemeClr val="tx2"/>
              </a:solidFill>
              <a:cs typeface="Arial"/>
            </a:endParaRPr>
          </a:p>
          <a:p>
            <a:endParaRPr lang="en-US" sz="1200" dirty="0">
              <a:solidFill>
                <a:schemeClr val="tx2"/>
              </a:solidFill>
              <a:cs typeface="Arial"/>
            </a:endParaRPr>
          </a:p>
          <a:p>
            <a:endParaRPr lang="en-US" sz="1200" dirty="0">
              <a:solidFill>
                <a:schemeClr val="tx2"/>
              </a:solidFill>
              <a:cs typeface="Arial"/>
            </a:endParaRPr>
          </a:p>
        </p:txBody>
      </p:sp>
    </p:spTree>
    <p:extLst>
      <p:ext uri="{BB962C8B-B14F-4D97-AF65-F5344CB8AC3E}">
        <p14:creationId xmlns:p14="http://schemas.microsoft.com/office/powerpoint/2010/main" val="2610091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E386-6482-4361-8DE7-8E8A9F328391}"/>
              </a:ext>
            </a:extLst>
          </p:cNvPr>
          <p:cNvSpPr>
            <a:spLocks noGrp="1"/>
          </p:cNvSpPr>
          <p:nvPr>
            <p:ph type="title"/>
          </p:nvPr>
        </p:nvSpPr>
        <p:spPr>
          <a:xfrm>
            <a:off x="457200" y="39470"/>
            <a:ext cx="8229600" cy="637580"/>
          </a:xfrm>
        </p:spPr>
        <p:txBody>
          <a:bodyPr>
            <a:normAutofit/>
          </a:bodyPr>
          <a:lstStyle/>
          <a:p>
            <a:r>
              <a:rPr lang="en-GB" sz="2000">
                <a:latin typeface="Arial"/>
                <a:cs typeface="Arial"/>
              </a:rPr>
              <a:t>Proposed Way Forward  </a:t>
            </a:r>
          </a:p>
        </p:txBody>
      </p:sp>
      <p:sp>
        <p:nvSpPr>
          <p:cNvPr id="3" name="TextBox 2">
            <a:extLst>
              <a:ext uri="{FF2B5EF4-FFF2-40B4-BE49-F238E27FC236}">
                <a16:creationId xmlns:a16="http://schemas.microsoft.com/office/drawing/2014/main" id="{9C84EABD-5D9C-4A1B-843D-0E7F3196D175}"/>
              </a:ext>
            </a:extLst>
          </p:cNvPr>
          <p:cNvSpPr txBox="1"/>
          <p:nvPr/>
        </p:nvSpPr>
        <p:spPr>
          <a:xfrm>
            <a:off x="923488" y="849967"/>
            <a:ext cx="6946821" cy="4093428"/>
          </a:xfrm>
          <a:prstGeom prst="rect">
            <a:avLst/>
          </a:prstGeom>
          <a:noFill/>
        </p:spPr>
        <p:txBody>
          <a:bodyPr wrap="square" rtlCol="0" anchor="t">
            <a:spAutoFit/>
          </a:bodyPr>
          <a:lstStyle/>
          <a:p>
            <a:pPr marL="285750" indent="-285750">
              <a:buFont typeface="Arial,Sans-Serif"/>
              <a:buChar char="•"/>
            </a:pPr>
            <a:endParaRPr lang="en-GB" sz="1200" dirty="0">
              <a:ea typeface="+mn-lt"/>
              <a:cs typeface="+mn-lt"/>
            </a:endParaRPr>
          </a:p>
          <a:p>
            <a:r>
              <a:rPr lang="en-GB" sz="1200" dirty="0">
                <a:ea typeface="+mn-lt"/>
                <a:cs typeface="+mn-lt"/>
              </a:rPr>
              <a:t>Detailed Design Change Packs will be available on-line from Tuesday 14th April.  Ordinarily for a consultation period of 10 days, this would close out on Tuesday 28th April. </a:t>
            </a:r>
            <a:r>
              <a:rPr lang="en-GB" sz="1200" dirty="0">
                <a:solidFill>
                  <a:srgbClr val="1D3E61"/>
                </a:solidFill>
                <a:ea typeface="+mn-lt"/>
                <a:cs typeface="+mn-lt"/>
              </a:rPr>
              <a:t> </a:t>
            </a:r>
            <a:endParaRPr lang="en-GB" dirty="0">
              <a:solidFill>
                <a:srgbClr val="000000"/>
              </a:solidFill>
              <a:ea typeface="+mn-lt"/>
              <a:cs typeface="+mn-lt"/>
            </a:endParaRPr>
          </a:p>
          <a:p>
            <a:endParaRPr lang="en-GB" sz="1200" dirty="0">
              <a:solidFill>
                <a:srgbClr val="1D3E61"/>
              </a:solidFill>
              <a:ea typeface="+mn-lt"/>
              <a:cs typeface="+mn-lt"/>
            </a:endParaRPr>
          </a:p>
          <a:p>
            <a:r>
              <a:rPr lang="en-GB" sz="1200" dirty="0">
                <a:ea typeface="+mn-lt"/>
                <a:cs typeface="+mn-lt"/>
              </a:rPr>
              <a:t>If change managers wish to extend this period to provide more time to respond, there would be less than 6 months between design approval and implementation (if a Nov-20 release was preserved).  In this instance we would not require an extraordinary ChMC.</a:t>
            </a:r>
            <a:endParaRPr lang="en-GB" dirty="0">
              <a:cs typeface="Arial"/>
            </a:endParaRPr>
          </a:p>
          <a:p>
            <a:endParaRPr lang="en-GB" sz="1200" dirty="0">
              <a:ea typeface="+mn-lt"/>
              <a:cs typeface="+mn-lt"/>
            </a:endParaRPr>
          </a:p>
          <a:p>
            <a:r>
              <a:rPr lang="en-GB" sz="1200" b="1" dirty="0">
                <a:ea typeface="+mn-lt"/>
                <a:cs typeface="+mn-lt"/>
              </a:rPr>
              <a:t>In the event of ChMC wishing to preserve the 6-month window</a:t>
            </a:r>
            <a:r>
              <a:rPr lang="en-GB" sz="1200" dirty="0">
                <a:ea typeface="+mn-lt"/>
                <a:cs typeface="+mn-lt"/>
              </a:rPr>
              <a:t>, we request that an extraordinary ChMC is convened ahead of May's cyclic ChMC to:</a:t>
            </a:r>
            <a:endParaRPr lang="en-US" sz="1200" dirty="0">
              <a:cs typeface="Arial"/>
            </a:endParaRPr>
          </a:p>
          <a:p>
            <a:r>
              <a:rPr lang="en-GB" sz="1200" dirty="0">
                <a:cs typeface="Arial"/>
              </a:rPr>
              <a:t>    </a:t>
            </a:r>
          </a:p>
          <a:p>
            <a:pPr marL="228600" indent="-228600">
              <a:buAutoNum type="arabicPeriod"/>
            </a:pPr>
            <a:r>
              <a:rPr lang="en-GB" sz="1200" dirty="0">
                <a:ea typeface="+mn-lt"/>
                <a:cs typeface="+mn-lt"/>
              </a:rPr>
              <a:t>Seek ChMC approval of the change packs associated with the release (</a:t>
            </a:r>
            <a:r>
              <a:rPr lang="en-GB" sz="1200" i="1" dirty="0">
                <a:ea typeface="+mn-lt"/>
                <a:cs typeface="+mn-lt"/>
              </a:rPr>
              <a:t>to allow for a 6-month period between design approval and implementation we would need to gain approval by 5th May)*</a:t>
            </a:r>
            <a:endParaRPr lang="en-GB" i="1" dirty="0">
              <a:cs typeface="Arial"/>
            </a:endParaRPr>
          </a:p>
          <a:p>
            <a:pPr marL="228600" indent="-228600">
              <a:buAutoNum type="arabicPeriod"/>
            </a:pPr>
            <a:endParaRPr lang="en-GB" sz="1200" dirty="0">
              <a:ea typeface="+mn-lt"/>
              <a:cs typeface="+mn-lt"/>
            </a:endParaRPr>
          </a:p>
          <a:p>
            <a:pPr marL="228600" indent="-228600">
              <a:buAutoNum type="arabicPeriod"/>
            </a:pPr>
            <a:r>
              <a:rPr lang="en-GB" sz="1200" dirty="0">
                <a:ea typeface="+mn-lt"/>
                <a:cs typeface="+mn-lt"/>
              </a:rPr>
              <a:t>Hold a 'check point' vote to either proceed with current Nov-20 plan or defer changes to Feb-21 to help mitigate the potential future impacts of </a:t>
            </a:r>
            <a:r>
              <a:rPr lang="en-GB" sz="1200" dirty="0" err="1">
                <a:ea typeface="+mn-lt"/>
                <a:cs typeface="+mn-lt"/>
              </a:rPr>
              <a:t>Covid</a:t>
            </a:r>
            <a:r>
              <a:rPr lang="en-GB" sz="1200" dirty="0">
                <a:ea typeface="+mn-lt"/>
                <a:cs typeface="+mn-lt"/>
              </a:rPr>
              <a:t> -19</a:t>
            </a:r>
            <a:endParaRPr lang="en-GB" dirty="0">
              <a:cs typeface="Arial"/>
            </a:endParaRPr>
          </a:p>
          <a:p>
            <a:pPr marL="228600" indent="-228600">
              <a:buAutoNum type="arabicPeriod"/>
            </a:pPr>
            <a:endParaRPr lang="en-GB" sz="1200" dirty="0">
              <a:cs typeface="Arial"/>
            </a:endParaRPr>
          </a:p>
          <a:p>
            <a:endParaRPr lang="en-GB" sz="1200" dirty="0">
              <a:cs typeface="Arial"/>
            </a:endParaRPr>
          </a:p>
          <a:p>
            <a:endParaRPr lang="en-GB" sz="1200" dirty="0"/>
          </a:p>
          <a:p>
            <a:r>
              <a:rPr lang="en-GB" sz="1000" dirty="0">
                <a:cs typeface="Arial"/>
              </a:rPr>
              <a:t>* If it is decided to move release content to another delivery window, this work won't be wasted </a:t>
            </a:r>
          </a:p>
          <a:p>
            <a:endParaRPr lang="en-GB" sz="1000" dirty="0">
              <a:cs typeface="Arial"/>
            </a:endParaRPr>
          </a:p>
        </p:txBody>
      </p:sp>
    </p:spTree>
    <p:extLst>
      <p:ext uri="{BB962C8B-B14F-4D97-AF65-F5344CB8AC3E}">
        <p14:creationId xmlns:p14="http://schemas.microsoft.com/office/powerpoint/2010/main" val="247055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BD81-9733-499F-9E17-ADCAE6BED9D6}"/>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8B5913A3-9ECF-4775-B576-93DE9F702348}"/>
              </a:ext>
            </a:extLst>
          </p:cNvPr>
          <p:cNvSpPr>
            <a:spLocks noGrp="1"/>
          </p:cNvSpPr>
          <p:nvPr>
            <p:ph idx="1"/>
          </p:nvPr>
        </p:nvSpPr>
        <p:spPr>
          <a:xfrm>
            <a:off x="457200" y="765652"/>
            <a:ext cx="8229600" cy="3672408"/>
          </a:xfrm>
        </p:spPr>
        <p:txBody>
          <a:bodyPr>
            <a:normAutofit fontScale="92500" lnSpcReduction="10000"/>
          </a:bodyPr>
          <a:lstStyle/>
          <a:p>
            <a:r>
              <a:rPr lang="en-GB" sz="1600" dirty="0">
                <a:solidFill>
                  <a:schemeClr val="tx2"/>
                </a:solidFill>
              </a:rPr>
              <a:t>XRN4871 was raised to deliver the system requirements set out within UNC Modification 0665, implemented 01 July 2019 .The modification has two purposes:</a:t>
            </a:r>
          </a:p>
          <a:p>
            <a:endParaRPr lang="en-GB" sz="1600" dirty="0">
              <a:solidFill>
                <a:schemeClr val="tx2"/>
              </a:solidFill>
            </a:endParaRPr>
          </a:p>
          <a:p>
            <a:pPr lvl="1"/>
            <a:r>
              <a:rPr lang="en-GB" sz="1400" dirty="0">
                <a:solidFill>
                  <a:schemeClr val="tx2"/>
                </a:solidFill>
              </a:rPr>
              <a:t>It amends the current Class 2 Ratchet Charging Arrangement</a:t>
            </a:r>
          </a:p>
          <a:p>
            <a:pPr lvl="1"/>
            <a:r>
              <a:rPr lang="en-GB" sz="1400" dirty="0">
                <a:solidFill>
                  <a:schemeClr val="tx2"/>
                </a:solidFill>
              </a:rPr>
              <a:t>It allows DNs to identify Supply Meter Points (SMP) that should, in addition to mandatory Class 1 SMP, be subject to the existing Class 1 Ratchet Charging Arrangement</a:t>
            </a:r>
          </a:p>
          <a:p>
            <a:endParaRPr lang="en-GB" sz="1600" dirty="0">
              <a:solidFill>
                <a:schemeClr val="tx2"/>
              </a:solidFill>
            </a:endParaRPr>
          </a:p>
          <a:p>
            <a:r>
              <a:rPr lang="en-GB" sz="1600" dirty="0">
                <a:solidFill>
                  <a:schemeClr val="tx2"/>
                </a:solidFill>
              </a:rPr>
              <a:t>Due to the timescales set out within the Modification, the delivery of XRN4871 was agreed by ChMC to be spilt into Part A and Part B. </a:t>
            </a:r>
          </a:p>
          <a:p>
            <a:pPr marL="0" indent="0">
              <a:buNone/>
            </a:pPr>
            <a:r>
              <a:rPr lang="en-GB" sz="1600" dirty="0">
                <a:solidFill>
                  <a:schemeClr val="tx2"/>
                </a:solidFill>
              </a:rPr>
              <a:t> </a:t>
            </a:r>
          </a:p>
          <a:p>
            <a:r>
              <a:rPr lang="en-GB" sz="1600" b="1" dirty="0">
                <a:solidFill>
                  <a:schemeClr val="tx2"/>
                </a:solidFill>
              </a:rPr>
              <a:t>XRN4871 Part A</a:t>
            </a:r>
            <a:endParaRPr lang="en-GB" sz="1600" dirty="0">
              <a:solidFill>
                <a:schemeClr val="tx2"/>
              </a:solidFill>
            </a:endParaRPr>
          </a:p>
          <a:p>
            <a:pPr lvl="1"/>
            <a:r>
              <a:rPr lang="en-GB" sz="1400" dirty="0">
                <a:solidFill>
                  <a:schemeClr val="tx2"/>
                </a:solidFill>
              </a:rPr>
              <a:t>Part A of XRN4871 was delivered within Minor Release Drop 5 (September 2019) and included the minimum scope to comply with modification 0665. </a:t>
            </a:r>
          </a:p>
          <a:p>
            <a:r>
              <a:rPr lang="en-GB" sz="1600" b="1" dirty="0">
                <a:solidFill>
                  <a:schemeClr val="tx2"/>
                </a:solidFill>
              </a:rPr>
              <a:t>XRN4871 Part B</a:t>
            </a:r>
          </a:p>
          <a:p>
            <a:pPr lvl="1"/>
            <a:r>
              <a:rPr lang="en-GB" sz="1400" dirty="0">
                <a:solidFill>
                  <a:schemeClr val="tx2"/>
                </a:solidFill>
              </a:rPr>
              <a:t>This is due to be implemented within November 2020 Major Release and looks to deliver the enduring solution. </a:t>
            </a:r>
          </a:p>
        </p:txBody>
      </p:sp>
    </p:spTree>
    <p:extLst>
      <p:ext uri="{BB962C8B-B14F-4D97-AF65-F5344CB8AC3E}">
        <p14:creationId xmlns:p14="http://schemas.microsoft.com/office/powerpoint/2010/main" val="1030978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a:latin typeface="Arial"/>
                <a:cs typeface="Arial"/>
              </a:rPr>
              <a:t>XRN5110 - Nov 20 Release -  Status Update</a:t>
            </a:r>
          </a:p>
        </p:txBody>
      </p:sp>
      <p:grpSp>
        <p:nvGrpSpPr>
          <p:cNvPr id="10" name="Group 9">
            <a:extLst>
              <a:ext uri="{FF2B5EF4-FFF2-40B4-BE49-F238E27FC236}">
                <a16:creationId xmlns:a16="http://schemas.microsoft.com/office/drawing/2014/main" id="{EEDE4AA0-BEE7-40EF-ADC2-D1B3EAA1B345}"/>
              </a:ext>
            </a:extLst>
          </p:cNvPr>
          <p:cNvGrpSpPr/>
          <p:nvPr/>
        </p:nvGrpSpPr>
        <p:grpSpPr>
          <a:xfrm>
            <a:off x="251520" y="987574"/>
            <a:ext cx="8594612" cy="3554532"/>
            <a:chOff x="137840" y="723530"/>
            <a:chExt cx="8017423" cy="3124662"/>
          </a:xfrm>
          <a:solidFill>
            <a:srgbClr val="FFC000"/>
          </a:solidFill>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7840" y="723530"/>
            <a:ext cx="8017423" cy="3124662"/>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08/04/20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j-lt"/>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5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Nine changes in scope for the November 20 release</a:t>
                        </a:r>
                      </a:p>
                      <a:p>
                        <a:pPr marL="171450" lvl="0" indent="-171450">
                          <a:buFont typeface="Arial" panose="020B0604020202020204" pitchFamily="34" charset="0"/>
                          <a:buChar char="•"/>
                        </a:pPr>
                        <a:r>
                          <a:rPr kumimoji="0" lang="en-GB" sz="950" b="0" i="0" u="none" strike="noStrike" kern="1200" cap="none" normalizeH="0" baseline="0" dirty="0">
                            <a:ln>
                              <a:noFill/>
                            </a:ln>
                            <a:solidFill>
                              <a:schemeClr val="tx1"/>
                            </a:solidFill>
                            <a:effectLst/>
                            <a:latin typeface="+mj-lt"/>
                            <a:ea typeface="Verdana"/>
                            <a:cs typeface="Arial"/>
                          </a:rPr>
                          <a:t>Change 5036 was agreed to be removed from scope at the March </a:t>
                        </a:r>
                        <a:r>
                          <a:rPr kumimoji="0" lang="en-GB" sz="950" b="0" i="0" u="none" strike="noStrike" kern="1200" cap="none" normalizeH="0" baseline="0" dirty="0" err="1">
                            <a:ln>
                              <a:noFill/>
                            </a:ln>
                            <a:solidFill>
                              <a:schemeClr val="tx1"/>
                            </a:solidFill>
                            <a:effectLst/>
                            <a:latin typeface="+mj-lt"/>
                            <a:ea typeface="Verdana"/>
                            <a:cs typeface="Arial"/>
                          </a:rPr>
                          <a:t>ChMC</a:t>
                        </a:r>
                        <a:r>
                          <a:rPr lang="en-GB" sz="950" b="0" i="0" u="none" strike="noStrike" kern="1200" cap="none" normalizeH="0" baseline="0" dirty="0">
                            <a:ln>
                              <a:noFill/>
                            </a:ln>
                            <a:solidFill>
                              <a:schemeClr val="tx1"/>
                            </a:solidFill>
                            <a:effectLst/>
                            <a:latin typeface="+mj-lt"/>
                            <a:ea typeface="Verdana"/>
                            <a:cs typeface="Arial"/>
                          </a:rPr>
                          <a:t>  </a:t>
                        </a:r>
                        <a:endParaRPr kumimoji="0" lang="en-GB" sz="950" b="0" i="0" u="none" strike="noStrike" kern="1200" cap="none" normalizeH="0" baseline="0" dirty="0">
                          <a:ln>
                            <a:noFill/>
                          </a:ln>
                          <a:solidFill>
                            <a:schemeClr val="tx1"/>
                          </a:solidFill>
                          <a:effectLst/>
                          <a:latin typeface="+mj-lt"/>
                          <a:ea typeface="Verdana"/>
                          <a:cs typeface="Arial"/>
                        </a:endParaRPr>
                      </a:p>
                      <a:p>
                        <a:pPr marL="171450" lvl="0" indent="-171450">
                          <a:buFont typeface="Arial" panose="020B0604020202020204" pitchFamily="34" charset="0"/>
                          <a:buChar char="•"/>
                        </a:pPr>
                        <a:r>
                          <a:rPr kumimoji="0" lang="en-GB" sz="95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Analysis and Design activities commenced from the 2</a:t>
                        </a:r>
                        <a:r>
                          <a:rPr kumimoji="0" lang="en-GB" sz="950" b="0" i="0" u="none" strike="noStrike" kern="1200" cap="none" normalizeH="0" baseline="30000" dirty="0">
                            <a:ln>
                              <a:noFill/>
                            </a:ln>
                            <a:solidFill>
                              <a:schemeClr val="tx1"/>
                            </a:solidFill>
                            <a:effectLst/>
                            <a:latin typeface="+mj-lt"/>
                            <a:ea typeface="Verdana" pitchFamily="34" charset="0"/>
                            <a:cs typeface="Arial" panose="020B0604020202020204" pitchFamily="34" charset="0"/>
                          </a:rPr>
                          <a:t>nd</a:t>
                        </a:r>
                        <a:r>
                          <a:rPr kumimoji="0" lang="en-GB" sz="95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 March 2020</a:t>
                        </a:r>
                      </a:p>
                      <a:p>
                        <a:pPr marL="171450" lvl="0" indent="-171450">
                          <a:buFont typeface="Arial" panose="020B0604020202020204" pitchFamily="34" charset="0"/>
                          <a:buChar char="•"/>
                        </a:pPr>
                        <a:r>
                          <a:rPr kumimoji="0" lang="en-GB" sz="95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All validation of captured Requirements workshops completed</a:t>
                        </a:r>
                      </a:p>
                      <a:p>
                        <a:pPr marL="171450" lvl="0" indent="-171450">
                          <a:buFont typeface="Arial" panose="020B0604020202020204" pitchFamily="34" charset="0"/>
                          <a:buChar char="•"/>
                        </a:pPr>
                        <a:r>
                          <a:rPr kumimoji="0" lang="en-GB" sz="95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Solution workshops in progress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454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a:buChar char="•"/>
                          <a:tabLst/>
                          <a:defRPr/>
                        </a:pPr>
                        <a:r>
                          <a:rPr kumimoji="0" lang="en-US" sz="950" b="0" i="0" u="none" strike="noStrike" kern="1200" cap="none" normalizeH="0" baseline="0" dirty="0">
                            <a:ln>
                              <a:noFill/>
                            </a:ln>
                            <a:solidFill>
                              <a:schemeClr val="tx1"/>
                            </a:solidFill>
                            <a:effectLst/>
                            <a:latin typeface="Arial"/>
                            <a:ea typeface="Verdana"/>
                            <a:cs typeface="Arial"/>
                          </a:rPr>
                          <a:t>Risk identified that due to COVID-19 availability of required resources may be impacted for project delivery</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 cost to deliver the Design phase has been agreed with the preferred Supplier with the EQR previously submitted to </a:t>
                        </a:r>
                        <a:r>
                          <a:rPr kumimoji="0" lang="en-GB" sz="9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and approved</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kumimoji="0" lang="en-GB" sz="950" b="0" i="0" u="none" strike="noStrike" kern="1200" cap="none" normalizeH="0" baseline="0" dirty="0">
                            <a:ln>
                              <a:noFill/>
                            </a:ln>
                            <a:solidFill>
                              <a:schemeClr val="tx1"/>
                            </a:solidFill>
                            <a:effectLst/>
                            <a:latin typeface="Arial"/>
                            <a:ea typeface="Verdana"/>
                            <a:cs typeface="Arial"/>
                          </a:rPr>
                          <a:t>Full delivery costs to be confirmed once contractual arrangements agreed for full delivery of the release.</a:t>
                        </a:r>
                        <a:r>
                          <a:rPr lang="en-GB" sz="950" b="0" i="0" u="none" strike="noStrike" kern="1200" cap="none" normalizeH="0" baseline="0" dirty="0">
                            <a:ln>
                              <a:noFill/>
                            </a:ln>
                            <a:solidFill>
                              <a:schemeClr val="tx1"/>
                            </a:solidFill>
                            <a:effectLst/>
                            <a:latin typeface="Arial"/>
                            <a:ea typeface="Verdana"/>
                            <a:cs typeface="Arial"/>
                          </a:rPr>
                          <a:t> </a:t>
                        </a:r>
                        <a:endParaRPr kumimoji="0" lang="en-GB" sz="950" b="0" i="0" u="none" strike="noStrike" kern="1200" cap="none" normalizeH="0" baseline="0" dirty="0">
                          <a:ln>
                            <a:noFill/>
                          </a:ln>
                          <a:solidFill>
                            <a:schemeClr val="tx1"/>
                          </a:solidFill>
                          <a:effectLst/>
                          <a:latin typeface="Arial"/>
                          <a:ea typeface="Verdan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BER containing the full project delivery costs to be presented for approval at May 2020 ChMC</a:t>
                        </a:r>
                        <a:endParaRPr kumimoji="0" lang="en-GB" sz="950" b="0" i="0" u="none" strike="noStrike" kern="1200" cap="none" normalizeH="0" baseline="0" dirty="0">
                          <a:ln>
                            <a:noFill/>
                          </a:ln>
                          <a:solidFill>
                            <a:schemeClr val="tx1"/>
                          </a:solidFill>
                          <a:effectLst/>
                          <a:latin typeface="+mn-lt"/>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No current concerns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259096" y="1394296"/>
              <a:ext cx="204194" cy="213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5650588" y="786830"/>
              <a:ext cx="196885" cy="1903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grpSp>
      <p:sp>
        <p:nvSpPr>
          <p:cNvPr id="11" name="Oval 10">
            <a:extLst>
              <a:ext uri="{FF2B5EF4-FFF2-40B4-BE49-F238E27FC236}">
                <a16:creationId xmlns:a16="http://schemas.microsoft.com/office/drawing/2014/main" id="{A0F57896-72F6-46F0-8DCF-1B43A706D61C}"/>
              </a:ext>
            </a:extLst>
          </p:cNvPr>
          <p:cNvSpPr/>
          <p:nvPr/>
        </p:nvSpPr>
        <p:spPr>
          <a:xfrm>
            <a:off x="598707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Tree>
    <p:extLst>
      <p:ext uri="{BB962C8B-B14F-4D97-AF65-F5344CB8AC3E}">
        <p14:creationId xmlns:p14="http://schemas.microsoft.com/office/powerpoint/2010/main" val="779043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latin typeface="Arial"/>
                <a:cs typeface="Arial"/>
              </a:rPr>
              <a:t>XRN5110 - Nov 20 Delivery Timeline</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1169551"/>
          </a:xfrm>
          <a:prstGeom prst="rect">
            <a:avLst/>
          </a:prstGeom>
          <a:noFill/>
        </p:spPr>
        <p:txBody>
          <a:bodyPr wrap="square" rtlCol="0">
            <a:spAutoFit/>
          </a:bodyPr>
          <a:lstStyle/>
          <a:p>
            <a:endParaRPr lang="en-GB" sz="1000" b="1" dirty="0">
              <a:solidFill>
                <a:srgbClr val="1D3E61"/>
              </a:solidFill>
            </a:endParaRPr>
          </a:p>
          <a:p>
            <a:r>
              <a:rPr lang="en-GB" sz="1000" b="1" dirty="0">
                <a:solidFill>
                  <a:srgbClr val="1D3E61"/>
                </a:solidFill>
              </a:rPr>
              <a:t>Key Milestone Dates:</a:t>
            </a:r>
          </a:p>
          <a:p>
            <a:endParaRPr lang="en-GB" sz="1000" b="1" dirty="0">
              <a:solidFill>
                <a:srgbClr val="1D3E61"/>
              </a:solidFill>
            </a:endParaRPr>
          </a:p>
          <a:p>
            <a:pPr marL="285750" indent="-285750">
              <a:buFont typeface="Arial" panose="020B0604020202020204" pitchFamily="34" charset="0"/>
              <a:buChar char="•"/>
            </a:pPr>
            <a:r>
              <a:rPr lang="en-GB" sz="1000" b="1" dirty="0">
                <a:solidFill>
                  <a:srgbClr val="1D3E61"/>
                </a:solidFill>
              </a:rPr>
              <a:t>Analysis &amp; Design activities commenced on 02/03/20 and are planned for completion by 15/05/20</a:t>
            </a:r>
          </a:p>
          <a:p>
            <a:pPr marL="285750" indent="-285750">
              <a:buFont typeface="Arial" panose="020B0604020202020204" pitchFamily="34" charset="0"/>
              <a:buChar char="•"/>
            </a:pPr>
            <a:r>
              <a:rPr lang="en-GB" sz="1000" b="1" dirty="0">
                <a:solidFill>
                  <a:srgbClr val="1D3E61"/>
                </a:solidFill>
              </a:rPr>
              <a:t>Requirements validation workshops completed for all in scope changes with Solution workshops in flight</a:t>
            </a:r>
          </a:p>
          <a:p>
            <a:pPr marL="285750" indent="-285750">
              <a:buFont typeface="Arial" panose="020B0604020202020204" pitchFamily="34" charset="0"/>
              <a:buChar char="•"/>
            </a:pPr>
            <a:r>
              <a:rPr lang="en-GB" sz="1000" b="1" dirty="0">
                <a:solidFill>
                  <a:srgbClr val="1D3E61"/>
                </a:solidFill>
              </a:rPr>
              <a:t>Delivery dates captured below to be validated during Build activities</a:t>
            </a:r>
            <a:endParaRPr lang="en-GB" sz="1000" dirty="0">
              <a:solidFill>
                <a:srgbClr val="1D3E61"/>
              </a:solidFill>
            </a:endParaRPr>
          </a:p>
          <a:p>
            <a:endParaRPr lang="en-GB" sz="1000" b="1" dirty="0">
              <a:solidFill>
                <a:srgbClr val="1D3E61"/>
              </a:solidFill>
            </a:endParaRPr>
          </a:p>
        </p:txBody>
      </p:sp>
      <p:pic>
        <p:nvPicPr>
          <p:cNvPr id="8" name="Picture 7">
            <a:extLst>
              <a:ext uri="{FF2B5EF4-FFF2-40B4-BE49-F238E27FC236}">
                <a16:creationId xmlns:a16="http://schemas.microsoft.com/office/drawing/2014/main" id="{F7695C53-C6A5-488A-BDFE-A122167FE322}"/>
              </a:ext>
            </a:extLst>
          </p:cNvPr>
          <p:cNvPicPr>
            <a:picLocks noChangeAspect="1"/>
          </p:cNvPicPr>
          <p:nvPr/>
        </p:nvPicPr>
        <p:blipFill>
          <a:blip r:embed="rId2"/>
          <a:stretch>
            <a:fillRect/>
          </a:stretch>
        </p:blipFill>
        <p:spPr>
          <a:xfrm>
            <a:off x="2051721" y="1923678"/>
            <a:ext cx="6768751" cy="2880320"/>
          </a:xfrm>
          <a:prstGeom prst="rect">
            <a:avLst/>
          </a:prstGeom>
        </p:spPr>
      </p:pic>
    </p:spTree>
    <p:extLst>
      <p:ext uri="{BB962C8B-B14F-4D97-AF65-F5344CB8AC3E}">
        <p14:creationId xmlns:p14="http://schemas.microsoft.com/office/powerpoint/2010/main" val="991037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fontScale="90000"/>
          </a:bodyPr>
          <a:lstStyle/>
          <a:p>
            <a:r>
              <a:rPr lang="en-GB" dirty="0"/>
              <a:t>7.6 UK Link Releases Update – For Information</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April 2020 CHMC</a:t>
            </a:r>
          </a:p>
        </p:txBody>
      </p:sp>
    </p:spTree>
    <p:extLst>
      <p:ext uri="{BB962C8B-B14F-4D97-AF65-F5344CB8AC3E}">
        <p14:creationId xmlns:p14="http://schemas.microsoft.com/office/powerpoint/2010/main" val="53982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5800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49545"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2994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631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204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5942" y="156993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normAutofit/>
          </a:bodyPr>
          <a:lstStyle/>
          <a:p>
            <a:r>
              <a:rPr lang="en-GB" sz="2175" dirty="0"/>
              <a:t>2020/2021 UK Link Governance Timeline</a:t>
            </a:r>
          </a:p>
        </p:txBody>
      </p:sp>
      <p:graphicFrame>
        <p:nvGraphicFramePr>
          <p:cNvPr id="17" name="Table 16"/>
          <p:cNvGraphicFramePr>
            <a:graphicFrameLocks noGrp="1"/>
          </p:cNvGraphicFramePr>
          <p:nvPr>
            <p:extLst/>
          </p:nvPr>
        </p:nvGraphicFramePr>
        <p:xfrm>
          <a:off x="467544" y="1163782"/>
          <a:ext cx="9000992"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gridCol w="346192">
                  <a:extLst>
                    <a:ext uri="{9D8B030D-6E8A-4147-A177-3AD203B41FA5}">
                      <a16:colId xmlns:a16="http://schemas.microsoft.com/office/drawing/2014/main" val="20024"/>
                    </a:ext>
                  </a:extLst>
                </a:gridCol>
                <a:gridCol w="346192">
                  <a:extLst>
                    <a:ext uri="{9D8B030D-6E8A-4147-A177-3AD203B41FA5}">
                      <a16:colId xmlns:a16="http://schemas.microsoft.com/office/drawing/2014/main" val="20025"/>
                    </a:ext>
                  </a:extLst>
                </a:gridCol>
              </a:tblGrid>
              <a:tr h="182880">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endParaRPr lang="en-GB" sz="600" dirty="0"/>
                    </a:p>
                  </a:txBody>
                  <a:tcPr anchor="ctr">
                    <a:noFill/>
                  </a:tcPr>
                </a:tc>
                <a:tc>
                  <a:txBody>
                    <a:bodyPr/>
                    <a:lstStyle/>
                    <a:p>
                      <a:pPr algn="ctr"/>
                      <a:endParaRPr lang="en-GB" sz="600" dirty="0"/>
                    </a:p>
                  </a:txBody>
                  <a:tcPr anchor="c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395535" y="682260"/>
          <a:ext cx="8424934" cy="305314"/>
        </p:xfrm>
        <a:graphic>
          <a:graphicData uri="http://schemas.openxmlformats.org/drawingml/2006/table">
            <a:tbl>
              <a:tblPr firstRow="1" bandRow="1">
                <a:tableStyleId>{5C22544A-7EE6-4342-B048-85BDC9FD1C3A}</a:tableStyleId>
              </a:tblPr>
              <a:tblGrid>
                <a:gridCol w="4322357">
                  <a:extLst>
                    <a:ext uri="{9D8B030D-6E8A-4147-A177-3AD203B41FA5}">
                      <a16:colId xmlns:a16="http://schemas.microsoft.com/office/drawing/2014/main" val="20000"/>
                    </a:ext>
                  </a:extLst>
                </a:gridCol>
                <a:gridCol w="4102577">
                  <a:extLst>
                    <a:ext uri="{9D8B030D-6E8A-4147-A177-3AD203B41FA5}">
                      <a16:colId xmlns:a16="http://schemas.microsoft.com/office/drawing/2014/main" val="20001"/>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TextBox 80"/>
          <p:cNvSpPr txBox="1"/>
          <p:nvPr/>
        </p:nvSpPr>
        <p:spPr>
          <a:xfrm>
            <a:off x="35496" y="4468134"/>
            <a:ext cx="8640960" cy="461665"/>
          </a:xfrm>
          <a:prstGeom prst="rect">
            <a:avLst/>
          </a:prstGeom>
          <a:noFill/>
        </p:spPr>
        <p:txBody>
          <a:bodyPr wrap="square" rtlCol="0">
            <a:spAutoFit/>
          </a:bodyPr>
          <a:lstStyle/>
          <a:p>
            <a:pPr marL="171446" indent="-171446" defTabSz="914378">
              <a:buFont typeface="Arial" panose="020B0604020202020204" pitchFamily="34" charset="0"/>
              <a:buChar char="•"/>
            </a:pPr>
            <a:r>
              <a:rPr lang="en-GB" sz="800" b="1" dirty="0">
                <a:solidFill>
                  <a:prstClr val="black"/>
                </a:solidFill>
                <a:latin typeface="Arial"/>
              </a:rPr>
              <a:t>Assumes that there will be a Major Release in November 2020</a:t>
            </a:r>
          </a:p>
          <a:p>
            <a:pPr marL="171446" indent="-171446" defTabSz="914378">
              <a:buFont typeface="Arial" panose="020B0604020202020204" pitchFamily="34" charset="0"/>
              <a:buChar char="•"/>
            </a:pPr>
            <a:r>
              <a:rPr lang="en-GB" sz="800" b="1" dirty="0">
                <a:solidFill>
                  <a:prstClr val="black"/>
                </a:solidFill>
                <a:latin typeface="Arial"/>
              </a:rPr>
              <a:t>Please note that this includes potential activity within UK Link over the next 24 months</a:t>
            </a:r>
          </a:p>
          <a:p>
            <a:pPr marL="171446" indent="-171446" defTabSz="914378">
              <a:buFont typeface="Arial" panose="020B0604020202020204" pitchFamily="34" charset="0"/>
              <a:buChar char="•"/>
            </a:pPr>
            <a:endParaRPr lang="en-GB" sz="800" b="1" dirty="0">
              <a:solidFill>
                <a:prstClr val="black"/>
              </a:solidFill>
              <a:latin typeface="Arial"/>
            </a:endParaRPr>
          </a:p>
        </p:txBody>
      </p:sp>
      <p:sp>
        <p:nvSpPr>
          <p:cNvPr id="101" name="TextBox 100"/>
          <p:cNvSpPr txBox="1"/>
          <p:nvPr/>
        </p:nvSpPr>
        <p:spPr>
          <a:xfrm>
            <a:off x="1162322" y="1739595"/>
            <a:ext cx="1129841" cy="307777"/>
          </a:xfrm>
          <a:prstGeom prst="rect">
            <a:avLst/>
          </a:prstGeom>
          <a:noFill/>
        </p:spPr>
        <p:txBody>
          <a:bodyPr wrap="square" rtlCol="0">
            <a:spAutoFit/>
          </a:bodyPr>
          <a:lstStyle/>
          <a:p>
            <a:pPr algn="ctr" defTabSz="914378"/>
            <a:r>
              <a:rPr lang="en-GB" sz="700" dirty="0">
                <a:solidFill>
                  <a:prstClr val="white">
                    <a:lumMod val="95000"/>
                  </a:prstClr>
                </a:solidFill>
                <a:latin typeface="Arial"/>
              </a:rPr>
              <a:t>BER Approval</a:t>
            </a:r>
          </a:p>
          <a:p>
            <a:pPr algn="ctr" defTabSz="914378"/>
            <a:r>
              <a:rPr lang="en-GB" sz="700" dirty="0">
                <a:solidFill>
                  <a:prstClr val="white">
                    <a:lumMod val="95000"/>
                  </a:prstClr>
                </a:solidFill>
                <a:latin typeface="Arial"/>
              </a:rPr>
              <a:t>10/04/18 </a:t>
            </a:r>
          </a:p>
        </p:txBody>
      </p:sp>
      <p:sp>
        <p:nvSpPr>
          <p:cNvPr id="118" name="Rectangle 117"/>
          <p:cNvSpPr/>
          <p:nvPr/>
        </p:nvSpPr>
        <p:spPr>
          <a:xfrm>
            <a:off x="48554" y="3818514"/>
            <a:ext cx="38906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450" b="1" dirty="0">
                <a:solidFill>
                  <a:prstClr val="white"/>
                </a:solidFill>
                <a:latin typeface="Arial"/>
              </a:rPr>
              <a:t>RETRO</a:t>
            </a:r>
          </a:p>
        </p:txBody>
      </p:sp>
      <p:sp>
        <p:nvSpPr>
          <p:cNvPr id="119" name="Rectangle 118"/>
          <p:cNvSpPr/>
          <p:nvPr/>
        </p:nvSpPr>
        <p:spPr>
          <a:xfrm>
            <a:off x="502225" y="3868825"/>
            <a:ext cx="6512525" cy="231994"/>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20" name="TextBox 119"/>
          <p:cNvSpPr txBox="1"/>
          <p:nvPr/>
        </p:nvSpPr>
        <p:spPr>
          <a:xfrm>
            <a:off x="4373137" y="3550347"/>
            <a:ext cx="1492300" cy="307777"/>
          </a:xfrm>
          <a:prstGeom prst="rect">
            <a:avLst/>
          </a:prstGeom>
          <a:noFill/>
        </p:spPr>
        <p:txBody>
          <a:bodyPr wrap="square" rtlCol="0">
            <a:spAutoFit/>
          </a:bodyPr>
          <a:lstStyle/>
          <a:p>
            <a:pPr algn="ctr" defTabSz="914378"/>
            <a:r>
              <a:rPr lang="en-GB" sz="700" dirty="0">
                <a:solidFill>
                  <a:schemeClr val="bg1"/>
                </a:solidFill>
                <a:latin typeface="Arial"/>
              </a:rPr>
              <a:t>Governance Approval dates tbc…</a:t>
            </a:r>
          </a:p>
        </p:txBody>
      </p:sp>
      <p:sp>
        <p:nvSpPr>
          <p:cNvPr id="121" name="5-Point Star 120"/>
          <p:cNvSpPr/>
          <p:nvPr/>
        </p:nvSpPr>
        <p:spPr>
          <a:xfrm>
            <a:off x="7544541" y="1650108"/>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2" name="5-Point Star 121"/>
          <p:cNvSpPr/>
          <p:nvPr/>
        </p:nvSpPr>
        <p:spPr>
          <a:xfrm>
            <a:off x="7551215" y="2342512"/>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srgbClr val="FFC000"/>
              </a:solidFill>
              <a:latin typeface="Arial"/>
            </a:endParaRPr>
          </a:p>
        </p:txBody>
      </p:sp>
      <p:sp>
        <p:nvSpPr>
          <p:cNvPr id="123" name="5-Point Star 122"/>
          <p:cNvSpPr/>
          <p:nvPr/>
        </p:nvSpPr>
        <p:spPr>
          <a:xfrm>
            <a:off x="7544541" y="2010469"/>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4" name="TextBox 123"/>
          <p:cNvSpPr txBox="1"/>
          <p:nvPr/>
        </p:nvSpPr>
        <p:spPr>
          <a:xfrm>
            <a:off x="7959084" y="1708234"/>
            <a:ext cx="648072" cy="215444"/>
          </a:xfrm>
          <a:prstGeom prst="rect">
            <a:avLst/>
          </a:prstGeom>
          <a:noFill/>
        </p:spPr>
        <p:txBody>
          <a:bodyPr wrap="square" rtlCol="0">
            <a:spAutoFit/>
          </a:bodyPr>
          <a:lstStyle/>
          <a:p>
            <a:pPr defTabSz="914378"/>
            <a:r>
              <a:rPr lang="en-GB" sz="800" dirty="0">
                <a:solidFill>
                  <a:prstClr val="black"/>
                </a:solidFill>
                <a:latin typeface="Arial"/>
              </a:rPr>
              <a:t>On track</a:t>
            </a:r>
          </a:p>
        </p:txBody>
      </p:sp>
      <p:sp>
        <p:nvSpPr>
          <p:cNvPr id="125" name="TextBox 124"/>
          <p:cNvSpPr txBox="1"/>
          <p:nvPr/>
        </p:nvSpPr>
        <p:spPr>
          <a:xfrm>
            <a:off x="7967334" y="2367704"/>
            <a:ext cx="558316" cy="215444"/>
          </a:xfrm>
          <a:prstGeom prst="rect">
            <a:avLst/>
          </a:prstGeom>
          <a:noFill/>
        </p:spPr>
        <p:txBody>
          <a:bodyPr wrap="square" rtlCol="0">
            <a:spAutoFit/>
          </a:bodyPr>
          <a:lstStyle/>
          <a:p>
            <a:pPr defTabSz="914378"/>
            <a:r>
              <a:rPr lang="en-GB" sz="800" dirty="0">
                <a:solidFill>
                  <a:prstClr val="black"/>
                </a:solidFill>
                <a:latin typeface="Arial"/>
              </a:rPr>
              <a:t>At risk</a:t>
            </a:r>
          </a:p>
        </p:txBody>
      </p:sp>
      <p:sp>
        <p:nvSpPr>
          <p:cNvPr id="126" name="TextBox 125"/>
          <p:cNvSpPr txBox="1"/>
          <p:nvPr/>
        </p:nvSpPr>
        <p:spPr>
          <a:xfrm>
            <a:off x="7308305" y="1461434"/>
            <a:ext cx="792088" cy="246221"/>
          </a:xfrm>
          <a:prstGeom prst="rect">
            <a:avLst/>
          </a:prstGeom>
          <a:noFill/>
        </p:spPr>
        <p:txBody>
          <a:bodyPr wrap="square" rtlCol="0">
            <a:spAutoFit/>
          </a:bodyPr>
          <a:lstStyle/>
          <a:p>
            <a:pPr defTabSz="914378"/>
            <a:r>
              <a:rPr lang="en-GB" sz="1000" b="1" dirty="0">
                <a:solidFill>
                  <a:prstClr val="black"/>
                </a:solidFill>
                <a:latin typeface="Arial"/>
              </a:rPr>
              <a:t>Key:</a:t>
            </a:r>
          </a:p>
        </p:txBody>
      </p:sp>
      <p:sp>
        <p:nvSpPr>
          <p:cNvPr id="127" name="TextBox 126"/>
          <p:cNvSpPr txBox="1"/>
          <p:nvPr/>
        </p:nvSpPr>
        <p:spPr>
          <a:xfrm>
            <a:off x="7943641" y="2020901"/>
            <a:ext cx="1080120" cy="215444"/>
          </a:xfrm>
          <a:prstGeom prst="rect">
            <a:avLst/>
          </a:prstGeom>
          <a:noFill/>
        </p:spPr>
        <p:txBody>
          <a:bodyPr wrap="square" rtlCol="0">
            <a:spAutoFit/>
          </a:bodyPr>
          <a:lstStyle/>
          <a:p>
            <a:pPr defTabSz="914378"/>
            <a:r>
              <a:rPr lang="en-GB" sz="800" dirty="0">
                <a:solidFill>
                  <a:prstClr val="black"/>
                </a:solidFill>
                <a:latin typeface="Arial"/>
              </a:rPr>
              <a:t>Complete</a:t>
            </a:r>
          </a:p>
        </p:txBody>
      </p:sp>
      <p:sp>
        <p:nvSpPr>
          <p:cNvPr id="129" name="Rectangle 128"/>
          <p:cNvSpPr/>
          <p:nvPr/>
        </p:nvSpPr>
        <p:spPr>
          <a:xfrm>
            <a:off x="58124" y="1823110"/>
            <a:ext cx="369923" cy="22720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Feb-20</a:t>
            </a:r>
          </a:p>
        </p:txBody>
      </p:sp>
      <p:sp>
        <p:nvSpPr>
          <p:cNvPr id="91" name="Rectangle 90"/>
          <p:cNvSpPr/>
          <p:nvPr/>
        </p:nvSpPr>
        <p:spPr>
          <a:xfrm>
            <a:off x="63066" y="2955674"/>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 - 20</a:t>
            </a:r>
          </a:p>
        </p:txBody>
      </p:sp>
      <p:sp>
        <p:nvSpPr>
          <p:cNvPr id="100" name="Rectangle 99"/>
          <p:cNvSpPr/>
          <p:nvPr/>
        </p:nvSpPr>
        <p:spPr>
          <a:xfrm>
            <a:off x="501931" y="2950376"/>
            <a:ext cx="2362568"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2" name="Rectangle 91"/>
          <p:cNvSpPr/>
          <p:nvPr/>
        </p:nvSpPr>
        <p:spPr>
          <a:xfrm>
            <a:off x="46792" y="3315718"/>
            <a:ext cx="392586" cy="23462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Nov 20</a:t>
            </a:r>
          </a:p>
        </p:txBody>
      </p:sp>
      <p:sp>
        <p:nvSpPr>
          <p:cNvPr id="89" name="Rectangle 88"/>
          <p:cNvSpPr/>
          <p:nvPr/>
        </p:nvSpPr>
        <p:spPr>
          <a:xfrm>
            <a:off x="72025" y="1445339"/>
            <a:ext cx="342120" cy="26289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4779</a:t>
            </a:r>
          </a:p>
        </p:txBody>
      </p:sp>
      <p:sp>
        <p:nvSpPr>
          <p:cNvPr id="111" name="Rectangle 110"/>
          <p:cNvSpPr/>
          <p:nvPr/>
        </p:nvSpPr>
        <p:spPr>
          <a:xfrm>
            <a:off x="485156" y="3315718"/>
            <a:ext cx="4135637" cy="23690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3" name="5-Point Star 112"/>
          <p:cNvSpPr/>
          <p:nvPr/>
        </p:nvSpPr>
        <p:spPr>
          <a:xfrm>
            <a:off x="1907326" y="3368091"/>
            <a:ext cx="189516" cy="141646"/>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14" name="Rectangle 113"/>
          <p:cNvSpPr/>
          <p:nvPr/>
        </p:nvSpPr>
        <p:spPr>
          <a:xfrm>
            <a:off x="63066" y="2207936"/>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6</a:t>
            </a:r>
          </a:p>
        </p:txBody>
      </p:sp>
      <p:sp>
        <p:nvSpPr>
          <p:cNvPr id="136" name="TextBox 135"/>
          <p:cNvSpPr txBox="1"/>
          <p:nvPr/>
        </p:nvSpPr>
        <p:spPr>
          <a:xfrm>
            <a:off x="1954269" y="3300442"/>
            <a:ext cx="856327" cy="276999"/>
          </a:xfrm>
          <a:prstGeom prst="rect">
            <a:avLst/>
          </a:prstGeom>
          <a:noFill/>
        </p:spPr>
        <p:txBody>
          <a:bodyPr wrap="square" rtlCol="0">
            <a:spAutoFit/>
          </a:bodyPr>
          <a:lstStyle/>
          <a:p>
            <a:pPr algn="ctr" defTabSz="914378"/>
            <a:r>
              <a:rPr lang="en-GB" sz="600" dirty="0">
                <a:solidFill>
                  <a:prstClr val="white"/>
                </a:solidFill>
                <a:latin typeface="Arial"/>
              </a:rPr>
              <a:t>BER Approval</a:t>
            </a:r>
          </a:p>
          <a:p>
            <a:pPr algn="ctr" defTabSz="914378"/>
            <a:r>
              <a:rPr lang="en-GB" sz="600" dirty="0">
                <a:solidFill>
                  <a:prstClr val="white"/>
                </a:solidFill>
                <a:latin typeface="Arial"/>
              </a:rPr>
              <a:t>May-20</a:t>
            </a:r>
          </a:p>
        </p:txBody>
      </p:sp>
      <p:sp>
        <p:nvSpPr>
          <p:cNvPr id="108" name="Rectangle 107">
            <a:extLst>
              <a:ext uri="{FF2B5EF4-FFF2-40B4-BE49-F238E27FC236}">
                <a16:creationId xmlns:a16="http://schemas.microsoft.com/office/drawing/2014/main" id="{E575E5C2-E349-46EB-8DF7-EACD4F0CF971}"/>
              </a:ext>
            </a:extLst>
          </p:cNvPr>
          <p:cNvSpPr/>
          <p:nvPr/>
        </p:nvSpPr>
        <p:spPr>
          <a:xfrm>
            <a:off x="484919" y="4196016"/>
            <a:ext cx="8264143" cy="23107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CSSC activity</a:t>
            </a:r>
          </a:p>
        </p:txBody>
      </p:sp>
      <p:sp>
        <p:nvSpPr>
          <p:cNvPr id="109" name="Rectangle 108">
            <a:extLst>
              <a:ext uri="{FF2B5EF4-FFF2-40B4-BE49-F238E27FC236}">
                <a16:creationId xmlns:a16="http://schemas.microsoft.com/office/drawing/2014/main" id="{8853335F-133D-400A-BAF7-720FFE1C4BCB}"/>
              </a:ext>
            </a:extLst>
          </p:cNvPr>
          <p:cNvSpPr/>
          <p:nvPr/>
        </p:nvSpPr>
        <p:spPr>
          <a:xfrm>
            <a:off x="42724" y="4172881"/>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CSSC</a:t>
            </a:r>
          </a:p>
        </p:txBody>
      </p:sp>
      <p:sp>
        <p:nvSpPr>
          <p:cNvPr id="135" name="5-Point Star 120">
            <a:extLst>
              <a:ext uri="{FF2B5EF4-FFF2-40B4-BE49-F238E27FC236}">
                <a16:creationId xmlns:a16="http://schemas.microsoft.com/office/drawing/2014/main" id="{A2184E67-6614-4C1F-A78C-AC0EF4A0AE42}"/>
              </a:ext>
            </a:extLst>
          </p:cNvPr>
          <p:cNvSpPr/>
          <p:nvPr/>
        </p:nvSpPr>
        <p:spPr>
          <a:xfrm>
            <a:off x="1191086" y="3352801"/>
            <a:ext cx="203707" cy="17894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10" name="Rectangle 109">
            <a:extLst>
              <a:ext uri="{FF2B5EF4-FFF2-40B4-BE49-F238E27FC236}">
                <a16:creationId xmlns:a16="http://schemas.microsoft.com/office/drawing/2014/main" id="{F08DBAE3-06F6-4CF9-9F38-CBE884642892}"/>
              </a:ext>
            </a:extLst>
          </p:cNvPr>
          <p:cNvSpPr/>
          <p:nvPr/>
        </p:nvSpPr>
        <p:spPr>
          <a:xfrm>
            <a:off x="463995" y="2216078"/>
            <a:ext cx="885751" cy="20788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38" name="Rectangle 137">
            <a:extLst>
              <a:ext uri="{FF2B5EF4-FFF2-40B4-BE49-F238E27FC236}">
                <a16:creationId xmlns:a16="http://schemas.microsoft.com/office/drawing/2014/main" id="{6CE89A58-48A9-44D8-BF3C-51F46602D0BF}"/>
              </a:ext>
            </a:extLst>
          </p:cNvPr>
          <p:cNvSpPr/>
          <p:nvPr/>
        </p:nvSpPr>
        <p:spPr>
          <a:xfrm>
            <a:off x="471731" y="1824581"/>
            <a:ext cx="662596"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40" name="Rectangle 139">
            <a:extLst>
              <a:ext uri="{FF2B5EF4-FFF2-40B4-BE49-F238E27FC236}">
                <a16:creationId xmlns:a16="http://schemas.microsoft.com/office/drawing/2014/main" id="{556A2F4B-B16C-44E0-B6C7-06A1657A3740}"/>
              </a:ext>
            </a:extLst>
          </p:cNvPr>
          <p:cNvSpPr/>
          <p:nvPr/>
        </p:nvSpPr>
        <p:spPr>
          <a:xfrm>
            <a:off x="457200" y="1476731"/>
            <a:ext cx="364894"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45" name="5-Point Star 144"/>
          <p:cNvSpPr/>
          <p:nvPr/>
        </p:nvSpPr>
        <p:spPr>
          <a:xfrm>
            <a:off x="853223" y="3363283"/>
            <a:ext cx="211299" cy="16117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6" name="TextBox 5">
            <a:extLst>
              <a:ext uri="{FF2B5EF4-FFF2-40B4-BE49-F238E27FC236}">
                <a16:creationId xmlns:a16="http://schemas.microsoft.com/office/drawing/2014/main" id="{ED44F9FB-80E7-48EA-9EAD-B168C08E09F2}"/>
              </a:ext>
            </a:extLst>
          </p:cNvPr>
          <p:cNvSpPr txBox="1"/>
          <p:nvPr/>
        </p:nvSpPr>
        <p:spPr>
          <a:xfrm>
            <a:off x="410385" y="3536306"/>
            <a:ext cx="822943" cy="276999"/>
          </a:xfrm>
          <a:prstGeom prst="rect">
            <a:avLst/>
          </a:prstGeom>
          <a:noFill/>
        </p:spPr>
        <p:txBody>
          <a:bodyPr wrap="square" rtlCol="0">
            <a:spAutoFit/>
          </a:bodyPr>
          <a:lstStyle/>
          <a:p>
            <a:r>
              <a:rPr lang="en-GB" sz="600" dirty="0"/>
              <a:t>Scope approved – Feb ChMC</a:t>
            </a:r>
          </a:p>
        </p:txBody>
      </p:sp>
      <p:sp>
        <p:nvSpPr>
          <p:cNvPr id="7" name="TextBox 6">
            <a:extLst>
              <a:ext uri="{FF2B5EF4-FFF2-40B4-BE49-F238E27FC236}">
                <a16:creationId xmlns:a16="http://schemas.microsoft.com/office/drawing/2014/main" id="{7E75F3A1-C71B-40AA-AF49-A649BE790EC2}"/>
              </a:ext>
            </a:extLst>
          </p:cNvPr>
          <p:cNvSpPr txBox="1"/>
          <p:nvPr/>
        </p:nvSpPr>
        <p:spPr>
          <a:xfrm>
            <a:off x="1067587" y="3550780"/>
            <a:ext cx="784862" cy="276999"/>
          </a:xfrm>
          <a:prstGeom prst="rect">
            <a:avLst/>
          </a:prstGeom>
          <a:noFill/>
        </p:spPr>
        <p:txBody>
          <a:bodyPr wrap="square" rtlCol="0">
            <a:spAutoFit/>
          </a:bodyPr>
          <a:lstStyle/>
          <a:p>
            <a:r>
              <a:rPr lang="en-GB" sz="600" dirty="0"/>
              <a:t>EQR Approved – March ChMC</a:t>
            </a:r>
          </a:p>
        </p:txBody>
      </p:sp>
      <p:sp>
        <p:nvSpPr>
          <p:cNvPr id="82" name="Rectangle 81">
            <a:extLst>
              <a:ext uri="{FF2B5EF4-FFF2-40B4-BE49-F238E27FC236}">
                <a16:creationId xmlns:a16="http://schemas.microsoft.com/office/drawing/2014/main" id="{D624A045-9B15-4DA5-862F-D5D6044F9AF8}"/>
              </a:ext>
            </a:extLst>
          </p:cNvPr>
          <p:cNvSpPr/>
          <p:nvPr/>
        </p:nvSpPr>
        <p:spPr>
          <a:xfrm>
            <a:off x="63066" y="2581583"/>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7</a:t>
            </a:r>
          </a:p>
        </p:txBody>
      </p:sp>
      <p:sp>
        <p:nvSpPr>
          <p:cNvPr id="83" name="Rectangle 82">
            <a:extLst>
              <a:ext uri="{FF2B5EF4-FFF2-40B4-BE49-F238E27FC236}">
                <a16:creationId xmlns:a16="http://schemas.microsoft.com/office/drawing/2014/main" id="{C179799D-47D4-4760-9E7A-6E1168AA4BA8}"/>
              </a:ext>
            </a:extLst>
          </p:cNvPr>
          <p:cNvSpPr/>
          <p:nvPr/>
        </p:nvSpPr>
        <p:spPr>
          <a:xfrm>
            <a:off x="1305079" y="2610794"/>
            <a:ext cx="1100462" cy="207881"/>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            </a:t>
            </a:r>
            <a:r>
              <a:rPr lang="en-GB" sz="600" b="1" dirty="0">
                <a:solidFill>
                  <a:prstClr val="white"/>
                </a:solidFill>
                <a:latin typeface="Arial"/>
              </a:rPr>
              <a:t>Potential Activity</a:t>
            </a:r>
          </a:p>
        </p:txBody>
      </p:sp>
      <p:sp>
        <p:nvSpPr>
          <p:cNvPr id="84" name="5-Point Star 144">
            <a:extLst>
              <a:ext uri="{FF2B5EF4-FFF2-40B4-BE49-F238E27FC236}">
                <a16:creationId xmlns:a16="http://schemas.microsoft.com/office/drawing/2014/main" id="{32F2A9EC-7C84-4596-9006-861421FF2E8F}"/>
              </a:ext>
            </a:extLst>
          </p:cNvPr>
          <p:cNvSpPr/>
          <p:nvPr/>
        </p:nvSpPr>
        <p:spPr>
          <a:xfrm>
            <a:off x="1460019" y="2628709"/>
            <a:ext cx="248240" cy="163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3" name="TextBox 2">
            <a:extLst>
              <a:ext uri="{FF2B5EF4-FFF2-40B4-BE49-F238E27FC236}">
                <a16:creationId xmlns:a16="http://schemas.microsoft.com/office/drawing/2014/main" id="{67F5C136-2A4E-46FB-A3C0-1C226FC94229}"/>
              </a:ext>
            </a:extLst>
          </p:cNvPr>
          <p:cNvSpPr txBox="1"/>
          <p:nvPr/>
        </p:nvSpPr>
        <p:spPr>
          <a:xfrm>
            <a:off x="1477833" y="2373054"/>
            <a:ext cx="773423" cy="276999"/>
          </a:xfrm>
          <a:prstGeom prst="rect">
            <a:avLst/>
          </a:prstGeom>
          <a:noFill/>
        </p:spPr>
        <p:txBody>
          <a:bodyPr wrap="square" rtlCol="0">
            <a:spAutoFit/>
          </a:bodyPr>
          <a:lstStyle/>
          <a:p>
            <a:r>
              <a:rPr lang="en-GB" sz="600" dirty="0"/>
              <a:t>Scope Approval – April </a:t>
            </a:r>
            <a:r>
              <a:rPr lang="en-GB" sz="600" dirty="0" err="1"/>
              <a:t>ChMC</a:t>
            </a:r>
            <a:endParaRPr lang="en-GB" sz="600" dirty="0"/>
          </a:p>
        </p:txBody>
      </p:sp>
    </p:spTree>
    <p:extLst>
      <p:ext uri="{BB962C8B-B14F-4D97-AF65-F5344CB8AC3E}">
        <p14:creationId xmlns:p14="http://schemas.microsoft.com/office/powerpoint/2010/main" val="1940046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extLst/>
          </p:nvPr>
        </p:nvGraphicFramePr>
        <p:xfrm>
          <a:off x="107504" y="505342"/>
          <a:ext cx="8928992" cy="4398377"/>
        </p:xfrm>
        <a:graphic>
          <a:graphicData uri="http://schemas.openxmlformats.org/drawingml/2006/table">
            <a:tbl>
              <a:tblPr/>
              <a:tblGrid>
                <a:gridCol w="593153">
                  <a:extLst>
                    <a:ext uri="{9D8B030D-6E8A-4147-A177-3AD203B41FA5}">
                      <a16:colId xmlns:a16="http://schemas.microsoft.com/office/drawing/2014/main" val="594677324"/>
                    </a:ext>
                  </a:extLst>
                </a:gridCol>
                <a:gridCol w="336018">
                  <a:extLst>
                    <a:ext uri="{9D8B030D-6E8A-4147-A177-3AD203B41FA5}">
                      <a16:colId xmlns:a16="http://schemas.microsoft.com/office/drawing/2014/main" val="1212485833"/>
                    </a:ext>
                  </a:extLst>
                </a:gridCol>
                <a:gridCol w="3999669">
                  <a:extLst>
                    <a:ext uri="{9D8B030D-6E8A-4147-A177-3AD203B41FA5}">
                      <a16:colId xmlns:a16="http://schemas.microsoft.com/office/drawing/2014/main" val="2588561940"/>
                    </a:ext>
                  </a:extLst>
                </a:gridCol>
                <a:gridCol w="1092994">
                  <a:extLst>
                    <a:ext uri="{9D8B030D-6E8A-4147-A177-3AD203B41FA5}">
                      <a16:colId xmlns:a16="http://schemas.microsoft.com/office/drawing/2014/main" val="20003"/>
                    </a:ext>
                  </a:extLst>
                </a:gridCol>
                <a:gridCol w="1021556">
                  <a:extLst>
                    <a:ext uri="{9D8B030D-6E8A-4147-A177-3AD203B41FA5}">
                      <a16:colId xmlns:a16="http://schemas.microsoft.com/office/drawing/2014/main" val="198435945"/>
                    </a:ext>
                  </a:extLst>
                </a:gridCol>
                <a:gridCol w="781526">
                  <a:extLst>
                    <a:ext uri="{9D8B030D-6E8A-4147-A177-3AD203B41FA5}">
                      <a16:colId xmlns:a16="http://schemas.microsoft.com/office/drawing/2014/main" val="2619778090"/>
                    </a:ext>
                  </a:extLst>
                </a:gridCol>
                <a:gridCol w="1104076">
                  <a:extLst>
                    <a:ext uri="{9D8B030D-6E8A-4147-A177-3AD203B41FA5}">
                      <a16:colId xmlns:a16="http://schemas.microsoft.com/office/drawing/2014/main" val="1022559495"/>
                    </a:ext>
                  </a:extLst>
                </a:gridCol>
              </a:tblGrid>
              <a:tr h="268938">
                <a:tc>
                  <a:txBody>
                    <a:bodyPr/>
                    <a:lstStyle/>
                    <a:p>
                      <a:pPr algn="ctr" fontAlgn="ctr"/>
                      <a:r>
                        <a:rPr lang="en-GB" sz="7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UK Link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915720419"/>
                  </a:ext>
                </a:extLst>
              </a:tr>
              <a:tr h="190512">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Feb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Rejection code reword – defect 1492 / End User Categories (EUC file format descriptions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Documentation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5985562"/>
                  </a:ext>
                </a:extLst>
              </a:tr>
              <a:tr h="190512">
                <a:tc rowSpan="2">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MiR D6 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Amendments of MDD PSR needs code descriptions</a:t>
                      </a:r>
                      <a:endParaRPr lang="en-US" sz="700" b="1" i="0" u="sng" strike="no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a:t>
                      </a:r>
                      <a:r>
                        <a:rPr lang="en-US" sz="700" b="0" i="0" u="none" strike="noStrike" dirty="0" err="1">
                          <a:solidFill>
                            <a:schemeClr val="tx1"/>
                          </a:solidFill>
                          <a:effectLst/>
                          <a:latin typeface="+mn-lt"/>
                        </a:rPr>
                        <a:t>PiS</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MiR 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05740">
                <a:tc vMerge="1">
                  <a:txBody>
                    <a:bodyPr/>
                    <a:lstStyle/>
                    <a:p>
                      <a:pPr marL="0" algn="ctr" defTabSz="914400" rtl="0" eaLnBrk="1" fontAlgn="ctr" latinLnBrk="0" hangingPunct="1"/>
                      <a:endParaRPr lang="en-GB" sz="11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Introducing new charge codes for pro-active payment of GSOP 3 and GSOP 13</a:t>
                      </a:r>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In </a:t>
                      </a:r>
                      <a:r>
                        <a:rPr lang="en-GB" sz="700" dirty="0" err="1"/>
                        <a:t>PiS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MiR 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90512">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Jun-20</a:t>
                      </a:r>
                    </a:p>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Amendment to Treatment and Reporting of CYCL Reads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r>
                        <a:rPr lang="en-US" sz="700" b="0" i="0" u="none" strike="noStrike" baseline="0" dirty="0">
                          <a:solidFill>
                            <a:schemeClr val="tx1"/>
                          </a:solidFill>
                          <a:effectLst/>
                          <a:latin typeface="+mn-lt"/>
                        </a:rPr>
                        <a:t> </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tx1"/>
                          </a:solidFill>
                          <a:effectLst/>
                          <a:latin typeface="+mn-lt"/>
                          <a:ea typeface="+mn-ea"/>
                          <a:cs typeface="+mn-cs"/>
                        </a:rPr>
                        <a:t>June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9051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30131">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Requirement to Inform Shipper of Meter Link Code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0574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(MOD0681S)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03213">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 of Customer Contact Details to Transporters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0574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Removing</a:t>
                      </a:r>
                      <a:r>
                        <a:rPr lang="en-US" sz="700" b="0" i="0" u="none" strike="noStrike" kern="1200" baseline="0" dirty="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185262">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2020</a:t>
                      </a:r>
                      <a:endParaRPr lang="en-GB" sz="700" b="1" i="0" u="sng" strike="sng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194699">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79327">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4914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Retro Proof of Concept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Standalone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98962">
                <a:tc rowSpan="9">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err="1"/>
                        <a:t>Hydeploy</a:t>
                      </a:r>
                      <a:r>
                        <a:rPr lang="en-GB" sz="700" dirty="0"/>
                        <a:t> Live Trial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Northern/DNO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683201"/>
                  </a:ext>
                </a:extLst>
              </a:tr>
              <a:tr h="152816">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strike="sngStrike"/>
                        <a:t>5036</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GB" sz="700" strike="sngStrike" dirty="0"/>
                        <a:t>Updates to must read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In Delivery</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Nov 2020</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Small</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83371009"/>
                  </a:ext>
                </a:extLst>
              </a:tr>
              <a:tr h="321071">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4897/ 4899</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Contact details – resolution of deleted contact details and PSR data at change of shipper 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Large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508332"/>
                  </a:ext>
                </a:extLst>
              </a:tr>
              <a:tr h="181038">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4992</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Supplier of last resort charge type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Medium</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397083"/>
                  </a:ext>
                </a:extLst>
              </a:tr>
              <a:tr h="168682">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4931</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Submission of space in mandatory data on multiple SPA files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Medium</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577778"/>
                  </a:ext>
                </a:extLst>
              </a:tr>
              <a:tr h="160094">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4801</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Additional info into DES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Medium</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485088"/>
                  </a:ext>
                </a:extLst>
              </a:tr>
              <a:tr h="178129">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4780c</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MAP ID part C (CSSC)</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Large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CSS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123106"/>
                  </a:ext>
                </a:extLst>
              </a:tr>
              <a:tr h="152816">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4941</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Auto updates to meter read frequency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Large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763924"/>
                  </a:ext>
                </a:extLst>
              </a:tr>
              <a:tr h="321071">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4871b</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Ratchet regime changes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Large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788186"/>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183412"/>
            <a:ext cx="8688388" cy="231258"/>
          </a:xfrm>
        </p:spPr>
        <p:txBody>
          <a:bodyPr>
            <a:normAutofit fontScale="90000"/>
          </a:bodyPr>
          <a:lstStyle/>
          <a:p>
            <a:r>
              <a:rPr lang="en-GB" sz="2400" dirty="0"/>
              <a:t>Change Index – UK Link Allocated Change</a:t>
            </a:r>
          </a:p>
        </p:txBody>
      </p:sp>
    </p:spTree>
    <p:extLst>
      <p:ext uri="{BB962C8B-B14F-4D97-AF65-F5344CB8AC3E}">
        <p14:creationId xmlns:p14="http://schemas.microsoft.com/office/powerpoint/2010/main" val="3468153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CB2E-BA8A-49BB-AE66-07E5783B0418}"/>
              </a:ext>
            </a:extLst>
          </p:cNvPr>
          <p:cNvSpPr>
            <a:spLocks noGrp="1"/>
          </p:cNvSpPr>
          <p:nvPr>
            <p:ph type="title"/>
          </p:nvPr>
        </p:nvSpPr>
        <p:spPr>
          <a:xfrm>
            <a:off x="457200" y="64178"/>
            <a:ext cx="8229600" cy="637580"/>
          </a:xfrm>
        </p:spPr>
        <p:txBody>
          <a:bodyPr>
            <a:normAutofit/>
          </a:bodyPr>
          <a:lstStyle/>
          <a:p>
            <a:r>
              <a:rPr lang="en-GB" sz="2175" dirty="0"/>
              <a:t>UK Link – Unallocated Changes</a:t>
            </a:r>
          </a:p>
        </p:txBody>
      </p:sp>
      <p:graphicFrame>
        <p:nvGraphicFramePr>
          <p:cNvPr id="4" name="Table 3">
            <a:extLst>
              <a:ext uri="{FF2B5EF4-FFF2-40B4-BE49-F238E27FC236}">
                <a16:creationId xmlns:a16="http://schemas.microsoft.com/office/drawing/2014/main" id="{1E965BA3-B958-4356-B1DF-F1623B49E764}"/>
              </a:ext>
            </a:extLst>
          </p:cNvPr>
          <p:cNvGraphicFramePr>
            <a:graphicFrameLocks noGrp="1"/>
          </p:cNvGraphicFramePr>
          <p:nvPr>
            <p:extLst/>
          </p:nvPr>
        </p:nvGraphicFramePr>
        <p:xfrm>
          <a:off x="234616" y="635442"/>
          <a:ext cx="8583097" cy="4001770"/>
        </p:xfrm>
        <a:graphic>
          <a:graphicData uri="http://schemas.openxmlformats.org/drawingml/2006/table">
            <a:tbl>
              <a:tblPr firstRow="1" bandRow="1">
                <a:tableStyleId>{5C22544A-7EE6-4342-B048-85BDC9FD1C3A}</a:tableStyleId>
              </a:tblPr>
              <a:tblGrid>
                <a:gridCol w="419817">
                  <a:extLst>
                    <a:ext uri="{9D8B030D-6E8A-4147-A177-3AD203B41FA5}">
                      <a16:colId xmlns:a16="http://schemas.microsoft.com/office/drawing/2014/main" val="3430897111"/>
                    </a:ext>
                  </a:extLst>
                </a:gridCol>
                <a:gridCol w="4147729">
                  <a:extLst>
                    <a:ext uri="{9D8B030D-6E8A-4147-A177-3AD203B41FA5}">
                      <a16:colId xmlns:a16="http://schemas.microsoft.com/office/drawing/2014/main" val="1145240420"/>
                    </a:ext>
                  </a:extLst>
                </a:gridCol>
                <a:gridCol w="1164146">
                  <a:extLst>
                    <a:ext uri="{9D8B030D-6E8A-4147-A177-3AD203B41FA5}">
                      <a16:colId xmlns:a16="http://schemas.microsoft.com/office/drawing/2014/main" val="100782550"/>
                    </a:ext>
                  </a:extLst>
                </a:gridCol>
                <a:gridCol w="701264">
                  <a:extLst>
                    <a:ext uri="{9D8B030D-6E8A-4147-A177-3AD203B41FA5}">
                      <a16:colId xmlns:a16="http://schemas.microsoft.com/office/drawing/2014/main" val="813750442"/>
                    </a:ext>
                  </a:extLst>
                </a:gridCol>
                <a:gridCol w="878596">
                  <a:extLst>
                    <a:ext uri="{9D8B030D-6E8A-4147-A177-3AD203B41FA5}">
                      <a16:colId xmlns:a16="http://schemas.microsoft.com/office/drawing/2014/main" val="2975099272"/>
                    </a:ext>
                  </a:extLst>
                </a:gridCol>
                <a:gridCol w="715373">
                  <a:extLst>
                    <a:ext uri="{9D8B030D-6E8A-4147-A177-3AD203B41FA5}">
                      <a16:colId xmlns:a16="http://schemas.microsoft.com/office/drawing/2014/main" val="2249414475"/>
                    </a:ext>
                  </a:extLst>
                </a:gridCol>
                <a:gridCol w="556172">
                  <a:extLst>
                    <a:ext uri="{9D8B030D-6E8A-4147-A177-3AD203B41FA5}">
                      <a16:colId xmlns:a16="http://schemas.microsoft.com/office/drawing/2014/main" val="1636783530"/>
                    </a:ext>
                  </a:extLst>
                </a:gridCol>
              </a:tblGrid>
              <a:tr h="278130">
                <a:tc>
                  <a:txBody>
                    <a:bodyPr/>
                    <a:lstStyle/>
                    <a:p>
                      <a:r>
                        <a:rPr lang="en-GB" sz="700" dirty="0"/>
                        <a:t>XRN#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700" dirty="0"/>
                        <a:t>Change Title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700" dirty="0"/>
                        <a:t>Current Status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700" dirty="0"/>
                        <a:t>Release Type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700" dirty="0"/>
                        <a:t>UK Link Release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700" dirty="0"/>
                        <a:t>Complexity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700" dirty="0"/>
                        <a:t>Points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4989055"/>
                  </a:ext>
                </a:extLst>
              </a:tr>
              <a:tr h="173696">
                <a:tc>
                  <a:txBody>
                    <a:bodyPr/>
                    <a:lstStyle/>
                    <a:p>
                      <a:r>
                        <a:rPr lang="en-GB" sz="700" dirty="0"/>
                        <a:t>4645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The rejection of incrementing reads submitted for an Isolated Supply Meter Point (RGMA flows)</a:t>
                      </a:r>
                      <a:endParaRPr lang="en-GB" sz="700" b="0" i="0" u="none" strike="noStrike"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In capture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Major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77267"/>
                  </a:ext>
                </a:extLst>
              </a:tr>
              <a:tr h="171450">
                <a:tc>
                  <a:txBody>
                    <a:bodyPr/>
                    <a:lstStyle/>
                    <a:p>
                      <a:r>
                        <a:rPr lang="en-GB" sz="700" dirty="0"/>
                        <a:t>4691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 to be consolidated to one XRN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On hold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Major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Medium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056785"/>
                  </a:ext>
                </a:extLst>
              </a:tr>
              <a:tr h="196850">
                <a:tc>
                  <a:txBody>
                    <a:bodyPr/>
                    <a:lstStyle/>
                    <a:p>
                      <a:r>
                        <a:rPr lang="en-GB" sz="700" dirty="0"/>
                        <a:t>4692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 to be consolidated to one XRN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On hold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Major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Medium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4410784"/>
                  </a:ext>
                </a:extLst>
              </a:tr>
              <a:tr h="177800">
                <a:tc>
                  <a:txBody>
                    <a:bodyPr/>
                    <a:lstStyle/>
                    <a:p>
                      <a:r>
                        <a:rPr lang="en-GB" sz="700" dirty="0"/>
                        <a:t>4693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 to be consolidated to one XRN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On hold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Major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1307406"/>
                  </a:ext>
                </a:extLst>
              </a:tr>
              <a:tr h="190500">
                <a:tc>
                  <a:txBody>
                    <a:bodyPr/>
                    <a:lstStyle/>
                    <a:p>
                      <a:r>
                        <a:rPr lang="en-GB" sz="700" dirty="0"/>
                        <a:t>4694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 to be consolidated to one XRN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On hold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Major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5754194"/>
                  </a:ext>
                </a:extLst>
              </a:tr>
              <a:tr h="171450">
                <a:tc>
                  <a:txBody>
                    <a:bodyPr/>
                    <a:lstStyle/>
                    <a:p>
                      <a:r>
                        <a:rPr lang="en-GB" sz="700" dirty="0"/>
                        <a:t>4854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Transfer of NDM sampling obligations from Distribution Network Operators</a:t>
                      </a:r>
                      <a:r>
                        <a:rPr lang="en-US" sz="700" b="0" i="0" u="none" strike="noStrike" kern="1200" baseline="0" dirty="0">
                          <a:solidFill>
                            <a:schemeClr val="tx1"/>
                          </a:solidFill>
                          <a:effectLst/>
                          <a:latin typeface="+mn-lt"/>
                          <a:ea typeface="+mn-ea"/>
                          <a:cs typeface="+mn-cs"/>
                        </a:rPr>
                        <a:t> to the CDSP</a:t>
                      </a:r>
                      <a:endParaRPr lang="en-US" sz="700" b="0" i="0" u="none" strike="noStrike"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On hold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tbc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2442392"/>
                  </a:ext>
                </a:extLst>
              </a:tr>
              <a:tr h="171450">
                <a:tc>
                  <a:txBody>
                    <a:bodyPr/>
                    <a:lstStyle/>
                    <a:p>
                      <a:r>
                        <a:rPr lang="en-GB" sz="700" dirty="0"/>
                        <a:t>4896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Failure to Supply Gas System and Template Amendment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Requirements in 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Minor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Small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497181"/>
                  </a:ext>
                </a:extLst>
              </a:tr>
              <a:tr h="171450">
                <a:tc>
                  <a:txBody>
                    <a:bodyPr/>
                    <a:lstStyle/>
                    <a:p>
                      <a:r>
                        <a:rPr lang="en-GB" sz="700" dirty="0"/>
                        <a:t>4914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Retro (MOD 651)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On hold for POC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Standalone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861942"/>
                  </a:ext>
                </a:extLst>
              </a:tr>
              <a:tr h="172571">
                <a:tc>
                  <a:txBody>
                    <a:bodyPr/>
                    <a:lstStyle/>
                    <a:p>
                      <a:r>
                        <a:rPr lang="en-GB" sz="700" dirty="0"/>
                        <a:t>4923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AQ Calculation for RGMA (ONUPD) Estimate Reads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Requirements in 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Minor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0530080"/>
                  </a:ext>
                </a:extLst>
              </a:tr>
              <a:tr h="171450">
                <a:tc>
                  <a:txBody>
                    <a:bodyPr/>
                    <a:lstStyle/>
                    <a:p>
                      <a:r>
                        <a:rPr lang="en-GB" sz="700" dirty="0"/>
                        <a:t>4978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Notification</a:t>
                      </a:r>
                      <a:r>
                        <a:rPr lang="en-US" sz="700" b="0" i="0" u="none" strike="noStrike" kern="1200" baseline="0" dirty="0">
                          <a:solidFill>
                            <a:schemeClr val="tx1"/>
                          </a:solidFill>
                          <a:effectLst/>
                          <a:latin typeface="+mn-lt"/>
                          <a:ea typeface="+mn-ea"/>
                          <a:cs typeface="+mn-cs"/>
                        </a:rPr>
                        <a:t> of Rolling AQ value (following transfer of ownership between M5 and M)</a:t>
                      </a:r>
                      <a:endParaRPr lang="en-US" sz="700" b="0" i="0" u="none" strike="noStrike"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In capture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0653096"/>
                  </a:ext>
                </a:extLst>
              </a:tr>
              <a:tr h="171450">
                <a:tc>
                  <a:txBody>
                    <a:bodyPr/>
                    <a:lstStyle/>
                    <a:p>
                      <a:r>
                        <a:rPr lang="en-GB" sz="700" dirty="0"/>
                        <a:t>4990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Transfer of sites with Low Read Submission Performance from Class 2 and 3 into Class 4 (Mod 664)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Ready for assignment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Major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85503"/>
                  </a:ext>
                </a:extLst>
              </a:tr>
              <a:tr h="171450">
                <a:tc>
                  <a:txBody>
                    <a:bodyPr/>
                    <a:lstStyle/>
                    <a:p>
                      <a:r>
                        <a:rPr lang="en-GB" sz="700" dirty="0"/>
                        <a:t>5000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CZI +COI supporting information files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Ready for assignment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237334"/>
                  </a:ext>
                </a:extLst>
              </a:tr>
              <a:tr h="171450">
                <a:tc>
                  <a:txBody>
                    <a:bodyPr/>
                    <a:lstStyle/>
                    <a:p>
                      <a:r>
                        <a:rPr lang="en-GB" sz="700" dirty="0"/>
                        <a:t>5027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UK Link data cleanse of conversion factor in line with MOD681s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In capture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8403406"/>
                  </a:ext>
                </a:extLst>
              </a:tr>
              <a:tr h="171450">
                <a:tc>
                  <a:txBody>
                    <a:bodyPr/>
                    <a:lstStyle/>
                    <a:p>
                      <a:r>
                        <a:rPr lang="en-GB" sz="700" dirty="0"/>
                        <a:t>5038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Convert class 2, 3, 4 to class 1 (MOD691)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Requirements gathering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4418203"/>
                  </a:ext>
                </a:extLst>
              </a:tr>
              <a:tr h="171450">
                <a:tc>
                  <a:txBody>
                    <a:bodyPr/>
                    <a:lstStyle/>
                    <a:p>
                      <a:r>
                        <a:rPr lang="en-GB" sz="700" dirty="0"/>
                        <a:t>5070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Amendment to isolation flag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Requirements gathering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468505"/>
                  </a:ext>
                </a:extLst>
              </a:tr>
              <a:tr h="171450">
                <a:tc>
                  <a:txBody>
                    <a:bodyPr/>
                    <a:lstStyle/>
                    <a:p>
                      <a:r>
                        <a:rPr lang="en-GB" sz="700" dirty="0"/>
                        <a:t>5072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Class 4 with AMR/D4 installed. RGMA flow received with no RTC count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Requirements gathering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224124"/>
                  </a:ext>
                </a:extLst>
              </a:tr>
              <a:tr h="171450">
                <a:tc>
                  <a:txBody>
                    <a:bodyPr/>
                    <a:lstStyle/>
                    <a:p>
                      <a:r>
                        <a:rPr lang="en-GB" sz="700" dirty="0"/>
                        <a:t>5091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Deferral of creation of class change reads at transfer of ownership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Requirements gathering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Minor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976820"/>
                  </a:ext>
                </a:extLst>
              </a:tr>
              <a:tr h="171450">
                <a:tc>
                  <a:txBody>
                    <a:bodyPr/>
                    <a:lstStyle/>
                    <a:p>
                      <a:r>
                        <a:rPr lang="en-GB" sz="700" dirty="0"/>
                        <a:t>5093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Update of AUG table to reflect new EUC bands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In capture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302014"/>
                  </a:ext>
                </a:extLst>
              </a:tr>
              <a:tr h="171450">
                <a:tc>
                  <a:txBody>
                    <a:bodyPr/>
                    <a:lstStyle/>
                    <a:p>
                      <a:r>
                        <a:rPr lang="en-GB" sz="700" dirty="0"/>
                        <a:t>5116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Domestic report – must read pre-notification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In capture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312851"/>
                  </a:ext>
                </a:extLst>
              </a:tr>
              <a:tr h="171450">
                <a:tc>
                  <a:txBody>
                    <a:bodyPr/>
                    <a:lstStyle/>
                    <a:p>
                      <a:r>
                        <a:rPr lang="en-GB" sz="700" dirty="0"/>
                        <a:t>5117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Correct to failure to supply gas invoicing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In capture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942759"/>
                  </a:ext>
                </a:extLst>
              </a:tr>
              <a:tr h="171450">
                <a:tc>
                  <a:txBody>
                    <a:bodyPr/>
                    <a:lstStyle/>
                    <a:p>
                      <a:r>
                        <a:rPr lang="en-GB" sz="700" dirty="0"/>
                        <a:t>5118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Change to how Actual MR date field is populated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In capture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dirty="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3043556"/>
                  </a:ext>
                </a:extLst>
              </a:tr>
            </a:tbl>
          </a:graphicData>
        </a:graphic>
      </p:graphicFrame>
    </p:spTree>
    <p:extLst>
      <p:ext uri="{BB962C8B-B14F-4D97-AF65-F5344CB8AC3E}">
        <p14:creationId xmlns:p14="http://schemas.microsoft.com/office/powerpoint/2010/main" val="2689495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3003-397A-4218-9BAD-D587E38E55E7}"/>
              </a:ext>
            </a:extLst>
          </p:cNvPr>
          <p:cNvSpPr>
            <a:spLocks noGrp="1"/>
          </p:cNvSpPr>
          <p:nvPr>
            <p:ph type="title"/>
          </p:nvPr>
        </p:nvSpPr>
        <p:spPr/>
        <p:txBody>
          <a:bodyPr>
            <a:normAutofit/>
          </a:bodyPr>
          <a:lstStyle/>
          <a:p>
            <a:r>
              <a:rPr lang="en-GB" sz="2175" dirty="0">
                <a:solidFill>
                  <a:schemeClr val="accent1"/>
                </a:solidFill>
              </a:rPr>
              <a:t>Glossary</a:t>
            </a:r>
          </a:p>
        </p:txBody>
      </p:sp>
      <p:graphicFrame>
        <p:nvGraphicFramePr>
          <p:cNvPr id="3" name="Table 2">
            <a:extLst>
              <a:ext uri="{FF2B5EF4-FFF2-40B4-BE49-F238E27FC236}">
                <a16:creationId xmlns:a16="http://schemas.microsoft.com/office/drawing/2014/main" id="{02CD1F9C-0A2F-434B-B1B5-E441EE9B20A7}"/>
              </a:ext>
            </a:extLst>
          </p:cNvPr>
          <p:cNvGraphicFramePr>
            <a:graphicFrameLocks noGrp="1"/>
          </p:cNvGraphicFramePr>
          <p:nvPr>
            <p:extLst/>
          </p:nvPr>
        </p:nvGraphicFramePr>
        <p:xfrm>
          <a:off x="457200" y="1078230"/>
          <a:ext cx="8056822" cy="3265170"/>
        </p:xfrm>
        <a:graphic>
          <a:graphicData uri="http://schemas.openxmlformats.org/drawingml/2006/table">
            <a:tbl>
              <a:tblPr firstRow="1" bandRow="1">
                <a:tableStyleId>{5C22544A-7EE6-4342-B048-85BDC9FD1C3A}</a:tableStyleId>
              </a:tblPr>
              <a:tblGrid>
                <a:gridCol w="1602859">
                  <a:extLst>
                    <a:ext uri="{9D8B030D-6E8A-4147-A177-3AD203B41FA5}">
                      <a16:colId xmlns:a16="http://schemas.microsoft.com/office/drawing/2014/main" val="2188884990"/>
                    </a:ext>
                  </a:extLst>
                </a:gridCol>
                <a:gridCol w="6453963">
                  <a:extLst>
                    <a:ext uri="{9D8B030D-6E8A-4147-A177-3AD203B41FA5}">
                      <a16:colId xmlns:a16="http://schemas.microsoft.com/office/drawing/2014/main" val="91415423"/>
                    </a:ext>
                  </a:extLst>
                </a:gridCol>
              </a:tblGrid>
              <a:tr h="278130">
                <a:tc>
                  <a:txBody>
                    <a:bodyPr/>
                    <a:lstStyle/>
                    <a:p>
                      <a:r>
                        <a:rPr lang="en-GB" sz="900" dirty="0">
                          <a:solidFill>
                            <a:schemeClr val="bg1"/>
                          </a:solidFill>
                        </a:rPr>
                        <a:t>Project Phase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dirty="0">
                          <a:solidFill>
                            <a:schemeClr val="bg1"/>
                          </a:solidFill>
                        </a:rPr>
                        <a:t>Project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310158"/>
                  </a:ext>
                </a:extLst>
              </a:tr>
              <a:tr h="278130">
                <a:tc>
                  <a:txBody>
                    <a:bodyPr/>
                    <a:lstStyle/>
                    <a:p>
                      <a:r>
                        <a:rPr lang="en-GB" sz="900" dirty="0">
                          <a:solidFill>
                            <a:schemeClr val="tx1"/>
                          </a:solidFill>
                        </a:rPr>
                        <a:t>FUT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Factory Unit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974364"/>
                  </a:ext>
                </a:extLst>
              </a:tr>
              <a:tr h="278130">
                <a:tc>
                  <a:txBody>
                    <a:bodyPr/>
                    <a:lstStyle/>
                    <a:p>
                      <a:r>
                        <a:rPr lang="en-GB" sz="900" dirty="0">
                          <a:solidFill>
                            <a:schemeClr val="tx1"/>
                          </a:solidFill>
                        </a:rPr>
                        <a:t>IA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Impact Assessment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562967"/>
                  </a:ext>
                </a:extLst>
              </a:tr>
              <a:tr h="278130">
                <a:tc>
                  <a:txBody>
                    <a:bodyPr/>
                    <a:lstStyle/>
                    <a:p>
                      <a:r>
                        <a:rPr lang="en-GB" sz="900" dirty="0">
                          <a:solidFill>
                            <a:schemeClr val="tx1"/>
                          </a:solidFill>
                        </a:rPr>
                        <a:t>IDR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Implementation Dress Rehearsal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244789"/>
                  </a:ext>
                </a:extLst>
              </a:tr>
              <a:tr h="278130">
                <a:tc>
                  <a:txBody>
                    <a:bodyPr/>
                    <a:lstStyle/>
                    <a:p>
                      <a:r>
                        <a:rPr lang="en-GB" sz="900" dirty="0">
                          <a:solidFill>
                            <a:schemeClr val="tx1"/>
                          </a:solidFill>
                        </a:rPr>
                        <a:t>PIS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Post Implementation Support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00016"/>
                  </a:ext>
                </a:extLst>
              </a:tr>
              <a:tr h="278130">
                <a:tc>
                  <a:txBody>
                    <a:bodyPr/>
                    <a:lstStyle/>
                    <a:p>
                      <a:r>
                        <a:rPr lang="en-GB" sz="900" dirty="0">
                          <a:solidFill>
                            <a:schemeClr val="tx1"/>
                          </a:solidFill>
                        </a:rPr>
                        <a:t>PT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Performance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669130"/>
                  </a:ext>
                </a:extLst>
              </a:tr>
              <a:tr h="278130">
                <a:tc>
                  <a:txBody>
                    <a:bodyPr/>
                    <a:lstStyle/>
                    <a:p>
                      <a:r>
                        <a:rPr lang="en-GB" sz="900" dirty="0">
                          <a:solidFill>
                            <a:schemeClr val="tx1"/>
                          </a:solidFill>
                        </a:rPr>
                        <a:t>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Regression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832228"/>
                  </a:ext>
                </a:extLst>
              </a:tr>
              <a:tr h="278130">
                <a:tc>
                  <a:txBody>
                    <a:bodyPr/>
                    <a:lstStyle/>
                    <a:p>
                      <a:r>
                        <a:rPr lang="en-GB" sz="900" dirty="0">
                          <a:solidFill>
                            <a:schemeClr val="tx1"/>
                          </a:solidFill>
                        </a:rPr>
                        <a:t>SIT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Integration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221667"/>
                  </a:ext>
                </a:extLst>
              </a:tr>
              <a:tr h="278130">
                <a:tc>
                  <a:txBody>
                    <a:bodyPr/>
                    <a:lstStyle/>
                    <a:p>
                      <a:r>
                        <a:rPr lang="en-GB" sz="900" dirty="0">
                          <a:solidFill>
                            <a:schemeClr val="tx1"/>
                          </a:solidFill>
                        </a:rPr>
                        <a:t>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988215"/>
                  </a:ext>
                </a:extLst>
              </a:tr>
              <a:tr h="278130">
                <a:tc>
                  <a:txBody>
                    <a:bodyPr/>
                    <a:lstStyle/>
                    <a:p>
                      <a:r>
                        <a:rPr lang="en-GB" sz="900" b="1" dirty="0">
                          <a:solidFill>
                            <a:schemeClr val="bg1"/>
                          </a:solidFill>
                        </a:rPr>
                        <a:t>Capture Artefact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900" b="1" dirty="0">
                          <a:solidFill>
                            <a:schemeClr val="bg1"/>
                          </a:solidFill>
                        </a:rPr>
                        <a:t>Capture Artefact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2620870"/>
                  </a:ext>
                </a:extLst>
              </a:tr>
              <a:tr h="278130">
                <a:tc>
                  <a:txBody>
                    <a:bodyPr/>
                    <a:lstStyle/>
                    <a:p>
                      <a:r>
                        <a:rPr lang="en-GB" sz="900" dirty="0">
                          <a:solidFill>
                            <a:schemeClr val="tx1"/>
                          </a:solidFill>
                        </a:rPr>
                        <a:t>CP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Change Proposal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99710"/>
                  </a:ext>
                </a:extLst>
              </a:tr>
              <a:tr h="205740">
                <a:tc>
                  <a:txBody>
                    <a:bodyPr/>
                    <a:lstStyle/>
                    <a:p>
                      <a:r>
                        <a:rPr lang="en-GB" sz="900" dirty="0">
                          <a:solidFill>
                            <a:schemeClr val="tx1"/>
                          </a:solidFill>
                        </a:rPr>
                        <a:t>HLSO(s)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High Level Solution Option(s)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6276"/>
                  </a:ext>
                </a:extLst>
              </a:tr>
            </a:tbl>
          </a:graphicData>
        </a:graphic>
      </p:graphicFrame>
    </p:spTree>
    <p:extLst>
      <p:ext uri="{BB962C8B-B14F-4D97-AF65-F5344CB8AC3E}">
        <p14:creationId xmlns:p14="http://schemas.microsoft.com/office/powerpoint/2010/main" val="3572879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7.7 UK Link POAP</a:t>
            </a:r>
          </a:p>
        </p:txBody>
      </p:sp>
      <p:graphicFrame>
        <p:nvGraphicFramePr>
          <p:cNvPr id="4" name="Object 3">
            <a:extLst>
              <a:ext uri="{FF2B5EF4-FFF2-40B4-BE49-F238E27FC236}">
                <a16:creationId xmlns:a16="http://schemas.microsoft.com/office/drawing/2014/main" id="{9FA3B4AF-6701-462A-A3CC-CCD3D5156514}"/>
              </a:ext>
            </a:extLst>
          </p:cNvPr>
          <p:cNvGraphicFramePr>
            <a:graphicFrameLocks noChangeAspect="1"/>
          </p:cNvGraphicFramePr>
          <p:nvPr>
            <p:extLst>
              <p:ext uri="{D42A27DB-BD31-4B8C-83A1-F6EECF244321}">
                <p14:modId xmlns:p14="http://schemas.microsoft.com/office/powerpoint/2010/main" val="1112856608"/>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417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97933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26222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7.8.1 Customer Impacting Data Changes: XRNs</a:t>
            </a:r>
          </a:p>
        </p:txBody>
      </p:sp>
      <p:graphicFrame>
        <p:nvGraphicFramePr>
          <p:cNvPr id="2" name="Table 1"/>
          <p:cNvGraphicFramePr>
            <a:graphicFrameLocks noGrp="1"/>
          </p:cNvGraphicFramePr>
          <p:nvPr>
            <p:extLst/>
          </p:nvPr>
        </p:nvGraphicFramePr>
        <p:xfrm>
          <a:off x="179512" y="1596111"/>
          <a:ext cx="7868848" cy="2680258"/>
        </p:xfrm>
        <a:graphic>
          <a:graphicData uri="http://schemas.openxmlformats.org/drawingml/2006/table">
            <a:tbl>
              <a:tblPr firstRow="1" firstCol="1" bandRow="1">
                <a:tableStyleId>{69012ECD-51FC-41F1-AA8D-1B2483CD663E}</a:tableStyleId>
              </a:tblPr>
              <a:tblGrid>
                <a:gridCol w="2692416">
                  <a:extLst>
                    <a:ext uri="{9D8B030D-6E8A-4147-A177-3AD203B41FA5}">
                      <a16:colId xmlns:a16="http://schemas.microsoft.com/office/drawing/2014/main" val="20000"/>
                    </a:ext>
                  </a:extLst>
                </a:gridCol>
                <a:gridCol w="899102">
                  <a:extLst>
                    <a:ext uri="{9D8B030D-6E8A-4147-A177-3AD203B41FA5}">
                      <a16:colId xmlns:a16="http://schemas.microsoft.com/office/drawing/2014/main" val="20008"/>
                    </a:ext>
                  </a:extLst>
                </a:gridCol>
                <a:gridCol w="899102">
                  <a:extLst>
                    <a:ext uri="{9D8B030D-6E8A-4147-A177-3AD203B41FA5}">
                      <a16:colId xmlns:a16="http://schemas.microsoft.com/office/drawing/2014/main" val="20009"/>
                    </a:ext>
                  </a:extLst>
                </a:gridCol>
                <a:gridCol w="899102">
                  <a:extLst>
                    <a:ext uri="{9D8B030D-6E8A-4147-A177-3AD203B41FA5}">
                      <a16:colId xmlns:a16="http://schemas.microsoft.com/office/drawing/2014/main" val="20010"/>
                    </a:ext>
                  </a:extLst>
                </a:gridCol>
                <a:gridCol w="895355">
                  <a:extLst>
                    <a:ext uri="{9D8B030D-6E8A-4147-A177-3AD203B41FA5}">
                      <a16:colId xmlns:a16="http://schemas.microsoft.com/office/drawing/2014/main" val="20011"/>
                    </a:ext>
                  </a:extLst>
                </a:gridCol>
                <a:gridCol w="1583771">
                  <a:extLst>
                    <a:ext uri="{9D8B030D-6E8A-4147-A177-3AD203B41FA5}">
                      <a16:colId xmlns:a16="http://schemas.microsoft.com/office/drawing/2014/main" val="20012"/>
                    </a:ext>
                  </a:extLst>
                </a:gridCol>
              </a:tblGrid>
              <a:tr h="240030">
                <a:tc>
                  <a:txBody>
                    <a:bodyPr/>
                    <a:lstStyle/>
                    <a:p>
                      <a:pPr algn="ctr"/>
                      <a:r>
                        <a:rPr lang="en-GB" sz="1000" dirty="0">
                          <a:solidFill>
                            <a:schemeClr val="bg1"/>
                          </a:solidFill>
                        </a:rPr>
                        <a:t>Change Proposals</a:t>
                      </a:r>
                      <a:endParaRPr lang="en-GB" sz="1000" b="1" dirty="0">
                        <a:solidFill>
                          <a:schemeClr val="bg1"/>
                        </a:solidFill>
                      </a:endParaRPr>
                    </a:p>
                  </a:txBody>
                  <a:tcPr anchor="ctr"/>
                </a:tc>
                <a:tc>
                  <a:txBody>
                    <a:bodyPr/>
                    <a:lstStyle/>
                    <a:p>
                      <a:pPr algn="ctr"/>
                      <a:r>
                        <a:rPr lang="en-GB" sz="1000" b="1" dirty="0">
                          <a:solidFill>
                            <a:schemeClr val="bg1"/>
                          </a:solidFill>
                        </a:rPr>
                        <a:t>Dec 19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Jan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Feb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Mar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Comments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4258">
                <a:tc>
                  <a:txBody>
                    <a:bodyPr/>
                    <a:lstStyle/>
                    <a:p>
                      <a:pPr marL="0" algn="l" defTabSz="914378" rtl="0" eaLnBrk="1" fontAlgn="b" latinLnBrk="0" hangingPunct="1"/>
                      <a:r>
                        <a:rPr lang="en-US" sz="800" b="1" kern="1200" dirty="0">
                          <a:solidFill>
                            <a:schemeClr val="tx1"/>
                          </a:solidFill>
                          <a:latin typeface="+mn-lt"/>
                          <a:ea typeface="+mn-ea"/>
                          <a:cs typeface="+mn-cs"/>
                        </a:rPr>
                        <a:t>4738: Shipper portfolio update of proposed Formula Year AQ/SOQ</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1000" dirty="0"/>
                        <a:t>On target for delivery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721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solidFill>
                          <a:effectLst/>
                        </a:rPr>
                        <a:t>4860: National ‘Temporary’ UIG Monitoring</a:t>
                      </a:r>
                      <a:endParaRPr lang="en-US" sz="800" b="0" i="0" u="none" strike="noStrike" dirty="0">
                        <a:solidFill>
                          <a:schemeClr val="tx1"/>
                        </a:solidFill>
                        <a:effectLst/>
                        <a:latin typeface="Calibri"/>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Data Strategy start date 16</a:t>
                      </a:r>
                      <a:r>
                        <a:rPr lang="en-GB" sz="1000" baseline="30000" dirty="0"/>
                        <a:t>th</a:t>
                      </a:r>
                      <a:r>
                        <a:rPr lang="en-GB" sz="1000" dirty="0"/>
                        <a:t> March if Capture complete.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721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800" dirty="0">
                          <a:solidFill>
                            <a:schemeClr val="tx1"/>
                          </a:solidFill>
                        </a:rPr>
                        <a:t>4713: Actual read following estimated transfer read calculating AQ of 1 </a:t>
                      </a:r>
                      <a:endParaRPr lang="en-GB" sz="800" b="1" dirty="0">
                        <a:solidFill>
                          <a:schemeClr val="tx1"/>
                        </a:solidFill>
                      </a:endParaRPr>
                    </a:p>
                    <a:p>
                      <a:pPr marL="0" marR="0" indent="0" algn="l" defTabSz="914378"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risk due to SAP fix - internal cross platform dependencies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886812"/>
                  </a:ext>
                </a:extLst>
              </a:tr>
              <a:tr h="53721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5004 – Golden Bullet Report</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Feedback due 3</a:t>
                      </a:r>
                      <a:r>
                        <a:rPr lang="en-GB" sz="1000" baseline="30000" dirty="0"/>
                        <a:t>rd</a:t>
                      </a:r>
                      <a:r>
                        <a:rPr lang="en-GB" sz="1000" dirty="0"/>
                        <a:t> April. Presented at March DN Consortium Meeting.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955436"/>
                  </a:ext>
                </a:extLst>
              </a:tr>
              <a:tr h="394258">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4874 – Must Read Invoicing Validation</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Delivery planned for April</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154829"/>
                  </a:ext>
                </a:extLst>
              </a:tr>
            </a:tbl>
          </a:graphicData>
        </a:graphic>
      </p:graphicFrame>
      <p:sp>
        <p:nvSpPr>
          <p:cNvPr id="197" name="Pentagon 196"/>
          <p:cNvSpPr/>
          <p:nvPr/>
        </p:nvSpPr>
        <p:spPr>
          <a:xfrm>
            <a:off x="179512" y="776300"/>
            <a:ext cx="1728192" cy="16753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Capture</a:t>
            </a:r>
          </a:p>
        </p:txBody>
      </p:sp>
      <p:pic>
        <p:nvPicPr>
          <p:cNvPr id="16" name="Picture 15">
            <a:extLst>
              <a:ext uri="{FF2B5EF4-FFF2-40B4-BE49-F238E27FC236}">
                <a16:creationId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a16="http://schemas.microsoft.com/office/drawing/2014/main" id="{862E908E-415A-4E45-891A-80EE81C5B2AB}"/>
              </a:ext>
            </a:extLst>
          </p:cNvPr>
          <p:cNvSpPr/>
          <p:nvPr/>
        </p:nvSpPr>
        <p:spPr>
          <a:xfrm>
            <a:off x="8244409" y="434159"/>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8" name="Pentagon 17"/>
          <p:cNvSpPr/>
          <p:nvPr/>
        </p:nvSpPr>
        <p:spPr>
          <a:xfrm>
            <a:off x="179512" y="1003926"/>
            <a:ext cx="1728192" cy="144016"/>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**Estimated Delivery</a:t>
            </a:r>
          </a:p>
        </p:txBody>
      </p:sp>
      <p:sp>
        <p:nvSpPr>
          <p:cNvPr id="23" name="Pentagon 22"/>
          <p:cNvSpPr/>
          <p:nvPr/>
        </p:nvSpPr>
        <p:spPr>
          <a:xfrm>
            <a:off x="179512" y="1203599"/>
            <a:ext cx="1728192" cy="144016"/>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Delivery</a:t>
            </a:r>
          </a:p>
        </p:txBody>
      </p:sp>
      <p:sp>
        <p:nvSpPr>
          <p:cNvPr id="27" name="Pentagon 26"/>
          <p:cNvSpPr/>
          <p:nvPr/>
        </p:nvSpPr>
        <p:spPr>
          <a:xfrm>
            <a:off x="2873830" y="1957814"/>
            <a:ext cx="2384863"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9" name="TextBox 8"/>
          <p:cNvSpPr txBox="1"/>
          <p:nvPr/>
        </p:nvSpPr>
        <p:spPr>
          <a:xfrm>
            <a:off x="4570735" y="776299"/>
            <a:ext cx="3648213" cy="400110"/>
          </a:xfrm>
          <a:prstGeom prst="rect">
            <a:avLst/>
          </a:prstGeom>
          <a:noFill/>
        </p:spPr>
        <p:txBody>
          <a:bodyPr wrap="square" rtlCol="0">
            <a:spAutoFit/>
          </a:bodyPr>
          <a:lstStyle/>
          <a:p>
            <a:r>
              <a:rPr lang="en-GB" sz="1000" dirty="0"/>
              <a:t>**Estimated delivery dates will be confirmed on completion of Capture and align to the chosen solution.</a:t>
            </a:r>
          </a:p>
        </p:txBody>
      </p:sp>
      <p:sp>
        <p:nvSpPr>
          <p:cNvPr id="34" name="Pentagon 22">
            <a:extLst>
              <a:ext uri="{FF2B5EF4-FFF2-40B4-BE49-F238E27FC236}">
                <a16:creationId xmlns:a16="http://schemas.microsoft.com/office/drawing/2014/main" id="{36E21F53-ADC5-4773-81D2-B5B9022E696B}"/>
              </a:ext>
            </a:extLst>
          </p:cNvPr>
          <p:cNvSpPr/>
          <p:nvPr/>
        </p:nvSpPr>
        <p:spPr>
          <a:xfrm>
            <a:off x="5987128" y="1943183"/>
            <a:ext cx="444266" cy="126902"/>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2" name="Pentagon 23">
            <a:extLst>
              <a:ext uri="{FF2B5EF4-FFF2-40B4-BE49-F238E27FC236}">
                <a16:creationId xmlns:a16="http://schemas.microsoft.com/office/drawing/2014/main" id="{859A9D01-9268-47A9-8F18-C27EFF1D8E56}"/>
              </a:ext>
            </a:extLst>
          </p:cNvPr>
          <p:cNvSpPr/>
          <p:nvPr/>
        </p:nvSpPr>
        <p:spPr>
          <a:xfrm>
            <a:off x="2873830" y="3477226"/>
            <a:ext cx="1612109" cy="22687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40" name="Pentagon 26">
            <a:extLst>
              <a:ext uri="{FF2B5EF4-FFF2-40B4-BE49-F238E27FC236}">
                <a16:creationId xmlns:a16="http://schemas.microsoft.com/office/drawing/2014/main" id="{CB4C2CA9-A6E9-4718-8C47-6E9C18BD1530}"/>
              </a:ext>
            </a:extLst>
          </p:cNvPr>
          <p:cNvSpPr/>
          <p:nvPr/>
        </p:nvSpPr>
        <p:spPr>
          <a:xfrm>
            <a:off x="2873830" y="2915379"/>
            <a:ext cx="2645493" cy="17488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42" name="Pentagon 26">
            <a:extLst>
              <a:ext uri="{FF2B5EF4-FFF2-40B4-BE49-F238E27FC236}">
                <a16:creationId xmlns:a16="http://schemas.microsoft.com/office/drawing/2014/main" id="{D73FE93A-6B92-48EF-922A-8E477F4FE9A8}"/>
              </a:ext>
            </a:extLst>
          </p:cNvPr>
          <p:cNvSpPr/>
          <p:nvPr/>
        </p:nvSpPr>
        <p:spPr>
          <a:xfrm>
            <a:off x="2873830" y="2388367"/>
            <a:ext cx="2384863" cy="183383"/>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0" name="Pentagon 17">
            <a:extLst>
              <a:ext uri="{FF2B5EF4-FFF2-40B4-BE49-F238E27FC236}">
                <a16:creationId xmlns:a16="http://schemas.microsoft.com/office/drawing/2014/main" id="{ECEC8CEC-ECD6-4A36-8CBD-9D12F26A4488}"/>
              </a:ext>
            </a:extLst>
          </p:cNvPr>
          <p:cNvSpPr/>
          <p:nvPr/>
        </p:nvSpPr>
        <p:spPr>
          <a:xfrm>
            <a:off x="4681069" y="3477226"/>
            <a:ext cx="1750325" cy="180614"/>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4" name="Pentagon 17">
            <a:extLst>
              <a:ext uri="{FF2B5EF4-FFF2-40B4-BE49-F238E27FC236}">
                <a16:creationId xmlns:a16="http://schemas.microsoft.com/office/drawing/2014/main" id="{48CB2557-AC73-45A6-8BE3-A1E0922F6978}"/>
              </a:ext>
            </a:extLst>
          </p:cNvPr>
          <p:cNvSpPr/>
          <p:nvPr/>
        </p:nvSpPr>
        <p:spPr>
          <a:xfrm>
            <a:off x="5593303" y="2915379"/>
            <a:ext cx="838091" cy="174887"/>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6" name="Pentagon 38">
            <a:extLst>
              <a:ext uri="{FF2B5EF4-FFF2-40B4-BE49-F238E27FC236}">
                <a16:creationId xmlns:a16="http://schemas.microsoft.com/office/drawing/2014/main" id="{3CCBB848-4F68-4B94-B32B-6AAFC7AF85FA}"/>
              </a:ext>
            </a:extLst>
          </p:cNvPr>
          <p:cNvSpPr/>
          <p:nvPr/>
        </p:nvSpPr>
        <p:spPr>
          <a:xfrm>
            <a:off x="5044236" y="3966883"/>
            <a:ext cx="1453189" cy="180614"/>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28" name="Pentagon 26">
            <a:extLst>
              <a:ext uri="{FF2B5EF4-FFF2-40B4-BE49-F238E27FC236}">
                <a16:creationId xmlns:a16="http://schemas.microsoft.com/office/drawing/2014/main" id="{EB3DF31C-ABD2-480D-A378-D43CEDEBFA64}"/>
              </a:ext>
            </a:extLst>
          </p:cNvPr>
          <p:cNvSpPr/>
          <p:nvPr/>
        </p:nvSpPr>
        <p:spPr>
          <a:xfrm>
            <a:off x="2873830" y="3971835"/>
            <a:ext cx="2023853" cy="180614"/>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5" name="Pentagon 17">
            <a:extLst>
              <a:ext uri="{FF2B5EF4-FFF2-40B4-BE49-F238E27FC236}">
                <a16:creationId xmlns:a16="http://schemas.microsoft.com/office/drawing/2014/main" id="{D32A1D2B-C295-4656-86C5-6A56479F3327}"/>
              </a:ext>
            </a:extLst>
          </p:cNvPr>
          <p:cNvSpPr/>
          <p:nvPr/>
        </p:nvSpPr>
        <p:spPr>
          <a:xfrm>
            <a:off x="5491838" y="2408051"/>
            <a:ext cx="444266" cy="144016"/>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graphicFrame>
        <p:nvGraphicFramePr>
          <p:cNvPr id="3" name="Table 2">
            <a:extLst>
              <a:ext uri="{FF2B5EF4-FFF2-40B4-BE49-F238E27FC236}">
                <a16:creationId xmlns:a16="http://schemas.microsoft.com/office/drawing/2014/main" id="{B29250B0-2BBF-4A33-AC6E-293078AC6C8D}"/>
              </a:ext>
            </a:extLst>
          </p:cNvPr>
          <p:cNvGraphicFramePr>
            <a:graphicFrameLocks noGrp="1"/>
          </p:cNvGraphicFramePr>
          <p:nvPr>
            <p:extLst/>
          </p:nvPr>
        </p:nvGraphicFramePr>
        <p:xfrm>
          <a:off x="179512" y="4346906"/>
          <a:ext cx="7868848" cy="365760"/>
        </p:xfrm>
        <a:graphic>
          <a:graphicData uri="http://schemas.openxmlformats.org/drawingml/2006/table">
            <a:tbl>
              <a:tblPr firstRow="1" firstCol="1" bandRow="1">
                <a:tableStyleId>{69012ECD-51FC-41F1-AA8D-1B2483CD663E}</a:tableStyleId>
              </a:tblPr>
              <a:tblGrid>
                <a:gridCol w="2692416">
                  <a:extLst>
                    <a:ext uri="{9D8B030D-6E8A-4147-A177-3AD203B41FA5}">
                      <a16:colId xmlns:a16="http://schemas.microsoft.com/office/drawing/2014/main" val="2128086366"/>
                    </a:ext>
                  </a:extLst>
                </a:gridCol>
                <a:gridCol w="899102">
                  <a:extLst>
                    <a:ext uri="{9D8B030D-6E8A-4147-A177-3AD203B41FA5}">
                      <a16:colId xmlns:a16="http://schemas.microsoft.com/office/drawing/2014/main" val="2367351548"/>
                    </a:ext>
                  </a:extLst>
                </a:gridCol>
                <a:gridCol w="899102">
                  <a:extLst>
                    <a:ext uri="{9D8B030D-6E8A-4147-A177-3AD203B41FA5}">
                      <a16:colId xmlns:a16="http://schemas.microsoft.com/office/drawing/2014/main" val="3256525900"/>
                    </a:ext>
                  </a:extLst>
                </a:gridCol>
                <a:gridCol w="899102">
                  <a:extLst>
                    <a:ext uri="{9D8B030D-6E8A-4147-A177-3AD203B41FA5}">
                      <a16:colId xmlns:a16="http://schemas.microsoft.com/office/drawing/2014/main" val="2926788682"/>
                    </a:ext>
                  </a:extLst>
                </a:gridCol>
                <a:gridCol w="895355">
                  <a:extLst>
                    <a:ext uri="{9D8B030D-6E8A-4147-A177-3AD203B41FA5}">
                      <a16:colId xmlns:a16="http://schemas.microsoft.com/office/drawing/2014/main" val="438335796"/>
                    </a:ext>
                  </a:extLst>
                </a:gridCol>
                <a:gridCol w="1583771">
                  <a:extLst>
                    <a:ext uri="{9D8B030D-6E8A-4147-A177-3AD203B41FA5}">
                      <a16:colId xmlns:a16="http://schemas.microsoft.com/office/drawing/2014/main" val="271003675"/>
                    </a:ext>
                  </a:extLst>
                </a:gridCol>
              </a:tblGrid>
              <a:tr h="365760">
                <a:tc>
                  <a:txBody>
                    <a:bodyPr/>
                    <a:lstStyle/>
                    <a:p>
                      <a:pPr marL="0" algn="l" defTabSz="914378" rtl="0" eaLnBrk="1" fontAlgn="b" latinLnBrk="0" hangingPunct="1"/>
                      <a:r>
                        <a:rPr lang="en-US" sz="800" b="1" kern="1200" dirty="0">
                          <a:solidFill>
                            <a:schemeClr val="tx1"/>
                          </a:solidFill>
                          <a:latin typeface="+mn-lt"/>
                          <a:ea typeface="+mn-ea"/>
                          <a:cs typeface="+mn-cs"/>
                        </a:rPr>
                        <a:t>4929: BG Request for IGT Elected Sites</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Delivered February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04317"/>
                  </a:ext>
                </a:extLst>
              </a:tr>
            </a:tbl>
          </a:graphicData>
        </a:graphic>
      </p:graphicFrame>
      <p:sp>
        <p:nvSpPr>
          <p:cNvPr id="29" name="Pentagon 26">
            <a:extLst>
              <a:ext uri="{FF2B5EF4-FFF2-40B4-BE49-F238E27FC236}">
                <a16:creationId xmlns:a16="http://schemas.microsoft.com/office/drawing/2014/main" id="{CF481845-86FF-4102-A96B-96B361A03767}"/>
              </a:ext>
            </a:extLst>
          </p:cNvPr>
          <p:cNvSpPr/>
          <p:nvPr/>
        </p:nvSpPr>
        <p:spPr>
          <a:xfrm>
            <a:off x="2873830" y="4490168"/>
            <a:ext cx="1483017" cy="13552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30" name="Pentagon 22">
            <a:extLst>
              <a:ext uri="{FF2B5EF4-FFF2-40B4-BE49-F238E27FC236}">
                <a16:creationId xmlns:a16="http://schemas.microsoft.com/office/drawing/2014/main" id="{A8A1C67A-B593-426B-9ED0-BA070331F77E}"/>
              </a:ext>
            </a:extLst>
          </p:cNvPr>
          <p:cNvSpPr/>
          <p:nvPr/>
        </p:nvSpPr>
        <p:spPr>
          <a:xfrm>
            <a:off x="4570663" y="4477765"/>
            <a:ext cx="444266" cy="126902"/>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Tree>
    <p:extLst>
      <p:ext uri="{BB962C8B-B14F-4D97-AF65-F5344CB8AC3E}">
        <p14:creationId xmlns:p14="http://schemas.microsoft.com/office/powerpoint/2010/main" val="777412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8D0-FC33-4592-982C-1750133C731B}"/>
              </a:ext>
            </a:extLst>
          </p:cNvPr>
          <p:cNvSpPr>
            <a:spLocks noGrp="1"/>
          </p:cNvSpPr>
          <p:nvPr>
            <p:ph type="title"/>
          </p:nvPr>
        </p:nvSpPr>
        <p:spPr/>
        <p:txBody>
          <a:bodyPr/>
          <a:lstStyle/>
          <a:p>
            <a:r>
              <a:rPr lang="en-GB" dirty="0"/>
              <a:t>7.8.2 DDP update</a:t>
            </a:r>
          </a:p>
        </p:txBody>
      </p:sp>
      <p:sp>
        <p:nvSpPr>
          <p:cNvPr id="3" name="Content Placeholder 2">
            <a:extLst>
              <a:ext uri="{FF2B5EF4-FFF2-40B4-BE49-F238E27FC236}">
                <a16:creationId xmlns:a16="http://schemas.microsoft.com/office/drawing/2014/main" id="{EBCDB180-AAF7-4A31-89D3-A76E32DAF471}"/>
              </a:ext>
            </a:extLst>
          </p:cNvPr>
          <p:cNvSpPr>
            <a:spLocks noGrp="1"/>
          </p:cNvSpPr>
          <p:nvPr>
            <p:ph idx="1"/>
          </p:nvPr>
        </p:nvSpPr>
        <p:spPr/>
        <p:txBody>
          <a:bodyPr>
            <a:normAutofit/>
          </a:bodyPr>
          <a:lstStyle/>
          <a:p>
            <a:pPr marL="0" indent="0">
              <a:buNone/>
            </a:pPr>
            <a:r>
              <a:rPr lang="en-GB" sz="2000" dirty="0"/>
              <a:t>Verbal update to be presented by David Newman</a:t>
            </a:r>
          </a:p>
        </p:txBody>
      </p:sp>
    </p:spTree>
    <p:extLst>
      <p:ext uri="{BB962C8B-B14F-4D97-AF65-F5344CB8AC3E}">
        <p14:creationId xmlns:p14="http://schemas.microsoft.com/office/powerpoint/2010/main" val="323314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BD81-9733-499F-9E17-ADCAE6BED9D6}"/>
              </a:ext>
            </a:extLst>
          </p:cNvPr>
          <p:cNvSpPr>
            <a:spLocks noGrp="1"/>
          </p:cNvSpPr>
          <p:nvPr>
            <p:ph type="title"/>
          </p:nvPr>
        </p:nvSpPr>
        <p:spPr/>
        <p:txBody>
          <a:bodyPr/>
          <a:lstStyle/>
          <a:p>
            <a:r>
              <a:rPr lang="en-GB" dirty="0"/>
              <a:t>XRN4871 Part B Scope</a:t>
            </a:r>
          </a:p>
        </p:txBody>
      </p:sp>
      <p:sp>
        <p:nvSpPr>
          <p:cNvPr id="3" name="Content Placeholder 2">
            <a:extLst>
              <a:ext uri="{FF2B5EF4-FFF2-40B4-BE49-F238E27FC236}">
                <a16:creationId xmlns:a16="http://schemas.microsoft.com/office/drawing/2014/main" id="{8B5913A3-9ECF-4775-B576-93DE9F702348}"/>
              </a:ext>
            </a:extLst>
          </p:cNvPr>
          <p:cNvSpPr>
            <a:spLocks noGrp="1"/>
          </p:cNvSpPr>
          <p:nvPr>
            <p:ph idx="1"/>
          </p:nvPr>
        </p:nvSpPr>
        <p:spPr>
          <a:xfrm>
            <a:off x="457200" y="771550"/>
            <a:ext cx="8229600" cy="3672408"/>
          </a:xfrm>
        </p:spPr>
        <p:txBody>
          <a:bodyPr>
            <a:normAutofit/>
          </a:bodyPr>
          <a:lstStyle/>
          <a:p>
            <a:r>
              <a:rPr lang="en-GB" sz="1400" dirty="0">
                <a:solidFill>
                  <a:schemeClr val="tx2"/>
                </a:solidFill>
              </a:rPr>
              <a:t>XRN4871B encompasses three main elements which are detailed below: </a:t>
            </a:r>
          </a:p>
          <a:p>
            <a:pPr lvl="1"/>
            <a:endParaRPr lang="en-GB" dirty="0"/>
          </a:p>
          <a:p>
            <a:pPr lvl="1"/>
            <a:endParaRPr lang="en-GB" dirty="0"/>
          </a:p>
          <a:p>
            <a:pPr lvl="1"/>
            <a:endParaRPr lang="en-GB" dirty="0"/>
          </a:p>
          <a:p>
            <a:endParaRPr lang="en-GB" dirty="0"/>
          </a:p>
        </p:txBody>
      </p:sp>
      <p:graphicFrame>
        <p:nvGraphicFramePr>
          <p:cNvPr id="5" name="Table 4">
            <a:extLst>
              <a:ext uri="{FF2B5EF4-FFF2-40B4-BE49-F238E27FC236}">
                <a16:creationId xmlns:a16="http://schemas.microsoft.com/office/drawing/2014/main" id="{71797917-C591-427E-A719-E582B0940E43}"/>
              </a:ext>
            </a:extLst>
          </p:cNvPr>
          <p:cNvGraphicFramePr>
            <a:graphicFrameLocks noGrp="1"/>
          </p:cNvGraphicFramePr>
          <p:nvPr>
            <p:extLst/>
          </p:nvPr>
        </p:nvGraphicFramePr>
        <p:xfrm>
          <a:off x="467544" y="1203598"/>
          <a:ext cx="8496944" cy="366268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558079766"/>
                    </a:ext>
                  </a:extLst>
                </a:gridCol>
                <a:gridCol w="1152128">
                  <a:extLst>
                    <a:ext uri="{9D8B030D-6E8A-4147-A177-3AD203B41FA5}">
                      <a16:colId xmlns:a16="http://schemas.microsoft.com/office/drawing/2014/main" val="2203142569"/>
                    </a:ext>
                  </a:extLst>
                </a:gridCol>
                <a:gridCol w="4104456">
                  <a:extLst>
                    <a:ext uri="{9D8B030D-6E8A-4147-A177-3AD203B41FA5}">
                      <a16:colId xmlns:a16="http://schemas.microsoft.com/office/drawing/2014/main" val="2352525691"/>
                    </a:ext>
                  </a:extLst>
                </a:gridCol>
              </a:tblGrid>
              <a:tr h="370840">
                <a:tc>
                  <a:txBody>
                    <a:bodyPr/>
                    <a:lstStyle/>
                    <a:p>
                      <a:pPr algn="ctr"/>
                      <a:r>
                        <a:rPr lang="en-GB" sz="1400" dirty="0">
                          <a:latin typeface="+mn-lt"/>
                        </a:rPr>
                        <a:t>Change</a:t>
                      </a:r>
                    </a:p>
                  </a:txBody>
                  <a:tcPr/>
                </a:tc>
                <a:tc>
                  <a:txBody>
                    <a:bodyPr/>
                    <a:lstStyle/>
                    <a:p>
                      <a:pPr algn="ctr"/>
                      <a:r>
                        <a:rPr lang="en-GB" sz="1400" dirty="0">
                          <a:latin typeface="+mn-lt"/>
                        </a:rPr>
                        <a:t>Beneficiary</a:t>
                      </a:r>
                    </a:p>
                  </a:txBody>
                  <a:tcPr/>
                </a:tc>
                <a:tc>
                  <a:txBody>
                    <a:bodyPr/>
                    <a:lstStyle/>
                    <a:p>
                      <a:pPr algn="ctr"/>
                      <a:r>
                        <a:rPr lang="en-GB" sz="1400" dirty="0">
                          <a:latin typeface="+mn-lt"/>
                        </a:rPr>
                        <a:t>Reason</a:t>
                      </a:r>
                    </a:p>
                  </a:txBody>
                  <a:tcPr/>
                </a:tc>
                <a:extLst>
                  <a:ext uri="{0D108BD9-81ED-4DB2-BD59-A6C34878D82A}">
                    <a16:rowId xmlns:a16="http://schemas.microsoft.com/office/drawing/2014/main" val="3840326834"/>
                  </a:ext>
                </a:extLst>
              </a:tr>
              <a:tr h="370840">
                <a:tc>
                  <a:txBody>
                    <a:bodyPr/>
                    <a:lstStyle/>
                    <a:p>
                      <a:r>
                        <a:rPr lang="en-GB" sz="1100" dirty="0">
                          <a:solidFill>
                            <a:schemeClr val="tx2"/>
                          </a:solidFill>
                        </a:rPr>
                        <a:t>Automated calculation &amp; issue of Class 2 Ratchet Invoice</a:t>
                      </a:r>
                    </a:p>
                  </a:txBody>
                  <a:tcPr/>
                </a:tc>
                <a:tc>
                  <a:txBody>
                    <a:bodyPr/>
                    <a:lstStyle/>
                    <a:p>
                      <a:pPr algn="ctr"/>
                      <a:r>
                        <a:rPr lang="en-GB" sz="1100" dirty="0">
                          <a:solidFill>
                            <a:schemeClr val="tx2"/>
                          </a:solidFill>
                        </a:rPr>
                        <a:t>Shippers &amp; DNs</a:t>
                      </a:r>
                    </a:p>
                  </a:txBody>
                  <a:tcPr/>
                </a:tc>
                <a:tc>
                  <a:txBody>
                    <a:bodyPr/>
                    <a:lstStyle/>
                    <a:p>
                      <a:r>
                        <a:rPr lang="en-GB" sz="1100" dirty="0">
                          <a:solidFill>
                            <a:schemeClr val="tx2"/>
                          </a:solidFill>
                        </a:rPr>
                        <a:t>Currently the CDSP manually calculate the Ratchet charge for Class 2 sites and raise this via a Request to Bill. This is not included within the Capacity Invoice or within the ZCS or CZI files. This change will ensure the Class 2 Ratchet charges will be generated from the system and included within the Capacity invoice as per the Class 1 Ratchet charges.</a:t>
                      </a:r>
                    </a:p>
                  </a:txBody>
                  <a:tcPr/>
                </a:tc>
                <a:extLst>
                  <a:ext uri="{0D108BD9-81ED-4DB2-BD59-A6C34878D82A}">
                    <a16:rowId xmlns:a16="http://schemas.microsoft.com/office/drawing/2014/main" val="3351270501"/>
                  </a:ext>
                </a:extLst>
              </a:tr>
              <a:tr h="370840">
                <a:tc>
                  <a:txBody>
                    <a:bodyPr/>
                    <a:lstStyle/>
                    <a:p>
                      <a:r>
                        <a:rPr lang="en-GB" sz="1100" dirty="0">
                          <a:solidFill>
                            <a:schemeClr val="tx2"/>
                          </a:solidFill>
                        </a:rPr>
                        <a:t>Automated forced Class change</a:t>
                      </a:r>
                    </a:p>
                  </a:txBody>
                  <a:tcPr/>
                </a:tc>
                <a:tc>
                  <a:txBody>
                    <a:bodyPr/>
                    <a:lstStyle/>
                    <a:p>
                      <a:pPr algn="ctr"/>
                      <a:r>
                        <a:rPr lang="en-GB" sz="1100" dirty="0">
                          <a:solidFill>
                            <a:schemeClr val="tx2"/>
                          </a:solidFill>
                        </a:rPr>
                        <a:t>Shippers</a:t>
                      </a:r>
                    </a:p>
                  </a:txBody>
                  <a:tcPr/>
                </a:tc>
                <a:tc>
                  <a:txBody>
                    <a:bodyPr/>
                    <a:lstStyle/>
                    <a:p>
                      <a:r>
                        <a:rPr lang="en-GB" sz="1100" dirty="0">
                          <a:solidFill>
                            <a:schemeClr val="tx2"/>
                          </a:solidFill>
                        </a:rPr>
                        <a:t>Currently where Shippers do not reclassify a network designated site, the CDSP do so on their behalf by manually creating and submitting the Class change file. This change will create a Class change tool to automate the Class change process. </a:t>
                      </a:r>
                      <a:r>
                        <a:rPr lang="en-GB" sz="1100" b="1" i="1" dirty="0">
                          <a:solidFill>
                            <a:schemeClr val="tx2"/>
                          </a:solidFill>
                        </a:rPr>
                        <a:t>Please note, there are several changes currently in development which involve CDSP reclassifying sites on Shippers behalf. The solution delivered under XRN4871B will be built to be utilised for these changes also. </a:t>
                      </a:r>
                      <a:endParaRPr lang="en-GB" sz="1100" dirty="0">
                        <a:solidFill>
                          <a:schemeClr val="tx2"/>
                        </a:solidFill>
                      </a:endParaRPr>
                    </a:p>
                  </a:txBody>
                  <a:tcPr/>
                </a:tc>
                <a:extLst>
                  <a:ext uri="{0D108BD9-81ED-4DB2-BD59-A6C34878D82A}">
                    <a16:rowId xmlns:a16="http://schemas.microsoft.com/office/drawing/2014/main" val="192256151"/>
                  </a:ext>
                </a:extLst>
              </a:tr>
              <a:tr h="370840">
                <a:tc>
                  <a:txBody>
                    <a:bodyPr/>
                    <a:lstStyle/>
                    <a:p>
                      <a:r>
                        <a:rPr lang="en-GB" sz="1100" dirty="0">
                          <a:solidFill>
                            <a:schemeClr val="tx2"/>
                          </a:solidFill>
                        </a:rPr>
                        <a:t>Visibility of network designated sites within DES and file formats</a:t>
                      </a:r>
                    </a:p>
                  </a:txBody>
                  <a:tcPr/>
                </a:tc>
                <a:tc>
                  <a:txBody>
                    <a:bodyPr/>
                    <a:lstStyle/>
                    <a:p>
                      <a:pPr algn="ctr"/>
                      <a:r>
                        <a:rPr lang="en-GB" sz="1100" dirty="0">
                          <a:solidFill>
                            <a:schemeClr val="tx2"/>
                          </a:solidFill>
                        </a:rPr>
                        <a:t>Shippers</a:t>
                      </a:r>
                    </a:p>
                  </a:txBody>
                  <a:tcPr/>
                </a:tc>
                <a:tc>
                  <a:txBody>
                    <a:bodyPr/>
                    <a:lstStyle/>
                    <a:p>
                      <a:r>
                        <a:rPr lang="en-GB" sz="1100" dirty="0">
                          <a:solidFill>
                            <a:schemeClr val="tx2"/>
                          </a:solidFill>
                        </a:rPr>
                        <a:t>Currently Shippers have no visibility of where a site (outside of their portfolio) is network designated. This change will make it visible to Shippers where a site is network designated and therefore must be within or remain within Product Class 1.</a:t>
                      </a:r>
                    </a:p>
                  </a:txBody>
                  <a:tcPr/>
                </a:tc>
                <a:extLst>
                  <a:ext uri="{0D108BD9-81ED-4DB2-BD59-A6C34878D82A}">
                    <a16:rowId xmlns:a16="http://schemas.microsoft.com/office/drawing/2014/main" val="4130214662"/>
                  </a:ext>
                </a:extLst>
              </a:tr>
            </a:tbl>
          </a:graphicData>
        </a:graphic>
      </p:graphicFrame>
    </p:spTree>
    <p:extLst>
      <p:ext uri="{BB962C8B-B14F-4D97-AF65-F5344CB8AC3E}">
        <p14:creationId xmlns:p14="http://schemas.microsoft.com/office/powerpoint/2010/main" val="3068205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8. CSSC Update</a:t>
            </a:r>
          </a:p>
        </p:txBody>
      </p:sp>
    </p:spTree>
    <p:extLst>
      <p:ext uri="{BB962C8B-B14F-4D97-AF65-F5344CB8AC3E}">
        <p14:creationId xmlns:p14="http://schemas.microsoft.com/office/powerpoint/2010/main" val="4153817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0" y="571700"/>
          <a:ext cx="4780044" cy="4571800"/>
        </p:xfrm>
        <a:graphic>
          <a:graphicData uri="http://schemas.openxmlformats.org/drawingml/2006/table">
            <a:tbl>
              <a:tblPr firstRow="1" bandRow="1">
                <a:tableStyleId>{5C22544A-7EE6-4342-B048-85BDC9FD1C3A}</a:tableStyleId>
              </a:tblPr>
              <a:tblGrid>
                <a:gridCol w="4780044">
                  <a:extLst>
                    <a:ext uri="{9D8B030D-6E8A-4147-A177-3AD203B41FA5}">
                      <a16:colId xmlns:a16="http://schemas.microsoft.com/office/drawing/2014/main" val="20000"/>
                    </a:ext>
                  </a:extLst>
                </a:gridCol>
              </a:tblGrid>
              <a:tr h="250510">
                <a:tc>
                  <a:txBody>
                    <a:bodyPr/>
                    <a:lstStyle/>
                    <a:p>
                      <a:pPr algn="ctr"/>
                      <a:r>
                        <a:rPr lang="en-GB" sz="1000"/>
                        <a:t>Executive Summary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321290">
                <a:tc>
                  <a:txBody>
                    <a:bodyPr/>
                    <a:lstStyle/>
                    <a:p>
                      <a:pPr lvl="0" algn="l">
                        <a:lnSpc>
                          <a:spcPct val="100000"/>
                        </a:lnSpc>
                        <a:spcBef>
                          <a:spcPts val="0"/>
                        </a:spcBef>
                        <a:spcAft>
                          <a:spcPts val="0"/>
                        </a:spcAft>
                        <a:buNone/>
                      </a:pPr>
                      <a:r>
                        <a:rPr lang="en-US" sz="900" b="0" i="0" u="none" strike="noStrike" kern="1200" baseline="0" noProof="0" dirty="0"/>
                        <a:t>Programme continues to be at amber trending status, active mitigation of issues and risks is in place in order to maintain the return to green plan.</a:t>
                      </a:r>
                    </a:p>
                    <a:p>
                      <a:pPr lvl="0" algn="l">
                        <a:lnSpc>
                          <a:spcPct val="100000"/>
                        </a:lnSpc>
                        <a:spcBef>
                          <a:spcPts val="0"/>
                        </a:spcBef>
                        <a:spcAft>
                          <a:spcPts val="0"/>
                        </a:spcAft>
                        <a:buNone/>
                      </a:pPr>
                      <a:r>
                        <a:rPr lang="en-US" sz="900" b="1" i="0" u="none" strike="noStrike" kern="1200" baseline="0" noProof="0" dirty="0"/>
                        <a:t>DES: </a:t>
                      </a:r>
                      <a:r>
                        <a:rPr lang="en-US" sz="900" b="0" i="0" u="none" strike="noStrike" kern="1200" baseline="0" noProof="0" dirty="0"/>
                        <a:t>Changes required to DES to meet the 1hr RTO NFR continue to be progressed in order to meet both internal and external NFR timelines.</a:t>
                      </a:r>
                    </a:p>
                    <a:p>
                      <a:pPr lvl="0" algn="l">
                        <a:lnSpc>
                          <a:spcPct val="100000"/>
                        </a:lnSpc>
                        <a:spcBef>
                          <a:spcPts val="0"/>
                        </a:spcBef>
                        <a:spcAft>
                          <a:spcPts val="0"/>
                        </a:spcAft>
                        <a:buNone/>
                      </a:pPr>
                      <a:r>
                        <a:rPr lang="en-US" sz="900" b="1" i="0" u="none" strike="noStrike" kern="1200" baseline="0" noProof="0" dirty="0"/>
                        <a:t>NFR</a:t>
                      </a:r>
                      <a:r>
                        <a:rPr lang="en-US" sz="900" b="0" i="0" u="none" strike="noStrike" kern="1200" baseline="0" noProof="0" dirty="0"/>
                        <a:t>: Xoserve have discussed and agreed with the SI, that PIT exit criteria for DES Non functional testing of DES will not be completed by the 13/04. DES is expected to be functionally ready, but not tested to the non functional volumes stated.</a:t>
                      </a:r>
                    </a:p>
                    <a:p>
                      <a:pPr lvl="0" algn="l">
                        <a:lnSpc>
                          <a:spcPct val="100000"/>
                        </a:lnSpc>
                        <a:spcBef>
                          <a:spcPts val="0"/>
                        </a:spcBef>
                        <a:spcAft>
                          <a:spcPts val="0"/>
                        </a:spcAft>
                        <a:buNone/>
                      </a:pPr>
                      <a:r>
                        <a:rPr lang="en-US" sz="900" b="1" i="0" u="none" strike="noStrike" kern="1200" baseline="0" noProof="0" dirty="0"/>
                        <a:t>REGID &amp; CCMT: </a:t>
                      </a:r>
                      <a:r>
                        <a:rPr lang="en-US" sz="900" b="0" i="0" u="none" strike="noStrike" kern="1200" baseline="0" noProof="0" dirty="0"/>
                        <a:t>Xoserve require “valid” REGID data for its consequential change testing. Xoserve have discussed this with the SI as to when files with valid REGIDs will be produced and available for future testing. </a:t>
                      </a:r>
                    </a:p>
                    <a:p>
                      <a:pPr lvl="0" algn="l">
                        <a:lnSpc>
                          <a:spcPct val="100000"/>
                        </a:lnSpc>
                        <a:spcBef>
                          <a:spcPts val="0"/>
                        </a:spcBef>
                        <a:spcAft>
                          <a:spcPts val="0"/>
                        </a:spcAft>
                        <a:buNone/>
                      </a:pPr>
                      <a:r>
                        <a:rPr lang="en-US" sz="900" b="1" i="0" u="none" strike="noStrike" kern="1200" baseline="0" noProof="0" dirty="0"/>
                        <a:t>CCMT</a:t>
                      </a:r>
                      <a:r>
                        <a:rPr lang="en-US" sz="900" b="0" i="0" u="none" strike="noStrike" kern="1200" baseline="0" noProof="0" dirty="0"/>
                        <a:t>: Continued engagement with customers, in relation to consequential market trials.  ​</a:t>
                      </a:r>
                    </a:p>
                    <a:p>
                      <a:pPr lvl="0" algn="l">
                        <a:lnSpc>
                          <a:spcPct val="100000"/>
                        </a:lnSpc>
                        <a:spcBef>
                          <a:spcPts val="0"/>
                        </a:spcBef>
                        <a:spcAft>
                          <a:spcPts val="0"/>
                        </a:spcAft>
                        <a:buNone/>
                      </a:pPr>
                      <a:r>
                        <a:rPr lang="en-US" sz="900" b="1" i="0" u="none" strike="noStrike" kern="1200" baseline="0" noProof="0" dirty="0"/>
                        <a:t>Data: </a:t>
                      </a:r>
                      <a:r>
                        <a:rPr lang="en-US" sz="900" b="0" i="0" u="none" strike="noStrike" kern="1200" baseline="0" noProof="0" dirty="0"/>
                        <a:t>Ofgem CR has been received to realign the Data Migration (DM) Solution document. ​All data extracts for MPL extract and Alliance data has been issued to Landmark as per plan. </a:t>
                      </a:r>
                      <a:r>
                        <a:rPr lang="en-US" sz="900" b="0" i="0" u="none" strike="noStrike" kern="1200" baseline="0" noProof="0" dirty="0" err="1"/>
                        <a:t>Xoserve</a:t>
                      </a:r>
                      <a:r>
                        <a:rPr lang="en-US" sz="900" b="0" i="0" u="none" strike="noStrike" kern="1200" baseline="0" noProof="0" dirty="0"/>
                        <a:t> are still pending the data from Landmark to confirm when REL data will be provided in readiness for SIT. </a:t>
                      </a:r>
                      <a:r>
                        <a:rPr lang="en-US" sz="900" b="0" i="0" u="none" strike="noStrike" kern="1200" baseline="0" noProof="0" dirty="0" err="1"/>
                        <a:t>Xoserve</a:t>
                      </a:r>
                      <a:r>
                        <a:rPr lang="en-US" sz="900" b="0" i="0" u="none" strike="noStrike" kern="1200" baseline="0" noProof="0" dirty="0"/>
                        <a:t> continue to be on track for the 2</a:t>
                      </a:r>
                      <a:r>
                        <a:rPr lang="en-US" sz="900" b="0" i="0" u="none" strike="noStrike" kern="1200" baseline="30000" noProof="0" dirty="0"/>
                        <a:t>nd</a:t>
                      </a:r>
                      <a:r>
                        <a:rPr lang="en-US" sz="900" b="0" i="0" u="none" strike="noStrike" kern="1200" baseline="0" noProof="0" dirty="0"/>
                        <a:t> REL extract submission.</a:t>
                      </a:r>
                    </a:p>
                    <a:p>
                      <a:pPr lvl="0" algn="l">
                        <a:lnSpc>
                          <a:spcPct val="100000"/>
                        </a:lnSpc>
                        <a:spcBef>
                          <a:spcPts val="0"/>
                        </a:spcBef>
                        <a:spcAft>
                          <a:spcPts val="0"/>
                        </a:spcAft>
                        <a:buNone/>
                      </a:pPr>
                      <a:r>
                        <a:rPr lang="en-US" sz="900" b="1" i="0" u="none" strike="noStrike" kern="1200" baseline="0" noProof="0" dirty="0"/>
                        <a:t>Service Management</a:t>
                      </a:r>
                      <a:r>
                        <a:rPr lang="en-US" sz="900" b="0" i="0" u="none" strike="noStrike" kern="1200" baseline="0" noProof="0" dirty="0"/>
                        <a:t>: It has been confirmed by the DCC (via SI) that  </a:t>
                      </a:r>
                      <a:r>
                        <a:rPr lang="en-US" sz="900" b="0" i="0" u="none" strike="noStrike" kern="1200" baseline="0" noProof="0" dirty="0" err="1"/>
                        <a:t>Xoserve</a:t>
                      </a:r>
                      <a:r>
                        <a:rPr lang="en-US" sz="900" b="0" i="0" u="none" strike="noStrike" kern="1200" baseline="0" noProof="0" dirty="0"/>
                        <a:t> are  not mandated to integrate with the switching service management system, any parties not integrating will be provided with direct access. Xoserve are reviewing this option, in the meantime engagement continues between Xoserve and Cap Gemini to discuss integration activities.</a:t>
                      </a:r>
                    </a:p>
                    <a:p>
                      <a:pPr lvl="0" algn="l">
                        <a:lnSpc>
                          <a:spcPct val="100000"/>
                        </a:lnSpc>
                        <a:spcBef>
                          <a:spcPts val="0"/>
                        </a:spcBef>
                        <a:spcAft>
                          <a:spcPts val="0"/>
                        </a:spcAft>
                        <a:buNone/>
                      </a:pPr>
                      <a:r>
                        <a:rPr lang="en-US" sz="900" b="1" i="0" u="none" strike="noStrike" kern="1200" baseline="0" noProof="0" dirty="0"/>
                        <a:t>PIT: </a:t>
                      </a:r>
                      <a:r>
                        <a:rPr lang="en-US" sz="900" b="0" i="0" u="none" strike="noStrike" kern="1200" baseline="0" noProof="0" dirty="0"/>
                        <a:t>PIT execution continues​ to plan</a:t>
                      </a:r>
                    </a:p>
                    <a:p>
                      <a:pPr lvl="0" algn="l">
                        <a:lnSpc>
                          <a:spcPct val="100000"/>
                        </a:lnSpc>
                        <a:spcBef>
                          <a:spcPts val="0"/>
                        </a:spcBef>
                        <a:spcAft>
                          <a:spcPts val="0"/>
                        </a:spcAft>
                        <a:buNone/>
                      </a:pPr>
                      <a:r>
                        <a:rPr lang="en-US" sz="900" b="1" i="0" u="none" strike="noStrike" kern="1200" baseline="0" noProof="0" dirty="0"/>
                        <a:t>Environments: </a:t>
                      </a:r>
                      <a:r>
                        <a:rPr lang="en-US" sz="900" b="0" i="0" u="none" strike="noStrike" kern="1200" baseline="0" noProof="0" dirty="0"/>
                        <a:t>The programme have confirmed the need for three additional Xoserve environments. These are being processed.  The environments are required for external DM testing, User Entry Process Testing (UEPT) and External NFR testing.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nvPr>
        </p:nvGraphicFramePr>
        <p:xfrm>
          <a:off x="4781219" y="571700"/>
          <a:ext cx="4362781" cy="3056284"/>
        </p:xfrm>
        <a:graphic>
          <a:graphicData uri="http://schemas.openxmlformats.org/drawingml/2006/table">
            <a:tbl>
              <a:tblPr firstRow="1" bandRow="1">
                <a:tableStyleId>{5C22544A-7EE6-4342-B048-85BDC9FD1C3A}</a:tableStyleId>
              </a:tblPr>
              <a:tblGrid>
                <a:gridCol w="2772186">
                  <a:extLst>
                    <a:ext uri="{9D8B030D-6E8A-4147-A177-3AD203B41FA5}">
                      <a16:colId xmlns:a16="http://schemas.microsoft.com/office/drawing/2014/main" val="20000"/>
                    </a:ext>
                  </a:extLst>
                </a:gridCol>
                <a:gridCol w="822192">
                  <a:extLst>
                    <a:ext uri="{9D8B030D-6E8A-4147-A177-3AD203B41FA5}">
                      <a16:colId xmlns:a16="http://schemas.microsoft.com/office/drawing/2014/main" val="341303587"/>
                    </a:ext>
                  </a:extLst>
                </a:gridCol>
                <a:gridCol w="768403">
                  <a:extLst>
                    <a:ext uri="{9D8B030D-6E8A-4147-A177-3AD203B41FA5}">
                      <a16:colId xmlns:a16="http://schemas.microsoft.com/office/drawing/2014/main" val="3112880537"/>
                    </a:ext>
                  </a:extLst>
                </a:gridCol>
              </a:tblGrid>
              <a:tr h="25756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Programme Health - RAG</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64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Overall Programme Status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bg1"/>
                          </a:solidFill>
                          <a:effectLst/>
                          <a:uLnTx/>
                          <a:uFillTx/>
                          <a:latin typeface="Arial"/>
                          <a:ea typeface="+mn-ea"/>
                          <a:cs typeface="+mn-cs"/>
                        </a:rPr>
                        <a:t>Previous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prstClr val="white"/>
                          </a:solidFill>
                          <a:effectLst/>
                          <a:uLnTx/>
                          <a:uFillTx/>
                          <a:latin typeface="Arial"/>
                          <a:ea typeface="+mn-ea"/>
                          <a:cs typeface="+mn-cs"/>
                        </a:rPr>
                        <a:t>Current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100399763"/>
                  </a:ext>
                </a:extLst>
              </a:tr>
              <a:tr h="264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Programme Plan – On Track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Arial"/>
                          <a:ea typeface="+mn-ea"/>
                          <a:cs typeface="+mn-cs"/>
                        </a:rPr>
                        <a:t>Previous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Arial"/>
                          <a:ea typeface="+mn-ea"/>
                          <a:cs typeface="+mn-cs"/>
                        </a:rPr>
                        <a:t>Current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394750769"/>
                  </a:ext>
                </a:extLst>
              </a:tr>
              <a:tr h="276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a:solidFill>
                            <a:schemeClr val="bg1"/>
                          </a:solidFill>
                          <a:latin typeface="+mn-lt"/>
                          <a:ea typeface="+mn-ea"/>
                          <a:cs typeface="+mn-cs"/>
                        </a:rPr>
                        <a:t>Risk Profile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Previous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Current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195151634"/>
                  </a:ext>
                </a:extLst>
              </a:tr>
              <a:tr h="264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Resources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Previous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Current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extLst>
                  <a:ext uri="{0D108BD9-81ED-4DB2-BD59-A6C34878D82A}">
                    <a16:rowId xmlns:a16="http://schemas.microsoft.com/office/drawing/2014/main" val="1627309390"/>
                  </a:ext>
                </a:extLst>
              </a:tr>
              <a:tr h="26479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Progress (Last Month)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442963">
                <a:tc gridSpan="3">
                  <a:txBody>
                    <a:bodyPr/>
                    <a:lstStyle/>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All Primary APIs delivered for Internal SIT </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All UK Link System Test complete including Meter Reads</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Internal SIT testing progressing in earnest</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SIT environment internal set up completed – pending external connectivity with Landmark</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All Test Data Extraction completed</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Gemini SIT execution continues</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Market Trials engagement continues</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i="0" u="none" strike="noStrike" kern="1200" baseline="0" dirty="0">
                          <a:solidFill>
                            <a:schemeClr val="tx1"/>
                          </a:solidFill>
                          <a:effectLst/>
                          <a:latin typeface="+mn-lt"/>
                          <a:ea typeface="+mn-ea"/>
                          <a:cs typeface="+mn-cs"/>
                        </a:rPr>
                        <a:t>NFR Testing commenced</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i="0" u="none" strike="noStrike" kern="1200" baseline="0" dirty="0">
                          <a:solidFill>
                            <a:schemeClr val="tx1"/>
                          </a:solidFill>
                          <a:effectLst/>
                          <a:latin typeface="+mn-lt"/>
                          <a:ea typeface="+mn-ea"/>
                          <a:cs typeface="+mn-cs"/>
                        </a:rPr>
                        <a:t>PIT completion activities including reporting to SI continues</a:t>
                      </a:r>
                      <a:endParaRPr lang="en-GB" sz="700" b="0" i="0" u="none" strike="noStrike" kern="1200" baseline="0" dirty="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79120867"/>
                  </a:ext>
                </a:extLst>
              </a:tr>
            </a:tbl>
          </a:graphicData>
        </a:graphic>
      </p:graphicFrame>
      <p:graphicFrame>
        <p:nvGraphicFramePr>
          <p:cNvPr id="27" name="Table 26">
            <a:extLst>
              <a:ext uri="{FF2B5EF4-FFF2-40B4-BE49-F238E27FC236}">
                <a16:creationId xmlns:a16="http://schemas.microsoft.com/office/drawing/2014/main" id="{2B7D2D21-4701-4F75-8CF6-E55566967FB7}"/>
              </a:ext>
            </a:extLst>
          </p:cNvPr>
          <p:cNvGraphicFramePr>
            <a:graphicFrameLocks noGrp="1"/>
          </p:cNvGraphicFramePr>
          <p:nvPr>
            <p:extLst/>
          </p:nvPr>
        </p:nvGraphicFramePr>
        <p:xfrm>
          <a:off x="4781219" y="3623782"/>
          <a:ext cx="4362781" cy="1519718"/>
        </p:xfrm>
        <a:graphic>
          <a:graphicData uri="http://schemas.openxmlformats.org/drawingml/2006/table">
            <a:tbl>
              <a:tblPr firstRow="1" bandRow="1">
                <a:tableStyleId>{5C22544A-7EE6-4342-B048-85BDC9FD1C3A}</a:tableStyleId>
              </a:tblPr>
              <a:tblGrid>
                <a:gridCol w="4362781">
                  <a:extLst>
                    <a:ext uri="{9D8B030D-6E8A-4147-A177-3AD203B41FA5}">
                      <a16:colId xmlns:a16="http://schemas.microsoft.com/office/drawing/2014/main" val="2589585406"/>
                    </a:ext>
                  </a:extLst>
                </a:gridCol>
              </a:tblGrid>
              <a:tr h="242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a:solidFill>
                            <a:schemeClr val="bg1"/>
                          </a:solidFill>
                          <a:latin typeface="+mn-lt"/>
                          <a:ea typeface="+mn-ea"/>
                          <a:cs typeface="+mn-cs"/>
                        </a:rPr>
                        <a:t>Priorities (Next Month)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72002177"/>
                  </a:ext>
                </a:extLst>
              </a:tr>
              <a:tr h="1277645">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Continue internal SIT execution and NFR Testing.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Achieve PIT Exit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Continue DES/API deliverables – Secondary APIs and DES for SIT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Complete Data Migration ST and Data Provision activities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Gemini: Complete SIT execution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Gemini: UAT planning with the Test team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Continue Market Trials engagement with customers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Continue preparatory activities for external testing (SIT &amp; DMT)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6805070"/>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8458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431873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59203"/>
          </a:xfrm>
        </p:spPr>
        <p:txBody>
          <a:bodyPr>
            <a:normAutofit/>
          </a:bodyPr>
          <a:lstStyle/>
          <a:p>
            <a:r>
              <a:rPr lang="en-GB" sz="2400" dirty="0"/>
              <a:t>CSSC Programme Workstream Updates</a:t>
            </a:r>
          </a:p>
        </p:txBody>
      </p:sp>
      <p:graphicFrame>
        <p:nvGraphicFramePr>
          <p:cNvPr id="34" name="Table 33"/>
          <p:cNvGraphicFramePr>
            <a:graphicFrameLocks noGrp="1"/>
          </p:cNvGraphicFramePr>
          <p:nvPr>
            <p:extLst/>
          </p:nvPr>
        </p:nvGraphicFramePr>
        <p:xfrm>
          <a:off x="85060" y="459501"/>
          <a:ext cx="8982740" cy="3837410"/>
        </p:xfrm>
        <a:graphic>
          <a:graphicData uri="http://schemas.openxmlformats.org/drawingml/2006/table">
            <a:tbl>
              <a:tblPr firstRow="1" bandRow="1">
                <a:tableStyleId>{5C22544A-7EE6-4342-B048-85BDC9FD1C3A}</a:tableStyleId>
              </a:tblPr>
              <a:tblGrid>
                <a:gridCol w="467390">
                  <a:extLst>
                    <a:ext uri="{9D8B030D-6E8A-4147-A177-3AD203B41FA5}">
                      <a16:colId xmlns:a16="http://schemas.microsoft.com/office/drawing/2014/main" val="20000"/>
                    </a:ext>
                  </a:extLst>
                </a:gridCol>
                <a:gridCol w="476250">
                  <a:extLst>
                    <a:ext uri="{9D8B030D-6E8A-4147-A177-3AD203B41FA5}">
                      <a16:colId xmlns:a16="http://schemas.microsoft.com/office/drawing/2014/main" val="2467489139"/>
                    </a:ext>
                  </a:extLst>
                </a:gridCol>
                <a:gridCol w="687634">
                  <a:extLst>
                    <a:ext uri="{9D8B030D-6E8A-4147-A177-3AD203B41FA5}">
                      <a16:colId xmlns:a16="http://schemas.microsoft.com/office/drawing/2014/main" val="20001"/>
                    </a:ext>
                  </a:extLst>
                </a:gridCol>
                <a:gridCol w="7351466">
                  <a:extLst>
                    <a:ext uri="{9D8B030D-6E8A-4147-A177-3AD203B41FA5}">
                      <a16:colId xmlns:a16="http://schemas.microsoft.com/office/drawing/2014/main" val="20002"/>
                    </a:ext>
                  </a:extLst>
                </a:gridCol>
              </a:tblGrid>
              <a:tr h="355542">
                <a:tc>
                  <a:txBody>
                    <a:bodyPr/>
                    <a:lstStyle/>
                    <a:p>
                      <a:pPr algn="ctr"/>
                      <a:r>
                        <a:rPr lang="en-GB" sz="6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600" dirty="0"/>
                        <a:t>Prev MONTH</a:t>
                      </a:r>
                    </a:p>
                  </a:txBody>
                  <a:tcPr anchor="ctr"/>
                </a:tc>
                <a:tc>
                  <a:txBody>
                    <a:bodyPr/>
                    <a:lstStyle/>
                    <a:p>
                      <a:pPr algn="ctr"/>
                      <a:r>
                        <a:rPr lang="en-GB" sz="6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600" dirty="0"/>
                        <a:t>Curr</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600" dirty="0"/>
                        <a:t>MONTH</a:t>
                      </a:r>
                    </a:p>
                  </a:txBody>
                  <a:tcPr anchor="ctr"/>
                </a:tc>
                <a:tc>
                  <a:txBody>
                    <a:bodyPr/>
                    <a:lstStyle/>
                    <a:p>
                      <a:pPr algn="ctr"/>
                      <a:r>
                        <a:rPr lang="en-GB" sz="600" dirty="0"/>
                        <a:t>WORK</a:t>
                      </a:r>
                    </a:p>
                    <a:p>
                      <a:pPr algn="ctr"/>
                      <a:r>
                        <a:rPr lang="en-GB" sz="600" dirty="0"/>
                        <a:t>STREAM</a:t>
                      </a:r>
                    </a:p>
                  </a:txBody>
                  <a:tcPr anchor="ctr"/>
                </a:tc>
                <a:tc>
                  <a:txBody>
                    <a:bodyPr/>
                    <a:lstStyle/>
                    <a:p>
                      <a:pPr algn="ctr"/>
                      <a:r>
                        <a:rPr lang="en-GB" sz="600" dirty="0"/>
                        <a:t>SUMMARY</a:t>
                      </a:r>
                    </a:p>
                  </a:txBody>
                  <a:tcPr anchor="ctr"/>
                </a:tc>
                <a:extLst>
                  <a:ext uri="{0D108BD9-81ED-4DB2-BD59-A6C34878D82A}">
                    <a16:rowId xmlns:a16="http://schemas.microsoft.com/office/drawing/2014/main" val="10000"/>
                  </a:ext>
                </a:extLst>
              </a:tr>
              <a:tr h="469118">
                <a:tc>
                  <a:txBody>
                    <a:bodyPr/>
                    <a:lstStyle/>
                    <a:p>
                      <a:endParaRPr lang="en-GB" sz="600" dirty="0">
                        <a:latin typeface="+mn-lt"/>
                      </a:endParaRPr>
                    </a:p>
                  </a:txBody>
                  <a:tcPr>
                    <a:solidFill>
                      <a:srgbClr val="FFC000"/>
                    </a:solidFill>
                  </a:tcPr>
                </a:tc>
                <a:tc>
                  <a:txBody>
                    <a:bodyPr/>
                    <a:lstStyle/>
                    <a:p>
                      <a:endParaRPr lang="en-GB" sz="600" dirty="0">
                        <a:latin typeface="+mn-lt"/>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noProof="0" dirty="0">
                          <a:solidFill>
                            <a:schemeClr val="tx1"/>
                          </a:solidFill>
                          <a:latin typeface="+mn-lt"/>
                          <a:ea typeface="+mn-ea"/>
                          <a:cs typeface="+mn-cs"/>
                        </a:rPr>
                        <a:t>Data Migration &amp; Provision</a:t>
                      </a:r>
                    </a:p>
                  </a:txBody>
                  <a:tcPr/>
                </a:tc>
                <a:tc>
                  <a:txBody>
                    <a:bodyPr/>
                    <a:lstStyle/>
                    <a:p>
                      <a:pPr marL="0" marR="0" lvl="0" indent="0" algn="l" rtl="0" eaLnBrk="1" fontAlgn="auto" latinLnBrk="0" hangingPunct="1">
                        <a:lnSpc>
                          <a:spcPct val="100000"/>
                        </a:lnSpc>
                        <a:spcBef>
                          <a:spcPts val="85"/>
                        </a:spcBef>
                        <a:spcAft>
                          <a:spcPts val="85"/>
                        </a:spcAft>
                        <a:buFont typeface="Arial" panose="020B0604020202020204" pitchFamily="34" charset="0"/>
                        <a:buNone/>
                      </a:pPr>
                      <a:r>
                        <a:rPr lang="en-US" sz="600" dirty="0"/>
                        <a:t>Amber Status: Reflective of Switching Programme CR’s against the baselined Data Migration Solution &amp; reconciliation solution. Impact assessment and re- planning is underway. Pre Integration Testing nearing completion and test preparation in progress for external testing.</a:t>
                      </a:r>
                    </a:p>
                    <a:p>
                      <a:pPr marL="0" marR="0" lvl="0" indent="0" algn="l" rtl="0" eaLnBrk="1" fontAlgn="auto" latinLnBrk="0" hangingPunct="1">
                        <a:lnSpc>
                          <a:spcPct val="100000"/>
                        </a:lnSpc>
                        <a:spcBef>
                          <a:spcPts val="85"/>
                        </a:spcBef>
                        <a:spcAft>
                          <a:spcPts val="85"/>
                        </a:spcAft>
                        <a:buFont typeface="Arial" panose="020B0604020202020204" pitchFamily="34" charset="0"/>
                        <a:buNone/>
                      </a:pPr>
                      <a:r>
                        <a:rPr lang="en-US" sz="600" dirty="0"/>
                        <a:t>Data provision ongoing to support performance testing, external SIT preparation and market trials. REL Cycle 2 data extraction is on track for April delivery.</a:t>
                      </a:r>
                    </a:p>
                  </a:txBody>
                  <a:tcPr/>
                </a:tc>
                <a:extLst>
                  <a:ext uri="{0D108BD9-81ED-4DB2-BD59-A6C34878D82A}">
                    <a16:rowId xmlns:a16="http://schemas.microsoft.com/office/drawing/2014/main" val="439292279"/>
                  </a:ext>
                </a:extLst>
              </a:tr>
              <a:tr h="291347">
                <a:tc>
                  <a:txBody>
                    <a:bodyPr/>
                    <a:lstStyle/>
                    <a:p>
                      <a:endParaRPr lang="en-GB" sz="600" dirty="0">
                        <a:latin typeface="+mn-lt"/>
                      </a:endParaRPr>
                    </a:p>
                  </a:txBody>
                  <a:tcPr>
                    <a:solidFill>
                      <a:srgbClr val="FFCC00"/>
                    </a:solidFill>
                  </a:tcPr>
                </a:tc>
                <a:tc>
                  <a:txBody>
                    <a:bodyPr/>
                    <a:lstStyle/>
                    <a:p>
                      <a:endParaRPr lang="en-GB" sz="600" dirty="0">
                        <a:latin typeface="+mn-lt"/>
                      </a:endParaRPr>
                    </a:p>
                  </a:txBody>
                  <a:tcPr>
                    <a:solidFill>
                      <a:srgbClr val="FFCC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noProof="0" dirty="0">
                          <a:solidFill>
                            <a:schemeClr val="tx1"/>
                          </a:solidFill>
                          <a:latin typeface="+mn-lt"/>
                          <a:ea typeface="+mn-ea"/>
                          <a:cs typeface="+mn-cs"/>
                        </a:rPr>
                        <a:t>Internal Testing  (PIT)</a:t>
                      </a:r>
                    </a:p>
                  </a:txBody>
                  <a:tcPr/>
                </a:tc>
                <a:tc>
                  <a:txBody>
                    <a:bodyPr/>
                    <a:lstStyle/>
                    <a:p>
                      <a:pPr marL="0" marR="0" lvl="0" indent="0" algn="l" defTabSz="685784" rtl="0" eaLnBrk="1" fontAlgn="auto" latinLnBrk="0" hangingPunct="1">
                        <a:lnSpc>
                          <a:spcPct val="100000"/>
                        </a:lnSpc>
                        <a:spcBef>
                          <a:spcPts val="85"/>
                        </a:spcBef>
                        <a:spcAft>
                          <a:spcPts val="85"/>
                        </a:spcAft>
                        <a:buClrTx/>
                        <a:buSzTx/>
                        <a:buFont typeface="Arial" panose="020B0604020202020204" pitchFamily="34" charset="0"/>
                        <a:buNone/>
                        <a:tabLst/>
                        <a:defRPr/>
                      </a:pPr>
                      <a:r>
                        <a:rPr lang="en-US" sz="600" b="0" kern="1200" baseline="0" dirty="0">
                          <a:solidFill>
                            <a:schemeClr val="tx1"/>
                          </a:solidFill>
                          <a:latin typeface="+mn-lt"/>
                          <a:ea typeface="+mn-ea"/>
                          <a:cs typeface="Arial"/>
                        </a:rPr>
                        <a:t>Amber Status: PPTE3 Test environment has minor functional issues. Schedule is Amber  due to later execution of DES related tests. will commence without DES.</a:t>
                      </a:r>
                    </a:p>
                    <a:p>
                      <a:pPr marL="0" marR="0" lvl="0" indent="0" algn="l" defTabSz="685784" rtl="0" eaLnBrk="1" fontAlgn="auto" latinLnBrk="0" hangingPunct="1">
                        <a:lnSpc>
                          <a:spcPct val="100000"/>
                        </a:lnSpc>
                        <a:spcBef>
                          <a:spcPts val="85"/>
                        </a:spcBef>
                        <a:spcAft>
                          <a:spcPts val="85"/>
                        </a:spcAft>
                        <a:buClrTx/>
                        <a:buSzTx/>
                        <a:buFont typeface="Arial" panose="020B0604020202020204" pitchFamily="34" charset="0"/>
                        <a:buNone/>
                        <a:tabLst/>
                        <a:defRPr/>
                      </a:pPr>
                      <a:r>
                        <a:rPr lang="en-US" sz="600" b="0" kern="1200" baseline="0" dirty="0">
                          <a:solidFill>
                            <a:schemeClr val="tx1"/>
                          </a:solidFill>
                          <a:latin typeface="+mn-lt"/>
                          <a:ea typeface="+mn-ea"/>
                          <a:cs typeface="Arial"/>
                        </a:rPr>
                        <a:t>Performance Testing execution has commenced</a:t>
                      </a:r>
                    </a:p>
                  </a:txBody>
                  <a:tcPr/>
                </a:tc>
                <a:extLst>
                  <a:ext uri="{0D108BD9-81ED-4DB2-BD59-A6C34878D82A}">
                    <a16:rowId xmlns:a16="http://schemas.microsoft.com/office/drawing/2014/main" val="3170119702"/>
                  </a:ext>
                </a:extLst>
              </a:tr>
              <a:tr h="255509">
                <a:tc>
                  <a:txBody>
                    <a:bodyPr/>
                    <a:lstStyle/>
                    <a:p>
                      <a:endParaRPr lang="en-GB" sz="600" dirty="0">
                        <a:latin typeface="+mn-lt"/>
                      </a:endParaRPr>
                    </a:p>
                  </a:txBody>
                  <a:tcPr>
                    <a:solidFill>
                      <a:srgbClr val="26A412"/>
                    </a:solidFill>
                  </a:tcPr>
                </a:tc>
                <a:tc>
                  <a:txBody>
                    <a:bodyPr/>
                    <a:lstStyle/>
                    <a:p>
                      <a:endParaRPr lang="en-GB" sz="6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noProof="0" dirty="0">
                          <a:solidFill>
                            <a:schemeClr val="tx1"/>
                          </a:solidFill>
                          <a:latin typeface="+mn-lt"/>
                          <a:ea typeface="+mn-ea"/>
                          <a:cs typeface="+mn-cs"/>
                        </a:rPr>
                        <a:t>Market Trials</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600" kern="1200" baseline="0" dirty="0">
                          <a:solidFill>
                            <a:schemeClr val="tx1"/>
                          </a:solidFill>
                          <a:latin typeface="+mn-lt"/>
                          <a:ea typeface="+mn-ea"/>
                          <a:cs typeface="Arial"/>
                        </a:rPr>
                        <a:t>Green Status: Workshop schedule continues to further detail the CCMT Approach. Switching Programme CR to move MT execution to the end of June was raised approval pending</a:t>
                      </a:r>
                    </a:p>
                  </a:txBody>
                  <a:tcPr/>
                </a:tc>
                <a:extLst>
                  <a:ext uri="{0D108BD9-81ED-4DB2-BD59-A6C34878D82A}">
                    <a16:rowId xmlns:a16="http://schemas.microsoft.com/office/drawing/2014/main" val="3058588897"/>
                  </a:ext>
                </a:extLst>
              </a:tr>
              <a:tr h="343222">
                <a:tc>
                  <a:txBody>
                    <a:bodyPr/>
                    <a:lstStyle/>
                    <a:p>
                      <a:endParaRPr lang="en-GB" sz="600">
                        <a:latin typeface="+mn-lt"/>
                      </a:endParaRPr>
                    </a:p>
                  </a:txBody>
                  <a:tcPr>
                    <a:solidFill>
                      <a:srgbClr val="FFCC00"/>
                    </a:solidFill>
                  </a:tcPr>
                </a:tc>
                <a:tc>
                  <a:txBody>
                    <a:bodyPr/>
                    <a:lstStyle/>
                    <a:p>
                      <a:endParaRPr lang="en-GB" sz="600" dirty="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00" b="0" dirty="0">
                          <a:solidFill>
                            <a:schemeClr val="tx1"/>
                          </a:solidFill>
                          <a:latin typeface="+mn-lt"/>
                        </a:rPr>
                        <a:t>Service Management</a:t>
                      </a:r>
                      <a:endParaRPr kumimoji="0" lang="en-GB" sz="6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600" kern="1200" baseline="0" dirty="0">
                          <a:solidFill>
                            <a:schemeClr val="tx1"/>
                          </a:solidFill>
                          <a:latin typeface="+mn-lt"/>
                          <a:ea typeface="+mn-ea"/>
                          <a:cs typeface="Arial"/>
                        </a:rPr>
                        <a:t>Green Status: Internal assessment continues to ascertain if </a:t>
                      </a:r>
                      <a:r>
                        <a:rPr lang="en-US" sz="600" kern="1200" baseline="0" dirty="0" err="1">
                          <a:solidFill>
                            <a:schemeClr val="tx1"/>
                          </a:solidFill>
                          <a:latin typeface="+mn-lt"/>
                          <a:ea typeface="+mn-ea"/>
                          <a:cs typeface="Arial"/>
                        </a:rPr>
                        <a:t>Xoserve</a:t>
                      </a:r>
                      <a:r>
                        <a:rPr lang="en-US" sz="600" kern="1200" baseline="0" dirty="0">
                          <a:solidFill>
                            <a:schemeClr val="tx1"/>
                          </a:solidFill>
                          <a:latin typeface="+mn-lt"/>
                          <a:ea typeface="+mn-ea"/>
                          <a:cs typeface="Arial"/>
                        </a:rPr>
                        <a:t> will integrate with Switching Service Management system.</a:t>
                      </a:r>
                    </a:p>
                  </a:txBody>
                  <a:tcPr/>
                </a:tc>
                <a:extLst>
                  <a:ext uri="{0D108BD9-81ED-4DB2-BD59-A6C34878D82A}">
                    <a16:rowId xmlns:a16="http://schemas.microsoft.com/office/drawing/2014/main" val="3964111466"/>
                  </a:ext>
                </a:extLst>
              </a:tr>
              <a:tr h="266657">
                <a:tc>
                  <a:txBody>
                    <a:bodyPr/>
                    <a:lstStyle/>
                    <a:p>
                      <a:endParaRPr lang="en-GB" sz="600" dirty="0">
                        <a:latin typeface="+mn-lt"/>
                      </a:endParaRPr>
                    </a:p>
                  </a:txBody>
                  <a:tcPr>
                    <a:solidFill>
                      <a:srgbClr val="26A412"/>
                    </a:solidFill>
                  </a:tcPr>
                </a:tc>
                <a:tc>
                  <a:txBody>
                    <a:bodyPr/>
                    <a:lstStyle/>
                    <a:p>
                      <a:endParaRPr lang="en-GB" sz="6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noProof="0" dirty="0">
                          <a:solidFill>
                            <a:schemeClr val="tx1"/>
                          </a:solidFill>
                          <a:latin typeface="+mn-lt"/>
                          <a:ea typeface="+mn-ea"/>
                          <a:cs typeface="+mn-cs"/>
                        </a:rPr>
                        <a:t>Reporting</a:t>
                      </a:r>
                    </a:p>
                  </a:txBody>
                  <a:tcPr/>
                </a:tc>
                <a:tc>
                  <a:txBody>
                    <a:bodyPr/>
                    <a:lstStyle/>
                    <a:p>
                      <a:pPr marL="0" indent="0">
                        <a:buFont typeface="Arial" panose="020B0604020202020204" pitchFamily="34" charset="0"/>
                        <a:buNone/>
                      </a:pPr>
                      <a:r>
                        <a:rPr lang="en-US" sz="600" b="0" i="0" u="none" strike="noStrike" kern="1200" dirty="0">
                          <a:solidFill>
                            <a:schemeClr val="tx1"/>
                          </a:solidFill>
                          <a:effectLst/>
                          <a:latin typeface="+mn-lt"/>
                          <a:ea typeface="+mn-ea"/>
                          <a:cs typeface="+mn-cs"/>
                        </a:rPr>
                        <a:t>Green Status: No new reporting requirements have been identified following exit of detailed design. No changes to existing reports identified, analysis into three production reports is in progress to understand the underlying data model.</a:t>
                      </a:r>
                      <a:endParaRPr lang="en-GB" sz="600" b="0" i="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1127128058"/>
                  </a:ext>
                </a:extLst>
              </a:tr>
              <a:tr h="353194">
                <a:tc>
                  <a:txBody>
                    <a:bodyPr/>
                    <a:lstStyle/>
                    <a:p>
                      <a:endParaRPr lang="en-GB" sz="600" dirty="0">
                        <a:latin typeface="+mn-lt"/>
                      </a:endParaRPr>
                    </a:p>
                  </a:txBody>
                  <a:tcPr>
                    <a:solidFill>
                      <a:srgbClr val="FFCC00"/>
                    </a:solidFill>
                  </a:tcPr>
                </a:tc>
                <a:tc>
                  <a:txBody>
                    <a:bodyPr/>
                    <a:lstStyle/>
                    <a:p>
                      <a:endParaRPr lang="en-GB" sz="600">
                        <a:latin typeface="+mn-lt"/>
                      </a:endParaRPr>
                    </a:p>
                  </a:txBody>
                  <a:tcPr>
                    <a:solidFill>
                      <a:srgbClr val="FFCC00"/>
                    </a:solidFill>
                  </a:tcPr>
                </a:tc>
                <a:tc>
                  <a:txBody>
                    <a:bodyPr/>
                    <a:lstStyle/>
                    <a:p>
                      <a:r>
                        <a:rPr lang="en-US" altLang="en-US" sz="600" b="0" kern="1200" baseline="0" dirty="0">
                          <a:solidFill>
                            <a:schemeClr val="tx1"/>
                          </a:solidFill>
                          <a:latin typeface="+mn-lt"/>
                          <a:ea typeface="+mn-ea"/>
                          <a:cs typeface="+mn-cs"/>
                        </a:rPr>
                        <a:t>Networks</a:t>
                      </a:r>
                    </a:p>
                  </a:txBody>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600" b="0" kern="1200" dirty="0">
                          <a:solidFill>
                            <a:schemeClr val="dk1"/>
                          </a:solidFill>
                          <a:effectLst/>
                          <a:latin typeface="+mn-lt"/>
                          <a:ea typeface="+mn-ea"/>
                          <a:cs typeface="+mn-cs"/>
                        </a:rPr>
                        <a:t>Amber Status: Waiting for confirmation of whether any </a:t>
                      </a:r>
                      <a:r>
                        <a:rPr lang="en-US" sz="600" b="0" kern="1200" dirty="0" err="1">
                          <a:solidFill>
                            <a:schemeClr val="dk1"/>
                          </a:solidFill>
                          <a:effectLst/>
                          <a:latin typeface="+mn-lt"/>
                          <a:ea typeface="+mn-ea"/>
                          <a:cs typeface="+mn-cs"/>
                        </a:rPr>
                        <a:t>Licenced</a:t>
                      </a:r>
                      <a:r>
                        <a:rPr lang="en-US" sz="600" b="0" kern="1200" dirty="0">
                          <a:solidFill>
                            <a:schemeClr val="dk1"/>
                          </a:solidFill>
                          <a:effectLst/>
                          <a:latin typeface="+mn-lt"/>
                          <a:ea typeface="+mn-ea"/>
                          <a:cs typeface="+mn-cs"/>
                        </a:rPr>
                        <a:t> Parties have selected IX as a network option.  </a:t>
                      </a:r>
                      <a:endParaRPr lang="en-GB" sz="600" b="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287847">
                <a:tc>
                  <a:txBody>
                    <a:bodyPr/>
                    <a:lstStyle/>
                    <a:p>
                      <a:endParaRPr lang="en-GB" sz="600">
                        <a:latin typeface="+mn-lt"/>
                      </a:endParaRPr>
                    </a:p>
                  </a:txBody>
                  <a:tcPr>
                    <a:solidFill>
                      <a:srgbClr val="FFCC00"/>
                    </a:solidFill>
                  </a:tcPr>
                </a:tc>
                <a:tc>
                  <a:txBody>
                    <a:bodyPr/>
                    <a:lstStyle/>
                    <a:p>
                      <a:endParaRPr lang="en-GB" sz="600">
                        <a:latin typeface="+mn-lt"/>
                      </a:endParaRPr>
                    </a:p>
                  </a:txBody>
                  <a:tcPr>
                    <a:solidFill>
                      <a:srgbClr val="FFCC00"/>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GB" sz="600" b="0" kern="1200" dirty="0">
                          <a:solidFill>
                            <a:schemeClr val="tx1"/>
                          </a:solidFill>
                          <a:latin typeface="+mn-lt"/>
                          <a:ea typeface="+mn-ea"/>
                          <a:cs typeface="+mn-cs"/>
                        </a:rPr>
                        <a:t>DES &amp; API</a:t>
                      </a:r>
                      <a:endParaRPr lang="en-US" sz="600" b="0" kern="1200" dirty="0">
                        <a:solidFill>
                          <a:schemeClr val="tx1"/>
                        </a:solidFill>
                        <a:latin typeface="+mn-lt"/>
                        <a:ea typeface="+mn-ea"/>
                        <a:cs typeface="+mn-cs"/>
                      </a:endParaRPr>
                    </a:p>
                  </a:txBody>
                  <a:tcPr/>
                </a:tc>
                <a:tc>
                  <a:txBody>
                    <a:bodyPr/>
                    <a:lstStyle/>
                    <a:p>
                      <a:pPr marL="0" indent="0" rtl="0" fontAlgn="base">
                        <a:buFont typeface="Arial" panose="020B0604020202020204" pitchFamily="34" charset="0"/>
                        <a:buNone/>
                      </a:pPr>
                      <a:r>
                        <a:rPr lang="en-GB" sz="600" b="0" kern="1200" baseline="0" dirty="0">
                          <a:solidFill>
                            <a:schemeClr val="tx1"/>
                          </a:solidFill>
                          <a:latin typeface="+mn-lt"/>
                          <a:ea typeface="+mn-ea"/>
                          <a:cs typeface="Arial"/>
                        </a:rPr>
                        <a:t>Amber Status: All primary API’s have been delivered for system integration testing.  Smoke testing with CSSP is complete.  Secondary API’s are in progress.  Delays have been seen against the DES re-platform which has caused a delay into functional testing.  This has been re-planned with the SI and mitigation actions in place.</a:t>
                      </a:r>
                      <a:endParaRPr lang="en-GB" sz="600" b="0" kern="1200" dirty="0">
                        <a:solidFill>
                          <a:schemeClr val="tx1"/>
                        </a:solidFill>
                        <a:latin typeface="+mn-lt"/>
                        <a:ea typeface="+mn-ea"/>
                        <a:cs typeface="+mn-cs"/>
                      </a:endParaRPr>
                    </a:p>
                  </a:txBody>
                  <a:tcPr/>
                </a:tc>
                <a:extLst>
                  <a:ext uri="{0D108BD9-81ED-4DB2-BD59-A6C34878D82A}">
                    <a16:rowId xmlns:a16="http://schemas.microsoft.com/office/drawing/2014/main" val="2620336261"/>
                  </a:ext>
                </a:extLst>
              </a:tr>
              <a:tr h="266657">
                <a:tc>
                  <a:txBody>
                    <a:bodyPr/>
                    <a:lstStyle/>
                    <a:p>
                      <a:endParaRPr lang="en-GB" sz="600" dirty="0">
                        <a:latin typeface="+mn-lt"/>
                      </a:endParaRPr>
                    </a:p>
                  </a:txBody>
                  <a:tcPr>
                    <a:solidFill>
                      <a:srgbClr val="FFCC00"/>
                    </a:solidFill>
                  </a:tcPr>
                </a:tc>
                <a:tc>
                  <a:txBody>
                    <a:bodyPr/>
                    <a:lstStyle/>
                    <a:p>
                      <a:endParaRPr lang="en-GB" sz="600" dirty="0">
                        <a:latin typeface="+mn-lt"/>
                      </a:endParaRPr>
                    </a:p>
                  </a:txBody>
                  <a:tcPr>
                    <a:solidFill>
                      <a:srgbClr val="FFCC0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00" b="0" kern="1200" baseline="0" dirty="0">
                          <a:solidFill>
                            <a:schemeClr val="tx1"/>
                          </a:solidFill>
                          <a:latin typeface="+mn-lt"/>
                          <a:ea typeface="+mn-ea"/>
                          <a:cs typeface="+mn-cs"/>
                        </a:rPr>
                        <a:t>UK Link</a:t>
                      </a:r>
                      <a:endParaRPr lang="en-US" sz="600" b="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dirty="0">
                          <a:solidFill>
                            <a:schemeClr val="tx1"/>
                          </a:solidFill>
                          <a:latin typeface="+mn-lt"/>
                          <a:ea typeface="+mn-ea"/>
                          <a:cs typeface="Arial"/>
                        </a:rPr>
                        <a:t>Amber Status: </a:t>
                      </a:r>
                      <a:r>
                        <a:rPr lang="en-US" sz="600" b="0" kern="1200" baseline="0" dirty="0">
                          <a:solidFill>
                            <a:schemeClr val="tx1"/>
                          </a:solidFill>
                          <a:latin typeface="+mn-lt"/>
                          <a:ea typeface="+mn-ea"/>
                          <a:cs typeface="Arial"/>
                        </a:rPr>
                        <a:t>Additional ST Scenarios executed. Meter Read review completed. A number of tests were re-executed and defects resolved.  Programme CR’s are currently being </a:t>
                      </a:r>
                      <a:r>
                        <a:rPr lang="en-US" sz="600" b="0" kern="1200" baseline="0" dirty="0" err="1">
                          <a:solidFill>
                            <a:schemeClr val="tx1"/>
                          </a:solidFill>
                          <a:latin typeface="+mn-lt"/>
                          <a:ea typeface="+mn-ea"/>
                          <a:cs typeface="Arial"/>
                        </a:rPr>
                        <a:t>analysed</a:t>
                      </a:r>
                      <a:r>
                        <a:rPr lang="en-US" sz="600" b="0" kern="1200" baseline="0" dirty="0">
                          <a:solidFill>
                            <a:schemeClr val="tx1"/>
                          </a:solidFill>
                          <a:latin typeface="+mn-lt"/>
                          <a:ea typeface="+mn-ea"/>
                          <a:cs typeface="Arial"/>
                        </a:rPr>
                        <a:t> to understand re-work required.</a:t>
                      </a:r>
                    </a:p>
                  </a:txBody>
                  <a:tcPr/>
                </a:tc>
                <a:extLst>
                  <a:ext uri="{0D108BD9-81ED-4DB2-BD59-A6C34878D82A}">
                    <a16:rowId xmlns:a16="http://schemas.microsoft.com/office/drawing/2014/main" val="2694949928"/>
                  </a:ext>
                </a:extLst>
              </a:tr>
              <a:tr h="266657">
                <a:tc>
                  <a:txBody>
                    <a:bodyPr/>
                    <a:lstStyle/>
                    <a:p>
                      <a:endParaRPr lang="en-GB" sz="600" dirty="0">
                        <a:latin typeface="+mn-lt"/>
                      </a:endParaRPr>
                    </a:p>
                  </a:txBody>
                  <a:tcPr>
                    <a:solidFill>
                      <a:srgbClr val="26A412"/>
                    </a:solidFill>
                  </a:tcPr>
                </a:tc>
                <a:tc>
                  <a:txBody>
                    <a:bodyPr/>
                    <a:lstStyle/>
                    <a:p>
                      <a:endParaRPr lang="en-GB" sz="600" dirty="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00" b="0" dirty="0">
                          <a:solidFill>
                            <a:schemeClr val="tx1"/>
                          </a:solidFill>
                          <a:latin typeface="+mn-lt"/>
                        </a:rPr>
                        <a:t>Gemini</a:t>
                      </a:r>
                      <a:endParaRPr lang="en-US" sz="600" b="0" dirty="0">
                        <a:solidFill>
                          <a:schemeClr val="tx1"/>
                        </a:solidFill>
                        <a:latin typeface="+mn-lt"/>
                      </a:endParaRPr>
                    </a:p>
                  </a:txBody>
                  <a:tcPr/>
                </a:tc>
                <a:tc>
                  <a:txBody>
                    <a:bodyPr/>
                    <a:lstStyle/>
                    <a:p>
                      <a:pPr marL="0" indent="0" rtl="0" fontAlgn="base">
                        <a:buFont typeface="Arial" panose="020B0604020202020204" pitchFamily="34" charset="0"/>
                        <a:buNone/>
                      </a:pPr>
                      <a:r>
                        <a:rPr lang="en-US" sz="600" b="0" kern="1200" baseline="0" dirty="0">
                          <a:solidFill>
                            <a:schemeClr val="tx1"/>
                          </a:solidFill>
                          <a:latin typeface="+mn-lt"/>
                          <a:ea typeface="+mn-ea"/>
                          <a:cs typeface="Arial"/>
                        </a:rPr>
                        <a:t>Green Status: New dates for NGIT SIT have been agreed internally and externally and will take place w/c 27/04, for one week. A defect raised impacted the test schedule.  This defect has now been fixed and the schedule has been re-planned, there are no downstream impacts on any other workstreams.</a:t>
                      </a:r>
                    </a:p>
                  </a:txBody>
                  <a:tcPr/>
                </a:tc>
                <a:extLst>
                  <a:ext uri="{0D108BD9-81ED-4DB2-BD59-A6C34878D82A}">
                    <a16:rowId xmlns:a16="http://schemas.microsoft.com/office/drawing/2014/main" val="10010"/>
                  </a:ext>
                </a:extLst>
              </a:tr>
              <a:tr h="266657">
                <a:tc>
                  <a:txBody>
                    <a:bodyPr/>
                    <a:lstStyle/>
                    <a:p>
                      <a:endParaRPr lang="en-GB" sz="600">
                        <a:latin typeface="+mn-lt"/>
                      </a:endParaRPr>
                    </a:p>
                  </a:txBody>
                  <a:tcPr>
                    <a:solidFill>
                      <a:srgbClr val="26A412"/>
                    </a:solidFill>
                  </a:tcPr>
                </a:tc>
                <a:tc>
                  <a:txBody>
                    <a:bodyPr/>
                    <a:lstStyle/>
                    <a:p>
                      <a:endParaRPr lang="en-GB" sz="6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600" b="0" kern="1200" baseline="0" dirty="0">
                          <a:solidFill>
                            <a:schemeClr val="tx1"/>
                          </a:solidFill>
                          <a:latin typeface="+mn-lt"/>
                          <a:ea typeface="+mn-ea"/>
                          <a:cs typeface="Arial"/>
                        </a:rPr>
                        <a:t>Business Change</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600" b="0" kern="1200" baseline="0" dirty="0">
                          <a:solidFill>
                            <a:schemeClr val="tx1"/>
                          </a:solidFill>
                          <a:latin typeface="+mn-lt"/>
                          <a:ea typeface="+mn-ea"/>
                          <a:cs typeface="Arial"/>
                        </a:rPr>
                        <a:t>Green Status: We are on track to meet all programme milestones and internal business change requirements.</a:t>
                      </a:r>
                    </a:p>
                  </a:txBody>
                  <a:tcPr/>
                </a:tc>
                <a:extLst>
                  <a:ext uri="{0D108BD9-81ED-4DB2-BD59-A6C34878D82A}">
                    <a16:rowId xmlns:a16="http://schemas.microsoft.com/office/drawing/2014/main" val="2052208634"/>
                  </a:ext>
                </a:extLst>
              </a:tr>
              <a:tr h="355542">
                <a:tc>
                  <a:txBody>
                    <a:bodyPr/>
                    <a:lstStyle/>
                    <a:p>
                      <a:endParaRPr lang="en-GB" sz="600" dirty="0">
                        <a:latin typeface="+mn-lt"/>
                      </a:endParaRPr>
                    </a:p>
                  </a:txBody>
                  <a:tcPr>
                    <a:solidFill>
                      <a:srgbClr val="26A412"/>
                    </a:solidFill>
                  </a:tcPr>
                </a:tc>
                <a:tc>
                  <a:txBody>
                    <a:bodyPr/>
                    <a:lstStyle/>
                    <a:p>
                      <a:endParaRPr lang="en-GB" sz="6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600" b="0" kern="1200" baseline="0" dirty="0">
                          <a:solidFill>
                            <a:schemeClr val="tx1"/>
                          </a:solidFill>
                          <a:latin typeface="+mn-lt"/>
                          <a:ea typeface="+mn-ea"/>
                          <a:cs typeface="Arial"/>
                        </a:rPr>
                        <a:t>Environments &amp; Release Management</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600" b="0" kern="1200" baseline="0" dirty="0">
                          <a:solidFill>
                            <a:schemeClr val="tx1"/>
                          </a:solidFill>
                          <a:latin typeface="+mn-lt"/>
                          <a:ea typeface="+mn-ea"/>
                          <a:cs typeface="Arial"/>
                        </a:rPr>
                        <a:t>Green Status Key environments for programme delivered, new environment requirements are being progressed.  Release schedule approach has been created and issued to the SI</a:t>
                      </a:r>
                    </a:p>
                  </a:txBody>
                  <a:tcPr/>
                </a:tc>
                <a:extLst>
                  <a:ext uri="{0D108BD9-81ED-4DB2-BD59-A6C34878D82A}">
                    <a16:rowId xmlns:a16="http://schemas.microsoft.com/office/drawing/2014/main" val="1678913500"/>
                  </a:ext>
                </a:extLst>
              </a:tr>
            </a:tbl>
          </a:graphicData>
        </a:graphic>
      </p:graphicFrame>
    </p:spTree>
    <p:extLst>
      <p:ext uri="{BB962C8B-B14F-4D97-AF65-F5344CB8AC3E}">
        <p14:creationId xmlns:p14="http://schemas.microsoft.com/office/powerpoint/2010/main" val="2988961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FE13-F07B-4CB6-A9F0-F9AC52786677}"/>
              </a:ext>
            </a:extLst>
          </p:cNvPr>
          <p:cNvSpPr>
            <a:spLocks noGrp="1"/>
          </p:cNvSpPr>
          <p:nvPr>
            <p:ph type="title"/>
          </p:nvPr>
        </p:nvSpPr>
        <p:spPr>
          <a:xfrm>
            <a:off x="3157300" y="101657"/>
            <a:ext cx="3240572" cy="246221"/>
          </a:xfrm>
        </p:spPr>
        <p:txBody>
          <a:bodyPr>
            <a:normAutofit fontScale="90000"/>
          </a:bodyPr>
          <a:lstStyle/>
          <a:p>
            <a:r>
              <a:rPr lang="en-GB" sz="1600" dirty="0"/>
              <a:t>Current Test Status Summary </a:t>
            </a:r>
          </a:p>
        </p:txBody>
      </p:sp>
      <p:sp>
        <p:nvSpPr>
          <p:cNvPr id="14" name="Arrow: Right 13">
            <a:extLst>
              <a:ext uri="{FF2B5EF4-FFF2-40B4-BE49-F238E27FC236}">
                <a16:creationId xmlns:a16="http://schemas.microsoft.com/office/drawing/2014/main" id="{236FBD63-C9BC-4A05-B3E2-A51BFD200482}"/>
              </a:ext>
            </a:extLst>
          </p:cNvPr>
          <p:cNvSpPr/>
          <p:nvPr/>
        </p:nvSpPr>
        <p:spPr>
          <a:xfrm>
            <a:off x="4326307" y="1326083"/>
            <a:ext cx="451279" cy="285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E1A605D4-FAB8-4A0D-9C02-36C24E771DCF}"/>
              </a:ext>
            </a:extLst>
          </p:cNvPr>
          <p:cNvGrpSpPr/>
          <p:nvPr/>
        </p:nvGrpSpPr>
        <p:grpSpPr>
          <a:xfrm>
            <a:off x="809147" y="403488"/>
            <a:ext cx="3238451" cy="2131023"/>
            <a:chOff x="6266958" y="313919"/>
            <a:chExt cx="2798815" cy="2767199"/>
          </a:xfrm>
          <a:solidFill>
            <a:schemeClr val="accent6">
              <a:lumMod val="20000"/>
              <a:lumOff val="80000"/>
            </a:schemeClr>
          </a:solidFill>
        </p:grpSpPr>
        <p:sp>
          <p:nvSpPr>
            <p:cNvPr id="9" name="Rectangle: Rounded Corners 8">
              <a:extLst>
                <a:ext uri="{FF2B5EF4-FFF2-40B4-BE49-F238E27FC236}">
                  <a16:creationId xmlns:a16="http://schemas.microsoft.com/office/drawing/2014/main" id="{FA9D18DC-8E77-4658-A715-32BB332D500D}"/>
                </a:ext>
              </a:extLst>
            </p:cNvPr>
            <p:cNvSpPr/>
            <p:nvPr/>
          </p:nvSpPr>
          <p:spPr>
            <a:xfrm>
              <a:off x="6266958" y="316639"/>
              <a:ext cx="2798815" cy="2764479"/>
            </a:xfrm>
            <a:prstGeom prst="roundRect">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4CFD903-4A3C-4403-AD15-ADCC618777E2}"/>
                </a:ext>
              </a:extLst>
            </p:cNvPr>
            <p:cNvSpPr txBox="1"/>
            <p:nvPr/>
          </p:nvSpPr>
          <p:spPr>
            <a:xfrm>
              <a:off x="6709906" y="313919"/>
              <a:ext cx="2099114" cy="339709"/>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1F497D"/>
                  </a:solidFill>
                  <a:effectLst/>
                  <a:uLnTx/>
                  <a:uFillTx/>
                  <a:latin typeface="Calibri"/>
                  <a:ea typeface="+mn-ea"/>
                  <a:cs typeface="+mn-cs"/>
                </a:rPr>
                <a:t>SIT Test execution Event Summary      </a:t>
              </a:r>
            </a:p>
          </p:txBody>
        </p:sp>
        <p:sp>
          <p:nvSpPr>
            <p:cNvPr id="16" name="TextBox 15">
              <a:extLst>
                <a:ext uri="{FF2B5EF4-FFF2-40B4-BE49-F238E27FC236}">
                  <a16:creationId xmlns:a16="http://schemas.microsoft.com/office/drawing/2014/main" id="{A3A9EB2D-E681-4279-B9EB-63D0D7EB04B1}"/>
                </a:ext>
              </a:extLst>
            </p:cNvPr>
            <p:cNvSpPr txBox="1"/>
            <p:nvPr/>
          </p:nvSpPr>
          <p:spPr>
            <a:xfrm>
              <a:off x="6603327" y="632135"/>
              <a:ext cx="2099114" cy="234679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Original Start date moved from 6th January to 17th January to 24th February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Entry in to SIT failed as API system test was not completed hence delayed until 27th February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0n the 27th Feb SIT smoke test commenced but failed due to defects found between API – PO interface and API – CSS interface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API defects were fixed and testing re- commenced on the 6</a:t>
              </a:r>
              <a:r>
                <a:rPr kumimoji="0" lang="en-GB" sz="800" b="0" i="0" u="none" strike="noStrike" kern="1200" cap="none" spc="0" normalizeH="0" baseline="30000" noProof="0" dirty="0">
                  <a:ln>
                    <a:noFill/>
                  </a:ln>
                  <a:solidFill>
                    <a:srgbClr val="1F497D"/>
                  </a:solidFill>
                  <a:effectLst/>
                  <a:uLnTx/>
                  <a:uFillTx/>
                  <a:latin typeface="Calibri"/>
                  <a:ea typeface="+mn-ea"/>
                  <a:cs typeface="+mn-cs"/>
                </a:rPr>
                <a:t>th</a:t>
              </a:r>
              <a:r>
                <a:rPr kumimoji="0" lang="en-GB" sz="800" b="0" i="0" u="none" strike="noStrike" kern="1200" cap="none" spc="0" normalizeH="0" baseline="0" noProof="0" dirty="0">
                  <a:ln>
                    <a:noFill/>
                  </a:ln>
                  <a:solidFill>
                    <a:srgbClr val="1F497D"/>
                  </a:solidFill>
                  <a:effectLst/>
                  <a:uLnTx/>
                  <a:uFillTx/>
                  <a:latin typeface="Calibri"/>
                  <a:ea typeface="+mn-ea"/>
                  <a:cs typeface="+mn-cs"/>
                </a:rPr>
                <a:t> March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DES – Differed  - 30</a:t>
              </a:r>
              <a:r>
                <a:rPr kumimoji="0" lang="en-GB" sz="800" b="0" i="0" u="none" strike="noStrike" kern="1200" cap="none" spc="0" normalizeH="0" baseline="30000" noProof="0" dirty="0">
                  <a:ln>
                    <a:noFill/>
                  </a:ln>
                  <a:solidFill>
                    <a:srgbClr val="1F497D"/>
                  </a:solidFill>
                  <a:effectLst/>
                  <a:uLnTx/>
                  <a:uFillTx/>
                  <a:latin typeface="Calibri"/>
                  <a:ea typeface="+mn-ea"/>
                  <a:cs typeface="+mn-cs"/>
                </a:rPr>
                <a:t>th</a:t>
              </a:r>
              <a:r>
                <a:rPr kumimoji="0" lang="en-GB" sz="800" b="0" i="0" u="none" strike="noStrike" kern="1200" cap="none" spc="0" normalizeH="0" baseline="0" noProof="0" dirty="0">
                  <a:ln>
                    <a:noFill/>
                  </a:ln>
                  <a:solidFill>
                    <a:srgbClr val="1F497D"/>
                  </a:solidFill>
                  <a:effectLst/>
                  <a:uLnTx/>
                  <a:uFillTx/>
                  <a:latin typeface="Calibri"/>
                  <a:ea typeface="+mn-ea"/>
                  <a:cs typeface="+mn-cs"/>
                </a:rPr>
                <a:t> March 2020</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50" b="0"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34" name="Arrow: Down 33">
            <a:extLst>
              <a:ext uri="{FF2B5EF4-FFF2-40B4-BE49-F238E27FC236}">
                <a16:creationId xmlns:a16="http://schemas.microsoft.com/office/drawing/2014/main" id="{811F47D8-5874-4B5F-986C-AE434CF2F2D8}"/>
              </a:ext>
            </a:extLst>
          </p:cNvPr>
          <p:cNvSpPr/>
          <p:nvPr/>
        </p:nvSpPr>
        <p:spPr>
          <a:xfrm>
            <a:off x="7098656" y="2420836"/>
            <a:ext cx="259573" cy="333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6" name="Group 35">
            <a:extLst>
              <a:ext uri="{FF2B5EF4-FFF2-40B4-BE49-F238E27FC236}">
                <a16:creationId xmlns:a16="http://schemas.microsoft.com/office/drawing/2014/main" id="{0EF04839-CB48-47DE-BEC7-49BDCB8D62B0}"/>
              </a:ext>
            </a:extLst>
          </p:cNvPr>
          <p:cNvGrpSpPr/>
          <p:nvPr/>
        </p:nvGrpSpPr>
        <p:grpSpPr>
          <a:xfrm>
            <a:off x="5257802" y="2854153"/>
            <a:ext cx="3712018" cy="2038687"/>
            <a:chOff x="5909710" y="3955915"/>
            <a:chExt cx="2998398" cy="1055779"/>
          </a:xfrm>
        </p:grpSpPr>
        <p:sp>
          <p:nvSpPr>
            <p:cNvPr id="32" name="Rectangle: Rounded Corners 31">
              <a:extLst>
                <a:ext uri="{FF2B5EF4-FFF2-40B4-BE49-F238E27FC236}">
                  <a16:creationId xmlns:a16="http://schemas.microsoft.com/office/drawing/2014/main" id="{FD2B6175-0796-42AB-9B55-53DD64BA7E90}"/>
                </a:ext>
              </a:extLst>
            </p:cNvPr>
            <p:cNvSpPr/>
            <p:nvPr/>
          </p:nvSpPr>
          <p:spPr>
            <a:xfrm>
              <a:off x="5909710" y="3955915"/>
              <a:ext cx="2998398" cy="10557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All P1 (Blockers are fixed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Test execution team extended to work weekends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62 out 153 Test scenarios completed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Predicted end date due to delays – 10</a:t>
              </a:r>
              <a:r>
                <a:rPr kumimoji="0" lang="en-GB" sz="900" b="0" i="0" u="none" strike="noStrike" kern="1200" cap="none" spc="0" normalizeH="0" baseline="30000" noProof="0" dirty="0">
                  <a:ln>
                    <a:noFill/>
                  </a:ln>
                  <a:solidFill>
                    <a:srgbClr val="1F497D"/>
                  </a:solidFill>
                  <a:effectLst/>
                  <a:uLnTx/>
                  <a:uFillTx/>
                  <a:latin typeface="Calibri"/>
                  <a:ea typeface="+mn-ea"/>
                  <a:cs typeface="+mn-cs"/>
                </a:rPr>
                <a:t>th</a:t>
              </a:r>
              <a:r>
                <a:rPr kumimoji="0" lang="en-GB" sz="900" b="0" i="0" u="none" strike="noStrike" kern="1200" cap="none" spc="0" normalizeH="0" baseline="0" noProof="0" dirty="0">
                  <a:ln>
                    <a:noFill/>
                  </a:ln>
                  <a:solidFill>
                    <a:srgbClr val="1F497D"/>
                  </a:solidFill>
                  <a:effectLst/>
                  <a:uLnTx/>
                  <a:uFillTx/>
                  <a:latin typeface="Calibri"/>
                  <a:ea typeface="+mn-ea"/>
                  <a:cs typeface="+mn-cs"/>
                </a:rPr>
                <a:t> April 2020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28D3FDE5-9A20-4B93-A473-1D3FE3B462F1}"/>
                </a:ext>
              </a:extLst>
            </p:cNvPr>
            <p:cNvSpPr txBox="1"/>
            <p:nvPr/>
          </p:nvSpPr>
          <p:spPr>
            <a:xfrm>
              <a:off x="6763676" y="3978275"/>
              <a:ext cx="1773294" cy="225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F497D"/>
                  </a:solidFill>
                  <a:effectLst/>
                  <a:uLnTx/>
                  <a:uFillTx/>
                  <a:latin typeface="Calibri"/>
                  <a:ea typeface="+mn-ea"/>
                  <a:cs typeface="+mn-cs"/>
                </a:rPr>
                <a:t>SIT – Status/Forecast  </a:t>
              </a:r>
              <a:r>
                <a:rPr kumimoji="0" lang="en-GB" sz="1400" b="1" i="0" u="none" strike="noStrike" kern="1200" cap="none" spc="0" normalizeH="0" baseline="0" noProof="0" dirty="0">
                  <a:ln>
                    <a:noFill/>
                  </a:ln>
                  <a:solidFill>
                    <a:srgbClr val="1F497D"/>
                  </a:solidFill>
                  <a:effectLst/>
                  <a:uLnTx/>
                  <a:uFillTx/>
                  <a:latin typeface="Calibri"/>
                  <a:ea typeface="+mn-ea"/>
                  <a:cs typeface="+mn-cs"/>
                </a:rPr>
                <a:t> </a:t>
              </a:r>
            </a:p>
          </p:txBody>
        </p:sp>
      </p:grpSp>
      <p:sp>
        <p:nvSpPr>
          <p:cNvPr id="21" name="TextBox 20">
            <a:extLst>
              <a:ext uri="{FF2B5EF4-FFF2-40B4-BE49-F238E27FC236}">
                <a16:creationId xmlns:a16="http://schemas.microsoft.com/office/drawing/2014/main" id="{F58AB31A-5094-4370-A13C-62CBA8F57F0A}"/>
              </a:ext>
            </a:extLst>
          </p:cNvPr>
          <p:cNvSpPr txBox="1"/>
          <p:nvPr/>
        </p:nvSpPr>
        <p:spPr>
          <a:xfrm>
            <a:off x="7228443" y="1089978"/>
            <a:ext cx="1493027" cy="615553"/>
          </a:xfrm>
          <a:prstGeom prst="rect">
            <a:avLst/>
          </a:prstGeom>
          <a:noFill/>
          <a:ln>
            <a:solidFill>
              <a:srgbClr val="FF0000"/>
            </a:solidFill>
          </a:ln>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F497D"/>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a:ea typeface="+mn-ea"/>
                <a:cs typeface="+mn-cs"/>
              </a:rPr>
              <a:t>Total defects to date =  87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a:ea typeface="+mn-ea"/>
                <a:cs typeface="+mn-cs"/>
              </a:rPr>
              <a:t>Total defects resolved =71</a:t>
            </a:r>
          </a:p>
        </p:txBody>
      </p:sp>
      <p:grpSp>
        <p:nvGrpSpPr>
          <p:cNvPr id="17" name="Group 16">
            <a:extLst>
              <a:ext uri="{FF2B5EF4-FFF2-40B4-BE49-F238E27FC236}">
                <a16:creationId xmlns:a16="http://schemas.microsoft.com/office/drawing/2014/main" id="{724B81D5-7293-49BA-8843-1BF09EB75312}"/>
              </a:ext>
            </a:extLst>
          </p:cNvPr>
          <p:cNvGrpSpPr/>
          <p:nvPr/>
        </p:nvGrpSpPr>
        <p:grpSpPr>
          <a:xfrm>
            <a:off x="5257801" y="474426"/>
            <a:ext cx="3712018" cy="1846659"/>
            <a:chOff x="3527468" y="2445771"/>
            <a:chExt cx="2351087" cy="1846659"/>
          </a:xfrm>
        </p:grpSpPr>
        <p:sp>
          <p:nvSpPr>
            <p:cNvPr id="22" name="Rectangle: Rounded Corners 21">
              <a:extLst>
                <a:ext uri="{FF2B5EF4-FFF2-40B4-BE49-F238E27FC236}">
                  <a16:creationId xmlns:a16="http://schemas.microsoft.com/office/drawing/2014/main" id="{D651CA7A-AE9F-4737-B77B-625AF3782EF7}"/>
                </a:ext>
              </a:extLst>
            </p:cNvPr>
            <p:cNvSpPr/>
            <p:nvPr/>
          </p:nvSpPr>
          <p:spPr>
            <a:xfrm>
              <a:off x="3527468" y="2445771"/>
              <a:ext cx="2351087" cy="1846659"/>
            </a:xfrm>
            <a:prstGeom prst="round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0BD49E4D-D9C1-4070-9409-45EA975D8BBB}"/>
                </a:ext>
              </a:extLst>
            </p:cNvPr>
            <p:cNvSpPr txBox="1"/>
            <p:nvPr/>
          </p:nvSpPr>
          <p:spPr>
            <a:xfrm>
              <a:off x="3604055" y="2509647"/>
              <a:ext cx="13843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F497D"/>
                  </a:solidFill>
                  <a:effectLst/>
                  <a:uLnTx/>
                  <a:uFillTx/>
                  <a:latin typeface="Calibri"/>
                  <a:ea typeface="+mn-ea"/>
                  <a:cs typeface="+mn-cs"/>
                </a:rPr>
                <a:t>SIT Defect Summary</a:t>
              </a:r>
            </a:p>
          </p:txBody>
        </p:sp>
        <p:sp>
          <p:nvSpPr>
            <p:cNvPr id="26" name="TextBox 25">
              <a:extLst>
                <a:ext uri="{FF2B5EF4-FFF2-40B4-BE49-F238E27FC236}">
                  <a16:creationId xmlns:a16="http://schemas.microsoft.com/office/drawing/2014/main" id="{41BADCCB-D9BF-4561-94EC-C48222297B37}"/>
                </a:ext>
              </a:extLst>
            </p:cNvPr>
            <p:cNvSpPr txBox="1"/>
            <p:nvPr/>
          </p:nvSpPr>
          <p:spPr>
            <a:xfrm>
              <a:off x="3639077" y="2859392"/>
              <a:ext cx="1601707" cy="135421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UK LINK – Total 79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All Blockers are closed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Gemini –  Total 1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        closed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API – Total 7</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All Blockers are closed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grpSp>
      <p:graphicFrame>
        <p:nvGraphicFramePr>
          <p:cNvPr id="33" name="Chart 32">
            <a:extLst>
              <a:ext uri="{FF2B5EF4-FFF2-40B4-BE49-F238E27FC236}">
                <a16:creationId xmlns:a16="http://schemas.microsoft.com/office/drawing/2014/main" id="{DA0F4DFD-9C9E-4A07-BE4A-2217F09A6018}"/>
              </a:ext>
            </a:extLst>
          </p:cNvPr>
          <p:cNvGraphicFramePr>
            <a:graphicFrameLocks/>
          </p:cNvGraphicFramePr>
          <p:nvPr>
            <p:extLst/>
          </p:nvPr>
        </p:nvGraphicFramePr>
        <p:xfrm>
          <a:off x="304800" y="2668078"/>
          <a:ext cx="4247147" cy="23350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973A06DF-57C1-44C2-9E39-A2EF2C077D0A}"/>
              </a:ext>
            </a:extLst>
          </p:cNvPr>
          <p:cNvSpPr/>
          <p:nvPr/>
        </p:nvSpPr>
        <p:spPr>
          <a:xfrm>
            <a:off x="4450813" y="2387084"/>
            <a:ext cx="306494" cy="369332"/>
          </a:xfrm>
          <a:prstGeom prst="rect">
            <a:avLst/>
          </a:prstGeom>
        </p:spPr>
        <p:txBody>
          <a:bodyPr wrap="none">
            <a:spAutoFit/>
          </a:bodyPr>
          <a:lstStyle/>
          <a:p>
            <a:r>
              <a:rPr lang="en-GB" dirty="0">
                <a:solidFill>
                  <a:srgbClr val="000000"/>
                </a:solidFill>
                <a:latin typeface="Times New Roman" panose="02020603050405020304" pitchFamily="18" charset="0"/>
              </a:rPr>
              <a:t> </a:t>
            </a:r>
            <a:r>
              <a:rPr lang="en-GB" dirty="0"/>
              <a:t> </a:t>
            </a:r>
          </a:p>
        </p:txBody>
      </p:sp>
      <p:sp>
        <p:nvSpPr>
          <p:cNvPr id="4" name="Rectangle 3">
            <a:extLst>
              <a:ext uri="{FF2B5EF4-FFF2-40B4-BE49-F238E27FC236}">
                <a16:creationId xmlns:a16="http://schemas.microsoft.com/office/drawing/2014/main" id="{8C17952F-CD58-4B6F-8AC2-6A5E22A62D90}"/>
              </a:ext>
            </a:extLst>
          </p:cNvPr>
          <p:cNvSpPr/>
          <p:nvPr/>
        </p:nvSpPr>
        <p:spPr>
          <a:xfrm>
            <a:off x="4450813" y="238708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5" name="Rectangle 4">
            <a:extLst>
              <a:ext uri="{FF2B5EF4-FFF2-40B4-BE49-F238E27FC236}">
                <a16:creationId xmlns:a16="http://schemas.microsoft.com/office/drawing/2014/main" id="{5A8F6261-5E39-437E-BE0F-99325F74799B}"/>
              </a:ext>
            </a:extLst>
          </p:cNvPr>
          <p:cNvSpPr/>
          <p:nvPr/>
        </p:nvSpPr>
        <p:spPr>
          <a:xfrm>
            <a:off x="4450813" y="238708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3327868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(1/2)</a:t>
            </a:r>
          </a:p>
        </p:txBody>
      </p:sp>
      <p:graphicFrame>
        <p:nvGraphicFramePr>
          <p:cNvPr id="5" name="Table 4"/>
          <p:cNvGraphicFramePr>
            <a:graphicFrameLocks noGrp="1"/>
          </p:cNvGraphicFramePr>
          <p:nvPr>
            <p:extLst/>
          </p:nvPr>
        </p:nvGraphicFramePr>
        <p:xfrm>
          <a:off x="85651" y="619840"/>
          <a:ext cx="8972695" cy="4006860"/>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634834">
                  <a:extLst>
                    <a:ext uri="{9D8B030D-6E8A-4147-A177-3AD203B41FA5}">
                      <a16:colId xmlns:a16="http://schemas.microsoft.com/office/drawing/2014/main" val="20002"/>
                    </a:ext>
                  </a:extLst>
                </a:gridCol>
                <a:gridCol w="1494912">
                  <a:extLst>
                    <a:ext uri="{9D8B030D-6E8A-4147-A177-3AD203B41FA5}">
                      <a16:colId xmlns:a16="http://schemas.microsoft.com/office/drawing/2014/main" val="20003"/>
                    </a:ext>
                  </a:extLst>
                </a:gridCol>
                <a:gridCol w="220625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82747">
                <a:tc>
                  <a:txBody>
                    <a:bodyPr/>
                    <a:lstStyle/>
                    <a:p>
                      <a:pPr algn="ctr"/>
                      <a:r>
                        <a:rPr lang="en-GB" sz="900" dirty="0"/>
                        <a:t>REF</a:t>
                      </a:r>
                    </a:p>
                  </a:txBody>
                  <a:tcPr marL="36000" marR="36000" marT="36000" marB="36000" anchor="ctr"/>
                </a:tc>
                <a:tc>
                  <a:txBody>
                    <a:bodyPr/>
                    <a:lstStyle/>
                    <a:p>
                      <a:pPr algn="ctr"/>
                      <a:r>
                        <a:rPr lang="en-GB" sz="900" dirty="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t>DESCRIPTION</a:t>
                      </a:r>
                      <a:endParaRPr lang="en-GB" sz="900" dirty="0"/>
                    </a:p>
                  </a:txBody>
                  <a:tcPr marL="36000" marR="36000" marT="36000" marB="36000" anchor="ctr"/>
                </a:tc>
                <a:tc>
                  <a:txBody>
                    <a:bodyPr/>
                    <a:lstStyle/>
                    <a:p>
                      <a:pPr algn="ctr"/>
                      <a:r>
                        <a:rPr lang="en-GB" sz="900"/>
                        <a:t>MITIGATING ACTIONS</a:t>
                      </a:r>
                    </a:p>
                  </a:txBody>
                  <a:tcPr marL="36000" marR="36000" marT="36000" marB="36000" anchor="ctr"/>
                </a:tc>
                <a:tc>
                  <a:txBody>
                    <a:bodyPr/>
                    <a:lstStyle/>
                    <a:p>
                      <a:pPr algn="ctr"/>
                      <a:r>
                        <a:rPr lang="en-GB" sz="900"/>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566274">
                <a:tc>
                  <a:txBody>
                    <a:bodyPr/>
                    <a:lstStyle/>
                    <a:p>
                      <a:pPr algn="ctr" fontAlgn="ctr"/>
                      <a:r>
                        <a:rPr lang="en-GB" sz="800" b="0" i="0" u="none" strike="noStrike" dirty="0">
                          <a:solidFill>
                            <a:srgbClr val="000000"/>
                          </a:solidFill>
                          <a:effectLst/>
                          <a:latin typeface="Arial" panose="020B0604020202020204" pitchFamily="34" charset="0"/>
                        </a:rPr>
                        <a:t>55572</a:t>
                      </a:r>
                    </a:p>
                  </a:txBody>
                  <a:tcPr marL="0" marR="0" marT="0" marB="0" anchor="ctr">
                    <a:solidFill>
                      <a:srgbClr val="CED1E2"/>
                    </a:solidFill>
                  </a:tcPr>
                </a:tc>
                <a:tc>
                  <a:txBody>
                    <a:bodyPr/>
                    <a:lstStyle/>
                    <a:p>
                      <a:pPr algn="ctr" fontAlgn="t"/>
                      <a:endParaRPr lang="en-GB" sz="800" b="0" i="0" u="none" strike="noStrike" dirty="0">
                        <a:solidFill>
                          <a:srgbClr val="000000"/>
                        </a:solidFill>
                        <a:effectLst/>
                        <a:latin typeface="+mn-lt"/>
                      </a:endParaRPr>
                    </a:p>
                  </a:txBody>
                  <a:tcPr marL="9525" marR="9525" marT="9525" marB="0" anchor="ctr">
                    <a:solidFill>
                      <a:srgbClr val="FF0000"/>
                    </a:solidFill>
                  </a:tcPr>
                </a:tc>
                <a:tc>
                  <a:txBody>
                    <a:bodyPr/>
                    <a:lstStyle/>
                    <a:p>
                      <a:pPr algn="ctr" fontAlgn="b"/>
                      <a:r>
                        <a:rPr lang="en-GB" sz="800" b="0" i="0" u="none" strike="noStrike" dirty="0">
                          <a:solidFill>
                            <a:srgbClr val="000000"/>
                          </a:solidFill>
                          <a:effectLst/>
                          <a:latin typeface="+mn-lt"/>
                        </a:rPr>
                        <a:t>Network</a:t>
                      </a:r>
                    </a:p>
                    <a:p>
                      <a:pPr algn="ctr" fontAlgn="b"/>
                      <a:endParaRPr lang="en-GB" sz="800" b="0" i="0" u="none" strike="noStrike" dirty="0">
                        <a:solidFill>
                          <a:srgbClr val="000000"/>
                        </a:solidFill>
                        <a:effectLst/>
                        <a:latin typeface="+mn-lt"/>
                      </a:endParaRP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Market Participants may not have sufficient time to procure and provision IX , if they choose the IX option for comms network connectivity, because of lead times for hardware, software and installation into data centres. Leading to lack of readiness on the part of Market Participants for UEPT in April 2020. Xoserve request that SI / DCC engage with Market participants as early as possible.</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Raise with SI / DCC, to request early engagement with Market Participants and review additional MAD milestones as they become available.</a:t>
                      </a:r>
                    </a:p>
                  </a:txBody>
                  <a:tcPr marL="0" marR="0" marT="0" marB="0" anchor="ctr">
                    <a:solidFill>
                      <a:srgbClr val="CED1E2"/>
                    </a:solidFill>
                  </a:tcPr>
                </a:tc>
                <a:tc>
                  <a:txBody>
                    <a:bodyPr/>
                    <a:lstStyle/>
                    <a:p>
                      <a:pPr algn="l" rtl="0" fontAlgn="ctr"/>
                      <a:r>
                        <a:rPr lang="en-US" sz="800" b="0" i="0" u="none" strike="noStrike" kern="1200" dirty="0">
                          <a:solidFill>
                            <a:srgbClr val="000000"/>
                          </a:solidFill>
                          <a:effectLst/>
                          <a:latin typeface="+mn-lt"/>
                          <a:ea typeface="+mn-ea"/>
                          <a:cs typeface="+mn-cs"/>
                        </a:rPr>
                        <a:t>No response to Email sent to Joe Lamerton on 19/3 requesting confirmation of whether Xoserve are to proceed with the IX connection to CSS. Follow up Emails to Joe Lamerton around a mechanism to provide IP addresses to Xoserve and whether IX remains in scope. Without this information it is not possible to make any further progress.</a:t>
                      </a:r>
                      <a:endParaRPr lang="en-GB" sz="800" b="0" i="0" u="none" strike="noStrike" kern="1200" dirty="0">
                        <a:solidFill>
                          <a:srgbClr val="000000"/>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01/04/20</a:t>
                      </a:r>
                    </a:p>
                  </a:txBody>
                  <a:tcPr marL="0" marR="0" marT="0" marB="0" anchor="ctr">
                    <a:solidFill>
                      <a:srgbClr val="CED1E2"/>
                    </a:solidFill>
                  </a:tcPr>
                </a:tc>
                <a:extLst>
                  <a:ext uri="{0D108BD9-81ED-4DB2-BD59-A6C34878D82A}">
                    <a16:rowId xmlns:a16="http://schemas.microsoft.com/office/drawing/2014/main" val="3954995930"/>
                  </a:ext>
                </a:extLst>
              </a:tr>
              <a:tr h="755032">
                <a:tc>
                  <a:txBody>
                    <a:bodyPr/>
                    <a:lstStyle/>
                    <a:p>
                      <a:pPr algn="ctr" fontAlgn="ctr"/>
                      <a:r>
                        <a:rPr lang="en-GB" sz="800" b="0" i="0" u="none" strike="noStrike" dirty="0">
                          <a:solidFill>
                            <a:srgbClr val="000000"/>
                          </a:solidFill>
                          <a:effectLst/>
                          <a:latin typeface="Arial" panose="020B0604020202020204" pitchFamily="34" charset="0"/>
                        </a:rPr>
                        <a:t>61933</a:t>
                      </a:r>
                    </a:p>
                  </a:txBody>
                  <a:tcPr marL="0" marR="0" marT="0" marB="0" anchor="ctr">
                    <a:solidFill>
                      <a:srgbClr val="CED1E2"/>
                    </a:solidFill>
                  </a:tcPr>
                </a:tc>
                <a:tc>
                  <a:txBody>
                    <a:bodyPr/>
                    <a:lstStyle/>
                    <a:p>
                      <a:pPr algn="ctr" fontAlgn="t"/>
                      <a:endParaRPr lang="en-GB" sz="800" b="0" i="0" u="none" strike="noStrike" dirty="0">
                        <a:solidFill>
                          <a:srgbClr val="000000"/>
                        </a:solidFill>
                        <a:effectLst/>
                        <a:latin typeface="+mn-lt"/>
                      </a:endParaRPr>
                    </a:p>
                  </a:txBody>
                  <a:tcPr marL="9525" marR="9525" marT="9525" marB="0" anchor="ctr">
                    <a:solidFill>
                      <a:srgbClr val="FF0000"/>
                    </a:solidFill>
                  </a:tcPr>
                </a:tc>
                <a:tc>
                  <a:txBody>
                    <a:bodyPr/>
                    <a:lstStyle/>
                    <a:p>
                      <a:pPr algn="ctr" fontAlgn="b"/>
                      <a:r>
                        <a:rPr lang="en-GB" sz="800" b="0" i="0" u="none" strike="noStrike" dirty="0">
                          <a:solidFill>
                            <a:srgbClr val="000000"/>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may not be able to take a copy of production data on 30/05 for UEPT because Xoserve TechOps are considering imposing a change freeze due to Covid19 lockdowns in UK and India. Leading to Xoserve being unable to take the data copy to align with industry testing.</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Discussions with Tech Ops to understand any change freeze.</a:t>
                      </a:r>
                    </a:p>
                  </a:txBody>
                  <a:tcPr marL="0" marR="0" marT="0" marB="0" anchor="ctr">
                    <a:solidFill>
                      <a:srgbClr val="CED1E2"/>
                    </a:solidFill>
                  </a:tcPr>
                </a:tc>
                <a:tc>
                  <a:txBody>
                    <a:bodyPr/>
                    <a:lstStyle/>
                    <a:p>
                      <a:r>
                        <a:rPr lang="en-US" sz="800" dirty="0">
                          <a:solidFill>
                            <a:schemeClr val="tx1"/>
                          </a:solidFill>
                          <a:latin typeface="+mn-lt"/>
                        </a:rPr>
                        <a:t>Potential change freeze is being reviewed daily by major incident management team.</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10/04/20</a:t>
                      </a:r>
                    </a:p>
                  </a:txBody>
                  <a:tcPr marL="0" marR="0" marT="0" marB="0" anchor="ctr">
                    <a:solidFill>
                      <a:srgbClr val="CED1E2"/>
                    </a:solidFill>
                  </a:tcPr>
                </a:tc>
                <a:extLst>
                  <a:ext uri="{0D108BD9-81ED-4DB2-BD59-A6C34878D82A}">
                    <a16:rowId xmlns:a16="http://schemas.microsoft.com/office/drawing/2014/main" val="1694145573"/>
                  </a:ext>
                </a:extLst>
              </a:tr>
              <a:tr h="639110">
                <a:tc>
                  <a:txBody>
                    <a:bodyPr/>
                    <a:lstStyle/>
                    <a:p>
                      <a:pPr algn="ctr" fontAlgn="ctr"/>
                      <a:r>
                        <a:rPr lang="en-GB" sz="800" b="0" i="0" u="none" strike="noStrike" dirty="0">
                          <a:solidFill>
                            <a:srgbClr val="000000"/>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latin typeface="+mn-lt"/>
                      </a:endParaRPr>
                    </a:p>
                  </a:txBody>
                  <a:tcPr marL="36000" marR="36000" marT="36000" marB="36000" anchor="ctr">
                    <a:solidFill>
                      <a:srgbClr val="FF0000"/>
                    </a:solidFill>
                  </a:tcPr>
                </a:tc>
                <a:tc>
                  <a:txBody>
                    <a:bodyPr/>
                    <a:lstStyle/>
                    <a:p>
                      <a:pPr algn="ctr" fontAlgn="b"/>
                      <a:r>
                        <a:rPr lang="en-GB" sz="800" b="0" i="0" u="none" strike="noStrike" dirty="0">
                          <a:solidFill>
                            <a:srgbClr val="000000"/>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in the Programme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dirty="0">
                          <a:solidFill>
                            <a:schemeClr val="tx1"/>
                          </a:solidFill>
                          <a:latin typeface="+mn-lt"/>
                        </a:rPr>
                        <a:t>This continues to be a risk. The discussions at the Business rules workshop on 13/02 highlighted the gaps in the assumptions and understanding that stemmed from the lack of these being agreed and documented at a Programme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14/04/20</a:t>
                      </a:r>
                    </a:p>
                  </a:txBody>
                  <a:tcPr marL="0" marR="0" marT="0" marB="0" anchor="ctr">
                    <a:solidFill>
                      <a:srgbClr val="CED1E2"/>
                    </a:solidFill>
                  </a:tcPr>
                </a:tc>
                <a:extLst>
                  <a:ext uri="{0D108BD9-81ED-4DB2-BD59-A6C34878D82A}">
                    <a16:rowId xmlns:a16="http://schemas.microsoft.com/office/drawing/2014/main" val="642727315"/>
                  </a:ext>
                </a:extLst>
              </a:tr>
              <a:tr h="745628">
                <a:tc>
                  <a:txBody>
                    <a:bodyPr/>
                    <a:lstStyle/>
                    <a:p>
                      <a:pPr algn="ctr" fontAlgn="ctr"/>
                      <a:r>
                        <a:rPr lang="en-GB" sz="800" b="0" i="0" u="none" strike="noStrike" dirty="0">
                          <a:solidFill>
                            <a:srgbClr val="000000"/>
                          </a:solidFill>
                          <a:effectLst/>
                          <a:latin typeface="Arial" panose="020B0604020202020204" pitchFamily="34" charset="0"/>
                        </a:rPr>
                        <a:t>61861</a:t>
                      </a:r>
                    </a:p>
                  </a:txBody>
                  <a:tcPr marL="0" marR="0" marT="0" marB="0" anchor="ctr">
                    <a:solidFill>
                      <a:srgbClr val="CED1E2"/>
                    </a:solidFill>
                  </a:tcPr>
                </a:tc>
                <a:tc>
                  <a:txBody>
                    <a:bodyPr/>
                    <a:lstStyle/>
                    <a:p>
                      <a:pPr algn="ctr"/>
                      <a:endParaRPr lang="en-GB" sz="800" dirty="0">
                        <a:latin typeface="+mn-lt"/>
                      </a:endParaRPr>
                    </a:p>
                  </a:txBody>
                  <a:tcPr marL="36000" marR="36000" marT="36000" marB="36000" anchor="ctr">
                    <a:solidFill>
                      <a:srgbClr val="FF0000"/>
                    </a:solidFill>
                  </a:tcPr>
                </a:tc>
                <a:tc>
                  <a:txBody>
                    <a:bodyPr/>
                    <a:lstStyle/>
                    <a:p>
                      <a:pPr algn="ctr" fontAlgn="b"/>
                      <a:r>
                        <a:rPr lang="en-GB" sz="800" b="0" i="0" u="none" strike="noStrike" dirty="0">
                          <a:solidFill>
                            <a:srgbClr val="000000"/>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will not have test data loaded ready for DMT as the SI have yet to issue requirements, and have only allowed 13 days on the CSSIP for parties to develop, test and execute data filters. Leading to insufficient time and therefore delay in DMT readiness. </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Discuss with SI.</a:t>
                      </a:r>
                    </a:p>
                  </a:txBody>
                  <a:tcPr marL="0" marR="0" marT="0" marB="0" anchor="ctr">
                    <a:solidFill>
                      <a:srgbClr val="CED1E2"/>
                    </a:solidFill>
                  </a:tcPr>
                </a:tc>
                <a:tc>
                  <a:txBody>
                    <a:bodyPr/>
                    <a:lstStyle/>
                    <a:p>
                      <a:r>
                        <a:rPr lang="en-US" sz="800" dirty="0">
                          <a:solidFill>
                            <a:schemeClr val="tx1"/>
                          </a:solidFill>
                          <a:latin typeface="+mn-lt"/>
                        </a:rPr>
                        <a:t>Issue raised at TDWG on 17/03. Xoserve have requested that Elliot schedule a meeting asap to discuss</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28/03/20</a:t>
                      </a:r>
                    </a:p>
                  </a:txBody>
                  <a:tcPr marL="0" marR="0" marT="0" marB="0" anchor="ctr">
                    <a:solidFill>
                      <a:srgbClr val="CED1E2"/>
                    </a:solidFill>
                  </a:tcPr>
                </a:tc>
                <a:extLst>
                  <a:ext uri="{0D108BD9-81ED-4DB2-BD59-A6C34878D82A}">
                    <a16:rowId xmlns:a16="http://schemas.microsoft.com/office/drawing/2014/main" val="3454514774"/>
                  </a:ext>
                </a:extLst>
              </a:tr>
            </a:tbl>
          </a:graphicData>
        </a:graphic>
      </p:graphicFrame>
    </p:spTree>
    <p:extLst>
      <p:ext uri="{BB962C8B-B14F-4D97-AF65-F5344CB8AC3E}">
        <p14:creationId xmlns:p14="http://schemas.microsoft.com/office/powerpoint/2010/main" val="1210169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(1/2)</a:t>
            </a:r>
          </a:p>
        </p:txBody>
      </p:sp>
      <p:graphicFrame>
        <p:nvGraphicFramePr>
          <p:cNvPr id="5" name="Table 4"/>
          <p:cNvGraphicFramePr>
            <a:graphicFrameLocks noGrp="1"/>
          </p:cNvGraphicFramePr>
          <p:nvPr>
            <p:extLst/>
          </p:nvPr>
        </p:nvGraphicFramePr>
        <p:xfrm>
          <a:off x="85651" y="637580"/>
          <a:ext cx="8972695" cy="3220313"/>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366986">
                  <a:extLst>
                    <a:ext uri="{9D8B030D-6E8A-4147-A177-3AD203B41FA5}">
                      <a16:colId xmlns:a16="http://schemas.microsoft.com/office/drawing/2014/main" val="20002"/>
                    </a:ext>
                  </a:extLst>
                </a:gridCol>
                <a:gridCol w="1917700">
                  <a:extLst>
                    <a:ext uri="{9D8B030D-6E8A-4147-A177-3AD203B41FA5}">
                      <a16:colId xmlns:a16="http://schemas.microsoft.com/office/drawing/2014/main" val="20003"/>
                    </a:ext>
                  </a:extLst>
                </a:gridCol>
                <a:gridCol w="205131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45666">
                <a:tc>
                  <a:txBody>
                    <a:bodyPr/>
                    <a:lstStyle/>
                    <a:p>
                      <a:pPr algn="ctr"/>
                      <a:r>
                        <a:rPr lang="en-GB" sz="900" dirty="0"/>
                        <a:t>REF</a:t>
                      </a:r>
                    </a:p>
                  </a:txBody>
                  <a:tcPr marL="36000" marR="36000" marT="36000" marB="36000" anchor="ctr"/>
                </a:tc>
                <a:tc>
                  <a:txBody>
                    <a:bodyPr/>
                    <a:lstStyle/>
                    <a:p>
                      <a:pPr algn="ctr"/>
                      <a:r>
                        <a:rPr lang="en-GB" sz="900" dirty="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t>DESCRIPTION</a:t>
                      </a:r>
                      <a:endParaRPr lang="en-GB" sz="900" dirty="0"/>
                    </a:p>
                  </a:txBody>
                  <a:tcPr marL="36000" marR="36000" marT="36000" marB="36000" anchor="ctr"/>
                </a:tc>
                <a:tc>
                  <a:txBody>
                    <a:bodyPr/>
                    <a:lstStyle/>
                    <a:p>
                      <a:pPr algn="ctr"/>
                      <a:r>
                        <a:rPr lang="en-GB" sz="900"/>
                        <a:t>MITIGATING ACTIONS</a:t>
                      </a:r>
                    </a:p>
                  </a:txBody>
                  <a:tcPr marL="36000" marR="36000" marT="36000" marB="36000" anchor="ctr"/>
                </a:tc>
                <a:tc>
                  <a:txBody>
                    <a:bodyPr/>
                    <a:lstStyle/>
                    <a:p>
                      <a:pPr algn="ctr"/>
                      <a:r>
                        <a:rPr lang="en-GB" sz="900"/>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602007">
                <a:tc>
                  <a:txBody>
                    <a:bodyPr/>
                    <a:lstStyle/>
                    <a:p>
                      <a:pPr algn="ctr" fontAlgn="ctr"/>
                      <a:r>
                        <a:rPr lang="en-GB" sz="800" b="0" i="0" u="none" strike="noStrike" dirty="0">
                          <a:solidFill>
                            <a:srgbClr val="000000"/>
                          </a:solidFill>
                          <a:effectLst/>
                          <a:latin typeface="Arial" panose="020B0604020202020204" pitchFamily="34" charset="0"/>
                        </a:rPr>
                        <a:t>61903</a:t>
                      </a:r>
                    </a:p>
                  </a:txBody>
                  <a:tcPr marL="0" marR="0" marT="0" marB="0" anchor="ctr">
                    <a:solidFill>
                      <a:srgbClr val="CED1E2"/>
                    </a:solidFill>
                  </a:tcPr>
                </a:tc>
                <a:tc>
                  <a:txBody>
                    <a:bodyPr/>
                    <a:lstStyle/>
                    <a:p>
                      <a:pPr algn="ctr"/>
                      <a:endParaRPr lang="en-GB" sz="800" dirty="0">
                        <a:latin typeface="+mn-lt"/>
                      </a:endParaRPr>
                    </a:p>
                  </a:txBody>
                  <a:tcPr marL="36000" marR="36000" marT="36000" marB="36000" anchor="ctr">
                    <a:solidFill>
                      <a:srgbClr val="FF0000"/>
                    </a:solidFill>
                  </a:tcPr>
                </a:tc>
                <a:tc>
                  <a:txBody>
                    <a:bodyPr/>
                    <a:lstStyle/>
                    <a:p>
                      <a:pPr algn="ctr" fontAlgn="b"/>
                      <a:r>
                        <a:rPr lang="en-GB" sz="800" b="0" i="0" u="none" strike="noStrike" dirty="0">
                          <a:solidFill>
                            <a:srgbClr val="000000"/>
                          </a:solidFill>
                          <a:effectLst/>
                          <a:latin typeface="+mn-lt"/>
                        </a:rPr>
                        <a:t>Testing</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PPTE2 test environment may not be ready for External SIT because of we do not currently have a plan for Xoserve/CSS connectivity. leading to missing milestone for SIT entry.</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Request information regarding the webhook registration process to CSS from SI.</a:t>
                      </a:r>
                    </a:p>
                  </a:txBody>
                  <a:tcPr marL="0" marR="0" marT="0" marB="0" anchor="ctr">
                    <a:solidFill>
                      <a:srgbClr val="CED1E2"/>
                    </a:solidFill>
                  </a:tcPr>
                </a:tc>
                <a:tc>
                  <a:txBody>
                    <a:bodyPr/>
                    <a:lstStyle/>
                    <a:p>
                      <a:r>
                        <a:rPr lang="en-US" sz="800" dirty="0">
                          <a:solidFill>
                            <a:schemeClr val="tx1"/>
                          </a:solidFill>
                          <a:latin typeface="+mn-lt"/>
                        </a:rPr>
                        <a:t>Request information regarding the webhook registration process to CSS from SI. 24/3 - Email requesting information sent to Mark Lane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27/03/20</a:t>
                      </a:r>
                    </a:p>
                  </a:txBody>
                  <a:tcPr marL="0" marR="0" marT="0" marB="0" anchor="ctr">
                    <a:solidFill>
                      <a:srgbClr val="CED1E2"/>
                    </a:solidFill>
                  </a:tcPr>
                </a:tc>
                <a:extLst>
                  <a:ext uri="{0D108BD9-81ED-4DB2-BD59-A6C34878D82A}">
                    <a16:rowId xmlns:a16="http://schemas.microsoft.com/office/drawing/2014/main" val="3954995930"/>
                  </a:ext>
                </a:extLst>
              </a:tr>
              <a:tr h="602007">
                <a:tc>
                  <a:txBody>
                    <a:bodyPr/>
                    <a:lstStyle/>
                    <a:p>
                      <a:pPr algn="ctr" fontAlgn="ctr"/>
                      <a:r>
                        <a:rPr lang="en-GB" sz="800" b="0" i="0" u="none" strike="noStrike" dirty="0">
                          <a:solidFill>
                            <a:srgbClr val="000000"/>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rgbClr val="000000"/>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rgbClr val="000000"/>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that the approval of the CSS Physical Design does not take into consideration the complete E2E impacts of the Switching Programme because the CSS design is solely focused on the core CSS and primary interactions with CSS. Leading to an inaccurate critical path being followed for the Programme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rgbClr val="000000"/>
                          </a:solidFill>
                          <a:effectLst/>
                          <a:latin typeface="+mn-lt"/>
                          <a:ea typeface="+mn-ea"/>
                          <a:cs typeface="+mn-cs"/>
                        </a:rPr>
                        <a:t>1. Raise with Ofgem to identify owner/RACI </a:t>
                      </a:r>
                    </a:p>
                    <a:p>
                      <a:pPr algn="l" fontAlgn="ctr"/>
                      <a:r>
                        <a:rPr lang="en-US" sz="800" b="0" i="0" u="none" strike="noStrike" kern="1200" dirty="0">
                          <a:solidFill>
                            <a:srgbClr val="000000"/>
                          </a:solidFill>
                          <a:effectLst/>
                          <a:latin typeface="+mn-lt"/>
                          <a:ea typeface="+mn-ea"/>
                          <a:cs typeface="+mn-cs"/>
                        </a:rPr>
                        <a:t>2. E2E CSS design needs to be in place involving all components/systems/interactions which needs to be form the architectural baseline that the Programme is governed against.</a:t>
                      </a:r>
                    </a:p>
                    <a:p>
                      <a:pPr algn="l" fontAlgn="ctr"/>
                      <a:endParaRPr lang="en-US" sz="800" b="0" i="0" u="none" strike="noStrike" kern="1200" dirty="0">
                        <a:solidFill>
                          <a:srgbClr val="000000"/>
                        </a:solidFill>
                        <a:effectLst/>
                        <a:latin typeface="+mn-lt"/>
                        <a:ea typeface="+mn-ea"/>
                        <a:cs typeface="+mn-cs"/>
                      </a:endParaRPr>
                    </a:p>
                    <a:p>
                      <a:pPr algn="l" fontAlgn="ctr"/>
                      <a:endParaRPr lang="en-US" sz="800" b="0" i="0" u="none" strike="noStrike" kern="1200" dirty="0">
                        <a:solidFill>
                          <a:srgbClr val="000000"/>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Business rules now shared. Xoserve reviewing and will monitor throughout test phases.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14/04/20</a:t>
                      </a:r>
                    </a:p>
                  </a:txBody>
                  <a:tcPr marL="0" marR="0" marT="0" marB="0" anchor="ctr">
                    <a:solidFill>
                      <a:srgbClr val="CED1E2"/>
                    </a:solidFill>
                  </a:tcPr>
                </a:tc>
                <a:extLst>
                  <a:ext uri="{0D108BD9-81ED-4DB2-BD59-A6C34878D82A}">
                    <a16:rowId xmlns:a16="http://schemas.microsoft.com/office/drawing/2014/main" val="1524511592"/>
                  </a:ext>
                </a:extLst>
              </a:tr>
              <a:tr h="562867">
                <a:tc>
                  <a:txBody>
                    <a:bodyPr/>
                    <a:lstStyle/>
                    <a:p>
                      <a:pPr algn="ctr" fontAlgn="ctr"/>
                      <a:r>
                        <a:rPr lang="en-GB" sz="800" b="0" i="0" u="none" strike="noStrike" dirty="0">
                          <a:solidFill>
                            <a:srgbClr val="000000"/>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rgbClr val="000000"/>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rgbClr val="000000"/>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Programme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This continues to be a risk. The discussions at the Business rules workshop on 13/02 highlighted the gaps in the assumptions and understanding that stemmed from the lack of these being agreed and documented at a Programme level.</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mn-lt"/>
                        </a:rPr>
                        <a:t>14/04/20</a:t>
                      </a:r>
                    </a:p>
                    <a:p>
                      <a:pPr algn="ctr" fontAlgn="ctr"/>
                      <a:endParaRPr lang="en-GB" sz="800" b="0" i="0" u="none" strike="noStrike" dirty="0">
                        <a:solidFill>
                          <a:srgbClr val="000000"/>
                        </a:solidFill>
                        <a:effectLst/>
                        <a:latin typeface="Arial" panose="020B0604020202020204" pitchFamily="34" charset="0"/>
                      </a:endParaRPr>
                    </a:p>
                  </a:txBody>
                  <a:tcPr marL="0" marR="0" marT="0" marB="0" anchor="ctr">
                    <a:solidFill>
                      <a:srgbClr val="CED1E2"/>
                    </a:solidFill>
                  </a:tcPr>
                </a:tc>
                <a:extLst>
                  <a:ext uri="{0D108BD9-81ED-4DB2-BD59-A6C34878D82A}">
                    <a16:rowId xmlns:a16="http://schemas.microsoft.com/office/drawing/2014/main" val="1694145573"/>
                  </a:ext>
                </a:extLst>
              </a:tr>
            </a:tbl>
          </a:graphicData>
        </a:graphic>
      </p:graphicFrame>
    </p:spTree>
    <p:extLst>
      <p:ext uri="{BB962C8B-B14F-4D97-AF65-F5344CB8AC3E}">
        <p14:creationId xmlns:p14="http://schemas.microsoft.com/office/powerpoint/2010/main" val="268369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8229600" cy="637580"/>
          </a:xfrm>
        </p:spPr>
        <p:txBody>
          <a:bodyPr>
            <a:noAutofit/>
          </a:bodyPr>
          <a:lstStyle/>
          <a:p>
            <a:r>
              <a:rPr lang="en-GB" sz="2400">
                <a:latin typeface="Arial"/>
                <a:cs typeface="Arial"/>
              </a:rPr>
              <a:t>Key Programme Issues</a:t>
            </a:r>
          </a:p>
        </p:txBody>
      </p:sp>
      <p:graphicFrame>
        <p:nvGraphicFramePr>
          <p:cNvPr id="4" name="Table 3">
            <a:extLst>
              <a:ext uri="{FF2B5EF4-FFF2-40B4-BE49-F238E27FC236}">
                <a16:creationId xmlns:a16="http://schemas.microsoft.com/office/drawing/2014/main" id="{DB6BB02B-7143-479F-BE87-A9CBDA1B8356}"/>
              </a:ext>
            </a:extLst>
          </p:cNvPr>
          <p:cNvGraphicFramePr>
            <a:graphicFrameLocks noGrp="1"/>
          </p:cNvGraphicFramePr>
          <p:nvPr>
            <p:extLst/>
          </p:nvPr>
        </p:nvGraphicFramePr>
        <p:xfrm>
          <a:off x="123969" y="641456"/>
          <a:ext cx="8896063" cy="1022243"/>
        </p:xfrm>
        <a:graphic>
          <a:graphicData uri="http://schemas.openxmlformats.org/drawingml/2006/table">
            <a:tbl>
              <a:tblPr firstRow="1" bandRow="1">
                <a:tableStyleId>{5C22544A-7EE6-4342-B048-85BDC9FD1C3A}</a:tableStyleId>
              </a:tblPr>
              <a:tblGrid>
                <a:gridCol w="386325">
                  <a:extLst>
                    <a:ext uri="{9D8B030D-6E8A-4147-A177-3AD203B41FA5}">
                      <a16:colId xmlns:a16="http://schemas.microsoft.com/office/drawing/2014/main" val="20000"/>
                    </a:ext>
                  </a:extLst>
                </a:gridCol>
                <a:gridCol w="440300">
                  <a:extLst>
                    <a:ext uri="{9D8B030D-6E8A-4147-A177-3AD203B41FA5}">
                      <a16:colId xmlns:a16="http://schemas.microsoft.com/office/drawing/2014/main" val="20001"/>
                    </a:ext>
                  </a:extLst>
                </a:gridCol>
                <a:gridCol w="905438">
                  <a:extLst>
                    <a:ext uri="{9D8B030D-6E8A-4147-A177-3AD203B41FA5}">
                      <a16:colId xmlns:a16="http://schemas.microsoft.com/office/drawing/2014/main" val="3490358336"/>
                    </a:ext>
                  </a:extLst>
                </a:gridCol>
                <a:gridCol w="1548000">
                  <a:extLst>
                    <a:ext uri="{9D8B030D-6E8A-4147-A177-3AD203B41FA5}">
                      <a16:colId xmlns:a16="http://schemas.microsoft.com/office/drawing/2014/main" val="20002"/>
                    </a:ext>
                  </a:extLst>
                </a:gridCol>
                <a:gridCol w="2556000">
                  <a:extLst>
                    <a:ext uri="{9D8B030D-6E8A-4147-A177-3AD203B41FA5}">
                      <a16:colId xmlns:a16="http://schemas.microsoft.com/office/drawing/2014/main" val="20003"/>
                    </a:ext>
                  </a:extLst>
                </a:gridCol>
                <a:gridCol w="2304000">
                  <a:extLst>
                    <a:ext uri="{9D8B030D-6E8A-4147-A177-3AD203B41FA5}">
                      <a16:colId xmlns:a16="http://schemas.microsoft.com/office/drawing/2014/main" val="2992598958"/>
                    </a:ext>
                  </a:extLst>
                </a:gridCol>
                <a:gridCol w="756000">
                  <a:extLst>
                    <a:ext uri="{9D8B030D-6E8A-4147-A177-3AD203B41FA5}">
                      <a16:colId xmlns:a16="http://schemas.microsoft.com/office/drawing/2014/main" val="2261462523"/>
                    </a:ext>
                  </a:extLst>
                </a:gridCol>
              </a:tblGrid>
              <a:tr h="412905">
                <a:tc>
                  <a:txBody>
                    <a:bodyPr/>
                    <a:lstStyle/>
                    <a:p>
                      <a:pPr algn="ctr"/>
                      <a:r>
                        <a:rPr lang="en-GB" sz="800"/>
                        <a:t>REF</a:t>
                      </a:r>
                    </a:p>
                  </a:txBody>
                  <a:tcPr marL="36000" marR="36000" marT="36000" marB="36000" anchor="ctr"/>
                </a:tc>
                <a:tc>
                  <a:txBody>
                    <a:bodyPr/>
                    <a:lstStyle/>
                    <a:p>
                      <a:pPr algn="ctr"/>
                      <a:r>
                        <a:rPr lang="en-GB" sz="8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u="sng"/>
                        <a:t>DESCRIPTION</a:t>
                      </a:r>
                      <a:endParaRPr lang="en-GB" sz="800"/>
                    </a:p>
                  </a:txBody>
                  <a:tcPr marL="36000" marR="36000" marT="36000" marB="36000" anchor="ctr"/>
                </a:tc>
                <a:tc>
                  <a:txBody>
                    <a:bodyPr/>
                    <a:lstStyle/>
                    <a:p>
                      <a:pPr algn="ctr"/>
                      <a:r>
                        <a:rPr lang="en-GB" sz="800"/>
                        <a:t>MITIGATING ACTIONS</a:t>
                      </a:r>
                    </a:p>
                  </a:txBody>
                  <a:tcPr marL="36000" marR="36000" marT="36000" marB="36000" anchor="ctr"/>
                </a:tc>
                <a:tc>
                  <a:txBody>
                    <a:bodyPr/>
                    <a:lstStyle/>
                    <a:p>
                      <a:pPr algn="ctr"/>
                      <a:r>
                        <a:rPr lang="en-GB" sz="800"/>
                        <a:t>LATEST UPDATE</a:t>
                      </a:r>
                    </a:p>
                  </a:txBody>
                  <a:tcPr marL="36000" marR="36000" marT="36000" marB="36000" anchor="ctr"/>
                </a:tc>
                <a:tc>
                  <a:txBody>
                    <a:bodyPr/>
                    <a:lstStyle/>
                    <a:p>
                      <a:pPr algn="ctr"/>
                      <a:r>
                        <a:rPr lang="en-GB" sz="800"/>
                        <a:t>TARGET</a:t>
                      </a:r>
                    </a:p>
                    <a:p>
                      <a:pPr algn="ctr"/>
                      <a:r>
                        <a:rPr lang="en-GB" sz="800"/>
                        <a:t>RESOLUTION</a:t>
                      </a:r>
                    </a:p>
                    <a:p>
                      <a:pPr algn="ctr"/>
                      <a:r>
                        <a:rPr lang="en-GB" sz="800"/>
                        <a:t>DATE</a:t>
                      </a:r>
                    </a:p>
                  </a:txBody>
                  <a:tcPr marL="36000" marR="36000" marT="36000" marB="36000" anchor="ctr"/>
                </a:tc>
                <a:extLst>
                  <a:ext uri="{0D108BD9-81ED-4DB2-BD59-A6C34878D82A}">
                    <a16:rowId xmlns:a16="http://schemas.microsoft.com/office/drawing/2014/main" val="10000"/>
                  </a:ext>
                </a:extLst>
              </a:tr>
              <a:tr h="584483">
                <a:tc>
                  <a:txBody>
                    <a:bodyPr/>
                    <a:lstStyle/>
                    <a:p>
                      <a:pPr algn="ctr" fontAlgn="b"/>
                      <a:r>
                        <a:rPr lang="en-GB" sz="800" b="0" i="0" u="none" strike="noStrike" dirty="0">
                          <a:solidFill>
                            <a:srgbClr val="000000"/>
                          </a:solidFill>
                          <a:effectLst/>
                          <a:latin typeface="+mn-lt"/>
                        </a:rPr>
                        <a:t>61429</a:t>
                      </a:r>
                    </a:p>
                  </a:txBody>
                  <a:tcPr marL="36000" marR="36000" marT="36000" marB="36000" anchor="ctr">
                    <a:solidFill>
                      <a:srgbClr val="CED1E1"/>
                    </a:solidFill>
                  </a:tcPr>
                </a:tc>
                <a:tc>
                  <a:txBody>
                    <a:bodyPr/>
                    <a:lstStyle/>
                    <a:p>
                      <a:pPr algn="ctr" fontAlgn="b"/>
                      <a:r>
                        <a:rPr lang="en-GB" sz="800" b="0" i="0" u="none" strike="noStrike" dirty="0">
                          <a:solidFill>
                            <a:srgbClr val="000000"/>
                          </a:solidFill>
                          <a:effectLst/>
                          <a:latin typeface="+mn-lt"/>
                        </a:rPr>
                        <a:t>Major</a:t>
                      </a:r>
                    </a:p>
                  </a:txBody>
                  <a:tcPr marL="36000" marR="36000" marT="36000" marB="36000" anchor="ctr">
                    <a:solidFill>
                      <a:srgbClr val="FFCC00"/>
                    </a:solidFill>
                  </a:tcPr>
                </a:tc>
                <a:tc>
                  <a:txBody>
                    <a:bodyPr/>
                    <a:lstStyle/>
                    <a:p>
                      <a:pPr algn="l" fontAlgn="b"/>
                      <a:r>
                        <a:rPr lang="en-GB" sz="800" b="0" i="0" u="none" strike="noStrike" dirty="0">
                          <a:solidFill>
                            <a:srgbClr val="000000"/>
                          </a:solidFill>
                          <a:effectLst/>
                          <a:latin typeface="+mn-lt"/>
                        </a:rPr>
                        <a:t>Data</a:t>
                      </a:r>
                    </a:p>
                  </a:txBody>
                  <a:tcPr marL="36000" marR="36000" marT="36000" marB="36000" anchor="ctr">
                    <a:solidFill>
                      <a:srgbClr val="CED1E2"/>
                    </a:solidFill>
                  </a:tcPr>
                </a:tc>
                <a:tc>
                  <a:txBody>
                    <a:bodyPr/>
                    <a:lstStyle/>
                    <a:p>
                      <a:pPr algn="l" fontAlgn="b"/>
                      <a:r>
                        <a:rPr lang="en-US" sz="800" b="0" i="0" u="none" strike="noStrike" dirty="0">
                          <a:solidFill>
                            <a:srgbClr val="000000"/>
                          </a:solidFill>
                          <a:effectLst/>
                          <a:latin typeface="+mn-lt"/>
                        </a:rPr>
                        <a:t>DMT - Industry parties have not developed against the same version of the design</a:t>
                      </a:r>
                    </a:p>
                  </a:txBody>
                  <a:tcPr marL="36000" marR="36000" marT="36000" marB="36000" anchor="ctr">
                    <a:solidFill>
                      <a:srgbClr val="CED1E2"/>
                    </a:solidFill>
                  </a:tcPr>
                </a:tc>
                <a:tc>
                  <a:txBody>
                    <a:bodyPr/>
                    <a:lstStyle/>
                    <a:p>
                      <a:pPr algn="l" fontAlgn="t"/>
                      <a:r>
                        <a:rPr lang="en-US" sz="800" b="0" i="0" u="none" strike="noStrike" kern="1200">
                          <a:solidFill>
                            <a:srgbClr val="000000"/>
                          </a:solidFill>
                          <a:effectLst/>
                          <a:latin typeface="+mn-lt"/>
                          <a:ea typeface="+mn-ea"/>
                          <a:cs typeface="+mn-cs"/>
                        </a:rPr>
                        <a:t>To be raised with the SI and Ofgem</a:t>
                      </a:r>
                      <a:endParaRPr lang="en-US" sz="800" b="0" i="0" u="none" strike="noStrike" kern="1200" dirty="0">
                        <a:solidFill>
                          <a:srgbClr val="000000"/>
                        </a:solidFill>
                        <a:effectLst/>
                        <a:latin typeface="+mn-lt"/>
                        <a:ea typeface="+mn-ea"/>
                        <a:cs typeface="+mn-cs"/>
                      </a:endParaRP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rgbClr val="000000"/>
                          </a:solidFill>
                          <a:effectLst/>
                          <a:latin typeface="+mn-lt"/>
                          <a:ea typeface="+mn-ea"/>
                          <a:cs typeface="+mn-cs"/>
                        </a:rPr>
                        <a:t>20/03: CR has been issued for approval</a:t>
                      </a:r>
                    </a:p>
                  </a:txBody>
                  <a:tcPr marL="36000" marR="36000" marT="36000" marB="36000" anchor="ctr">
                    <a:solidFill>
                      <a:srgbClr val="CED1E2"/>
                    </a:solidFill>
                  </a:tcPr>
                </a:tc>
                <a:tc>
                  <a:txBody>
                    <a:bodyPr/>
                    <a:lstStyle/>
                    <a:p>
                      <a:pPr algn="ctr" fontAlgn="b"/>
                      <a:r>
                        <a:rPr lang="en-GB" sz="800" b="0" i="0" u="none" strike="noStrike" dirty="0">
                          <a:solidFill>
                            <a:srgbClr val="000000"/>
                          </a:solidFill>
                          <a:effectLst/>
                          <a:latin typeface="+mn-lt"/>
                        </a:rPr>
                        <a:t>08/05/20</a:t>
                      </a:r>
                    </a:p>
                  </a:txBody>
                  <a:tcPr marL="36000" marR="36000" marT="36000" marB="36000" anchor="ctr">
                    <a:solidFill>
                      <a:srgbClr val="CED1E2"/>
                    </a:solidFill>
                  </a:tcPr>
                </a:tc>
                <a:extLst>
                  <a:ext uri="{0D108BD9-81ED-4DB2-BD59-A6C34878D82A}">
                    <a16:rowId xmlns:a16="http://schemas.microsoft.com/office/drawing/2014/main" val="2721742913"/>
                  </a:ext>
                </a:extLst>
              </a:tr>
            </a:tbl>
          </a:graphicData>
        </a:graphic>
      </p:graphicFrame>
    </p:spTree>
    <p:extLst>
      <p:ext uri="{BB962C8B-B14F-4D97-AF65-F5344CB8AC3E}">
        <p14:creationId xmlns:p14="http://schemas.microsoft.com/office/powerpoint/2010/main" val="1740861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2745C0-C3F1-4E14-AB1C-A0A3DEBF42EA}"/>
              </a:ext>
            </a:extLst>
          </p:cNvPr>
          <p:cNvSpPr txBox="1">
            <a:spLocks/>
          </p:cNvSpPr>
          <p:nvPr/>
        </p:nvSpPr>
        <p:spPr>
          <a:xfrm>
            <a:off x="832005" y="184417"/>
            <a:ext cx="7479990" cy="387007"/>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555FC4D3-E803-41E4-9266-FF342CCC29A4}"/>
              </a:ext>
            </a:extLst>
          </p:cNvPr>
          <p:cNvPicPr>
            <a:picLocks noChangeAspect="1"/>
          </p:cNvPicPr>
          <p:nvPr/>
        </p:nvPicPr>
        <p:blipFill rotWithShape="1">
          <a:blip r:embed="rId2"/>
          <a:srcRect b="11111"/>
          <a:stretch/>
        </p:blipFill>
        <p:spPr>
          <a:xfrm>
            <a:off x="1458539" y="571424"/>
            <a:ext cx="6226921" cy="4304564"/>
          </a:xfrm>
          <a:prstGeom prst="rect">
            <a:avLst/>
          </a:prstGeom>
        </p:spPr>
      </p:pic>
    </p:spTree>
    <p:extLst>
      <p:ext uri="{BB962C8B-B14F-4D97-AF65-F5344CB8AC3E}">
        <p14:creationId xmlns:p14="http://schemas.microsoft.com/office/powerpoint/2010/main" val="3973031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9.1 Bubbling Under Report</a:t>
            </a:r>
          </a:p>
        </p:txBody>
      </p:sp>
      <p:graphicFrame>
        <p:nvGraphicFramePr>
          <p:cNvPr id="5" name="Object 4">
            <a:extLst>
              <a:ext uri="{FF2B5EF4-FFF2-40B4-BE49-F238E27FC236}">
                <a16:creationId xmlns:a16="http://schemas.microsoft.com/office/drawing/2014/main" id="{68626607-89A7-424A-913F-0DCC502B7DE5}"/>
              </a:ext>
            </a:extLst>
          </p:cNvPr>
          <p:cNvGraphicFramePr>
            <a:graphicFrameLocks noChangeAspect="1"/>
          </p:cNvGraphicFramePr>
          <p:nvPr>
            <p:extLst>
              <p:ext uri="{D42A27DB-BD31-4B8C-83A1-F6EECF244321}">
                <p14:modId xmlns:p14="http://schemas.microsoft.com/office/powerpoint/2010/main" val="1030791805"/>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6184"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80571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9.2 Gemini Horizon Planning</a:t>
            </a:r>
          </a:p>
        </p:txBody>
      </p:sp>
      <p:graphicFrame>
        <p:nvGraphicFramePr>
          <p:cNvPr id="3" name="Object 2">
            <a:extLst>
              <a:ext uri="{FF2B5EF4-FFF2-40B4-BE49-F238E27FC236}">
                <a16:creationId xmlns:a16="http://schemas.microsoft.com/office/drawing/2014/main" id="{5AEC1225-24C4-4235-91B7-DE56FECE7E3A}"/>
              </a:ext>
            </a:extLst>
          </p:cNvPr>
          <p:cNvGraphicFramePr>
            <a:graphicFrameLocks noChangeAspect="1"/>
          </p:cNvGraphicFramePr>
          <p:nvPr>
            <p:extLst>
              <p:ext uri="{D42A27DB-BD31-4B8C-83A1-F6EECF244321}">
                <p14:modId xmlns:p14="http://schemas.microsoft.com/office/powerpoint/2010/main" val="4260324489"/>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1026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27598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FE1F-5C7D-4340-84B3-C86B698853CB}"/>
              </a:ext>
            </a:extLst>
          </p:cNvPr>
          <p:cNvSpPr>
            <a:spLocks noGrp="1"/>
          </p:cNvSpPr>
          <p:nvPr>
            <p:ph type="title"/>
          </p:nvPr>
        </p:nvSpPr>
        <p:spPr/>
        <p:txBody>
          <a:bodyPr/>
          <a:lstStyle/>
          <a:p>
            <a:r>
              <a:rPr lang="en-GB" dirty="0"/>
              <a:t>XRN4871 Part B Funding</a:t>
            </a:r>
          </a:p>
        </p:txBody>
      </p:sp>
      <p:sp>
        <p:nvSpPr>
          <p:cNvPr id="3" name="Content Placeholder 2">
            <a:extLst>
              <a:ext uri="{FF2B5EF4-FFF2-40B4-BE49-F238E27FC236}">
                <a16:creationId xmlns:a16="http://schemas.microsoft.com/office/drawing/2014/main" id="{56CD1200-2E09-46CB-ACF4-CCFECB036934}"/>
              </a:ext>
            </a:extLst>
          </p:cNvPr>
          <p:cNvSpPr>
            <a:spLocks noGrp="1"/>
          </p:cNvSpPr>
          <p:nvPr>
            <p:ph idx="1"/>
          </p:nvPr>
        </p:nvSpPr>
        <p:spPr/>
        <p:txBody>
          <a:bodyPr>
            <a:normAutofit/>
          </a:bodyPr>
          <a:lstStyle/>
          <a:p>
            <a:r>
              <a:rPr lang="en-GB" sz="1600" dirty="0">
                <a:solidFill>
                  <a:schemeClr val="tx2"/>
                </a:solidFill>
              </a:rPr>
              <a:t>XRN4871B is currently 100% DN funded</a:t>
            </a:r>
          </a:p>
          <a:p>
            <a:pPr marL="0" indent="0">
              <a:buNone/>
            </a:pPr>
            <a:endParaRPr lang="en-GB" sz="1600" dirty="0">
              <a:solidFill>
                <a:schemeClr val="tx2"/>
              </a:solidFill>
            </a:endParaRPr>
          </a:p>
          <a:p>
            <a:r>
              <a:rPr lang="en-GB" sz="1600" dirty="0">
                <a:solidFill>
                  <a:schemeClr val="tx2"/>
                </a:solidFill>
              </a:rPr>
              <a:t>Costs for Design is £12,840 </a:t>
            </a:r>
          </a:p>
          <a:p>
            <a:pPr lvl="1"/>
            <a:r>
              <a:rPr lang="en-GB" sz="1400" dirty="0">
                <a:solidFill>
                  <a:schemeClr val="tx2"/>
                </a:solidFill>
              </a:rPr>
              <a:t>This cost has fully been spent as the change design was completed under June 2020 before being de-scoped. </a:t>
            </a:r>
          </a:p>
          <a:p>
            <a:pPr lvl="1"/>
            <a:endParaRPr lang="en-GB" sz="1400" dirty="0">
              <a:solidFill>
                <a:schemeClr val="tx2"/>
              </a:solidFill>
            </a:endParaRPr>
          </a:p>
          <a:p>
            <a:r>
              <a:rPr lang="en-GB" sz="1600" dirty="0">
                <a:solidFill>
                  <a:schemeClr val="tx2"/>
                </a:solidFill>
              </a:rPr>
              <a:t>Cost for Delivery (Build and PIS) is circa £100,000</a:t>
            </a:r>
            <a:endParaRPr lang="en-GB" sz="1600" dirty="0">
              <a:solidFill>
                <a:schemeClr val="tx2"/>
              </a:solidFill>
              <a:highlight>
                <a:srgbClr val="FFFF00"/>
              </a:highlight>
            </a:endParaRPr>
          </a:p>
          <a:p>
            <a:pPr lvl="1"/>
            <a:r>
              <a:rPr lang="en-GB" sz="1400" dirty="0">
                <a:solidFill>
                  <a:schemeClr val="tx2"/>
                </a:solidFill>
              </a:rPr>
              <a:t>None of this cost has occurred yet as delivery will not commence until post May (following the design approval)</a:t>
            </a:r>
          </a:p>
        </p:txBody>
      </p:sp>
    </p:spTree>
    <p:extLst>
      <p:ext uri="{BB962C8B-B14F-4D97-AF65-F5344CB8AC3E}">
        <p14:creationId xmlns:p14="http://schemas.microsoft.com/office/powerpoint/2010/main" val="435436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10 Finance and General Change Budget Update </a:t>
            </a:r>
          </a:p>
        </p:txBody>
      </p:sp>
      <p:graphicFrame>
        <p:nvGraphicFramePr>
          <p:cNvPr id="3" name="Object 2">
            <a:extLst>
              <a:ext uri="{FF2B5EF4-FFF2-40B4-BE49-F238E27FC236}">
                <a16:creationId xmlns:a16="http://schemas.microsoft.com/office/drawing/2014/main" id="{77374CCC-26E5-40D8-98D8-28E59ACBDC70}"/>
              </a:ext>
            </a:extLst>
          </p:cNvPr>
          <p:cNvGraphicFramePr>
            <a:graphicFrameLocks noChangeAspect="1"/>
          </p:cNvGraphicFramePr>
          <p:nvPr>
            <p:extLst>
              <p:ext uri="{D42A27DB-BD31-4B8C-83A1-F6EECF244321}">
                <p14:modId xmlns:p14="http://schemas.microsoft.com/office/powerpoint/2010/main" val="418385699"/>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7204"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92331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11. AOB</a:t>
            </a:r>
          </a:p>
        </p:txBody>
      </p:sp>
    </p:spTree>
    <p:extLst>
      <p:ext uri="{BB962C8B-B14F-4D97-AF65-F5344CB8AC3E}">
        <p14:creationId xmlns:p14="http://schemas.microsoft.com/office/powerpoint/2010/main" val="1059976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11.1 Xoserve IX Refresh</a:t>
            </a:r>
          </a:p>
        </p:txBody>
      </p:sp>
      <p:sp>
        <p:nvSpPr>
          <p:cNvPr id="5" name="Subtitle 4">
            <a:extLst>
              <a:ext uri="{FF2B5EF4-FFF2-40B4-BE49-F238E27FC236}">
                <a16:creationId xmlns:a16="http://schemas.microsoft.com/office/drawing/2014/main" id="{ACBEC5E7-D4AA-4E8E-9C8D-EF05F7BB5E5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95117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IX Refresh Customer Update</a:t>
            </a:r>
          </a:p>
        </p:txBody>
      </p:sp>
      <p:sp>
        <p:nvSpPr>
          <p:cNvPr id="6" name="Content Placeholder 2">
            <a:extLst>
              <a:ext uri="{FF2B5EF4-FFF2-40B4-BE49-F238E27FC236}">
                <a16:creationId xmlns:a16="http://schemas.microsoft.com/office/drawing/2014/main" id="{2323BD94-2299-4994-92D5-B1B7DE15F25C}"/>
              </a:ext>
            </a:extLst>
          </p:cNvPr>
          <p:cNvSpPr>
            <a:spLocks noGrp="1"/>
          </p:cNvSpPr>
          <p:nvPr>
            <p:ph idx="1"/>
          </p:nvPr>
        </p:nvSpPr>
        <p:spPr>
          <a:xfrm>
            <a:off x="457200" y="753455"/>
            <a:ext cx="8229600" cy="4080937"/>
          </a:xfrm>
        </p:spPr>
        <p:txBody>
          <a:bodyPr vert="horz" lIns="91440" tIns="45720" rIns="91440" bIns="45720" rtlCol="0" anchor="t">
            <a:normAutofit/>
          </a:bodyPr>
          <a:lstStyle/>
          <a:p>
            <a:pPr marL="0" indent="0">
              <a:buNone/>
            </a:pPr>
            <a:endParaRPr lang="en-US" sz="1200" kern="0" dirty="0">
              <a:latin typeface="Arial"/>
              <a:cs typeface="Arial"/>
            </a:endParaRPr>
          </a:p>
          <a:p>
            <a:r>
              <a:rPr lang="en-US" sz="1400" kern="0" dirty="0">
                <a:latin typeface="Arial"/>
                <a:cs typeface="Arial"/>
              </a:rPr>
              <a:t>There has been a significate impact on the project regarding COVID-19. This is due to customer site access restrictions as part of government recommendations</a:t>
            </a:r>
          </a:p>
          <a:p>
            <a:pPr lvl="1">
              <a:buFont typeface="Wingdings" panose="05000000000000000000" pitchFamily="2" charset="2"/>
              <a:buChar char="Ø"/>
            </a:pPr>
            <a:r>
              <a:rPr lang="en-US" sz="1100" kern="0" dirty="0">
                <a:latin typeface="Arial"/>
                <a:cs typeface="Arial"/>
              </a:rPr>
              <a:t>70% of all remaining customers have requested a hold on their migration due to business continuity arrangements</a:t>
            </a:r>
          </a:p>
          <a:p>
            <a:pPr lvl="1">
              <a:buFont typeface="Wingdings" panose="05000000000000000000" pitchFamily="2" charset="2"/>
              <a:buChar char="Ø"/>
            </a:pPr>
            <a:r>
              <a:rPr lang="en-US" sz="1100" kern="0" dirty="0">
                <a:latin typeface="Arial"/>
                <a:cs typeface="Arial"/>
              </a:rPr>
              <a:t>Project continuing where possible with remaining customers</a:t>
            </a:r>
          </a:p>
          <a:p>
            <a:pPr marL="457200" lvl="1" indent="0">
              <a:buNone/>
            </a:pPr>
            <a:endParaRPr lang="en-US" sz="900" kern="0" dirty="0">
              <a:latin typeface="Arial"/>
              <a:cs typeface="Arial"/>
            </a:endParaRPr>
          </a:p>
          <a:p>
            <a:r>
              <a:rPr lang="en-US" sz="1400" kern="0" dirty="0">
                <a:latin typeface="Arial"/>
                <a:cs typeface="Arial"/>
              </a:rPr>
              <a:t>Overall project RAG status has moved to Red</a:t>
            </a:r>
          </a:p>
          <a:p>
            <a:pPr lvl="1">
              <a:buFont typeface="Wingdings" panose="05000000000000000000" pitchFamily="2" charset="2"/>
              <a:buChar char="Ø"/>
            </a:pPr>
            <a:r>
              <a:rPr lang="en-US" sz="1100" kern="0" dirty="0">
                <a:latin typeface="Arial"/>
                <a:cs typeface="Arial"/>
              </a:rPr>
              <a:t>Network Lines, Server and Router installations all require site access which has been limited</a:t>
            </a:r>
          </a:p>
          <a:p>
            <a:pPr lvl="1">
              <a:buFont typeface="Wingdings" panose="05000000000000000000" pitchFamily="2" charset="2"/>
              <a:buChar char="Ø"/>
            </a:pPr>
            <a:r>
              <a:rPr lang="en-US" sz="1100" kern="0" dirty="0">
                <a:latin typeface="Arial"/>
                <a:cs typeface="Arial"/>
              </a:rPr>
              <a:t>Customer migrations dependent on all physical infrastructure being in place </a:t>
            </a:r>
          </a:p>
          <a:p>
            <a:pPr marL="0" indent="0">
              <a:buNone/>
            </a:pPr>
            <a:endParaRPr lang="en-US" sz="1100" kern="0" dirty="0">
              <a:latin typeface="Arial"/>
              <a:cs typeface="Arial"/>
            </a:endParaRPr>
          </a:p>
          <a:p>
            <a:r>
              <a:rPr lang="en-GB" sz="1400" kern="0" dirty="0">
                <a:latin typeface="Arial"/>
                <a:cs typeface="Arial"/>
              </a:rPr>
              <a:t>Project team have engaged with legacy service provider to ensure all customers remain on a fully supported solution</a:t>
            </a:r>
          </a:p>
          <a:p>
            <a:pPr lvl="1">
              <a:buFont typeface="Wingdings" panose="05000000000000000000" pitchFamily="2" charset="2"/>
              <a:buChar char="Ø"/>
            </a:pPr>
            <a:r>
              <a:rPr lang="en-GB" sz="1200" kern="0" dirty="0">
                <a:latin typeface="Arial"/>
                <a:cs typeface="Arial"/>
              </a:rPr>
              <a:t>Agreement in place to extend support past August 2020, if needed</a:t>
            </a:r>
          </a:p>
          <a:p>
            <a:pPr lvl="1">
              <a:buFont typeface="Wingdings" panose="05000000000000000000" pitchFamily="2" charset="2"/>
              <a:buChar char="Ø"/>
            </a:pPr>
            <a:r>
              <a:rPr lang="en-GB" sz="1200" kern="0" dirty="0">
                <a:latin typeface="Arial"/>
                <a:cs typeface="Arial"/>
              </a:rPr>
              <a:t>Minimum 3 month extension</a:t>
            </a:r>
          </a:p>
          <a:p>
            <a:pPr lvl="1">
              <a:buFont typeface="Wingdings" panose="05000000000000000000" pitchFamily="2" charset="2"/>
              <a:buChar char="Ø"/>
            </a:pPr>
            <a:r>
              <a:rPr lang="en-GB" sz="1200" kern="0" dirty="0">
                <a:latin typeface="Arial"/>
                <a:cs typeface="Arial"/>
              </a:rPr>
              <a:t>Extension can be triggered at the end of June 2020</a:t>
            </a:r>
          </a:p>
          <a:p>
            <a:endParaRPr lang="en-GB" sz="1100" kern="0" dirty="0">
              <a:latin typeface="Arial"/>
              <a:cs typeface="Arial"/>
            </a:endParaRPr>
          </a:p>
          <a:p>
            <a:r>
              <a:rPr lang="en-GB" sz="1400" dirty="0"/>
              <a:t>If you have any questions or concerns, please reach out to </a:t>
            </a:r>
            <a:r>
              <a:rPr lang="en-US" sz="1400" kern="0" dirty="0">
                <a:latin typeface="Arial"/>
                <a:hlinkClick r:id="rId2"/>
              </a:rPr>
              <a:t>box.xoserve.IXEnquiries@xoserve.com</a:t>
            </a:r>
            <a:endParaRPr lang="en-GB" sz="1400" kern="0" dirty="0">
              <a:latin typeface="Arial"/>
              <a:cs typeface="Arial"/>
            </a:endParaRPr>
          </a:p>
          <a:p>
            <a:endParaRPr lang="en-GB" sz="1100" kern="0" dirty="0">
              <a:latin typeface="Arial"/>
              <a:cs typeface="Arial"/>
            </a:endParaRPr>
          </a:p>
        </p:txBody>
      </p:sp>
    </p:spTree>
    <p:extLst>
      <p:ext uri="{BB962C8B-B14F-4D97-AF65-F5344CB8AC3E}">
        <p14:creationId xmlns:p14="http://schemas.microsoft.com/office/powerpoint/2010/main" val="1772311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F154A6-505A-4D57-89A3-03653576B205}"/>
              </a:ext>
            </a:extLst>
          </p:cNvPr>
          <p:cNvPicPr>
            <a:picLocks noChangeAspect="1"/>
          </p:cNvPicPr>
          <p:nvPr/>
        </p:nvPicPr>
        <p:blipFill>
          <a:blip r:embed="rId2"/>
          <a:stretch>
            <a:fillRect/>
          </a:stretch>
        </p:blipFill>
        <p:spPr>
          <a:xfrm>
            <a:off x="0" y="421155"/>
            <a:ext cx="9144000" cy="4301190"/>
          </a:xfrm>
          <a:prstGeom prst="rect">
            <a:avLst/>
          </a:prstGeom>
        </p:spPr>
      </p:pic>
    </p:spTree>
    <p:extLst>
      <p:ext uri="{BB962C8B-B14F-4D97-AF65-F5344CB8AC3E}">
        <p14:creationId xmlns:p14="http://schemas.microsoft.com/office/powerpoint/2010/main" val="128450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9702"/>
            <a:ext cx="8229600" cy="637580"/>
          </a:xfrm>
        </p:spPr>
        <p:txBody>
          <a:bodyPr/>
          <a:lstStyle/>
          <a:p>
            <a:r>
              <a:rPr lang="en-GB" dirty="0"/>
              <a:t>2. New Change Proposals – Initial Review</a:t>
            </a:r>
          </a:p>
        </p:txBody>
      </p:sp>
    </p:spTree>
    <p:extLst>
      <p:ext uri="{BB962C8B-B14F-4D97-AF65-F5344CB8AC3E}">
        <p14:creationId xmlns:p14="http://schemas.microsoft.com/office/powerpoint/2010/main" val="207217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8" y="132531"/>
            <a:ext cx="7211144" cy="360040"/>
          </a:xfrm>
        </p:spPr>
        <p:txBody>
          <a:bodyPr>
            <a:noAutofit/>
          </a:bodyPr>
          <a:lstStyle/>
          <a:p>
            <a:r>
              <a:rPr lang="en-GB" sz="2000" dirty="0"/>
              <a:t>2.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2576451460"/>
              </p:ext>
            </p:extLst>
          </p:nvPr>
        </p:nvGraphicFramePr>
        <p:xfrm>
          <a:off x="161510" y="514566"/>
          <a:ext cx="8874987" cy="4522866"/>
        </p:xfrm>
        <a:graphic>
          <a:graphicData uri="http://schemas.openxmlformats.org/drawingml/2006/table">
            <a:tbl>
              <a:tblPr firstRow="1" firstCol="1" bandRow="1">
                <a:tableStyleId>{5940675A-B579-460E-94D1-54222C63F5DA}</a:tableStyleId>
              </a:tblPr>
              <a:tblGrid>
                <a:gridCol w="666074">
                  <a:extLst>
                    <a:ext uri="{9D8B030D-6E8A-4147-A177-3AD203B41FA5}">
                      <a16:colId xmlns:a16="http://schemas.microsoft.com/office/drawing/2014/main" val="20000"/>
                    </a:ext>
                  </a:extLst>
                </a:gridCol>
                <a:gridCol w="2163544">
                  <a:extLst>
                    <a:ext uri="{9D8B030D-6E8A-4147-A177-3AD203B41FA5}">
                      <a16:colId xmlns:a16="http://schemas.microsoft.com/office/drawing/2014/main" val="20001"/>
                    </a:ext>
                  </a:extLst>
                </a:gridCol>
                <a:gridCol w="658137">
                  <a:extLst>
                    <a:ext uri="{9D8B030D-6E8A-4147-A177-3AD203B41FA5}">
                      <a16:colId xmlns:a16="http://schemas.microsoft.com/office/drawing/2014/main" val="20002"/>
                    </a:ext>
                  </a:extLst>
                </a:gridCol>
                <a:gridCol w="464896">
                  <a:extLst>
                    <a:ext uri="{9D8B030D-6E8A-4147-A177-3AD203B41FA5}">
                      <a16:colId xmlns:a16="http://schemas.microsoft.com/office/drawing/2014/main" val="20003"/>
                    </a:ext>
                  </a:extLst>
                </a:gridCol>
                <a:gridCol w="391203">
                  <a:extLst>
                    <a:ext uri="{9D8B030D-6E8A-4147-A177-3AD203B41FA5}">
                      <a16:colId xmlns:a16="http://schemas.microsoft.com/office/drawing/2014/main" val="20005"/>
                    </a:ext>
                  </a:extLst>
                </a:gridCol>
                <a:gridCol w="435419">
                  <a:extLst>
                    <a:ext uri="{9D8B030D-6E8A-4147-A177-3AD203B41FA5}">
                      <a16:colId xmlns:a16="http://schemas.microsoft.com/office/drawing/2014/main" val="3663843725"/>
                    </a:ext>
                  </a:extLst>
                </a:gridCol>
                <a:gridCol w="1850401">
                  <a:extLst>
                    <a:ext uri="{9D8B030D-6E8A-4147-A177-3AD203B41FA5}">
                      <a16:colId xmlns:a16="http://schemas.microsoft.com/office/drawing/2014/main" val="20007"/>
                    </a:ext>
                  </a:extLst>
                </a:gridCol>
                <a:gridCol w="2245313">
                  <a:extLst>
                    <a:ext uri="{9D8B030D-6E8A-4147-A177-3AD203B41FA5}">
                      <a16:colId xmlns:a16="http://schemas.microsoft.com/office/drawing/2014/main" val="20008"/>
                    </a:ext>
                  </a:extLst>
                </a:gridCol>
              </a:tblGrid>
              <a:tr h="112968">
                <a:tc rowSpan="2">
                  <a:txBody>
                    <a:bodyPr/>
                    <a:lstStyle/>
                    <a:p>
                      <a:pPr>
                        <a:lnSpc>
                          <a:spcPct val="115000"/>
                        </a:lnSpc>
                        <a:spcAft>
                          <a:spcPts val="0"/>
                        </a:spcAft>
                      </a:pPr>
                      <a:r>
                        <a:rPr lang="en-GB" sz="1100" dirty="0">
                          <a:effectLst/>
                        </a:rPr>
                        <a:t>Agenda</a:t>
                      </a:r>
                    </a:p>
                    <a:p>
                      <a:pPr>
                        <a:lnSpc>
                          <a:spcPct val="115000"/>
                        </a:lnSpc>
                        <a:spcAft>
                          <a:spcPts val="0"/>
                        </a:spcAft>
                      </a:pPr>
                      <a:r>
                        <a:rPr lang="en-GB" sz="1100" dirty="0">
                          <a:effectLst/>
                        </a:rPr>
                        <a:t>Item</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dirty="0">
                          <a:effectLst/>
                        </a:rPr>
                        <a:t>Voting</a:t>
                      </a:r>
                      <a:endParaRPr lang="en-GB" sz="1100" dirty="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dirty="0">
                          <a:effectLst/>
                        </a:rPr>
                        <a:t>Funding</a:t>
                      </a:r>
                      <a:endParaRPr lang="en-GB" sz="1100" dirty="0">
                        <a:effectLst/>
                        <a:latin typeface="Calibri"/>
                        <a:ea typeface="Calibri"/>
                        <a:cs typeface="Times New Roman"/>
                      </a:endParaRPr>
                    </a:p>
                  </a:txBody>
                  <a:tcPr marL="66582" marR="66582" marT="0" marB="0">
                    <a:solidFill>
                      <a:schemeClr val="accent5"/>
                    </a:solidFill>
                  </a:tcPr>
                </a:tc>
                <a:tc rowSpan="2">
                  <a:txBody>
                    <a:bodyPr/>
                    <a:lstStyle/>
                    <a:p>
                      <a:pPr>
                        <a:lnSpc>
                          <a:spcPct val="115000"/>
                        </a:lnSpc>
                        <a:spcAft>
                          <a:spcPts val="0"/>
                        </a:spcAft>
                      </a:pPr>
                      <a:r>
                        <a:rPr lang="en-GB" sz="1100" dirty="0">
                          <a:effectLst/>
                        </a:rPr>
                        <a:t>DSC Service Area</a:t>
                      </a:r>
                      <a:endParaRPr lang="en-GB" sz="1100" dirty="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000" dirty="0">
                          <a:effectLst/>
                        </a:rPr>
                        <a:t>Shipper </a:t>
                      </a:r>
                    </a:p>
                    <a:p>
                      <a:pPr>
                        <a:lnSpc>
                          <a:spcPct val="115000"/>
                        </a:lnSpc>
                        <a:spcAft>
                          <a:spcPts val="0"/>
                        </a:spcAft>
                      </a:pPr>
                      <a:r>
                        <a:rPr lang="en-GB" sz="1000" dirty="0">
                          <a:effectLst/>
                        </a:rPr>
                        <a:t>Y/N</a:t>
                      </a:r>
                      <a:endParaRPr lang="en-GB" sz="10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000" dirty="0">
                          <a:effectLst/>
                        </a:rPr>
                        <a:t>DNO</a:t>
                      </a:r>
                    </a:p>
                    <a:p>
                      <a:pPr>
                        <a:lnSpc>
                          <a:spcPct val="115000"/>
                        </a:lnSpc>
                        <a:spcAft>
                          <a:spcPts val="0"/>
                        </a:spcAft>
                      </a:pPr>
                      <a:r>
                        <a:rPr lang="en-GB" sz="1000" dirty="0">
                          <a:effectLst/>
                        </a:rPr>
                        <a:t>Y/N</a:t>
                      </a:r>
                      <a:endParaRPr lang="en-GB" sz="10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000" dirty="0">
                          <a:effectLst/>
                        </a:rPr>
                        <a:t>IGT</a:t>
                      </a:r>
                    </a:p>
                    <a:p>
                      <a:pPr>
                        <a:lnSpc>
                          <a:spcPct val="115000"/>
                        </a:lnSpc>
                        <a:spcAft>
                          <a:spcPts val="0"/>
                        </a:spcAft>
                      </a:pPr>
                      <a:r>
                        <a:rPr lang="en-GB" sz="1000" dirty="0">
                          <a:effectLst/>
                        </a:rPr>
                        <a:t>Y/N</a:t>
                      </a:r>
                      <a:endParaRPr lang="en-GB" sz="1000" dirty="0">
                        <a:effectLst/>
                        <a:latin typeface="Calibri"/>
                        <a:ea typeface="Calibri"/>
                        <a:cs typeface="Times New Roman"/>
                      </a:endParaRP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NTS</a:t>
                      </a:r>
                    </a:p>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Y/N</a:t>
                      </a:r>
                    </a:p>
                  </a:txBody>
                  <a:tcPr marL="66582" marR="66582" marT="0" marB="0">
                    <a:solidFill>
                      <a:schemeClr val="accent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742217">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2.1</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XRN5142 New Allowable Values for DCC Service Flag in DXI File From DCC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r>
                        <a:rPr lang="en-GB" sz="1200" dirty="0"/>
                        <a:t>Y</a:t>
                      </a:r>
                    </a:p>
                  </a:txBody>
                  <a:tcPr marL="66582" marR="66582" marT="0" marB="0" anchor="ctr"/>
                </a:tc>
                <a:tc>
                  <a:txBody>
                    <a:bodyPr/>
                    <a:lstStyle/>
                    <a:p>
                      <a:pPr algn="ctr"/>
                      <a:r>
                        <a:rPr lang="en-GB" sz="1200" dirty="0"/>
                        <a:t>Y</a:t>
                      </a:r>
                    </a:p>
                  </a:txBody>
                  <a:tcPr marL="66582" marR="66582" marT="0" marB="0" anchor="ctr"/>
                </a:tc>
                <a:tc>
                  <a:txBody>
                    <a:bodyPr/>
                    <a:lstStyle/>
                    <a:p>
                      <a:endParaRPr lang="en-GB"/>
                    </a:p>
                  </a:txBody>
                  <a:tcPr marL="66582" marR="66582" marT="0" marB="0" anchor="ctr"/>
                </a:tc>
                <a:tc>
                  <a:txBody>
                    <a:bodyPr/>
                    <a:lstStyle/>
                    <a:p>
                      <a:r>
                        <a:rPr lang="en-GB" sz="1000" kern="1200" dirty="0">
                          <a:solidFill>
                            <a:schemeClr val="tx1"/>
                          </a:solidFill>
                          <a:effectLst/>
                          <a:latin typeface="Arial" panose="020B0604020202020204" pitchFamily="34" charset="0"/>
                          <a:ea typeface="+mn-ea"/>
                          <a:cs typeface="Arial" panose="020B0604020202020204" pitchFamily="34" charset="0"/>
                        </a:rPr>
                        <a:t>100% DNO &amp; IGT funded</a:t>
                      </a: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Service Area 16: Provision of supply point information services and other services required to be provided under condition of the GT </a:t>
                      </a:r>
                      <a:r>
                        <a:rPr lang="en-US" sz="1000" b="0" i="0" u="none" strike="noStrike" dirty="0" err="1">
                          <a:solidFill>
                            <a:srgbClr val="000000"/>
                          </a:solidFill>
                          <a:effectLst/>
                          <a:latin typeface="Arial" panose="020B0604020202020204" pitchFamily="34" charset="0"/>
                          <a:cs typeface="Arial" panose="020B0604020202020204" pitchFamily="34" charset="0"/>
                        </a:rPr>
                        <a:t>Licence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70574119"/>
                  </a:ext>
                </a:extLst>
              </a:tr>
              <a:tr h="925284">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2.2</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XRN5143 Transfer of NDM sampling obligations from Cadent, WWU, and NGN to the CDSP</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100% DNO</a:t>
                      </a: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Service Area 15: Demand Estimation</a:t>
                      </a:r>
                    </a:p>
                    <a:p>
                      <a:pPr marL="0" marR="0" lvl="0" indent="0" algn="l" defTabSz="914400" rtl="0" eaLnBrk="1" fontAlgn="ctr" latinLnBrk="0" hangingPunct="1">
                        <a:lnSpc>
                          <a:spcPct val="115000"/>
                        </a:lnSpc>
                        <a:spcBef>
                          <a:spcPts val="0"/>
                        </a:spcBef>
                        <a:spcAft>
                          <a:spcPts val="0"/>
                        </a:spcAft>
                        <a:buClrTx/>
                        <a:buSzTx/>
                        <a:buFontTx/>
                        <a:buNone/>
                        <a:tabLst/>
                        <a:defRPr/>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Service Area funding is 50% Shipper and 50% DNO.  ChMC in April to agree 100% DNO funded.</a:t>
                      </a:r>
                    </a:p>
                  </a:txBody>
                  <a:tcPr marL="9525" marR="9525" marT="9525" marB="0" anchor="ctr"/>
                </a:tc>
                <a:extLst>
                  <a:ext uri="{0D108BD9-81ED-4DB2-BD59-A6C34878D82A}">
                    <a16:rowId xmlns:a16="http://schemas.microsoft.com/office/drawing/2014/main" val="10002"/>
                  </a:ext>
                </a:extLst>
              </a:tr>
              <a:tr h="4775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2.3</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XRN5145 DSC Service Description Table cosmetic change to Service Line Table v11</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N/A</a:t>
                      </a:r>
                    </a:p>
                  </a:txBody>
                  <a:tcPr marL="66582" marR="66582" marT="0" marB="0" anchor="ctr"/>
                </a:tc>
                <a:tc>
                  <a:txBody>
                    <a:bodyPr/>
                    <a:lstStyle/>
                    <a:p>
                      <a:pPr marL="0" algn="l" defTabSz="914400" rtl="0" eaLnBrk="1" fontAlgn="ctr" latinLnBrk="0" hangingPunct="1">
                        <a:lnSpc>
                          <a:spcPct val="115000"/>
                        </a:lnSpc>
                        <a:spcAft>
                          <a:spcPts val="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852675658"/>
                  </a:ext>
                </a:extLst>
              </a:tr>
              <a:tr h="4775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2.4</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XRN5146 Data Cleanse of </a:t>
                      </a:r>
                      <a:r>
                        <a:rPr lang="en-US" sz="1000" b="0" i="0" u="none" strike="noStrike" kern="1200" dirty="0" err="1">
                          <a:solidFill>
                            <a:srgbClr val="000000"/>
                          </a:solidFill>
                          <a:effectLst/>
                          <a:latin typeface="Arial" panose="020B0604020202020204" pitchFamily="34" charset="0"/>
                          <a:ea typeface="+mn-ea"/>
                          <a:cs typeface="Arial" panose="020B0604020202020204" pitchFamily="34" charset="0"/>
                        </a:rPr>
                        <a:t>NExA</a:t>
                      </a: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 information within UK Link and the Data Enquiry Service (DES) </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100% DNO</a:t>
                      </a:r>
                    </a:p>
                    <a:p>
                      <a:pPr marL="0" marR="0" lvl="0" indent="0" algn="l" defTabSz="914400" rtl="0" eaLnBrk="1" fontAlgn="base" latinLnBrk="0" hangingPunct="1">
                        <a:lnSpc>
                          <a:spcPct val="115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Service Area 11: </a:t>
                      </a:r>
                      <a:r>
                        <a:rPr lang="en-US" sz="1000" kern="1200" dirty="0" err="1">
                          <a:solidFill>
                            <a:schemeClr val="tx1"/>
                          </a:solidFill>
                          <a:effectLst/>
                          <a:latin typeface="Arial" panose="020B0604020202020204" pitchFamily="34" charset="0"/>
                          <a:ea typeface="+mn-ea"/>
                          <a:cs typeface="Arial" panose="020B0604020202020204" pitchFamily="34" charset="0"/>
                        </a:rPr>
                        <a:t>NExA</a:t>
                      </a:r>
                      <a:r>
                        <a:rPr lang="en-US" sz="1000" kern="1200" dirty="0">
                          <a:solidFill>
                            <a:schemeClr val="tx1"/>
                          </a:solidFill>
                          <a:effectLst/>
                          <a:latin typeface="Arial" panose="020B0604020202020204" pitchFamily="34" charset="0"/>
                          <a:ea typeface="+mn-ea"/>
                          <a:cs typeface="Arial" panose="020B0604020202020204" pitchFamily="34" charset="0"/>
                        </a:rPr>
                        <a:t> Supply Meter Points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lnSpc>
                          <a:spcPct val="115000"/>
                        </a:lnSpc>
                        <a:spcAft>
                          <a:spcPts val="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880213208"/>
                  </a:ext>
                </a:extLst>
              </a:tr>
              <a:tr h="636755">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2.5</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XRN5144 </a:t>
                      </a: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Enabling Re-assignment of Supplier Short Codes to Implement Supplier of Last Resort Directions</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CSSC Change</a:t>
                      </a:r>
                    </a:p>
                  </a:txBody>
                  <a:tcPr marL="66582" marR="66582" marT="0" marB="0" anchor="ctr"/>
                </a:tc>
                <a:tc>
                  <a:txBody>
                    <a:bodyPr/>
                    <a:lstStyle/>
                    <a:p>
                      <a:pPr marL="0" algn="l" defTabSz="914400" rtl="0" eaLnBrk="1" fontAlgn="ctr" latinLnBrk="0" hangingPunct="1">
                        <a:lnSpc>
                          <a:spcPct val="115000"/>
                        </a:lnSpc>
                        <a:spcAft>
                          <a:spcPts val="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965186801"/>
                  </a:ext>
                </a:extLst>
              </a:tr>
              <a:tr h="415571">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2.6</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XRN5147 </a:t>
                      </a: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Optimising the Must Read process for IGT Customers</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Potentially other customers may benefit from this change. Funding to be discussed and agreed at ChMC meeting.</a:t>
                      </a: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22: Part E Specific Services</a:t>
                      </a:r>
                    </a:p>
                    <a:p>
                      <a:pPr marL="0" algn="l" defTabSz="914400" rtl="0" eaLnBrk="1" fontAlgn="ctr" latinLnBrk="0" hangingPunct="1">
                        <a:lnSpc>
                          <a:spcPct val="115000"/>
                        </a:lnSpc>
                        <a:spcAft>
                          <a:spcPts val="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3407768304"/>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9"/>
            <a:ext cx="8856984" cy="360040"/>
          </a:xfrm>
        </p:spPr>
        <p:txBody>
          <a:bodyPr>
            <a:noAutofit/>
          </a:bodyPr>
          <a:lstStyle/>
          <a:p>
            <a:r>
              <a:rPr lang="en-GB" sz="1600" dirty="0"/>
              <a:t>2.1 XRN5142 </a:t>
            </a:r>
            <a:r>
              <a:rPr lang="en-US" sz="1600" dirty="0"/>
              <a:t>New Allowable Values for DCC Service Flag in DXI File From DCC</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34666858"/>
              </p:ext>
            </p:extLst>
          </p:nvPr>
        </p:nvGraphicFramePr>
        <p:xfrm>
          <a:off x="107504" y="783508"/>
          <a:ext cx="4248473" cy="1926931"/>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34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90%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DCC</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364662908"/>
              </p:ext>
            </p:extLst>
          </p:nvPr>
        </p:nvGraphicFramePr>
        <p:xfrm>
          <a:off x="107505" y="2827349"/>
          <a:ext cx="4248472" cy="1661349"/>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684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16: Provision of supply point information services and other services required to be provided under condition of the GT </a:t>
                      </a:r>
                      <a:r>
                        <a:rPr lang="en-US" sz="1100" b="0" i="0" u="none" strike="noStrike" dirty="0" err="1">
                          <a:solidFill>
                            <a:srgbClr val="000000"/>
                          </a:solidFill>
                          <a:effectLst/>
                          <a:latin typeface="Arial" panose="020B0604020202020204" pitchFamily="34" charset="0"/>
                          <a:cs typeface="Arial" panose="020B0604020202020204" pitchFamily="34" charset="0"/>
                        </a:rPr>
                        <a:t>Licence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51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Existing</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074276315"/>
              </p:ext>
            </p:extLst>
          </p:nvPr>
        </p:nvGraphicFramePr>
        <p:xfrm>
          <a:off x="4695733" y="771549"/>
          <a:ext cx="4340762" cy="3448956"/>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4619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99595">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The allowable values for the ‘DCC Service Flag’ data item in the DXI File Format, E46 record, need to be updated to be in line with those proposed by SEC MP077 ‘DCC Service Flagging’. The new DCC Service Flag states should align to what is written in the SEC and allow Users to tell the difference between Devices on a Smart Metering System (SMS) that are Active, installed but not commissioned or decommissioned.</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The SEC proposal is seeking to remove the allowable values of “S” - Suspended and “W” – Withdrawn and replace them with values of “N” – Non-Active and “I” – </a:t>
                      </a:r>
                      <a:r>
                        <a:rPr lang="en-US" sz="1000" b="0" kern="1200" baseline="0" dirty="0" err="1">
                          <a:solidFill>
                            <a:schemeClr val="tx1"/>
                          </a:solidFill>
                          <a:latin typeface="Arial" panose="020B0604020202020204" pitchFamily="34" charset="0"/>
                          <a:ea typeface="+mn-ea"/>
                          <a:cs typeface="Arial" panose="020B0604020202020204" pitchFamily="34" charset="0"/>
                        </a:rPr>
                        <a:t>InstalledNotCommissioned</a:t>
                      </a:r>
                      <a:r>
                        <a:rPr lang="en-US" sz="1000" b="0" kern="1200" baseline="0" dirty="0">
                          <a:solidFill>
                            <a:schemeClr val="tx1"/>
                          </a:solidFill>
                          <a:latin typeface="Arial" panose="020B0604020202020204" pitchFamily="34" charset="0"/>
                          <a:ea typeface="+mn-ea"/>
                          <a:cs typeface="Arial" panose="020B0604020202020204" pitchFamily="34" charset="0"/>
                        </a:rPr>
                        <a:t>. </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SEC MP077 is currently out for Refinement (Workgroup) Consultation, and is not yet an approved modification; however, we do not foresee any reason this will not be approved. The proposal is currently seeking a June 2021 implementation. </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Please see CP for table</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662581304"/>
              </p:ext>
            </p:extLst>
          </p:nvPr>
        </p:nvGraphicFramePr>
        <p:xfrm>
          <a:off x="110581" y="4573962"/>
          <a:ext cx="4248472" cy="364182"/>
        </p:xfrm>
        <a:graphic>
          <a:graphicData uri="http://schemas.openxmlformats.org/drawingml/2006/table">
            <a:tbl>
              <a:tblPr firstRow="1" bandRow="1">
                <a:tableStyleId>{FABFCF23-3B69-468F-B69F-88F6DE6A72F2}</a:tableStyleId>
              </a:tblPr>
              <a:tblGrid>
                <a:gridCol w="1800200">
                  <a:extLst>
                    <a:ext uri="{9D8B030D-6E8A-4147-A177-3AD203B41FA5}">
                      <a16:colId xmlns:a16="http://schemas.microsoft.com/office/drawing/2014/main" val="3477608926"/>
                    </a:ext>
                  </a:extLst>
                </a:gridCol>
                <a:gridCol w="2448272">
                  <a:extLst>
                    <a:ext uri="{9D8B030D-6E8A-4147-A177-3AD203B41FA5}">
                      <a16:colId xmlns:a16="http://schemas.microsoft.com/office/drawing/2014/main" val="2478473174"/>
                    </a:ext>
                  </a:extLst>
                </a:gridCol>
              </a:tblGrid>
              <a:tr h="364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NGN</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1628577306"/>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C222594353C846A5CC2DE64DC21269" ma:contentTypeVersion="5" ma:contentTypeDescription="Create a new document." ma:contentTypeScope="" ma:versionID="033dccf55d205d060f49a0701981a829">
  <xsd:schema xmlns:xsd="http://www.w3.org/2001/XMLSchema" xmlns:xs="http://www.w3.org/2001/XMLSchema" xmlns:p="http://schemas.microsoft.com/office/2006/metadata/properties" xmlns:ns3="b50a422f-301f-4fa5-bbd4-d22046ec3c52" xmlns:ns4="b554553c-748b-4189-a5a3-c522c630a41e" targetNamespace="http://schemas.microsoft.com/office/2006/metadata/properties" ma:root="true" ma:fieldsID="9f952fff7accad1ae828d69610955b7a" ns3:_="" ns4:_="">
    <xsd:import namespace="b50a422f-301f-4fa5-bbd4-d22046ec3c52"/>
    <xsd:import namespace="b554553c-748b-4189-a5a3-c522c630a4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0a422f-301f-4fa5-bbd4-d22046ec3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54553c-748b-4189-a5a3-c522c630a4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66AA5-3D01-4B81-BAE0-8020A2E16EFF}">
  <ds:schemaRef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b50a422f-301f-4fa5-bbd4-d22046ec3c52"/>
    <ds:schemaRef ds:uri="http://purl.org/dc/dcmitype/"/>
    <ds:schemaRef ds:uri="http://purl.org/dc/elements/1.1/"/>
    <ds:schemaRef ds:uri="http://schemas.openxmlformats.org/package/2006/metadata/core-properties"/>
    <ds:schemaRef ds:uri="b554553c-748b-4189-a5a3-c522c630a41e"/>
    <ds:schemaRef ds:uri="http://purl.org/dc/terms/"/>
  </ds:schemaRefs>
</ds:datastoreItem>
</file>

<file path=customXml/itemProps2.xml><?xml version="1.0" encoding="utf-8"?>
<ds:datastoreItem xmlns:ds="http://schemas.openxmlformats.org/officeDocument/2006/customXml" ds:itemID="{88BA31CD-1A86-41CB-913A-78DCCD47C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0a422f-301f-4fa5-bbd4-d22046ec3c52"/>
    <ds:schemaRef ds:uri="b554553c-748b-4189-a5a3-c522c630a4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15279</TotalTime>
  <Words>9512</Words>
  <Application>Microsoft Office PowerPoint</Application>
  <PresentationFormat>On-screen Show (16:9)</PresentationFormat>
  <Paragraphs>1501</Paragraphs>
  <Slides>64</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64</vt:i4>
      </vt:variant>
    </vt:vector>
  </HeadingPairs>
  <TitlesOfParts>
    <vt:vector size="76" baseType="lpstr">
      <vt:lpstr>ＭＳ Ｐゴシック</vt:lpstr>
      <vt:lpstr>Arial</vt:lpstr>
      <vt:lpstr>Arial,Sans-Serif</vt:lpstr>
      <vt:lpstr>Calibri</vt:lpstr>
      <vt:lpstr>Calibri Light</vt:lpstr>
      <vt:lpstr>Times New Roman</vt:lpstr>
      <vt:lpstr>Verdana</vt:lpstr>
      <vt:lpstr>Wingdings</vt:lpstr>
      <vt:lpstr>Office Theme</vt:lpstr>
      <vt:lpstr>Worksheet</vt:lpstr>
      <vt:lpstr>Document</vt:lpstr>
      <vt:lpstr>Acrobat Document</vt:lpstr>
      <vt:lpstr>Change Management Committee  </vt:lpstr>
      <vt:lpstr>Action 0208  - Xoserve (PO) will create consolidated change proposal concentrating on problem statements for DDP issues.</vt:lpstr>
      <vt:lpstr> Action 0209 &amp; 0210 supporting papers.  XRN4871B – Modification 0665 – Changes to Ratchet Regime </vt:lpstr>
      <vt:lpstr>Background</vt:lpstr>
      <vt:lpstr>XRN4871 Part B Scope</vt:lpstr>
      <vt:lpstr>XRN4871 Part B Funding</vt:lpstr>
      <vt:lpstr>2. New Change Proposals – Initial Review</vt:lpstr>
      <vt:lpstr>2. New Change Proposals – Initial Review</vt:lpstr>
      <vt:lpstr>2.1 XRN5142 New Allowable Values for DCC Service Flag in DXI File From DCC</vt:lpstr>
      <vt:lpstr>2.2 XRN5143 Transfer of NDM sampling obligations from Cadent, WWU, and NGN to the CDSP</vt:lpstr>
      <vt:lpstr>2.3 XRN5145 DSC Service Description Table cosmetic change to Service Line Table v11</vt:lpstr>
      <vt:lpstr>2.4 XRN5146 Data Cleanse of NExA information within UK Link and the Data Enquiry Service (DES) </vt:lpstr>
      <vt:lpstr>2.5 XRN5144 Enabling Re-assignment of Supplier Short Codes to Implement Supplier of Last Resort Directions</vt:lpstr>
      <vt:lpstr>2.6 XRN5147 Optimising the Must Read process for IGT Customers</vt:lpstr>
      <vt:lpstr>3. New Change Proposals – Post Initial Review  None for this meeting</vt:lpstr>
      <vt:lpstr>4. New Change Proposals – Post Solution Review  None for this meeting</vt:lpstr>
      <vt:lpstr>5. Implementation Plan</vt:lpstr>
      <vt:lpstr>PowerPoint Presentation</vt:lpstr>
      <vt:lpstr>PowerPoint Presentation</vt:lpstr>
      <vt:lpstr>6. Approval of Change documents</vt:lpstr>
      <vt:lpstr>XRN4996 - June 20 Release -  Status Update</vt:lpstr>
      <vt:lpstr>XRN4996 - June 20 Release - Implementation Scenarios</vt:lpstr>
      <vt:lpstr>XRN4996 - June 20 Release - Scenario 1</vt:lpstr>
      <vt:lpstr>XRN4996 - June 20 Release - Scenario 2</vt:lpstr>
      <vt:lpstr>XRN4996 - June 20 Release - Scenario 3</vt:lpstr>
      <vt:lpstr>XRN4996 - June 20 Release Timelines</vt:lpstr>
      <vt:lpstr>June 20 Release Summary</vt:lpstr>
      <vt:lpstr>7.2 XRN4914 MOD 0651- Retrospective Data Update Provision –  Proof of Concept Progress update</vt:lpstr>
      <vt:lpstr>XRN4914 – Retro proof of concept - timeline</vt:lpstr>
      <vt:lpstr>7.3 XRN5057 – Minor Release Drop 6 - Status Update</vt:lpstr>
      <vt:lpstr>XRN5057 – MiRD6 Release Timelines</vt:lpstr>
      <vt:lpstr>7.4 Minor Release Drop 7 – for approval</vt:lpstr>
      <vt:lpstr>Approval required for Minor Release Drop 7</vt:lpstr>
      <vt:lpstr>Timeline Clarification</vt:lpstr>
      <vt:lpstr>XRN5065 Addition of Email Address to DES Last Accessed Report </vt:lpstr>
      <vt:lpstr>2.4 XRN5065 – Addition of Email Address to DES Last Accessed Report  </vt:lpstr>
      <vt:lpstr>7.5 History and Scope of November-2020 (XRN5110)</vt:lpstr>
      <vt:lpstr>Changes since February ChMC –  Coronavirus</vt:lpstr>
      <vt:lpstr>Proposed Way Forward  </vt:lpstr>
      <vt:lpstr>XRN5110 - Nov 20 Release -  Status Update</vt:lpstr>
      <vt:lpstr>XRN5110 - Nov 20 Delivery Timeline</vt:lpstr>
      <vt:lpstr>7.6 UK Link Releases Update – For Information</vt:lpstr>
      <vt:lpstr>2020/2021 UK Link Governance Timeline</vt:lpstr>
      <vt:lpstr>Change Index – UK Link Allocated Change</vt:lpstr>
      <vt:lpstr>UK Link – Unallocated Changes</vt:lpstr>
      <vt:lpstr>Glossary</vt:lpstr>
      <vt:lpstr>7.7 UK Link POAP</vt:lpstr>
      <vt:lpstr>PowerPoint Presentation</vt:lpstr>
      <vt:lpstr>7.8.2 DDP update</vt:lpstr>
      <vt:lpstr>8. CSSC Update</vt:lpstr>
      <vt:lpstr>PowerPoint Presentation</vt:lpstr>
      <vt:lpstr>CSSC Programme Workstream Updates</vt:lpstr>
      <vt:lpstr>Current Test Status Summary </vt:lpstr>
      <vt:lpstr>Key Programme Risks (1/2)</vt:lpstr>
      <vt:lpstr>Key Programme Risks (1/2)</vt:lpstr>
      <vt:lpstr>Key Programme Issues</vt:lpstr>
      <vt:lpstr>PowerPoint Presentation</vt:lpstr>
      <vt:lpstr>9.1 Bubbling Under Report</vt:lpstr>
      <vt:lpstr>9.2 Gemini Horizon Planning</vt:lpstr>
      <vt:lpstr>10 Finance and General Change Budget Update </vt:lpstr>
      <vt:lpstr>11. AOB</vt:lpstr>
      <vt:lpstr>11.1 Xoserve IX Refresh</vt:lpstr>
      <vt:lpstr>IX Refresh Customer Update</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Taggart, Rachel</cp:lastModifiedBy>
  <cp:revision>550</cp:revision>
  <dcterms:created xsi:type="dcterms:W3CDTF">2018-09-02T17:12:15Z</dcterms:created>
  <dcterms:modified xsi:type="dcterms:W3CDTF">2020-04-07T13:46:41Z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0x010100D6C222594353C846A5CC2DE64DC21269</vt:lpwstr>
  </property>
</Properties>
</file>