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335" r:id="rId5"/>
    <p:sldId id="311" r:id="rId6"/>
    <p:sldId id="343" r:id="rId7"/>
    <p:sldId id="340" r:id="rId8"/>
    <p:sldId id="342" r:id="rId9"/>
  </p:sldIdLst>
  <p:sldSz cx="9144000" cy="5143500" type="screen16x9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1" userDrawn="1">
          <p15:clr>
            <a:srgbClr val="A4A3A4"/>
          </p15:clr>
        </p15:guide>
        <p15:guide id="3" pos="975" userDrawn="1">
          <p15:clr>
            <a:srgbClr val="A4A3A4"/>
          </p15:clr>
        </p15:guide>
        <p15:guide id="4" pos="5624" userDrawn="1">
          <p15:clr>
            <a:srgbClr val="A4A3A4"/>
          </p15:clr>
        </p15:guide>
        <p15:guide id="5" pos="1247" userDrawn="1">
          <p15:clr>
            <a:srgbClr val="A4A3A4"/>
          </p15:clr>
        </p15:guide>
        <p15:guide id="6" pos="2109" userDrawn="1">
          <p15:clr>
            <a:srgbClr val="A4A3A4"/>
          </p15:clr>
        </p15:guide>
        <p15:guide id="7" pos="2517" userDrawn="1">
          <p15:clr>
            <a:srgbClr val="A4A3A4"/>
          </p15:clr>
        </p15:guide>
        <p15:guide id="8" pos="340" userDrawn="1">
          <p15:clr>
            <a:srgbClr val="A4A3A4"/>
          </p15:clr>
        </p15:guide>
        <p15:guide id="9" orient="horz" pos="1393" userDrawn="1">
          <p15:clr>
            <a:srgbClr val="A4A3A4"/>
          </p15:clr>
        </p15:guide>
        <p15:guide id="10" pos="256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ster, Lee" initials="FL" lastIdx="10" clrIdx="0">
    <p:extLst>
      <p:ext uri="{19B8F6BF-5375-455C-9EA6-DF929625EA0E}">
        <p15:presenceInfo xmlns:p15="http://schemas.microsoft.com/office/powerpoint/2012/main" userId="S-1-5-21-4145888014-839675345-3125187760-3207" providerId="AD"/>
      </p:ext>
    </p:extLst>
  </p:cmAuthor>
  <p:cmAuthor id="2" name="Wilkes, Andrew" initials="WA" lastIdx="10" clrIdx="1">
    <p:extLst>
      <p:ext uri="{19B8F6BF-5375-455C-9EA6-DF929625EA0E}">
        <p15:presenceInfo xmlns:p15="http://schemas.microsoft.com/office/powerpoint/2012/main" userId="S-1-5-21-4145888014-839675345-3125187760-3489" providerId="AD"/>
      </p:ext>
    </p:extLst>
  </p:cmAuthor>
  <p:cmAuthor id="3" name="Wilkes, Andrew" initials="WA [2]" lastIdx="1" clrIdx="2">
    <p:extLst>
      <p:ext uri="{19B8F6BF-5375-455C-9EA6-DF929625EA0E}">
        <p15:presenceInfo xmlns:p15="http://schemas.microsoft.com/office/powerpoint/2012/main" userId="S::andrew.wilkes@xoserve.com::8c737259-034c-4913-8a34-8fa457fa19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D1F5"/>
    <a:srgbClr val="9C4877"/>
    <a:srgbClr val="9CCB3B"/>
    <a:srgbClr val="0070C0"/>
    <a:srgbClr val="D75733"/>
    <a:srgbClr val="FFFFFF"/>
    <a:srgbClr val="B1D6E8"/>
    <a:srgbClr val="F2F2F2"/>
    <a:srgbClr val="7F7F7F"/>
    <a:srgbClr val="84B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8567D5-BE36-02EA-11A2-245E07B59060}" v="38" dt="2020-05-07T14:36:59.1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333" autoAdjust="0"/>
  </p:normalViewPr>
  <p:slideViewPr>
    <p:cSldViewPr snapToGrid="0">
      <p:cViewPr varScale="1">
        <p:scale>
          <a:sx n="81" d="100"/>
          <a:sy n="81" d="100"/>
        </p:scale>
        <p:origin x="860" y="56"/>
      </p:cViewPr>
      <p:guideLst>
        <p:guide orient="horz" pos="441"/>
        <p:guide pos="975"/>
        <p:guide pos="5624"/>
        <p:guide pos="1247"/>
        <p:guide pos="2109"/>
        <p:guide pos="2517"/>
        <p:guide pos="340"/>
        <p:guide orient="horz" pos="1393"/>
        <p:guide pos="25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Major Incident Causality Chart – Rolling 12 Months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4155787888669319E-2"/>
          <c:y val="0.12418771249715264"/>
          <c:w val="0.68392187475176558"/>
          <c:h val="0.788070473125173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'IM Graphs'!$C$2</c:f>
              <c:strCache>
                <c:ptCount val="1"/>
                <c:pt idx="0">
                  <c:v>Xoserve Identified/Xoserve Avoidable or Controllable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name>Trend for XOS Triggered/Avoidable</c:name>
            <c:spPr>
              <a:ln w="2540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'IM Graphs'!$B$4:$B$15</c:f>
              <c:strCache>
                <c:ptCount val="12"/>
                <c:pt idx="0">
                  <c:v>M</c:v>
                </c:pt>
                <c:pt idx="1">
                  <c:v>J</c:v>
                </c:pt>
                <c:pt idx="2">
                  <c:v>J</c:v>
                </c:pt>
                <c:pt idx="3">
                  <c:v>A</c:v>
                </c:pt>
                <c:pt idx="4">
                  <c:v>S</c:v>
                </c:pt>
                <c:pt idx="5">
                  <c:v>O</c:v>
                </c:pt>
                <c:pt idx="6">
                  <c:v>N</c:v>
                </c:pt>
                <c:pt idx="7">
                  <c:v>D</c:v>
                </c:pt>
                <c:pt idx="8">
                  <c:v>J</c:v>
                </c:pt>
                <c:pt idx="9">
                  <c:v>F</c:v>
                </c:pt>
                <c:pt idx="10">
                  <c:v>M</c:v>
                </c:pt>
                <c:pt idx="11">
                  <c:v>A</c:v>
                </c:pt>
              </c:strCache>
            </c:strRef>
          </c:cat>
          <c:val>
            <c:numRef>
              <c:f>'IM Graphs'!$C$4:$C$15</c:f>
              <c:numCache>
                <c:formatCode>General</c:formatCode>
                <c:ptCount val="12"/>
                <c:pt idx="0">
                  <c:v>6</c:v>
                </c:pt>
                <c:pt idx="1">
                  <c:v>4</c:v>
                </c:pt>
                <c:pt idx="2">
                  <c:v>3</c:v>
                </c:pt>
                <c:pt idx="3">
                  <c:v>1</c:v>
                </c:pt>
                <c:pt idx="4">
                  <c:v>4</c:v>
                </c:pt>
                <c:pt idx="5">
                  <c:v>2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2</c:v>
                </c:pt>
                <c:pt idx="1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F7-4FBD-914D-C46A0B6B7AEB}"/>
            </c:ext>
          </c:extLst>
        </c:ser>
        <c:ser>
          <c:idx val="1"/>
          <c:order val="1"/>
          <c:tx>
            <c:strRef>
              <c:f>'IM Graphs'!$D$2</c:f>
              <c:strCache>
                <c:ptCount val="1"/>
                <c:pt idx="0">
                  <c:v>Non Xoserve identified/Xoserve Avoidable or Controllable</c:v>
                </c:pt>
              </c:strCache>
            </c:strRef>
          </c:tx>
          <c:spPr>
            <a:solidFill>
              <a:srgbClr val="D7573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317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'IM Graphs'!$B$4:$B$15</c:f>
              <c:strCache>
                <c:ptCount val="12"/>
                <c:pt idx="0">
                  <c:v>M</c:v>
                </c:pt>
                <c:pt idx="1">
                  <c:v>J</c:v>
                </c:pt>
                <c:pt idx="2">
                  <c:v>J</c:v>
                </c:pt>
                <c:pt idx="3">
                  <c:v>A</c:v>
                </c:pt>
                <c:pt idx="4">
                  <c:v>S</c:v>
                </c:pt>
                <c:pt idx="5">
                  <c:v>O</c:v>
                </c:pt>
                <c:pt idx="6">
                  <c:v>N</c:v>
                </c:pt>
                <c:pt idx="7">
                  <c:v>D</c:v>
                </c:pt>
                <c:pt idx="8">
                  <c:v>J</c:v>
                </c:pt>
                <c:pt idx="9">
                  <c:v>F</c:v>
                </c:pt>
                <c:pt idx="10">
                  <c:v>M</c:v>
                </c:pt>
                <c:pt idx="11">
                  <c:v>A</c:v>
                </c:pt>
              </c:strCache>
            </c:strRef>
          </c:cat>
          <c:val>
            <c:numRef>
              <c:f>'IM Graphs'!$D$4:$D$15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FF7-4FBD-914D-C46A0B6B7AEB}"/>
            </c:ext>
          </c:extLst>
        </c:ser>
        <c:ser>
          <c:idx val="2"/>
          <c:order val="2"/>
          <c:tx>
            <c:strRef>
              <c:f>'IM Graphs'!$E$2</c:f>
              <c:strCache>
                <c:ptCount val="1"/>
                <c:pt idx="0">
                  <c:v>Xoserve Indentified/ Uncontrollable by Xoserve</c:v>
                </c:pt>
              </c:strCache>
            </c:strRef>
          </c:tx>
          <c:spPr>
            <a:solidFill>
              <a:srgbClr val="9CCB3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'IM Graphs'!$B$4:$B$15</c:f>
              <c:strCache>
                <c:ptCount val="12"/>
                <c:pt idx="0">
                  <c:v>M</c:v>
                </c:pt>
                <c:pt idx="1">
                  <c:v>J</c:v>
                </c:pt>
                <c:pt idx="2">
                  <c:v>J</c:v>
                </c:pt>
                <c:pt idx="3">
                  <c:v>A</c:v>
                </c:pt>
                <c:pt idx="4">
                  <c:v>S</c:v>
                </c:pt>
                <c:pt idx="5">
                  <c:v>O</c:v>
                </c:pt>
                <c:pt idx="6">
                  <c:v>N</c:v>
                </c:pt>
                <c:pt idx="7">
                  <c:v>D</c:v>
                </c:pt>
                <c:pt idx="8">
                  <c:v>J</c:v>
                </c:pt>
                <c:pt idx="9">
                  <c:v>F</c:v>
                </c:pt>
                <c:pt idx="10">
                  <c:v>M</c:v>
                </c:pt>
                <c:pt idx="11">
                  <c:v>A</c:v>
                </c:pt>
              </c:strCache>
            </c:strRef>
          </c:cat>
          <c:val>
            <c:numRef>
              <c:f>'IM Graphs'!$E$4:$E$15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FF7-4FBD-914D-C46A0B6B7AEB}"/>
            </c:ext>
          </c:extLst>
        </c:ser>
        <c:ser>
          <c:idx val="3"/>
          <c:order val="3"/>
          <c:tx>
            <c:strRef>
              <c:f>'IM Graphs'!$F$2</c:f>
              <c:strCache>
                <c:ptCount val="1"/>
                <c:pt idx="0">
                  <c:v>Non Xoserve Indentified/Uncontrollable by Xoserve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'IM Graphs'!$B$4:$B$15</c:f>
              <c:strCache>
                <c:ptCount val="12"/>
                <c:pt idx="0">
                  <c:v>M</c:v>
                </c:pt>
                <c:pt idx="1">
                  <c:v>J</c:v>
                </c:pt>
                <c:pt idx="2">
                  <c:v>J</c:v>
                </c:pt>
                <c:pt idx="3">
                  <c:v>A</c:v>
                </c:pt>
                <c:pt idx="4">
                  <c:v>S</c:v>
                </c:pt>
                <c:pt idx="5">
                  <c:v>O</c:v>
                </c:pt>
                <c:pt idx="6">
                  <c:v>N</c:v>
                </c:pt>
                <c:pt idx="7">
                  <c:v>D</c:v>
                </c:pt>
                <c:pt idx="8">
                  <c:v>J</c:v>
                </c:pt>
                <c:pt idx="9">
                  <c:v>F</c:v>
                </c:pt>
                <c:pt idx="10">
                  <c:v>M</c:v>
                </c:pt>
                <c:pt idx="11">
                  <c:v>A</c:v>
                </c:pt>
              </c:strCache>
            </c:strRef>
          </c:cat>
          <c:val>
            <c:numRef>
              <c:f>'IM Graphs'!$F$4:$F$15</c:f>
              <c:numCache>
                <c:formatCode>General</c:formatCode>
                <c:ptCount val="12"/>
                <c:pt idx="0">
                  <c:v>4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3</c:v>
                </c:pt>
                <c:pt idx="10">
                  <c:v>0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FF7-4FBD-914D-C46A0B6B7AEB}"/>
            </c:ext>
          </c:extLst>
        </c:ser>
        <c:ser>
          <c:idx val="4"/>
          <c:order val="4"/>
          <c:tx>
            <c:strRef>
              <c:f>'IM Graphs'!$G$2</c:f>
              <c:strCache>
                <c:ptCount val="1"/>
                <c:pt idx="0">
                  <c:v>Xoserve Internal/No customer impacts</c:v>
                </c:pt>
              </c:strCache>
            </c:strRef>
          </c:tx>
          <c:spPr>
            <a:solidFill>
              <a:srgbClr val="40D1F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'IM Graphs'!$B$4:$B$15</c:f>
              <c:strCache>
                <c:ptCount val="12"/>
                <c:pt idx="0">
                  <c:v>M</c:v>
                </c:pt>
                <c:pt idx="1">
                  <c:v>J</c:v>
                </c:pt>
                <c:pt idx="2">
                  <c:v>J</c:v>
                </c:pt>
                <c:pt idx="3">
                  <c:v>A</c:v>
                </c:pt>
                <c:pt idx="4">
                  <c:v>S</c:v>
                </c:pt>
                <c:pt idx="5">
                  <c:v>O</c:v>
                </c:pt>
                <c:pt idx="6">
                  <c:v>N</c:v>
                </c:pt>
                <c:pt idx="7">
                  <c:v>D</c:v>
                </c:pt>
                <c:pt idx="8">
                  <c:v>J</c:v>
                </c:pt>
                <c:pt idx="9">
                  <c:v>F</c:v>
                </c:pt>
                <c:pt idx="10">
                  <c:v>M</c:v>
                </c:pt>
                <c:pt idx="11">
                  <c:v>A</c:v>
                </c:pt>
              </c:strCache>
            </c:strRef>
          </c:cat>
          <c:val>
            <c:numRef>
              <c:f>'IM Graphs'!$G$4:$G$15</c:f>
              <c:numCache>
                <c:formatCode>General</c:formatCode>
                <c:ptCount val="12"/>
                <c:pt idx="0">
                  <c:v>4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2</c:v>
                </c:pt>
                <c:pt idx="5">
                  <c:v>0</c:v>
                </c:pt>
                <c:pt idx="6">
                  <c:v>2</c:v>
                </c:pt>
                <c:pt idx="7">
                  <c:v>3</c:v>
                </c:pt>
                <c:pt idx="8">
                  <c:v>0</c:v>
                </c:pt>
                <c:pt idx="9">
                  <c:v>2</c:v>
                </c:pt>
                <c:pt idx="10">
                  <c:v>0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FF7-4FBD-914D-C46A0B6B7AE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99672096"/>
        <c:axId val="299674272"/>
      </c:barChart>
      <c:catAx>
        <c:axId val="29967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674272"/>
        <c:crosses val="autoZero"/>
        <c:auto val="1"/>
        <c:lblAlgn val="ctr"/>
        <c:lblOffset val="100"/>
        <c:noMultiLvlLbl val="0"/>
      </c:catAx>
      <c:valAx>
        <c:axId val="299674272"/>
        <c:scaling>
          <c:orientation val="minMax"/>
          <c:max val="9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Incidents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9672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8013700745673009"/>
          <c:y val="0.61133271390153554"/>
          <c:w val="0.21543897726985076"/>
          <c:h val="0.338652412909140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14015" cy="488712"/>
          </a:xfrm>
          <a:prstGeom prst="rect">
            <a:avLst/>
          </a:prstGeom>
        </p:spPr>
        <p:txBody>
          <a:bodyPr vert="horz" lIns="91700" tIns="45849" rIns="91700" bIns="45849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81" y="0"/>
            <a:ext cx="2914015" cy="488712"/>
          </a:xfrm>
          <a:prstGeom prst="rect">
            <a:avLst/>
          </a:prstGeom>
        </p:spPr>
        <p:txBody>
          <a:bodyPr vert="horz" lIns="91700" tIns="45849" rIns="91700" bIns="45849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08/05/2020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0" tIns="45849" rIns="91700" bIns="4584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7" y="4642763"/>
            <a:ext cx="5379720" cy="4398407"/>
          </a:xfrm>
          <a:prstGeom prst="rect">
            <a:avLst/>
          </a:prstGeom>
        </p:spPr>
        <p:txBody>
          <a:bodyPr vert="horz" lIns="91700" tIns="45849" rIns="91700" bIns="4584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283830"/>
            <a:ext cx="2914015" cy="488712"/>
          </a:xfrm>
          <a:prstGeom prst="rect">
            <a:avLst/>
          </a:prstGeom>
        </p:spPr>
        <p:txBody>
          <a:bodyPr vert="horz" lIns="91700" tIns="45849" rIns="91700" bIns="45849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81" y="9283830"/>
            <a:ext cx="2914015" cy="488712"/>
          </a:xfrm>
          <a:prstGeom prst="rect">
            <a:avLst/>
          </a:prstGeom>
        </p:spPr>
        <p:txBody>
          <a:bodyPr vert="horz" lIns="91700" tIns="45849" rIns="91700" bIns="45849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454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26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B517DF-1F76-410B-B5D3-59640A739A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Arial"/>
                <a:cs typeface="Arial"/>
              </a:rPr>
              <a:t>Xoserve Incident Summary: April 2020</a:t>
            </a:r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id="{8385E8BA-F4A8-4D87-B1FA-19A74FB981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400" dirty="0">
                <a:latin typeface="Arial"/>
                <a:cs typeface="Arial"/>
              </a:rPr>
              <a:t>1st May 2020</a:t>
            </a:r>
          </a:p>
        </p:txBody>
      </p:sp>
    </p:spTree>
    <p:extLst>
      <p:ext uri="{BB962C8B-B14F-4D97-AF65-F5344CB8AC3E}">
        <p14:creationId xmlns:p14="http://schemas.microsoft.com/office/powerpoint/2010/main" val="1212332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200" dirty="0"/>
              <a:t>What is this presentation covering?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6211"/>
            <a:ext cx="8229600" cy="4258964"/>
          </a:xfrm>
        </p:spPr>
        <p:txBody>
          <a:bodyPr>
            <a:noAutofit/>
          </a:bodyPr>
          <a:lstStyle/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latin typeface="+mj-lt"/>
              </a:rPr>
              <a:t>This presentation provides an overview of </a:t>
            </a:r>
            <a:r>
              <a:rPr lang="en-US" sz="1600" b="1" dirty="0">
                <a:latin typeface="+mj-lt"/>
              </a:rPr>
              <a:t>P1/2 incidents </a:t>
            </a:r>
            <a:r>
              <a:rPr lang="en-US" sz="1600" dirty="0">
                <a:latin typeface="+mj-lt"/>
              </a:rPr>
              <a:t>experienced in the </a:t>
            </a:r>
            <a:r>
              <a:rPr lang="en-US" sz="1600" b="1" dirty="0">
                <a:latin typeface="+mj-lt"/>
              </a:rPr>
              <a:t>previous calendar month</a:t>
            </a:r>
          </a:p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latin typeface="+mj-lt"/>
              </a:rPr>
              <a:t>It will describe </a:t>
            </a:r>
            <a:r>
              <a:rPr lang="en-US" sz="1600" b="1" dirty="0">
                <a:latin typeface="+mj-lt"/>
              </a:rPr>
              <a:t>high level impacts and causes</a:t>
            </a:r>
            <a:r>
              <a:rPr lang="en-US" sz="1600" dirty="0">
                <a:latin typeface="+mj-lt"/>
              </a:rPr>
              <a:t>, and the </a:t>
            </a:r>
            <a:r>
              <a:rPr lang="en-US" sz="1600" b="1" dirty="0">
                <a:latin typeface="+mj-lt"/>
              </a:rPr>
              <a:t>resolution Xoserve undertook</a:t>
            </a:r>
            <a:r>
              <a:rPr lang="en-US" sz="1600" dirty="0">
                <a:latin typeface="+mj-lt"/>
              </a:rPr>
              <a:t> (or is undertaking) to resolve</a:t>
            </a:r>
          </a:p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latin typeface="+mj-lt"/>
              </a:rPr>
              <a:t>This information is provided to </a:t>
            </a:r>
            <a:r>
              <a:rPr lang="en-US" sz="1600" b="1" dirty="0">
                <a:latin typeface="+mj-lt"/>
              </a:rPr>
              <a:t>enable customers to have a greater insight </a:t>
            </a:r>
            <a:r>
              <a:rPr lang="en-US" sz="1600" dirty="0">
                <a:latin typeface="+mj-lt"/>
              </a:rPr>
              <a:t>of the activities within Xoserve’s platforms that support your critical business process</a:t>
            </a:r>
          </a:p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latin typeface="+mj-lt"/>
              </a:rPr>
              <a:t>It is also shared with the intention to provide customers with an </a:t>
            </a:r>
            <a:r>
              <a:rPr lang="en-US" sz="1600" b="1" dirty="0">
                <a:latin typeface="+mj-lt"/>
              </a:rPr>
              <a:t>understanding of what Xoserve are doing to maintain and improve service</a:t>
            </a:r>
            <a:r>
              <a:rPr lang="en-US" sz="1600" dirty="0">
                <a:latin typeface="+mj-lt"/>
              </a:rPr>
              <a:t>, and;</a:t>
            </a:r>
          </a:p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latin typeface="+mj-lt"/>
              </a:rPr>
              <a:t>It is provided to </a:t>
            </a:r>
            <a:r>
              <a:rPr lang="en-US" sz="1600" b="1" dirty="0">
                <a:latin typeface="+mj-lt"/>
              </a:rPr>
              <a:t>enable customers to provide feedback </a:t>
            </a:r>
            <a:r>
              <a:rPr lang="en-US" sz="1600" dirty="0">
                <a:latin typeface="+mj-lt"/>
              </a:rPr>
              <a:t>if they believe improvements can be made</a:t>
            </a:r>
            <a:endParaRPr lang="en-GB" sz="1000" dirty="0"/>
          </a:p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endParaRPr lang="en-GB" sz="1600" dirty="0">
              <a:latin typeface="+mj-lt"/>
            </a:endParaRPr>
          </a:p>
        </p:txBody>
      </p:sp>
      <p:sp>
        <p:nvSpPr>
          <p:cNvPr id="4" name="AutoShape 2" descr="Image result for questionmark flat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485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37"/>
            <a:ext cx="8229600" cy="527535"/>
          </a:xfrm>
        </p:spPr>
        <p:txBody>
          <a:bodyPr>
            <a:normAutofit/>
          </a:bodyPr>
          <a:lstStyle/>
          <a:p>
            <a:r>
              <a:rPr lang="en-GB" sz="2000" dirty="0"/>
              <a:t>High-level summary of P1/2 incidents: April 2020</a:t>
            </a:r>
          </a:p>
        </p:txBody>
      </p:sp>
      <p:sp>
        <p:nvSpPr>
          <p:cNvPr id="4" name="AutoShape 2" descr="Image result for questionmark flat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id="{5769632A-ADCC-498B-A405-D206900A98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7655390"/>
              </p:ext>
            </p:extLst>
          </p:nvPr>
        </p:nvGraphicFramePr>
        <p:xfrm>
          <a:off x="0" y="451661"/>
          <a:ext cx="9144000" cy="4867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193">
                  <a:extLst>
                    <a:ext uri="{9D8B030D-6E8A-4147-A177-3AD203B41FA5}">
                      <a16:colId xmlns:a16="http://schemas.microsoft.com/office/drawing/2014/main" val="1820395623"/>
                    </a:ext>
                  </a:extLst>
                </a:gridCol>
                <a:gridCol w="1414278">
                  <a:extLst>
                    <a:ext uri="{9D8B030D-6E8A-4147-A177-3AD203B41FA5}">
                      <a16:colId xmlns:a16="http://schemas.microsoft.com/office/drawing/2014/main" val="3579627632"/>
                    </a:ext>
                  </a:extLst>
                </a:gridCol>
                <a:gridCol w="1912998">
                  <a:extLst>
                    <a:ext uri="{9D8B030D-6E8A-4147-A177-3AD203B41FA5}">
                      <a16:colId xmlns:a16="http://schemas.microsoft.com/office/drawing/2014/main" val="715552888"/>
                    </a:ext>
                  </a:extLst>
                </a:gridCol>
                <a:gridCol w="1842620">
                  <a:extLst>
                    <a:ext uri="{9D8B030D-6E8A-4147-A177-3AD203B41FA5}">
                      <a16:colId xmlns:a16="http://schemas.microsoft.com/office/drawing/2014/main" val="2287827896"/>
                    </a:ext>
                  </a:extLst>
                </a:gridCol>
                <a:gridCol w="2133259">
                  <a:extLst>
                    <a:ext uri="{9D8B030D-6E8A-4147-A177-3AD203B41FA5}">
                      <a16:colId xmlns:a16="http://schemas.microsoft.com/office/drawing/2014/main" val="1642094320"/>
                    </a:ext>
                  </a:extLst>
                </a:gridCol>
                <a:gridCol w="653143">
                  <a:extLst>
                    <a:ext uri="{9D8B030D-6E8A-4147-A177-3AD203B41FA5}">
                      <a16:colId xmlns:a16="http://schemas.microsoft.com/office/drawing/2014/main" val="4119213854"/>
                    </a:ext>
                  </a:extLst>
                </a:gridCol>
                <a:gridCol w="668509">
                  <a:extLst>
                    <a:ext uri="{9D8B030D-6E8A-4147-A177-3AD203B41FA5}">
                      <a16:colId xmlns:a16="http://schemas.microsoft.com/office/drawing/2014/main" val="1273231573"/>
                    </a:ext>
                  </a:extLst>
                </a:gridCol>
              </a:tblGrid>
              <a:tr h="325559">
                <a:tc>
                  <a:txBody>
                    <a:bodyPr/>
                    <a:lstStyle/>
                    <a:p>
                      <a:r>
                        <a:rPr lang="en-US" sz="800" dirty="0"/>
                        <a:t> Ref.</a:t>
                      </a:r>
                      <a:endParaRPr lang="en-GB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What happened?</a:t>
                      </a:r>
                      <a:endParaRPr lang="en-GB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Why did it happen?</a:t>
                      </a:r>
                      <a:endParaRPr lang="en-GB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What do Xoserve understand our customers experienced?</a:t>
                      </a:r>
                      <a:endParaRPr lang="en-GB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What did your Xoserve team do to resolve?</a:t>
                      </a:r>
                      <a:endParaRPr lang="en-GB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</a:rPr>
                        <a:t>Incident Date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6877" marR="46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</a:rPr>
                        <a:t>Resolved Date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6877" marR="46877" marT="0" marB="0" anchor="ctr"/>
                </a:tc>
                <a:extLst>
                  <a:ext uri="{0D108BD9-81ED-4DB2-BD59-A6C34878D82A}">
                    <a16:rowId xmlns:a16="http://schemas.microsoft.com/office/drawing/2014/main" val="503059204"/>
                  </a:ext>
                </a:extLst>
              </a:tr>
              <a:tr h="50523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1110826</a:t>
                      </a:r>
                    </a:p>
                  </a:txBody>
                  <a:tcPr marL="4755" marR="4755" marT="4755" marB="0" anchor="ctr">
                    <a:solidFill>
                      <a:srgbClr val="40D1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File transfers from CMS were delayed due to connectivity issues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 file transfer system became unresponsive and stopped sending files. Root cause unknown and being investigated 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customer impact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Xoserve Teams manually processed files until application and file transfer services were restarted.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u="none" strike="noStrike" dirty="0">
                          <a:effectLst/>
                          <a:latin typeface="+mj-lt"/>
                        </a:rPr>
                        <a:t>01/04/2020 </a:t>
                      </a:r>
                      <a:br>
                        <a:rPr lang="en-IN" sz="700" u="none" strike="noStrike" dirty="0">
                          <a:effectLst/>
                          <a:latin typeface="+mj-lt"/>
                        </a:rPr>
                      </a:br>
                      <a:r>
                        <a:rPr lang="en-IN" sz="700" u="none" strike="noStrike" dirty="0">
                          <a:effectLst/>
                          <a:latin typeface="+mj-lt"/>
                        </a:rPr>
                        <a:t> 23:06</a:t>
                      </a:r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55" marR="4755" marT="4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u="none" strike="noStrike" dirty="0">
                          <a:effectLst/>
                          <a:latin typeface="+mj-lt"/>
                        </a:rPr>
                        <a:t>02/04/2020  </a:t>
                      </a:r>
                      <a:br>
                        <a:rPr lang="en-IN" sz="700" u="none" strike="noStrike" dirty="0">
                          <a:effectLst/>
                          <a:latin typeface="+mj-lt"/>
                        </a:rPr>
                      </a:br>
                      <a:r>
                        <a:rPr lang="en-IN" sz="700" u="none" strike="noStrike" dirty="0">
                          <a:effectLst/>
                          <a:latin typeface="+mj-lt"/>
                        </a:rPr>
                        <a:t>04:15</a:t>
                      </a:r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55" marR="4755" marT="4755" marB="0" anchor="ctr"/>
                </a:tc>
                <a:extLst>
                  <a:ext uri="{0D108BD9-81ED-4DB2-BD59-A6C34878D82A}">
                    <a16:rowId xmlns:a16="http://schemas.microsoft.com/office/drawing/2014/main" val="3229766741"/>
                  </a:ext>
                </a:extLst>
              </a:tr>
              <a:tr h="6088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1113261</a:t>
                      </a:r>
                    </a:p>
                  </a:txBody>
                  <a:tcPr marL="4755" marR="4755" marT="475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Gemini was unavailable between 05:00 and 05.50 on 5th April.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 project change on Gemini was unable to be implemented correctly and the backout plan was instigated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Gemini users were unable to nominate or review gas demand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lvl="0" algn="l" rtl="0">
                        <a:buNone/>
                      </a:pP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Xoserve project teams isolated the servers at issue and released the service. An implementation review highlighted a missing task that was then completed and servers were added back into the configuration at 15:10 the same day.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05/04/2020</a:t>
                      </a:r>
                      <a:b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05:00</a:t>
                      </a:r>
                    </a:p>
                  </a:txBody>
                  <a:tcPr marL="4755" marR="4755" marT="4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05/04/2020</a:t>
                      </a:r>
                      <a:b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05:50</a:t>
                      </a:r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55" marR="4755" marT="4755" marB="0" anchor="ctr"/>
                </a:tc>
                <a:extLst>
                  <a:ext uri="{0D108BD9-81ED-4DB2-BD59-A6C34878D82A}">
                    <a16:rowId xmlns:a16="http://schemas.microsoft.com/office/drawing/2014/main" val="3079584533"/>
                  </a:ext>
                </a:extLst>
              </a:tr>
              <a:tr h="50523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8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1113834</a:t>
                      </a:r>
                    </a:p>
                  </a:txBody>
                  <a:tcPr marL="4755" marR="4755" marT="475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Gemini nominations were failing and some values were  appearing against an incorrect shipper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 incorrect project deployment and a design flaw caused nomination locks and incorrect allocated values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Gemini users would not have been able to access some functionality in Gemini screens and view data correctly for 1hr 41 mins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Xoserve project team worked with National Grid to revert to offline process and disabled the new screen. A redeployment on the 12th of April and an enduring code fix on 19th April rectified issue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06/04/2020</a:t>
                      </a:r>
                      <a:b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00:19</a:t>
                      </a:r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55" marR="4755" marT="4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06/04/2020</a:t>
                      </a:r>
                      <a:b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02:00</a:t>
                      </a:r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55" marR="4755" marT="4755" marB="0" anchor="ctr"/>
                </a:tc>
                <a:extLst>
                  <a:ext uri="{0D108BD9-81ED-4DB2-BD59-A6C34878D82A}">
                    <a16:rowId xmlns:a16="http://schemas.microsoft.com/office/drawing/2014/main" val="3663066868"/>
                  </a:ext>
                </a:extLst>
              </a:tr>
              <a:tr h="401647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1114066</a:t>
                      </a:r>
                      <a:endParaRPr lang="en-IN" sz="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755" marR="4755" marT="475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CMS performance was degraded </a:t>
                      </a:r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for 1hr 31 mins</a:t>
                      </a: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High levels of database activity prevented new connections from being made and is currently being investigated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Internal and external users experienced slowness when reviewing portfolios and contact details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Xoserve teams worked with our support partners and restarted application and database services to rectify the issue.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u="none" strike="noStrike" dirty="0">
                          <a:effectLst/>
                          <a:latin typeface="+mj-lt"/>
                        </a:rPr>
                        <a:t>06/04/2020  </a:t>
                      </a:r>
                      <a:br>
                        <a:rPr lang="en-IN" sz="700" u="none" strike="noStrike" dirty="0">
                          <a:effectLst/>
                          <a:latin typeface="+mj-lt"/>
                        </a:rPr>
                      </a:br>
                      <a:r>
                        <a:rPr lang="en-IN" sz="700" u="none" strike="noStrike" dirty="0">
                          <a:effectLst/>
                          <a:latin typeface="+mj-lt"/>
                        </a:rPr>
                        <a:t>12:20</a:t>
                      </a:r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55" marR="4755" marT="4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u="none" strike="noStrike" dirty="0">
                          <a:effectLst/>
                          <a:latin typeface="+mj-lt"/>
                        </a:rPr>
                        <a:t>06/04/2020  </a:t>
                      </a:r>
                      <a:br>
                        <a:rPr lang="en-IN" sz="700" u="none" strike="noStrike" dirty="0">
                          <a:effectLst/>
                          <a:latin typeface="+mj-lt"/>
                        </a:rPr>
                      </a:br>
                      <a:r>
                        <a:rPr lang="en-IN" sz="700" u="none" strike="noStrike" dirty="0">
                          <a:effectLst/>
                          <a:latin typeface="+mj-lt"/>
                        </a:rPr>
                        <a:t>13:51</a:t>
                      </a:r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55" marR="4755" marT="4755" marB="0" anchor="ctr"/>
                </a:tc>
                <a:extLst>
                  <a:ext uri="{0D108BD9-81ED-4DB2-BD59-A6C34878D82A}">
                    <a16:rowId xmlns:a16="http://schemas.microsoft.com/office/drawing/2014/main" val="1516443557"/>
                  </a:ext>
                </a:extLst>
              </a:tr>
              <a:tr h="50523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1115266</a:t>
                      </a:r>
                      <a:endParaRPr lang="en-IN" sz="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755" marR="4755" marT="475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Gemini screens unavailable on the 10th April for 16mins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 high number of database transactions prevented any new connections from being made. Root cause being investigated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National Grid were unable to publish the Line Pack data at the expected time Customers would not have been able to view up to date allocation data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During investigation, database resources were released automatically after the affecting transactions were completed. 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u="none" strike="noStrike" dirty="0">
                          <a:effectLst/>
                          <a:latin typeface="+mj-lt"/>
                        </a:rPr>
                        <a:t>10/04/2020 </a:t>
                      </a:r>
                      <a:br>
                        <a:rPr lang="en-IN" sz="700" u="none" strike="noStrike" dirty="0">
                          <a:effectLst/>
                          <a:latin typeface="+mj-lt"/>
                        </a:rPr>
                      </a:br>
                      <a:r>
                        <a:rPr lang="en-IN" sz="700" u="none" strike="noStrike" dirty="0">
                          <a:effectLst/>
                          <a:latin typeface="+mj-lt"/>
                        </a:rPr>
                        <a:t>01:06</a:t>
                      </a:r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55" marR="4755" marT="4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u="none" strike="noStrike" dirty="0">
                          <a:effectLst/>
                          <a:latin typeface="+mj-lt"/>
                        </a:rPr>
                        <a:t>10/04/2020  </a:t>
                      </a:r>
                      <a:br>
                        <a:rPr lang="en-IN" sz="700" u="none" strike="noStrike" dirty="0">
                          <a:effectLst/>
                          <a:latin typeface="+mj-lt"/>
                        </a:rPr>
                      </a:br>
                      <a:r>
                        <a:rPr lang="en-IN" sz="700" u="none" strike="noStrike" dirty="0">
                          <a:effectLst/>
                          <a:latin typeface="+mj-lt"/>
                        </a:rPr>
                        <a:t>01:25</a:t>
                      </a:r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55" marR="4755" marT="4755" marB="0" anchor="ctr"/>
                </a:tc>
                <a:extLst>
                  <a:ext uri="{0D108BD9-81ED-4DB2-BD59-A6C34878D82A}">
                    <a16:rowId xmlns:a16="http://schemas.microsoft.com/office/drawing/2014/main" val="4079092240"/>
                  </a:ext>
                </a:extLst>
              </a:tr>
              <a:tr h="50523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80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1116573</a:t>
                      </a:r>
                      <a:endParaRPr lang="en-IN" sz="8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4755" marR="4755" marT="4755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Gemini was unavailable on the 13th April for 2hrs 18mins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 Gemini database server became unresponsive due to a memory overflow. Root cause unknown and being investigated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Shippers were unable to place Nominations Line Pack and Demand Attribution data was not published on time.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Xoserve teams increased database memory and services were started on a second server to release transaction allocation resume service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u="none" strike="noStrike" dirty="0">
                          <a:effectLst/>
                          <a:latin typeface="+mj-lt"/>
                        </a:rPr>
                        <a:t>13/04/2020  </a:t>
                      </a:r>
                      <a:br>
                        <a:rPr lang="en-IN" sz="700" u="none" strike="noStrike" dirty="0">
                          <a:effectLst/>
                          <a:latin typeface="+mj-lt"/>
                        </a:rPr>
                      </a:br>
                      <a:r>
                        <a:rPr lang="en-IN" sz="700" u="none" strike="noStrike" dirty="0">
                          <a:effectLst/>
                          <a:latin typeface="+mj-lt"/>
                        </a:rPr>
                        <a:t>23:11</a:t>
                      </a:r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55" marR="4755" marT="475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700" u="none" strike="noStrike" dirty="0">
                          <a:effectLst/>
                          <a:latin typeface="+mj-lt"/>
                        </a:rPr>
                        <a:t>14/04/2020  </a:t>
                      </a:r>
                      <a:br>
                        <a:rPr lang="en-IN" sz="700" u="none" strike="noStrike" dirty="0">
                          <a:effectLst/>
                          <a:latin typeface="+mj-lt"/>
                        </a:rPr>
                      </a:br>
                      <a:r>
                        <a:rPr lang="en-IN" sz="700" u="none" strike="noStrike" dirty="0">
                          <a:effectLst/>
                          <a:latin typeface="+mj-lt"/>
                        </a:rPr>
                        <a:t>01:29:</a:t>
                      </a:r>
                    </a:p>
                  </a:txBody>
                  <a:tcPr marL="4755" marR="4755" marT="4755" marB="0" anchor="ctr"/>
                </a:tc>
                <a:extLst>
                  <a:ext uri="{0D108BD9-81ED-4DB2-BD59-A6C34878D82A}">
                    <a16:rowId xmlns:a16="http://schemas.microsoft.com/office/drawing/2014/main" val="413955819"/>
                  </a:ext>
                </a:extLst>
              </a:tr>
              <a:tr h="40164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1119306</a:t>
                      </a:r>
                      <a:endParaRPr lang="en-IN" sz="8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55" marR="4755" marT="4755" marB="0" anchor="ctr">
                    <a:solidFill>
                      <a:srgbClr val="9CCB3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Intermittent connectivity to Gemini / CMS for National Grid users for 4hr 6 minutes; 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 major outage on BT's network impacted multiple customers including Xoserve 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National Grid processes were affected but teams inconvenienced due to delays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Xoserve support teams routed traffic via a secondary connection as a workaround until BT confirmed the service was restored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21/04/2020</a:t>
                      </a:r>
                      <a:b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07:46</a:t>
                      </a:r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55" marR="4755" marT="475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21/04/2020</a:t>
                      </a:r>
                      <a:b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11:52</a:t>
                      </a:r>
                    </a:p>
                  </a:txBody>
                  <a:tcPr marL="4755" marR="4755" marT="4755" marB="0" anchor="ctr"/>
                </a:tc>
                <a:extLst>
                  <a:ext uri="{0D108BD9-81ED-4DB2-BD59-A6C34878D82A}">
                    <a16:rowId xmlns:a16="http://schemas.microsoft.com/office/drawing/2014/main" val="4166117832"/>
                  </a:ext>
                </a:extLst>
              </a:tr>
              <a:tr h="40164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strike="noStrike" kern="1200" noProof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1121112</a:t>
                      </a:r>
                      <a:endParaRPr lang="en-IN" sz="8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55" marR="4755" marT="4755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Gemini Demand Attribution publication delayed for 21:00 hour bar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Late file delivery from National Grid systems delayed processing within Gemini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Gemini users were unable to view up to date Demand Attribution values for approx. 60 mins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Xoserve support teams worked with National Grid to instigate their contingency process 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24/04/2020</a:t>
                      </a:r>
                      <a:b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22:02</a:t>
                      </a:r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55" marR="4755" marT="475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24/04/2020</a:t>
                      </a:r>
                      <a:b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23:07</a:t>
                      </a:r>
                    </a:p>
                  </a:txBody>
                  <a:tcPr marL="4755" marR="4755" marT="4755" marB="0" anchor="ctr"/>
                </a:tc>
                <a:extLst>
                  <a:ext uri="{0D108BD9-81ED-4DB2-BD59-A6C34878D82A}">
                    <a16:rowId xmlns:a16="http://schemas.microsoft.com/office/drawing/2014/main" val="899082744"/>
                  </a:ext>
                </a:extLst>
              </a:tr>
              <a:tr h="47584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1122743</a:t>
                      </a:r>
                      <a:endParaRPr lang="en-IN" sz="8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755" marR="4755" marT="4755" marB="0" anchor="ctr">
                    <a:solidFill>
                      <a:srgbClr val="40D1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Files being sent to UKLink were not arriving or being processed correctly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There was intermittent connectivity issues observed between the file transfer service and application servers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customer impact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Xoserve teams restored the files from their archive location and reprocessed. Investigation ongoing to correct connectivity issues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30/04/2020</a:t>
                      </a:r>
                      <a:b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16:59</a:t>
                      </a:r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4755" marR="4755" marT="475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30/04/2020</a:t>
                      </a:r>
                      <a:b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20:27</a:t>
                      </a:r>
                    </a:p>
                  </a:txBody>
                  <a:tcPr marL="4755" marR="4755" marT="4755" marB="0" anchor="ctr"/>
                </a:tc>
                <a:extLst>
                  <a:ext uri="{0D108BD9-81ED-4DB2-BD59-A6C34878D82A}">
                    <a16:rowId xmlns:a16="http://schemas.microsoft.com/office/drawing/2014/main" val="1542236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5445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42428-52CA-4511-81EE-20A593C50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What is happening Overall?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FF00511-A681-476E-9907-5B9037AADF35}"/>
              </a:ext>
            </a:extLst>
          </p:cNvPr>
          <p:cNvSpPr/>
          <p:nvPr/>
        </p:nvSpPr>
        <p:spPr>
          <a:xfrm>
            <a:off x="1224549" y="1061519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Key:</a:t>
            </a:r>
            <a:endParaRPr lang="en-GB" b="1" dirty="0"/>
          </a:p>
        </p:txBody>
      </p:sp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EC56BDC5-5E93-48CE-A700-78112AE762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825495"/>
              </p:ext>
            </p:extLst>
          </p:nvPr>
        </p:nvGraphicFramePr>
        <p:xfrm>
          <a:off x="18482" y="1506987"/>
          <a:ext cx="2637253" cy="2656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496">
                  <a:extLst>
                    <a:ext uri="{9D8B030D-6E8A-4147-A177-3AD203B41FA5}">
                      <a16:colId xmlns:a16="http://schemas.microsoft.com/office/drawing/2014/main" val="153172005"/>
                    </a:ext>
                  </a:extLst>
                </a:gridCol>
                <a:gridCol w="1047916">
                  <a:extLst>
                    <a:ext uri="{9D8B030D-6E8A-4147-A177-3AD203B41FA5}">
                      <a16:colId xmlns:a16="http://schemas.microsoft.com/office/drawing/2014/main" val="547931521"/>
                    </a:ext>
                  </a:extLst>
                </a:gridCol>
                <a:gridCol w="1168841">
                  <a:extLst>
                    <a:ext uri="{9D8B030D-6E8A-4147-A177-3AD203B41FA5}">
                      <a16:colId xmlns:a16="http://schemas.microsoft.com/office/drawing/2014/main" val="1463294942"/>
                    </a:ext>
                  </a:extLst>
                </a:gridCol>
              </a:tblGrid>
              <a:tr h="45319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Xoserve Identified</a:t>
                      </a:r>
                    </a:p>
                  </a:txBody>
                  <a:tcPr anchor="b" anchorCtr="1"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Customer  Identified</a:t>
                      </a:r>
                    </a:p>
                  </a:txBody>
                  <a:tcPr anchor="b" anchorCtr="1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463583"/>
                  </a:ext>
                </a:extLst>
              </a:tr>
              <a:tr h="1101852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Xoserve Controllable</a:t>
                      </a:r>
                    </a:p>
                  </a:txBody>
                  <a:tcPr vert="vert270" anchor="b" anchorCtr="1"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/>
                          </a:solidFill>
                        </a:rPr>
                        <a:t>Xoserve Identified the incident and the incident could have been avoided had Xoserve taken earlier action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1"/>
                          </a:solidFill>
                        </a:rPr>
                        <a:t>Customer Identified the incident and the incident could have been avoided had Xoserve taken earlier action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944025"/>
                  </a:ext>
                </a:extLst>
              </a:tr>
              <a:tr h="11018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Xoserve Uncontrollable</a:t>
                      </a:r>
                    </a:p>
                  </a:txBody>
                  <a:tcPr vert="vert270" anchor="b" anchorCtr="1"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1"/>
                          </a:solidFill>
                        </a:rPr>
                        <a:t>Xoserve Identified the incident but the incident could not have been avoided had Xoserve taken earlier action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rgbClr val="9CCB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/>
                          </a:solidFill>
                        </a:rPr>
                        <a:t>Customer Identified the incident but the incident could not have been avoided had Xoserve taken earlier action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741572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BA9F16F-4A78-4DA1-A9CD-C2CBA97113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836928"/>
              </p:ext>
            </p:extLst>
          </p:nvPr>
        </p:nvGraphicFramePr>
        <p:xfrm>
          <a:off x="5777726" y="1121869"/>
          <a:ext cx="3276600" cy="3042011"/>
        </p:xfrm>
        <a:graphic>
          <a:graphicData uri="http://schemas.openxmlformats.org/drawingml/2006/table">
            <a:tbl>
              <a:tblPr/>
              <a:tblGrid>
                <a:gridCol w="965200">
                  <a:extLst>
                    <a:ext uri="{9D8B030D-6E8A-4147-A177-3AD203B41FA5}">
                      <a16:colId xmlns:a16="http://schemas.microsoft.com/office/drawing/2014/main" val="3858546822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103744331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997823292"/>
                    </a:ext>
                  </a:extLst>
                </a:gridCol>
              </a:tblGrid>
              <a:tr h="315661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Year to Date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8135916"/>
                  </a:ext>
                </a:extLst>
              </a:tr>
              <a:tr h="205866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270587"/>
                  </a:ext>
                </a:extLst>
              </a:tr>
              <a:tr h="377421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Xoserve</a:t>
                      </a:r>
                      <a:b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Identified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Customer</a:t>
                      </a:r>
                      <a:b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Identified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877188"/>
                  </a:ext>
                </a:extLst>
              </a:tr>
              <a:tr h="10382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Xoserve</a:t>
                      </a:r>
                      <a:b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Controllable</a:t>
                      </a: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757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81217"/>
                  </a:ext>
                </a:extLst>
              </a:tr>
              <a:tr h="110481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Xoserve</a:t>
                      </a:r>
                      <a:b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Uncontrollable</a:t>
                      </a: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B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756226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1CE2900-3E9F-4F0A-858F-0E221FCC2D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552082"/>
              </p:ext>
            </p:extLst>
          </p:nvPr>
        </p:nvGraphicFramePr>
        <p:xfrm>
          <a:off x="2774950" y="1225549"/>
          <a:ext cx="3149600" cy="2949233"/>
        </p:xfrm>
        <a:graphic>
          <a:graphicData uri="http://schemas.openxmlformats.org/drawingml/2006/table">
            <a:tbl>
              <a:tblPr/>
              <a:tblGrid>
                <a:gridCol w="774700">
                  <a:extLst>
                    <a:ext uri="{9D8B030D-6E8A-4147-A177-3AD203B41FA5}">
                      <a16:colId xmlns:a16="http://schemas.microsoft.com/office/drawing/2014/main" val="1163851949"/>
                    </a:ext>
                  </a:extLst>
                </a:gridCol>
                <a:gridCol w="1168400">
                  <a:extLst>
                    <a:ext uri="{9D8B030D-6E8A-4147-A177-3AD203B41FA5}">
                      <a16:colId xmlns:a16="http://schemas.microsoft.com/office/drawing/2014/main" val="2552765013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2388878324"/>
                    </a:ext>
                  </a:extLst>
                </a:gridCol>
              </a:tblGrid>
              <a:tr h="437407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April 2020</a:t>
                      </a:r>
                    </a:p>
                    <a:p>
                      <a:pPr algn="ctr" fontAlgn="b"/>
                      <a:endParaRPr lang="en-GB" sz="1100" b="1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564376"/>
                  </a:ext>
                </a:extLst>
              </a:tr>
              <a:tr h="375822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Xoserve</a:t>
                      </a:r>
                      <a:b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Identified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Customer</a:t>
                      </a:r>
                      <a:b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Identified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0191641"/>
                  </a:ext>
                </a:extLst>
              </a:tr>
              <a:tr h="105913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Xoserve</a:t>
                      </a:r>
                      <a:b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Controllable</a:t>
                      </a: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757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437523"/>
                  </a:ext>
                </a:extLst>
              </a:tr>
              <a:tr h="10659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Xoserve</a:t>
                      </a:r>
                      <a:b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Uncontrollable</a:t>
                      </a: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B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413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2546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75D87-9DA6-4683-A5BA-130C8FFF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5000"/>
          </a:xfrm>
        </p:spPr>
        <p:txBody>
          <a:bodyPr/>
          <a:lstStyle/>
          <a:p>
            <a:r>
              <a:rPr lang="en-GB" dirty="0"/>
              <a:t>What is happening Overall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A0BAC9-8E38-462A-A44F-CE455DBC13E7}"/>
              </a:ext>
            </a:extLst>
          </p:cNvPr>
          <p:cNvSpPr txBox="1"/>
          <p:nvPr/>
        </p:nvSpPr>
        <p:spPr>
          <a:xfrm>
            <a:off x="6992471" y="2866778"/>
            <a:ext cx="1844168" cy="584775"/>
          </a:xfrm>
          <a:prstGeom prst="rect">
            <a:avLst/>
          </a:prstGeom>
          <a:solidFill>
            <a:schemeClr val="accent5"/>
          </a:solidFill>
        </p:spPr>
        <p:txBody>
          <a:bodyPr wrap="square" rtlCol="0" anchor="t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A fault that  has developed that  only impacts Xoserve users or an incident on core services that has had no customer impact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16256F2-B3F1-4784-9808-A2F3CBBAD6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010460"/>
              </p:ext>
            </p:extLst>
          </p:nvPr>
        </p:nvGraphicFramePr>
        <p:xfrm>
          <a:off x="6631320" y="843159"/>
          <a:ext cx="2205319" cy="2001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626">
                  <a:extLst>
                    <a:ext uri="{9D8B030D-6E8A-4147-A177-3AD203B41FA5}">
                      <a16:colId xmlns:a16="http://schemas.microsoft.com/office/drawing/2014/main" val="153172005"/>
                    </a:ext>
                  </a:extLst>
                </a:gridCol>
                <a:gridCol w="903863">
                  <a:extLst>
                    <a:ext uri="{9D8B030D-6E8A-4147-A177-3AD203B41FA5}">
                      <a16:colId xmlns:a16="http://schemas.microsoft.com/office/drawing/2014/main" val="547931521"/>
                    </a:ext>
                  </a:extLst>
                </a:gridCol>
                <a:gridCol w="949830">
                  <a:extLst>
                    <a:ext uri="{9D8B030D-6E8A-4147-A177-3AD203B41FA5}">
                      <a16:colId xmlns:a16="http://schemas.microsoft.com/office/drawing/2014/main" val="1463294942"/>
                    </a:ext>
                  </a:extLst>
                </a:gridCol>
              </a:tblGrid>
              <a:tr h="325074">
                <a:tc>
                  <a:txBody>
                    <a:bodyPr/>
                    <a:lstStyle/>
                    <a:p>
                      <a:endParaRPr lang="en-GB" sz="7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5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Xoserve 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GB" sz="75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Identified</a:t>
                      </a:r>
                    </a:p>
                  </a:txBody>
                  <a:tcPr anchor="b" anchorCtr="1"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5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Customer </a:t>
                      </a:r>
                      <a:endParaRPr lang="en-US" dirty="0"/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5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Identified</a:t>
                      </a:r>
                    </a:p>
                  </a:txBody>
                  <a:tcPr anchor="b" anchorCtr="1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463583"/>
                  </a:ext>
                </a:extLst>
              </a:tr>
              <a:tr h="743026">
                <a:tc>
                  <a:txBody>
                    <a:bodyPr/>
                    <a:lstStyle/>
                    <a:p>
                      <a:pPr algn="ctr"/>
                      <a:r>
                        <a:rPr lang="en-GB" sz="75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Xoserve 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GB" sz="75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Controllable</a:t>
                      </a:r>
                    </a:p>
                  </a:txBody>
                  <a:tcPr vert="vert270" anchor="b" anchorCtr="1"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bg1"/>
                          </a:solidFill>
                        </a:rPr>
                        <a:t>Xoserve Identified the incident and the incident could have been avoided had Xoserve taken earlier action</a:t>
                      </a:r>
                      <a:endParaRPr lang="en-GB" sz="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>
                          <a:solidFill>
                            <a:schemeClr val="bg1"/>
                          </a:solidFill>
                        </a:rPr>
                        <a:t>Customer Identified the incident and the incident could have been avoided had Xoserve taken earlier action</a:t>
                      </a:r>
                      <a:endParaRPr lang="en-GB" sz="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944025"/>
                  </a:ext>
                </a:extLst>
              </a:tr>
              <a:tr h="799257"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5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Xoserve</a:t>
                      </a:r>
                      <a:endParaRPr lang="en-US" dirty="0"/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5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Uncontrollable</a:t>
                      </a:r>
                    </a:p>
                  </a:txBody>
                  <a:tcPr vert="vert270" anchor="b" anchorCtr="1"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>
                          <a:solidFill>
                            <a:schemeClr val="bg1"/>
                          </a:solidFill>
                        </a:rPr>
                        <a:t>Xoserve Identified the incident but the incident could not have been avoided had Xoserve taken earlier action</a:t>
                      </a:r>
                      <a:endParaRPr lang="en-GB" sz="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rgbClr val="9CCB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bg1"/>
                          </a:solidFill>
                        </a:rPr>
                        <a:t>Customer Identified the incident but the incident could not have been avoided had Xoserve taken earlier action</a:t>
                      </a:r>
                      <a:endParaRPr lang="en-GB" sz="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741572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2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7860347"/>
              </p:ext>
            </p:extLst>
          </p:nvPr>
        </p:nvGraphicFramePr>
        <p:xfrm>
          <a:off x="-82549" y="933450"/>
          <a:ext cx="8997949" cy="4121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97081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092569d-7549-4f1f-b838-122d264c6bd8">
      <UserInfo>
        <DisplayName>Regan, Denis</DisplayName>
        <AccountId>59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purl.org/dc/terms/"/>
    <ds:schemaRef ds:uri="3092569d-7549-4f1f-b838-122d264c6bd8"/>
    <ds:schemaRef ds:uri="http://schemas.microsoft.com/office/2006/metadata/properties"/>
    <ds:schemaRef ds:uri="http://schemas.microsoft.com/office/infopath/2007/PartnerControls"/>
    <ds:schemaRef ds:uri="01f7a547-d57a-44ce-a211-81869c79743b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F2FE01D-AF09-4E05-A0B5-800423DDF8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918</Words>
  <Application>Microsoft Office PowerPoint</Application>
  <PresentationFormat>On-screen Show (16:9)</PresentationFormat>
  <Paragraphs>127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Xoserve Incident Summary: April 2020</vt:lpstr>
      <vt:lpstr>What is this presentation covering?</vt:lpstr>
      <vt:lpstr>High-level summary of P1/2 incidents: April 2020</vt:lpstr>
      <vt:lpstr>What is happening Overall?</vt:lpstr>
      <vt:lpstr>What is happening Overall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LF Monthly Customer Major Incident Summary for contract managers meeting</dc:title>
  <dc:creator>National Grid</dc:creator>
  <cp:lastModifiedBy>Clarke, Angela</cp:lastModifiedBy>
  <cp:revision>13</cp:revision>
  <cp:lastPrinted>2020-02-07T08:17:24Z</cp:lastPrinted>
  <dcterms:created xsi:type="dcterms:W3CDTF">2018-09-02T17:12:15Z</dcterms:created>
  <dcterms:modified xsi:type="dcterms:W3CDTF">2020-05-08T10:39:51Z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</Properties>
</file>