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321" r:id="rId6"/>
    <p:sldId id="367" r:id="rId7"/>
    <p:sldId id="372" r:id="rId8"/>
    <p:sldId id="369" r:id="rId9"/>
    <p:sldId id="371" r:id="rId10"/>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55  </a:t>
          </a:r>
        </a:p>
        <a:p>
          <a:r>
            <a:rPr lang="en-GB" sz="1200" dirty="0"/>
            <a:t>Defects impacting AQ since August 2019. Circa 800,000 MPRNs affected</a:t>
          </a:r>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17 </a:t>
          </a:r>
        </a:p>
        <a:p>
          <a:r>
            <a:rPr lang="en-GB" sz="1400" dirty="0"/>
            <a:t>Open Defects</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3</a:t>
          </a:r>
        </a:p>
        <a:p>
          <a:r>
            <a:rPr lang="en-GB" sz="1300" dirty="0"/>
            <a:t>Analysis</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38 </a:t>
          </a:r>
        </a:p>
        <a:p>
          <a:r>
            <a:rPr lang="en-GB" sz="1300" dirty="0"/>
            <a:t>Resolved defects</a:t>
          </a:r>
        </a:p>
        <a:p>
          <a:r>
            <a:rPr lang="en-GB" sz="1300" dirty="0"/>
            <a:t>(c.798k MPRNs)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9</a:t>
          </a:r>
        </a:p>
        <a:p>
          <a:r>
            <a:rPr lang="en-GB" sz="1300" dirty="0"/>
            <a:t>UAT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3</a:t>
          </a:r>
        </a:p>
        <a:p>
          <a:r>
            <a:rPr lang="en-GB" sz="1300" dirty="0"/>
            <a:t>Fixed, Deployed Awaiting Data Correction</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2</a:t>
          </a:r>
        </a:p>
        <a:p>
          <a:r>
            <a:rPr lang="en-GB" sz="1300" dirty="0"/>
            <a:t>Awaiting Deployment </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4">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4">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4">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4">
        <dgm:presLayoutVars>
          <dgm:chPref val="3"/>
        </dgm:presLayoutVars>
      </dgm:prSet>
      <dgm:spPr/>
    </dgm:pt>
    <dgm:pt modelId="{303D5900-D16C-4179-BB8F-D5B254DF826F}" type="pres">
      <dgm:prSet presAssocID="{EED33189-234B-4E1B-815C-C178EF63FB22}"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944" y="2440"/>
          <a:ext cx="8227711"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55  </a:t>
          </a:r>
        </a:p>
        <a:p>
          <a:pPr marL="0" lvl="0" indent="0" algn="ctr" defTabSz="889000">
            <a:lnSpc>
              <a:spcPct val="90000"/>
            </a:lnSpc>
            <a:spcBef>
              <a:spcPct val="0"/>
            </a:spcBef>
            <a:spcAft>
              <a:spcPct val="35000"/>
            </a:spcAft>
            <a:buNone/>
          </a:pPr>
          <a:r>
            <a:rPr lang="en-GB" sz="1200" kern="1200" dirty="0"/>
            <a:t>Defects impacting AQ since August 2019. Circa 800,000 MPRNs affected</a:t>
          </a:r>
        </a:p>
      </dsp:txBody>
      <dsp:txXfrm>
        <a:off x="35387" y="36883"/>
        <a:ext cx="8158825" cy="1107082"/>
      </dsp:txXfrm>
    </dsp:sp>
    <dsp:sp modelId="{413F79E1-8978-46C8-B654-097B23D5410D}">
      <dsp:nvSpPr>
        <dsp:cNvPr id="0" name=""/>
        <dsp:cNvSpPr/>
      </dsp:nvSpPr>
      <dsp:spPr>
        <a:xfrm>
          <a:off x="944" y="1320401"/>
          <a:ext cx="651584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17 </a:t>
          </a:r>
        </a:p>
        <a:p>
          <a:pPr marL="0" lvl="0" indent="0" algn="ctr" defTabSz="800100">
            <a:lnSpc>
              <a:spcPct val="90000"/>
            </a:lnSpc>
            <a:spcBef>
              <a:spcPct val="0"/>
            </a:spcBef>
            <a:spcAft>
              <a:spcPct val="35000"/>
            </a:spcAft>
            <a:buNone/>
          </a:pPr>
          <a:r>
            <a:rPr lang="en-GB" sz="1400" kern="1200" dirty="0"/>
            <a:t>Open Defects</a:t>
          </a:r>
        </a:p>
      </dsp:txBody>
      <dsp:txXfrm>
        <a:off x="35387" y="1354844"/>
        <a:ext cx="6446956" cy="1107082"/>
      </dsp:txXfrm>
    </dsp:sp>
    <dsp:sp modelId="{FDE2A37E-44E9-4D3D-BCDA-2D3825DF139B}">
      <dsp:nvSpPr>
        <dsp:cNvPr id="0" name=""/>
        <dsp:cNvSpPr/>
      </dsp:nvSpPr>
      <dsp:spPr>
        <a:xfrm>
          <a:off x="944"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3</a:t>
          </a:r>
        </a:p>
        <a:p>
          <a:pPr marL="0" lvl="0" indent="0" algn="ctr" defTabSz="577850">
            <a:lnSpc>
              <a:spcPct val="90000"/>
            </a:lnSpc>
            <a:spcBef>
              <a:spcPct val="0"/>
            </a:spcBef>
            <a:spcAft>
              <a:spcPct val="35000"/>
            </a:spcAft>
            <a:buNone/>
          </a:pPr>
          <a:r>
            <a:rPr lang="en-GB" sz="1300" kern="1200" dirty="0"/>
            <a:t>Analysis</a:t>
          </a:r>
        </a:p>
      </dsp:txBody>
      <dsp:txXfrm>
        <a:off x="35387" y="2672805"/>
        <a:ext cx="1510329" cy="1107082"/>
      </dsp:txXfrm>
    </dsp:sp>
    <dsp:sp modelId="{EC2C6B3A-F0AA-406B-BD66-5AD5C9B9D7DD}">
      <dsp:nvSpPr>
        <dsp:cNvPr id="0" name=""/>
        <dsp:cNvSpPr/>
      </dsp:nvSpPr>
      <dsp:spPr>
        <a:xfrm>
          <a:off x="1646486"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9</a:t>
          </a:r>
        </a:p>
        <a:p>
          <a:pPr marL="0" lvl="0" indent="0" algn="ctr" defTabSz="577850">
            <a:lnSpc>
              <a:spcPct val="90000"/>
            </a:lnSpc>
            <a:spcBef>
              <a:spcPct val="0"/>
            </a:spcBef>
            <a:spcAft>
              <a:spcPct val="35000"/>
            </a:spcAft>
            <a:buNone/>
          </a:pPr>
          <a:r>
            <a:rPr lang="en-GB" sz="1300" kern="1200" dirty="0"/>
            <a:t>UAT </a:t>
          </a:r>
        </a:p>
      </dsp:txBody>
      <dsp:txXfrm>
        <a:off x="1680929" y="2672805"/>
        <a:ext cx="1510329" cy="1107082"/>
      </dsp:txXfrm>
    </dsp:sp>
    <dsp:sp modelId="{72F03A2B-41FA-43D8-A77D-7EA9572D704A}">
      <dsp:nvSpPr>
        <dsp:cNvPr id="0" name=""/>
        <dsp:cNvSpPr/>
      </dsp:nvSpPr>
      <dsp:spPr>
        <a:xfrm>
          <a:off x="3292028"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Awaiting Deployment </a:t>
          </a:r>
        </a:p>
      </dsp:txBody>
      <dsp:txXfrm>
        <a:off x="3326471" y="2672805"/>
        <a:ext cx="1510329" cy="1107082"/>
      </dsp:txXfrm>
    </dsp:sp>
    <dsp:sp modelId="{70C30767-313D-4734-B35E-54D3DA8D6724}">
      <dsp:nvSpPr>
        <dsp:cNvPr id="0" name=""/>
        <dsp:cNvSpPr/>
      </dsp:nvSpPr>
      <dsp:spPr>
        <a:xfrm>
          <a:off x="4937571"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3</a:t>
          </a:r>
        </a:p>
        <a:p>
          <a:pPr marL="0" lvl="0" indent="0" algn="ctr" defTabSz="577850">
            <a:lnSpc>
              <a:spcPct val="90000"/>
            </a:lnSpc>
            <a:spcBef>
              <a:spcPct val="0"/>
            </a:spcBef>
            <a:spcAft>
              <a:spcPct val="35000"/>
            </a:spcAft>
            <a:buNone/>
          </a:pPr>
          <a:r>
            <a:rPr lang="en-GB" sz="1300" kern="1200" dirty="0"/>
            <a:t>Fixed, Deployed Awaiting Data Correction</a:t>
          </a:r>
        </a:p>
      </dsp:txBody>
      <dsp:txXfrm>
        <a:off x="4972014" y="2672805"/>
        <a:ext cx="1510329" cy="1107082"/>
      </dsp:txXfrm>
    </dsp:sp>
    <dsp:sp modelId="{21579366-40A8-401B-8BAF-1D571755D003}">
      <dsp:nvSpPr>
        <dsp:cNvPr id="0" name=""/>
        <dsp:cNvSpPr/>
      </dsp:nvSpPr>
      <dsp:spPr>
        <a:xfrm>
          <a:off x="6649440" y="1320401"/>
          <a:ext cx="1579215"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38 </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300" kern="1200" dirty="0"/>
            <a:t>(c.798k MPRNs) </a:t>
          </a:r>
        </a:p>
      </dsp:txBody>
      <dsp:txXfrm>
        <a:off x="6683883" y="1354844"/>
        <a:ext cx="1510329" cy="110708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11/05/2020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20</a:t>
            </a:r>
            <a:r>
              <a:rPr lang="en-GB" baseline="30000" dirty="0">
                <a:latin typeface="Arial"/>
                <a:cs typeface="Arial"/>
              </a:rPr>
              <a:t>th</a:t>
            </a:r>
            <a:r>
              <a:rPr lang="en-GB" dirty="0">
                <a:latin typeface="Arial"/>
                <a:cs typeface="Arial"/>
              </a:rPr>
              <a:t> May 2020</a:t>
            </a:r>
          </a:p>
          <a:p>
            <a:endParaRPr lang="en-GB" sz="1300" dirty="0">
              <a:latin typeface="Arial"/>
              <a:cs typeface="Arial"/>
            </a:endParaRPr>
          </a:p>
          <a:p>
            <a:r>
              <a:rPr lang="en-GB" sz="1300" dirty="0">
                <a:latin typeface="Arial"/>
                <a:cs typeface="Arial"/>
              </a:rPr>
              <a:t>Version 0.1</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735546"/>
            <a:ext cx="8640960" cy="4212468"/>
          </a:xfrm>
        </p:spPr>
        <p:txBody>
          <a:bodyPr>
            <a:normAutofit fontScale="70000" lnSpcReduction="20000"/>
          </a:bodyPr>
          <a:lstStyle/>
          <a:p>
            <a:r>
              <a:rPr lang="en-US" sz="1800" dirty="0">
                <a:solidFill>
                  <a:schemeClr val="accent1"/>
                </a:solidFill>
              </a:rPr>
              <a:t>Given the recent exceptional circumstances a number of our key resources have been focused on supporting our business continuity efforts to maintain our critical processes. Understandably this has slowed the progression of AQ taskforce activities.</a:t>
            </a:r>
          </a:p>
          <a:p>
            <a:endParaRPr lang="en-US" sz="1800" dirty="0">
              <a:solidFill>
                <a:schemeClr val="accent1"/>
              </a:solidFill>
            </a:endParaRPr>
          </a:p>
          <a:p>
            <a:r>
              <a:rPr lang="en-US" sz="1800" dirty="0">
                <a:solidFill>
                  <a:schemeClr val="accent1"/>
                </a:solidFill>
              </a:rPr>
              <a:t>Additionally, the AQ taskforce team have been heavily involved in supporting the recent COVID-19 suggested MODs in terms of Xoserve assessment, system readiness and aiding the awareness sessions held with industry. </a:t>
            </a:r>
          </a:p>
          <a:p>
            <a:endParaRPr lang="en-US" sz="1800" dirty="0">
              <a:solidFill>
                <a:schemeClr val="accent1"/>
              </a:solidFill>
            </a:endParaRPr>
          </a:p>
          <a:p>
            <a:r>
              <a:rPr lang="en-US" sz="1800" dirty="0">
                <a:solidFill>
                  <a:schemeClr val="accent1"/>
                </a:solidFill>
              </a:rPr>
              <a:t>Our focus remains on ensuring that the right level of quality is being applied to the known AQ defects (17 open defects as at 11</a:t>
            </a:r>
            <a:r>
              <a:rPr lang="en-US" sz="1800" baseline="30000" dirty="0">
                <a:solidFill>
                  <a:schemeClr val="accent1"/>
                </a:solidFill>
              </a:rPr>
              <a:t>th</a:t>
            </a:r>
            <a:r>
              <a:rPr lang="en-US" sz="1800" dirty="0">
                <a:solidFill>
                  <a:schemeClr val="accent1"/>
                </a:solidFill>
              </a:rPr>
              <a:t> May) . A ‘drains up’ review of our defect process has been instigated to ensure appropriate levels of control exist supported by daily ‘drumbeat’ sessions to ensure all parties are working to agreed targets/outcomes. </a:t>
            </a:r>
          </a:p>
          <a:p>
            <a:pPr marL="0" indent="0">
              <a:buNone/>
            </a:pPr>
            <a:endParaRPr lang="en-US" sz="1800" dirty="0">
              <a:solidFill>
                <a:schemeClr val="accent1"/>
              </a:solidFill>
            </a:endParaRPr>
          </a:p>
          <a:p>
            <a:r>
              <a:rPr lang="en-US" sz="1800" dirty="0">
                <a:solidFill>
                  <a:schemeClr val="accent1"/>
                </a:solidFill>
              </a:rPr>
              <a:t>A 6 week body of work has now been initiated with our technical suppliers and business SME’s to drive out the underlying root cause of issues. The findings, along with supporting recommendations will be shared with you as they become visible. </a:t>
            </a:r>
          </a:p>
          <a:p>
            <a:endParaRPr lang="en-US" sz="1800" dirty="0">
              <a:solidFill>
                <a:schemeClr val="accent1"/>
              </a:solidFill>
            </a:endParaRPr>
          </a:p>
          <a:p>
            <a:r>
              <a:rPr lang="en-US" sz="1800" dirty="0">
                <a:solidFill>
                  <a:schemeClr val="accent1"/>
                </a:solidFill>
              </a:rPr>
              <a:t>We continue to assess the current change portfolio to understand what CRs have an impact on AQ functionality and we are now doing internal assessment to understand the delivery implementation for these and may seek to reprioritise with </a:t>
            </a:r>
            <a:r>
              <a:rPr lang="en-US" sz="1800" dirty="0" err="1">
                <a:solidFill>
                  <a:schemeClr val="accent1"/>
                </a:solidFill>
              </a:rPr>
              <a:t>ChMC</a:t>
            </a:r>
            <a:r>
              <a:rPr lang="en-US" sz="1800" dirty="0">
                <a:solidFill>
                  <a:schemeClr val="accent1"/>
                </a:solidFill>
              </a:rPr>
              <a:t> if needed. </a:t>
            </a:r>
          </a:p>
          <a:p>
            <a:endParaRPr lang="en-US" sz="1800" dirty="0">
              <a:solidFill>
                <a:schemeClr val="accent1"/>
              </a:solidFill>
            </a:endParaRPr>
          </a:p>
          <a:p>
            <a:r>
              <a:rPr lang="en-US" sz="1800" dirty="0">
                <a:solidFill>
                  <a:schemeClr val="accent1"/>
                </a:solidFill>
              </a:rPr>
              <a:t>A suite of additional MI reports to further strengthen our operational management/procedures as well as aide root cause is now in development. This will aide our ability to truly assure the AQ correction output. </a:t>
            </a:r>
          </a:p>
          <a:p>
            <a:endParaRPr lang="en-US" sz="1800" dirty="0">
              <a:solidFill>
                <a:schemeClr val="accent1"/>
              </a:solidFill>
            </a:endParaRPr>
          </a:p>
          <a:p>
            <a:pPr marL="0" indent="0">
              <a:buNone/>
            </a:pPr>
            <a:endParaRPr lang="en-US" sz="1800" dirty="0">
              <a:solidFill>
                <a:schemeClr val="accent1"/>
              </a:solidFill>
            </a:endParaRPr>
          </a:p>
          <a:p>
            <a:endParaRPr lang="en-US" sz="1600" dirty="0">
              <a:solidFill>
                <a:schemeClr val="accent1"/>
              </a:solidFill>
            </a:endParaRPr>
          </a:p>
          <a:p>
            <a:endParaRPr lang="en-US" sz="1400" dirty="0">
              <a:solidFill>
                <a:schemeClr val="accent1"/>
              </a:solidFill>
            </a:endParaRPr>
          </a:p>
          <a:p>
            <a:endParaRPr lang="en-GB" sz="1200" dirty="0">
              <a:solidFill>
                <a:schemeClr val="accent1"/>
              </a:solidFill>
            </a:endParaRP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(11</a:t>
            </a:r>
            <a:r>
              <a:rPr lang="en-GB" sz="1600" baseline="30000" dirty="0"/>
              <a:t>th</a:t>
            </a:r>
            <a:r>
              <a:rPr lang="en-GB" sz="1600" dirty="0"/>
              <a:t> May)</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1626914399"/>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391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5C0F-0EE5-4EE9-9054-36549845CB3E}"/>
              </a:ext>
            </a:extLst>
          </p:cNvPr>
          <p:cNvSpPr>
            <a:spLocks noGrp="1"/>
          </p:cNvSpPr>
          <p:nvPr>
            <p:ph type="title"/>
          </p:nvPr>
        </p:nvSpPr>
        <p:spPr>
          <a:xfrm>
            <a:off x="107504" y="149909"/>
            <a:ext cx="8856984" cy="637580"/>
          </a:xfrm>
        </p:spPr>
        <p:txBody>
          <a:bodyPr>
            <a:noAutofit/>
          </a:bodyPr>
          <a:lstStyle/>
          <a:p>
            <a:pPr algn="l"/>
            <a:r>
              <a:rPr lang="en-GB" sz="2400" dirty="0"/>
              <a:t>Monthly AQ Process – Defect Heat-Map </a:t>
            </a:r>
            <a:endParaRPr lang="en-GB" dirty="0"/>
          </a:p>
        </p:txBody>
      </p:sp>
      <p:pic>
        <p:nvPicPr>
          <p:cNvPr id="4" name="Content Placeholder 3">
            <a:extLst>
              <a:ext uri="{FF2B5EF4-FFF2-40B4-BE49-F238E27FC236}">
                <a16:creationId xmlns:a16="http://schemas.microsoft.com/office/drawing/2014/main" id="{5FE12453-2CD1-4875-AEDB-9E23BD30B0CC}"/>
              </a:ext>
            </a:extLst>
          </p:cNvPr>
          <p:cNvPicPr>
            <a:picLocks noGrp="1" noChangeAspect="1"/>
          </p:cNvPicPr>
          <p:nvPr>
            <p:ph idx="1"/>
          </p:nvPr>
        </p:nvPicPr>
        <p:blipFill>
          <a:blip r:embed="rId2"/>
          <a:stretch>
            <a:fillRect/>
          </a:stretch>
        </p:blipFill>
        <p:spPr>
          <a:xfrm>
            <a:off x="467544" y="787489"/>
            <a:ext cx="7422270" cy="3728477"/>
          </a:xfrm>
          <a:prstGeom prst="rect">
            <a:avLst/>
          </a:prstGeom>
        </p:spPr>
      </p:pic>
      <p:sp>
        <p:nvSpPr>
          <p:cNvPr id="5" name="Rectangle: Rounded Corners 4">
            <a:extLst>
              <a:ext uri="{FF2B5EF4-FFF2-40B4-BE49-F238E27FC236}">
                <a16:creationId xmlns:a16="http://schemas.microsoft.com/office/drawing/2014/main" id="{79C0E3EA-969E-42C9-8E16-F995D517E0C1}"/>
              </a:ext>
            </a:extLst>
          </p:cNvPr>
          <p:cNvSpPr/>
          <p:nvPr/>
        </p:nvSpPr>
        <p:spPr>
          <a:xfrm>
            <a:off x="7020272" y="1131590"/>
            <a:ext cx="1944216" cy="272274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en-GB" sz="900" b="1" dirty="0"/>
              <a:t>Potential Root Cause Areas…</a:t>
            </a:r>
          </a:p>
          <a:p>
            <a:endParaRPr lang="en-GB" sz="900" dirty="0"/>
          </a:p>
          <a:p>
            <a:pPr marL="171450" indent="-171450">
              <a:buFont typeface="Arial" panose="020B0604020202020204" pitchFamily="34" charset="0"/>
              <a:buChar char="•"/>
            </a:pPr>
            <a:r>
              <a:rPr lang="en-GB" sz="900" dirty="0"/>
              <a:t>Multiple process/system events occurring on the same day </a:t>
            </a:r>
          </a:p>
          <a:p>
            <a:pPr marL="171450" indent="-171450">
              <a:buFont typeface="Arial" panose="020B0604020202020204" pitchFamily="34" charset="0"/>
              <a:buChar char="•"/>
            </a:pPr>
            <a:r>
              <a:rPr lang="en-GB" sz="900" dirty="0"/>
              <a:t>Business/Technical Exceptions resulting in incorrect AQ</a:t>
            </a:r>
          </a:p>
          <a:p>
            <a:pPr marL="171450" indent="-171450">
              <a:buFont typeface="Arial" panose="020B0604020202020204" pitchFamily="34" charset="0"/>
              <a:buChar char="•"/>
            </a:pPr>
            <a:r>
              <a:rPr lang="en-GB" sz="900" dirty="0"/>
              <a:t>BAU change delivery – Robust regression test of all scenarios/variants</a:t>
            </a:r>
          </a:p>
          <a:p>
            <a:pPr marL="171450" indent="-171450">
              <a:buFont typeface="Arial" panose="020B0604020202020204" pitchFamily="34" charset="0"/>
              <a:buChar char="•"/>
            </a:pPr>
            <a:r>
              <a:rPr lang="en-GB" sz="900" dirty="0"/>
              <a:t>AQ defect process – robustness of process</a:t>
            </a:r>
          </a:p>
          <a:p>
            <a:pPr marL="171450" indent="-171450">
              <a:buFont typeface="Arial" panose="020B0604020202020204" pitchFamily="34" charset="0"/>
              <a:buChar char="•"/>
            </a:pPr>
            <a:r>
              <a:rPr lang="en-GB" sz="900" dirty="0"/>
              <a:t>Others…</a:t>
            </a:r>
          </a:p>
          <a:p>
            <a:pPr algn="ctr"/>
            <a:endParaRPr lang="en-GB" sz="900" dirty="0"/>
          </a:p>
        </p:txBody>
      </p:sp>
    </p:spTree>
    <p:extLst>
      <p:ext uri="{BB962C8B-B14F-4D97-AF65-F5344CB8AC3E}">
        <p14:creationId xmlns:p14="http://schemas.microsoft.com/office/powerpoint/2010/main" val="40046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87B8-9E3D-4923-83A1-B2FB77CE664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AFF5AE7F-88F8-4F48-A36E-245466C3C166}"/>
              </a:ext>
            </a:extLst>
          </p:cNvPr>
          <p:cNvSpPr>
            <a:spLocks noGrp="1"/>
          </p:cNvSpPr>
          <p:nvPr>
            <p:ph idx="1"/>
          </p:nvPr>
        </p:nvSpPr>
        <p:spPr/>
        <p:txBody>
          <a:bodyPr>
            <a:normAutofit/>
          </a:bodyPr>
          <a:lstStyle/>
          <a:p>
            <a:r>
              <a:rPr lang="en-GB" sz="1600" dirty="0">
                <a:solidFill>
                  <a:schemeClr val="accent1"/>
                </a:solidFill>
              </a:rPr>
              <a:t>Provide greater visibility on root cause activity; its progress; early findings and what it will mean to the process. </a:t>
            </a:r>
          </a:p>
          <a:p>
            <a:pPr marL="0" indent="0">
              <a:buNone/>
            </a:pPr>
            <a:endParaRPr lang="en-GB" sz="1600" dirty="0">
              <a:solidFill>
                <a:schemeClr val="accent1"/>
              </a:solidFill>
            </a:endParaRPr>
          </a:p>
          <a:p>
            <a:r>
              <a:rPr lang="en-GB" sz="1600" dirty="0">
                <a:solidFill>
                  <a:schemeClr val="accent1"/>
                </a:solidFill>
              </a:rPr>
              <a:t>Seek to demonstrate a slowing down of AQ defects being instigated and an increase in resolution times – aided by the focus on improving the overall e2e defect process.  </a:t>
            </a:r>
          </a:p>
          <a:p>
            <a:endParaRPr lang="en-GB" sz="1600" dirty="0">
              <a:solidFill>
                <a:schemeClr val="accent1"/>
              </a:solidFill>
            </a:endParaRPr>
          </a:p>
          <a:p>
            <a:r>
              <a:rPr lang="en-GB" sz="1600" dirty="0">
                <a:solidFill>
                  <a:schemeClr val="accent1"/>
                </a:solidFill>
              </a:rPr>
              <a:t>Continue to explore areas for efficiency and overall process improvements. </a:t>
            </a:r>
          </a:p>
        </p:txBody>
      </p:sp>
    </p:spTree>
    <p:extLst>
      <p:ext uri="{BB962C8B-B14F-4D97-AF65-F5344CB8AC3E}">
        <p14:creationId xmlns:p14="http://schemas.microsoft.com/office/powerpoint/2010/main" val="285980176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metadata/properties"/>
    <ds:schemaRef ds:uri="01f7a547-d57a-44ce-a211-81869c79743b"/>
    <ds:schemaRef ds:uri="3092569d-7549-4f1f-b838-122d264c6bd8"/>
    <ds:schemaRef ds:uri="http://schemas.microsoft.com/office/2006/documentManagement/type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9A6709A-8590-42A3-90FF-E5D5F1FFC3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25948</TotalTime>
  <Words>500</Words>
  <Application>Microsoft Office PowerPoint</Application>
  <PresentationFormat>On-screen Show (16:9)</PresentationFormat>
  <Paragraphs>74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AQ Taskforce Update CoMC </vt:lpstr>
      <vt:lpstr>Summary</vt:lpstr>
      <vt:lpstr>AQ Taskforce Workstreams</vt:lpstr>
      <vt:lpstr>AQ Defect Status (11th May) </vt:lpstr>
      <vt:lpstr>Monthly AQ Process – Defect Heat-Map </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331</cp:revision>
  <cp:lastPrinted>2020-03-06T09:33:12Z</cp:lastPrinted>
  <dcterms:created xsi:type="dcterms:W3CDTF">2018-09-02T17:12:15Z</dcterms:created>
  <dcterms:modified xsi:type="dcterms:W3CDTF">2020-05-11T09:09:57Z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