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40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7CC448A-77E7-44C3-9998-CAD56F5F06DB}" v="33" dt="2020-05-06T17:42:58.473"/>
    <p1510:client id="{9914B861-E3C1-4B71-AA9D-8C1069B76071}" v="48" dt="2020-05-07T10:39:49.053"/>
    <p1510:client id="{A19F9504-36F8-7C6D-E8C8-A25A00E36D85}" v="21" dt="2020-05-07T10:39:30.538"/>
    <p1510:client id="{2C631C6A-5F89-4FD4-9BC6-F8E196535B4E}" v="314" dt="2020-05-07T14:06:09.50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00" d="100"/>
          <a:sy n="100" d="100"/>
        </p:scale>
        <p:origin x="-1428" y="-172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alford, Claire" userId="S::claire.halford@xoserve.com::1d8059ca-4c6e-466c-9b0c-8ae3419058bc" providerId="AD" clId="Web-{BDF2703A-0546-C1A3-FCBC-3D5679D25A91}"/>
    <pc:docChg chg="modSld">
      <pc:chgData name="Halford, Claire" userId="S::claire.halford@xoserve.com::1d8059ca-4c6e-466c-9b0c-8ae3419058bc" providerId="AD" clId="Web-{BDF2703A-0546-C1A3-FCBC-3D5679D25A91}" dt="2020-05-05T13:42:03.825" v="15"/>
      <pc:docMkLst>
        <pc:docMk/>
      </pc:docMkLst>
      <pc:sldChg chg="modSp">
        <pc:chgData name="Halford, Claire" userId="S::claire.halford@xoserve.com::1d8059ca-4c6e-466c-9b0c-8ae3419058bc" providerId="AD" clId="Web-{BDF2703A-0546-C1A3-FCBC-3D5679D25A91}" dt="2020-05-05T13:42:03.825" v="15"/>
        <pc:sldMkLst>
          <pc:docMk/>
          <pc:sldMk cId="2851853505" sldId="406"/>
        </pc:sldMkLst>
        <pc:graphicFrameChg chg="mod modGraphic">
          <ac:chgData name="Halford, Claire" userId="S::claire.halford@xoserve.com::1d8059ca-4c6e-466c-9b0c-8ae3419058bc" providerId="AD" clId="Web-{BDF2703A-0546-C1A3-FCBC-3D5679D25A91}" dt="2020-05-05T13:42:03.825" v="15"/>
          <ac:graphicFrameMkLst>
            <pc:docMk/>
            <pc:sldMk cId="2851853505" sldId="406"/>
            <ac:graphicFrameMk id="11" creationId="{00000000-0000-0000-0000-000000000000}"/>
          </ac:graphicFrameMkLst>
        </pc:graphicFrameChg>
      </pc:sldChg>
    </pc:docChg>
  </pc:docChgLst>
  <pc:docChgLst>
    <pc:chgData name="Downes, Michele" userId="S::michele.downes@xoserve.com::96f3e666-db5f-477e-a019-b3cc65187c8a" providerId="AD" clId="Web-{A8B67F87-F20F-3000-8619-D6D8BB8DABFF}"/>
    <pc:docChg chg="modSld">
      <pc:chgData name="Downes, Michele" userId="S::michele.downes@xoserve.com::96f3e666-db5f-477e-a019-b3cc65187c8a" providerId="AD" clId="Web-{A8B67F87-F20F-3000-8619-D6D8BB8DABFF}" dt="2020-05-06T11:00:00.384" v="1"/>
      <pc:docMkLst>
        <pc:docMk/>
      </pc:docMkLst>
      <pc:sldChg chg="modSp">
        <pc:chgData name="Downes, Michele" userId="S::michele.downes@xoserve.com::96f3e666-db5f-477e-a019-b3cc65187c8a" providerId="AD" clId="Web-{A8B67F87-F20F-3000-8619-D6D8BB8DABFF}" dt="2020-05-06T11:00:00.384" v="1"/>
        <pc:sldMkLst>
          <pc:docMk/>
          <pc:sldMk cId="2851853505" sldId="406"/>
        </pc:sldMkLst>
        <pc:graphicFrameChg chg="mod modGraphic">
          <ac:chgData name="Downes, Michele" userId="S::michele.downes@xoserve.com::96f3e666-db5f-477e-a019-b3cc65187c8a" providerId="AD" clId="Web-{A8B67F87-F20F-3000-8619-D6D8BB8DABFF}" dt="2020-05-06T11:00:00.384" v="1"/>
          <ac:graphicFrameMkLst>
            <pc:docMk/>
            <pc:sldMk cId="2851853505" sldId="406"/>
            <ac:graphicFrameMk id="11" creationId="{00000000-0000-0000-0000-000000000000}"/>
          </ac:graphicFrameMkLst>
        </pc:graphicFrameChg>
      </pc:sldChg>
    </pc:docChg>
  </pc:docChgLst>
  <pc:docChgLst>
    <pc:chgData name="Halford, Claire" userId="S::claire.halford@xoserve.com::1d8059ca-4c6e-466c-9b0c-8ae3419058bc" providerId="AD" clId="Web-{843CD146-A47C-492B-EEAF-54E5D95E2637}"/>
    <pc:docChg chg="modSld">
      <pc:chgData name="Halford, Claire" userId="S::claire.halford@xoserve.com::1d8059ca-4c6e-466c-9b0c-8ae3419058bc" providerId="AD" clId="Web-{843CD146-A47C-492B-EEAF-54E5D95E2637}" dt="2020-05-05T21:39:30.988" v="5"/>
      <pc:docMkLst>
        <pc:docMk/>
      </pc:docMkLst>
      <pc:sldChg chg="modSp">
        <pc:chgData name="Halford, Claire" userId="S::claire.halford@xoserve.com::1d8059ca-4c6e-466c-9b0c-8ae3419058bc" providerId="AD" clId="Web-{843CD146-A47C-492B-EEAF-54E5D95E2637}" dt="2020-05-05T21:39:30.988" v="5"/>
        <pc:sldMkLst>
          <pc:docMk/>
          <pc:sldMk cId="2851853505" sldId="406"/>
        </pc:sldMkLst>
        <pc:graphicFrameChg chg="mod modGraphic">
          <ac:chgData name="Halford, Claire" userId="S::claire.halford@xoserve.com::1d8059ca-4c6e-466c-9b0c-8ae3419058bc" providerId="AD" clId="Web-{843CD146-A47C-492B-EEAF-54E5D95E2637}" dt="2020-05-05T21:39:30.988" v="5"/>
          <ac:graphicFrameMkLst>
            <pc:docMk/>
            <pc:sldMk cId="2851853505" sldId="406"/>
            <ac:graphicFrameMk id="11" creationId="{00000000-0000-0000-0000-000000000000}"/>
          </ac:graphicFrameMkLst>
        </pc:graphicFrameChg>
      </pc:sldChg>
    </pc:docChg>
  </pc:docChgLst>
  <pc:docChgLst>
    <pc:chgData name="Deery, Steve M" userId="72aff62d-ca24-4df0-a556-8847d864d4f5" providerId="ADAL" clId="{9914B861-E3C1-4B71-AA9D-8C1069B76071}"/>
    <pc:docChg chg="custSel modSld">
      <pc:chgData name="Deery, Steve M" userId="72aff62d-ca24-4df0-a556-8847d864d4f5" providerId="ADAL" clId="{9914B861-E3C1-4B71-AA9D-8C1069B76071}" dt="2020-05-07T10:39:49.053" v="185" actId="2711"/>
      <pc:docMkLst>
        <pc:docMk/>
      </pc:docMkLst>
      <pc:sldChg chg="modSp">
        <pc:chgData name="Deery, Steve M" userId="72aff62d-ca24-4df0-a556-8847d864d4f5" providerId="ADAL" clId="{9914B861-E3C1-4B71-AA9D-8C1069B76071}" dt="2020-05-07T10:39:49.053" v="185" actId="2711"/>
        <pc:sldMkLst>
          <pc:docMk/>
          <pc:sldMk cId="2851853505" sldId="406"/>
        </pc:sldMkLst>
        <pc:spChg chg="mod">
          <ac:chgData name="Deery, Steve M" userId="72aff62d-ca24-4df0-a556-8847d864d4f5" providerId="ADAL" clId="{9914B861-E3C1-4B71-AA9D-8C1069B76071}" dt="2020-04-30T12:00:59.021" v="17" actId="20577"/>
          <ac:spMkLst>
            <pc:docMk/>
            <pc:sldMk cId="2851853505" sldId="406"/>
            <ac:spMk id="10" creationId="{00000000-0000-0000-0000-000000000000}"/>
          </ac:spMkLst>
        </pc:spChg>
        <pc:graphicFrameChg chg="mod modGraphic">
          <ac:chgData name="Deery, Steve M" userId="72aff62d-ca24-4df0-a556-8847d864d4f5" providerId="ADAL" clId="{9914B861-E3C1-4B71-AA9D-8C1069B76071}" dt="2020-05-07T10:39:49.053" v="185" actId="2711"/>
          <ac:graphicFrameMkLst>
            <pc:docMk/>
            <pc:sldMk cId="2851853505" sldId="406"/>
            <ac:graphicFrameMk id="11" creationId="{00000000-0000-0000-0000-000000000000}"/>
          </ac:graphicFrameMkLst>
        </pc:graphicFrameChg>
      </pc:sldChg>
    </pc:docChg>
  </pc:docChgLst>
  <pc:docChgLst>
    <pc:chgData name="Stace, Nick" userId="S::nick.stace@xoserve.com::af1a2b55-23c2-4263-9bfa-c8b166c2e623" providerId="AD" clId="Web-{F774EF02-376D-5FEA-2D87-4EDAAB6FA5F5}"/>
    <pc:docChg chg="modSld">
      <pc:chgData name="Stace, Nick" userId="S::nick.stace@xoserve.com::af1a2b55-23c2-4263-9bfa-c8b166c2e623" providerId="AD" clId="Web-{F774EF02-376D-5FEA-2D87-4EDAAB6FA5F5}" dt="2020-05-01T09:42:58.957" v="123"/>
      <pc:docMkLst>
        <pc:docMk/>
      </pc:docMkLst>
      <pc:sldChg chg="modSp">
        <pc:chgData name="Stace, Nick" userId="S::nick.stace@xoserve.com::af1a2b55-23c2-4263-9bfa-c8b166c2e623" providerId="AD" clId="Web-{F774EF02-376D-5FEA-2D87-4EDAAB6FA5F5}" dt="2020-05-01T09:42:58.957" v="123"/>
        <pc:sldMkLst>
          <pc:docMk/>
          <pc:sldMk cId="2851853505" sldId="406"/>
        </pc:sldMkLst>
        <pc:graphicFrameChg chg="mod modGraphic">
          <ac:chgData name="Stace, Nick" userId="S::nick.stace@xoserve.com::af1a2b55-23c2-4263-9bfa-c8b166c2e623" providerId="AD" clId="Web-{F774EF02-376D-5FEA-2D87-4EDAAB6FA5F5}" dt="2020-05-01T09:42:58.957" v="123"/>
          <ac:graphicFrameMkLst>
            <pc:docMk/>
            <pc:sldMk cId="2851853505" sldId="406"/>
            <ac:graphicFrameMk id="11" creationId="{00000000-0000-0000-0000-000000000000}"/>
          </ac:graphicFrameMkLst>
        </pc:graphicFrameChg>
      </pc:sldChg>
    </pc:docChg>
  </pc:docChgLst>
  <pc:docChgLst>
    <pc:chgData name="Halford, Claire" userId="1d8059ca-4c6e-466c-9b0c-8ae3419058bc" providerId="ADAL" clId="{87CC448A-77E7-44C3-9998-CAD56F5F06DB}"/>
    <pc:docChg chg="undo custSel modSld">
      <pc:chgData name="Halford, Claire" userId="1d8059ca-4c6e-466c-9b0c-8ae3419058bc" providerId="ADAL" clId="{87CC448A-77E7-44C3-9998-CAD56F5F06DB}" dt="2020-05-06T17:42:58.473" v="32" actId="6549"/>
      <pc:docMkLst>
        <pc:docMk/>
      </pc:docMkLst>
      <pc:sldChg chg="modSp">
        <pc:chgData name="Halford, Claire" userId="1d8059ca-4c6e-466c-9b0c-8ae3419058bc" providerId="ADAL" clId="{87CC448A-77E7-44C3-9998-CAD56F5F06DB}" dt="2020-05-06T17:42:58.473" v="32" actId="6549"/>
        <pc:sldMkLst>
          <pc:docMk/>
          <pc:sldMk cId="2851853505" sldId="406"/>
        </pc:sldMkLst>
        <pc:graphicFrameChg chg="mod modGraphic">
          <ac:chgData name="Halford, Claire" userId="1d8059ca-4c6e-466c-9b0c-8ae3419058bc" providerId="ADAL" clId="{87CC448A-77E7-44C3-9998-CAD56F5F06DB}" dt="2020-05-06T17:42:58.473" v="32" actId="6549"/>
          <ac:graphicFrameMkLst>
            <pc:docMk/>
            <pc:sldMk cId="2851853505" sldId="406"/>
            <ac:graphicFrameMk id="11" creationId="{00000000-0000-0000-0000-000000000000}"/>
          </ac:graphicFrameMkLst>
        </pc:graphicFrameChg>
      </pc:sldChg>
    </pc:docChg>
  </pc:docChgLst>
  <pc:docChgLst>
    <pc:chgData name="Simon Scott" userId="S::simon.scott@xoserve.com::96e7d5d7-fdc6-4ec8-a0b0-ad4950731371" providerId="AD" clId="Web-{500FEC2B-A5D2-49EA-1D34-2482E87C6890}"/>
    <pc:docChg chg="modSld">
      <pc:chgData name="Simon Scott" userId="S::simon.scott@xoserve.com::96e7d5d7-fdc6-4ec8-a0b0-ad4950731371" providerId="AD" clId="Web-{500FEC2B-A5D2-49EA-1D34-2482E87C6890}" dt="2020-05-05T15:45:34.646" v="1"/>
      <pc:docMkLst>
        <pc:docMk/>
      </pc:docMkLst>
      <pc:sldChg chg="modSp">
        <pc:chgData name="Simon Scott" userId="S::simon.scott@xoserve.com::96e7d5d7-fdc6-4ec8-a0b0-ad4950731371" providerId="AD" clId="Web-{500FEC2B-A5D2-49EA-1D34-2482E87C6890}" dt="2020-05-05T15:45:34.646" v="1"/>
        <pc:sldMkLst>
          <pc:docMk/>
          <pc:sldMk cId="2851853505" sldId="406"/>
        </pc:sldMkLst>
        <pc:graphicFrameChg chg="mod modGraphic">
          <ac:chgData name="Simon Scott" userId="S::simon.scott@xoserve.com::96e7d5d7-fdc6-4ec8-a0b0-ad4950731371" providerId="AD" clId="Web-{500FEC2B-A5D2-49EA-1D34-2482E87C6890}" dt="2020-05-05T15:45:34.646" v="1"/>
          <ac:graphicFrameMkLst>
            <pc:docMk/>
            <pc:sldMk cId="2851853505" sldId="406"/>
            <ac:graphicFrameMk id="11" creationId="{00000000-0000-0000-0000-000000000000}"/>
          </ac:graphicFrameMkLst>
        </pc:graphicFrameChg>
      </pc:sldChg>
    </pc:docChg>
  </pc:docChgLst>
  <pc:docChgLst>
    <pc:chgData name="Downes, Michele" userId="96f3e666-db5f-477e-a019-b3cc65187c8a" providerId="ADAL" clId="{C4AADAE3-F787-4480-9516-EABD7B632801}"/>
    <pc:docChg chg="modSld">
      <pc:chgData name="Downes, Michele" userId="96f3e666-db5f-477e-a019-b3cc65187c8a" providerId="ADAL" clId="{C4AADAE3-F787-4480-9516-EABD7B632801}" dt="2020-05-06T11:43:42.107" v="58" actId="20577"/>
      <pc:docMkLst>
        <pc:docMk/>
      </pc:docMkLst>
      <pc:sldChg chg="modSp">
        <pc:chgData name="Downes, Michele" userId="96f3e666-db5f-477e-a019-b3cc65187c8a" providerId="ADAL" clId="{C4AADAE3-F787-4480-9516-EABD7B632801}" dt="2020-05-06T11:43:42.107" v="58" actId="20577"/>
        <pc:sldMkLst>
          <pc:docMk/>
          <pc:sldMk cId="2851853505" sldId="406"/>
        </pc:sldMkLst>
        <pc:graphicFrameChg chg="mod modGraphic">
          <ac:chgData name="Downes, Michele" userId="96f3e666-db5f-477e-a019-b3cc65187c8a" providerId="ADAL" clId="{C4AADAE3-F787-4480-9516-EABD7B632801}" dt="2020-05-06T11:43:42.107" v="58" actId="20577"/>
          <ac:graphicFrameMkLst>
            <pc:docMk/>
            <pc:sldMk cId="2851853505" sldId="406"/>
            <ac:graphicFrameMk id="11" creationId="{00000000-0000-0000-0000-000000000000}"/>
          </ac:graphicFrameMkLst>
        </pc:graphicFrameChg>
      </pc:sldChg>
    </pc:docChg>
  </pc:docChgLst>
  <pc:docChgLst>
    <pc:chgData name="Deery, Steve M" userId="S::steve.m.deery@xoserve.com::72aff62d-ca24-4df0-a556-8847d864d4f5" providerId="AD" clId="Web-{A19F9504-36F8-7C6D-E8C8-A25A00E36D85}"/>
    <pc:docChg chg="modSld">
      <pc:chgData name="Deery, Steve M" userId="S::steve.m.deery@xoserve.com::72aff62d-ca24-4df0-a556-8847d864d4f5" providerId="AD" clId="Web-{A19F9504-36F8-7C6D-E8C8-A25A00E36D85}" dt="2020-05-07T10:39:30.538" v="20"/>
      <pc:docMkLst>
        <pc:docMk/>
      </pc:docMkLst>
      <pc:sldChg chg="modSp">
        <pc:chgData name="Deery, Steve M" userId="S::steve.m.deery@xoserve.com::72aff62d-ca24-4df0-a556-8847d864d4f5" providerId="AD" clId="Web-{A19F9504-36F8-7C6D-E8C8-A25A00E36D85}" dt="2020-05-07T10:39:30.538" v="20"/>
        <pc:sldMkLst>
          <pc:docMk/>
          <pc:sldMk cId="2851853505" sldId="406"/>
        </pc:sldMkLst>
        <pc:graphicFrameChg chg="mod modGraphic">
          <ac:chgData name="Deery, Steve M" userId="S::steve.m.deery@xoserve.com::72aff62d-ca24-4df0-a556-8847d864d4f5" providerId="AD" clId="Web-{A19F9504-36F8-7C6D-E8C8-A25A00E36D85}" dt="2020-05-07T10:39:30.538" v="20"/>
          <ac:graphicFrameMkLst>
            <pc:docMk/>
            <pc:sldMk cId="2851853505" sldId="406"/>
            <ac:graphicFrameMk id="11" creationId="{00000000-0000-0000-0000-000000000000}"/>
          </ac:graphicFrameMkLst>
        </pc:graphicFrameChg>
      </pc:sldChg>
    </pc:docChg>
  </pc:docChgLst>
  <pc:docChgLst>
    <pc:chgData name="Downes, Michele" userId="96f3e666-db5f-477e-a019-b3cc65187c8a" providerId="ADAL" clId="{2C631C6A-5F89-4FD4-9BC6-F8E196535B4E}"/>
    <pc:docChg chg="custSel modSld">
      <pc:chgData name="Downes, Michele" userId="96f3e666-db5f-477e-a019-b3cc65187c8a" providerId="ADAL" clId="{2C631C6A-5F89-4FD4-9BC6-F8E196535B4E}" dt="2020-05-07T14:06:09.503" v="313" actId="20577"/>
      <pc:docMkLst>
        <pc:docMk/>
      </pc:docMkLst>
      <pc:sldChg chg="modSp">
        <pc:chgData name="Downes, Michele" userId="96f3e666-db5f-477e-a019-b3cc65187c8a" providerId="ADAL" clId="{2C631C6A-5F89-4FD4-9BC6-F8E196535B4E}" dt="2020-05-07T14:06:09.503" v="313" actId="20577"/>
        <pc:sldMkLst>
          <pc:docMk/>
          <pc:sldMk cId="2851853505" sldId="406"/>
        </pc:sldMkLst>
        <pc:graphicFrameChg chg="modGraphic">
          <ac:chgData name="Downes, Michele" userId="96f3e666-db5f-477e-a019-b3cc65187c8a" providerId="ADAL" clId="{2C631C6A-5F89-4FD4-9BC6-F8E196535B4E}" dt="2020-05-07T14:06:09.503" v="313" actId="20577"/>
          <ac:graphicFrameMkLst>
            <pc:docMk/>
            <pc:sldMk cId="2851853505" sldId="406"/>
            <ac:graphicFrameMk id="11" creationId="{00000000-0000-0000-0000-000000000000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C08C6B-DC87-4574-872A-A7B76DEFA421}" type="datetimeFigureOut">
              <a:rPr lang="en-GB" smtClean="0"/>
              <a:t>07/05/2020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4B919F-3109-4844-8676-AEC697D134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41003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Additional People Powered update from Darren (16/09/19):</a:t>
            </a:r>
          </a:p>
          <a:p>
            <a:endParaRPr lang="en-US"/>
          </a:p>
          <a:p>
            <a:r>
              <a:rPr lang="en-US"/>
              <a:t>increasing levels of training and development across the organisation as we </a:t>
            </a:r>
            <a:r>
              <a:rPr lang="en-US" err="1"/>
              <a:t>mobilise</a:t>
            </a:r>
            <a:r>
              <a:rPr lang="en-US"/>
              <a:t> </a:t>
            </a:r>
            <a:r>
              <a:rPr lang="en-US" err="1"/>
              <a:t>MYDevelopment</a:t>
            </a:r>
            <a:r>
              <a:rPr lang="en-US"/>
              <a:t> and the Xoserve Academy content. As always, keep an eye on </a:t>
            </a:r>
            <a:r>
              <a:rPr lang="en-US" err="1"/>
              <a:t>RoundUp</a:t>
            </a:r>
            <a:r>
              <a:rPr lang="en-US"/>
              <a:t> for opportunities for learning and development; and also keep your eyes peeled for our third People Development Day in early October – where we’ll also be launching our new Exceptional Leaders qualities. </a:t>
            </a:r>
          </a:p>
          <a:p>
            <a:endParaRPr lang="en-US"/>
          </a:p>
          <a:p>
            <a:r>
              <a:rPr lang="en-US"/>
              <a:t>In terms of Desktop and Networks – many of you will already have your new devices and getting familiar with using them, and our movement away from National Grid’s network is also on track. This has been a long time in coming – but equipping our people with the tools to delight our customers is a critical initiative so please feedback to Michelle and her team on your overall experience. </a:t>
            </a:r>
          </a:p>
          <a:p>
            <a:endParaRPr lang="en-US"/>
          </a:p>
          <a:p>
            <a:r>
              <a:rPr lang="en-US"/>
              <a:t>Oh, and we also moved nearly 500 people into new locations in our building over a single weekend – finally brining teams and colleagues together aligned to our new Operating Model. </a:t>
            </a:r>
          </a:p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FD43F8-F0E9-4DB3-A2E7-A567192538C7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70043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FBF249-0429-4E12-BEEC-8F274DE73D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1BABDAB-6CE1-41A2-81D1-5A5FF92AC4A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205058-5581-4353-A733-B24D80DE3B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F3C03-E6F4-4B9D-91F0-53470AFF0E95}" type="datetimeFigureOut">
              <a:rPr lang="en-GB" smtClean="0"/>
              <a:t>07/05/2020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1465EE-BE43-4D6E-BA57-76E14D3601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F20971-4F35-4004-8AC9-AB2999614D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FCEAB-4040-4835-A387-581FC9E496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99316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2D230A-EFE3-4B9A-9D2A-675FC02165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CD93078-3BAE-4822-93B3-3EED2F14BCD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7D73EC-2AAC-4491-BC15-2747F80E38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F3C03-E6F4-4B9D-91F0-53470AFF0E95}" type="datetimeFigureOut">
              <a:rPr lang="en-GB" smtClean="0"/>
              <a:t>07/05/2020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0D5237-478A-4B99-9721-9B9A40D619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5250B6-1C88-401F-B24F-3F6274F27D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FCEAB-4040-4835-A387-581FC9E496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12826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61EFDFD-638C-430E-8ED4-5D0458235FC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407CAD9-A244-499C-B153-DA9B30423C0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03D749-18E3-4FA6-9FE6-B5F3D555EE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F3C03-E6F4-4B9D-91F0-53470AFF0E95}" type="datetimeFigureOut">
              <a:rPr lang="en-GB" smtClean="0"/>
              <a:t>07/05/2020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4EF443-AD99-4C45-B905-206FAA3CD8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920473-EDF0-4AE9-B97B-044F9E34AB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FCEAB-4040-4835-A387-581FC9E496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9046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0CA1B8-2E0F-49ED-A8CB-FE10A9A9A8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CBF7F5-C93E-4E3C-926C-4093CB62A6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0D5B03-8E23-4F30-AC9D-36C87E6FB6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F3C03-E6F4-4B9D-91F0-53470AFF0E95}" type="datetimeFigureOut">
              <a:rPr lang="en-GB" smtClean="0"/>
              <a:t>07/05/2020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779232-E5BE-49C3-A125-4948BF476D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BC124E-00E7-48D9-BF99-46D380FB2D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FCEAB-4040-4835-A387-581FC9E496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83127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645649-B680-47D4-8537-67544EC48F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EEB350-FD96-47E3-AA89-24A9F32E72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707D7E-A8EE-4DF5-A3D6-29B7E70F98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F3C03-E6F4-4B9D-91F0-53470AFF0E95}" type="datetimeFigureOut">
              <a:rPr lang="en-GB" smtClean="0"/>
              <a:t>07/05/2020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3E9EDB-792F-418D-82C8-9E7C482207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C41BA1-72A4-4E26-BFC9-DEC1EEC1B5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FCEAB-4040-4835-A387-581FC9E496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12823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A9676D-44A4-46BD-9BE2-15436A4E4E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B0E2E0-3E9B-4B48-AEFF-436AA59FF39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E61918C-410C-4064-852D-213A893C7F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28DCFD-E104-49BD-A8E1-8BE8487098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F3C03-E6F4-4B9D-91F0-53470AFF0E95}" type="datetimeFigureOut">
              <a:rPr lang="en-GB" smtClean="0"/>
              <a:t>07/05/2020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C9EF50E-C840-4B68-B53C-6A8588FF8F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63B6973-5BB4-4B1A-8A6E-216602EE63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FCEAB-4040-4835-A387-581FC9E496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87481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A01F5-3A3C-4732-9889-216D085270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1445E5-BC77-41E6-A66A-D5A56F475C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464EBB1-6C87-41CA-AAA0-7D6D2811B2A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2AD4732-3C5E-485D-BBC7-F0EC1CEABDA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E9C3DB6-22F5-4B58-8024-AAB245AA2BA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AA470C8-19D5-4D04-A920-694E472C3F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F3C03-E6F4-4B9D-91F0-53470AFF0E95}" type="datetimeFigureOut">
              <a:rPr lang="en-GB" smtClean="0"/>
              <a:t>07/05/2020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635BDF6-7C93-46AD-95FB-7477C1B0C4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CD111E0-D600-42FA-9B03-07F0FF54B1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FCEAB-4040-4835-A387-581FC9E496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37655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B480B0-7FFD-4955-A493-8F7BF792BE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ECC6591-743D-46AC-B9E9-4E50F11099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F3C03-E6F4-4B9D-91F0-53470AFF0E95}" type="datetimeFigureOut">
              <a:rPr lang="en-GB" smtClean="0"/>
              <a:t>07/05/2020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A124D79-E645-4FBF-80A3-1A4FAF8C84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9B4B17E-722A-4CE2-86E9-16183C2FF6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FCEAB-4040-4835-A387-581FC9E496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4660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84B2D45-645F-49CD-95DB-0852ACEF34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F3C03-E6F4-4B9D-91F0-53470AFF0E95}" type="datetimeFigureOut">
              <a:rPr lang="en-GB" smtClean="0"/>
              <a:t>07/05/2020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BF9D222-9309-484B-849B-CD81734D1F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29E5096-2323-4595-8EE2-4EF8153608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FCEAB-4040-4835-A387-581FC9E496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55301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E0AD86-4FBE-41AC-94DD-82AC2F75F4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2570F9-CF68-446A-8225-8D5932FCD8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E570BEB-2116-467B-8314-E1AA8194F1F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0548897-5981-40E7-9E4B-9B6598DF09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F3C03-E6F4-4B9D-91F0-53470AFF0E95}" type="datetimeFigureOut">
              <a:rPr lang="en-GB" smtClean="0"/>
              <a:t>07/05/2020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096ACB0-A624-44A3-9169-B7A22D162F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0EB6465-D168-4920-B626-F266072486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FCEAB-4040-4835-A387-581FC9E496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65683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2B6833-52ED-45E6-95D1-758134A4F0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BB73527-F0EF-49A8-96D9-72FB4B8D2A2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C3ECD3E-C0C8-4EDB-8DCF-AEA0A887C7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A7F3D1-922D-47F4-9F6C-C38CE1043B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F3C03-E6F4-4B9D-91F0-53470AFF0E95}" type="datetimeFigureOut">
              <a:rPr lang="en-GB" smtClean="0"/>
              <a:t>07/05/2020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A5F2BB0-BBBE-40A8-BA96-8340F4E817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720C12A-F2D0-4A7E-BF1D-A4B4C07115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FCEAB-4040-4835-A387-581FC9E496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13832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hyperlink" Target="http://leancrew.com/all-this/2013/02/one-step-watermarking-service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21000"/>
            <a:lum/>
            <a:extLst>
              <a:ext uri="{837473B0-CC2E-450A-ABE3-18F120FF3D39}">
                <a1611:picAttrSrcUrl xmlns:a1611="http://schemas.microsoft.com/office/drawing/2016/11/main" r:id="rId14"/>
              </a:ext>
            </a:extLst>
          </a:blip>
          <a:srcRect/>
          <a:stretch>
            <a:fillRect t="-65000" b="-6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76E6C79-EEFD-4F8E-960E-C6181A540D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AF3AF9-1C58-4692-9880-8CCB989D18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C81EEB-200E-4D29-ABFB-58058FE1BCC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7F3C03-E6F4-4B9D-91F0-53470AFF0E95}" type="datetimeFigureOut">
              <a:rPr lang="en-GB" smtClean="0"/>
              <a:t>07/05/2020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EE7AD8-F796-4BE1-9657-3E7264CA7E9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821B43-3747-49E5-A45F-16546F8AC1C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FFCEAB-4040-4835-A387-581FC9E496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2455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59517796"/>
              </p:ext>
            </p:extLst>
          </p:nvPr>
        </p:nvGraphicFramePr>
        <p:xfrm>
          <a:off x="475035" y="649585"/>
          <a:ext cx="11413830" cy="62717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856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462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28196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08971">
                <a:tc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solidFill>
                            <a:schemeClr val="bg1"/>
                          </a:solidFill>
                        </a:rPr>
                        <a:t>KVI</a:t>
                      </a:r>
                    </a:p>
                  </a:txBody>
                  <a:tcPr marL="121920" marR="121920" marT="60960" marB="60960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solidFill>
                            <a:schemeClr val="bg1"/>
                          </a:solidFill>
                        </a:rPr>
                        <a:t>Commitment</a:t>
                      </a:r>
                    </a:p>
                  </a:txBody>
                  <a:tcPr marL="121920" marR="121920" marT="60960" marB="60960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solidFill>
                            <a:schemeClr val="bg1"/>
                          </a:solidFill>
                        </a:rPr>
                        <a:t>Monthly RAG</a:t>
                      </a:r>
                    </a:p>
                  </a:txBody>
                  <a:tcPr marL="121920" marR="121920" marT="60960" marB="6096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89014">
                <a:tc>
                  <a:txBody>
                    <a:bodyPr/>
                    <a:lstStyle/>
                    <a:p>
                      <a:pPr algn="l"/>
                      <a:endParaRPr lang="en-GB" sz="1100" b="1">
                        <a:solidFill>
                          <a:schemeClr val="tx2"/>
                        </a:solidFill>
                      </a:endParaRPr>
                    </a:p>
                  </a:txBody>
                  <a:tcPr marL="121920" marR="121920" marT="60960" marB="60960" anchor="ctr"/>
                </a:tc>
                <a:tc>
                  <a:txBody>
                    <a:bodyPr/>
                    <a:lstStyle/>
                    <a:p>
                      <a:pPr marL="171450" lvl="0" indent="-171450" defTabSz="457200">
                        <a:lnSpc>
                          <a:spcPct val="90000"/>
                        </a:lnSpc>
                        <a:buFontTx/>
                        <a:buChar char="-"/>
                      </a:pPr>
                      <a:r>
                        <a:rPr lang="en-GB" altLang="en-US" sz="700" dirty="0">
                          <a:solidFill>
                            <a:schemeClr val="accent1"/>
                          </a:solidFill>
                          <a:latin typeface="Arial"/>
                          <a:cs typeface="Arial"/>
                        </a:rPr>
                        <a:t>Improve the quality and efficiency of </a:t>
                      </a:r>
                      <a:r>
                        <a:rPr lang="en-GB" altLang="en-US" sz="700" dirty="0" err="1">
                          <a:solidFill>
                            <a:schemeClr val="accent1"/>
                          </a:solidFill>
                          <a:latin typeface="Arial"/>
                          <a:cs typeface="Arial"/>
                        </a:rPr>
                        <a:t>Xoserve’s</a:t>
                      </a:r>
                      <a:r>
                        <a:rPr lang="en-GB" altLang="en-US" sz="700" dirty="0">
                          <a:solidFill>
                            <a:schemeClr val="accent1"/>
                          </a:solidFill>
                          <a:latin typeface="Arial"/>
                          <a:cs typeface="Arial"/>
                        </a:rPr>
                        <a:t> engagement with customers</a:t>
                      </a:r>
                    </a:p>
                    <a:p>
                      <a:pPr marL="171450" lvl="0" indent="-171450">
                        <a:lnSpc>
                          <a:spcPct val="90000"/>
                        </a:lnSpc>
                        <a:buFontTx/>
                        <a:buChar char="-"/>
                      </a:pPr>
                      <a:r>
                        <a:rPr lang="en-GB" altLang="en-US" sz="700" dirty="0">
                          <a:solidFill>
                            <a:schemeClr val="accent1"/>
                          </a:solidFill>
                          <a:latin typeface="Arial"/>
                          <a:cs typeface="Arial"/>
                        </a:rPr>
                        <a:t>Improve </a:t>
                      </a:r>
                      <a:r>
                        <a:rPr lang="en-GB" altLang="en-US" sz="700" dirty="0" err="1">
                          <a:solidFill>
                            <a:schemeClr val="accent1"/>
                          </a:solidFill>
                          <a:latin typeface="Arial"/>
                          <a:cs typeface="Arial"/>
                        </a:rPr>
                        <a:t>Xoserve’s</a:t>
                      </a:r>
                      <a:r>
                        <a:rPr lang="en-GB" altLang="en-US" sz="700" dirty="0">
                          <a:solidFill>
                            <a:schemeClr val="accent1"/>
                          </a:solidFill>
                          <a:latin typeface="Arial"/>
                          <a:cs typeface="Arial"/>
                        </a:rPr>
                        <a:t> relationship with its customers </a:t>
                      </a:r>
                    </a:p>
                    <a:p>
                      <a:pPr marL="171450" lvl="0" indent="-171450" defTabSz="457200">
                        <a:lnSpc>
                          <a:spcPct val="90000"/>
                        </a:lnSpc>
                        <a:buFontTx/>
                        <a:buChar char="-"/>
                      </a:pPr>
                      <a:r>
                        <a:rPr lang="en-GB" altLang="en-US" sz="700" dirty="0">
                          <a:solidFill>
                            <a:schemeClr val="accent1"/>
                          </a:solidFill>
                          <a:latin typeface="Arial"/>
                          <a:cs typeface="Arial"/>
                        </a:rPr>
                        <a:t>Add value to customers</a:t>
                      </a:r>
                    </a:p>
                    <a:p>
                      <a:pPr marL="171450" lvl="0" indent="-171450" defTabSz="457200">
                        <a:lnSpc>
                          <a:spcPct val="90000"/>
                        </a:lnSpc>
                        <a:buFontTx/>
                        <a:buChar char="-"/>
                      </a:pPr>
                      <a:r>
                        <a:rPr lang="en-GB" sz="700" dirty="0">
                          <a:solidFill>
                            <a:schemeClr val="accent1"/>
                          </a:solidFill>
                          <a:latin typeface="Arial"/>
                          <a:cs typeface="Arial"/>
                        </a:rPr>
                        <a:t>Feedback provided is evaluated and action plans developed to improve pain points for customers</a:t>
                      </a:r>
                      <a:endParaRPr lang="en-GB" altLang="en-US" sz="700" dirty="0">
                        <a:solidFill>
                          <a:schemeClr val="accent1"/>
                        </a:solidFill>
                        <a:latin typeface="Arial"/>
                        <a:cs typeface="Arial"/>
                      </a:endParaRPr>
                    </a:p>
                  </a:txBody>
                  <a:tcPr marL="121920" marR="121920" marT="60960" marB="60960" anchor="ctr"/>
                </a:tc>
                <a:tc>
                  <a:txBody>
                    <a:bodyPr/>
                    <a:lstStyle/>
                    <a:p>
                      <a:pPr marL="0" marR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800" b="0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Next update due in Jul’20.</a:t>
                      </a:r>
                    </a:p>
                  </a:txBody>
                  <a:tcPr marL="121920" marR="121920" marT="60960" marB="60960" anchor="ctr">
                    <a:gradFill>
                      <a:gsLst>
                        <a:gs pos="0">
                          <a:schemeClr val="accent6"/>
                        </a:gs>
                        <a:gs pos="100000">
                          <a:schemeClr val="accent4"/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38923">
                <a:tc>
                  <a:txBody>
                    <a:bodyPr/>
                    <a:lstStyle/>
                    <a:p>
                      <a:pPr algn="l"/>
                      <a:endParaRPr lang="en-GB" sz="1100" b="1">
                        <a:solidFill>
                          <a:schemeClr val="tx2"/>
                        </a:solidFill>
                      </a:endParaRPr>
                    </a:p>
                  </a:txBody>
                  <a:tcPr marL="121920" marR="121920" marT="60960" marB="60960" anchor="ctr"/>
                </a:tc>
                <a:tc>
                  <a:txBody>
                    <a:bodyPr/>
                    <a:lstStyle/>
                    <a:p>
                      <a:pPr marL="171450" lvl="0" indent="-171450">
                        <a:lnSpc>
                          <a:spcPct val="90000"/>
                        </a:lnSpc>
                        <a:buFontTx/>
                        <a:buChar char="-"/>
                      </a:pPr>
                      <a:r>
                        <a:rPr lang="en-GB" altLang="en-US" sz="700" dirty="0">
                          <a:solidFill>
                            <a:schemeClr val="accent1"/>
                          </a:solidFill>
                          <a:latin typeface="Arial"/>
                          <a:cs typeface="Arial"/>
                        </a:rPr>
                        <a:t>Involve and consult customers regarding solution development </a:t>
                      </a:r>
                      <a:endParaRPr lang="en-GB" altLang="en-US" sz="700">
                        <a:solidFill>
                          <a:schemeClr val="accent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71450" lvl="0" indent="-171450">
                        <a:lnSpc>
                          <a:spcPct val="90000"/>
                        </a:lnSpc>
                        <a:buFontTx/>
                        <a:buChar char="-"/>
                      </a:pPr>
                      <a:r>
                        <a:rPr lang="en-GB" altLang="en-US" sz="700" dirty="0">
                          <a:solidFill>
                            <a:schemeClr val="accent1"/>
                          </a:solidFill>
                          <a:latin typeface="Arial"/>
                          <a:cs typeface="Arial"/>
                        </a:rPr>
                        <a:t>Provide customers with information and support to ensure they are prepared and ready for the changes being implemented </a:t>
                      </a:r>
                    </a:p>
                    <a:p>
                      <a:pPr marL="171450" lvl="0" indent="-171450" defTabSz="457200">
                        <a:lnSpc>
                          <a:spcPct val="90000"/>
                        </a:lnSpc>
                        <a:buFontTx/>
                        <a:buChar char="-"/>
                        <a:defRPr/>
                      </a:pPr>
                      <a:r>
                        <a:rPr lang="en-GB" altLang="en-US" sz="700" dirty="0">
                          <a:solidFill>
                            <a:schemeClr val="accent1"/>
                          </a:solidFill>
                          <a:latin typeface="Arial"/>
                          <a:cs typeface="Arial"/>
                        </a:rPr>
                        <a:t>Changes delivered as per the agreed plan (at the relevant governance committee)</a:t>
                      </a:r>
                    </a:p>
                    <a:p>
                      <a:pPr marL="171450" lvl="0" indent="-171450" defTabSz="457200">
                        <a:lnSpc>
                          <a:spcPct val="90000"/>
                        </a:lnSpc>
                        <a:buFontTx/>
                        <a:buChar char="-"/>
                        <a:defRPr/>
                      </a:pPr>
                      <a:r>
                        <a:rPr lang="en-GB" altLang="en-US" sz="700" dirty="0">
                          <a:solidFill>
                            <a:schemeClr val="accent1"/>
                          </a:solidFill>
                          <a:latin typeface="Arial"/>
                          <a:cs typeface="Arial"/>
                        </a:rPr>
                        <a:t>Delivering the customer benefit</a:t>
                      </a:r>
                    </a:p>
                  </a:txBody>
                  <a:tcPr marL="121920" marR="121920" marT="60960" marB="60960" anchor="ctr"/>
                </a:tc>
                <a:tc>
                  <a:txBody>
                    <a:bodyPr/>
                    <a:lstStyle/>
                    <a:p>
                      <a:pPr marL="0" marR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8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Latest Customer Change Survey score – 97.1% against a target of 90%</a:t>
                      </a:r>
                    </a:p>
                  </a:txBody>
                  <a:tcPr marL="121920" marR="121920" marT="60960" marB="60960" anchor="ctr"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04907">
                <a:tc>
                  <a:txBody>
                    <a:bodyPr/>
                    <a:lstStyle/>
                    <a:p>
                      <a:pPr algn="l"/>
                      <a:endParaRPr lang="en-GB" sz="1100" b="1">
                        <a:solidFill>
                          <a:schemeClr val="tx2"/>
                        </a:solidFill>
                      </a:endParaRPr>
                    </a:p>
                  </a:txBody>
                  <a:tcPr marL="121920" marR="121920" marT="60960" marB="60960" anchor="ctr"/>
                </a:tc>
                <a:tc>
                  <a:txBody>
                    <a:bodyPr/>
                    <a:lstStyle/>
                    <a:p>
                      <a:pPr marL="171450" lvl="0" indent="-171450">
                        <a:buFontTx/>
                        <a:buChar char="-"/>
                      </a:pPr>
                      <a:r>
                        <a:rPr lang="en-GB" sz="700" dirty="0">
                          <a:solidFill>
                            <a:schemeClr val="accent1"/>
                          </a:solidFill>
                          <a:latin typeface="Arial"/>
                          <a:cs typeface="Arial"/>
                        </a:rPr>
                        <a:t>To protect the integrity and security of customers data at all times</a:t>
                      </a:r>
                      <a:endParaRPr lang="en-US" sz="700" dirty="0">
                        <a:solidFill>
                          <a:schemeClr val="accent1"/>
                        </a:solidFill>
                        <a:latin typeface="Arial"/>
                        <a:cs typeface="Arial"/>
                      </a:endParaRPr>
                    </a:p>
                    <a:p>
                      <a:pPr marL="171450" lvl="0" indent="-171450">
                        <a:buFontTx/>
                        <a:buChar char="-"/>
                      </a:pPr>
                      <a:r>
                        <a:rPr lang="en-GB" sz="700" dirty="0">
                          <a:solidFill>
                            <a:schemeClr val="accent1"/>
                          </a:solidFill>
                          <a:latin typeface="Arial"/>
                          <a:cs typeface="Arial"/>
                        </a:rPr>
                        <a:t>Zero data breaches </a:t>
                      </a:r>
                    </a:p>
                    <a:p>
                      <a:pPr marL="171450" lvl="0" indent="-171450">
                        <a:buFontTx/>
                        <a:buChar char="-"/>
                      </a:pPr>
                      <a:r>
                        <a:rPr lang="en-GB" sz="700" dirty="0">
                          <a:solidFill>
                            <a:schemeClr val="accent1"/>
                          </a:solidFill>
                          <a:latin typeface="Arial"/>
                          <a:cs typeface="Arial"/>
                        </a:rPr>
                        <a:t>Notify customers immediately in the event of a data breach that is categorised as [Critical or High]. </a:t>
                      </a:r>
                    </a:p>
                    <a:p>
                      <a:pPr marL="171450" lvl="0" indent="-171450">
                        <a:buFontTx/>
                        <a:buChar char="-"/>
                      </a:pPr>
                      <a:r>
                        <a:rPr lang="en-GB" sz="700" dirty="0">
                          <a:solidFill>
                            <a:schemeClr val="accent1"/>
                          </a:solidFill>
                          <a:latin typeface="Arial"/>
                          <a:cs typeface="Arial"/>
                        </a:rPr>
                        <a:t>Report monthly to customers in the event of a data breach that is categorised as [Medium or Low]. </a:t>
                      </a:r>
                    </a:p>
                  </a:txBody>
                  <a:tcPr marL="121920" marR="121920" marT="60960" marB="60960" anchor="ctr"/>
                </a:tc>
                <a:tc>
                  <a:txBody>
                    <a:bodyPr/>
                    <a:lstStyle/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b="0" i="0" u="none" strike="noStrike" kern="1200" baseline="0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Of 12 reported InfoSec/Privacy incidents two were low level data breaches, 8 were malware dealt with by Avast, 1 fraudulent SMS and 1 unsuccessful brute force attempt.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920" marR="121920" marT="60960" marB="60960" anchor="ctr">
                    <a:gradFill flip="none" rotWithShape="1">
                      <a:gsLst>
                        <a:gs pos="0">
                          <a:srgbClr val="FFC000"/>
                        </a:gs>
                        <a:gs pos="100000">
                          <a:srgbClr val="00B050"/>
                        </a:gs>
                      </a:gsLst>
                      <a:lin ang="162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05583">
                <a:tc>
                  <a:txBody>
                    <a:bodyPr/>
                    <a:lstStyle/>
                    <a:p>
                      <a:pPr algn="l"/>
                      <a:endParaRPr lang="en-GB" sz="1100" b="1">
                        <a:solidFill>
                          <a:schemeClr val="tx2"/>
                        </a:solidFill>
                      </a:endParaRPr>
                    </a:p>
                  </a:txBody>
                  <a:tcPr marL="121920" marR="121920" marT="60960" marB="60960" anchor="ctr"/>
                </a:tc>
                <a:tc>
                  <a:txBody>
                    <a:bodyPr/>
                    <a:lstStyle/>
                    <a:p>
                      <a:pPr marL="171450" lvl="0" indent="-171450">
                        <a:buFontTx/>
                        <a:buChar char="-"/>
                      </a:pPr>
                      <a:r>
                        <a:rPr lang="en-GB" sz="700" dirty="0">
                          <a:solidFill>
                            <a:schemeClr val="accent1"/>
                          </a:solidFill>
                          <a:latin typeface="Arial"/>
                          <a:cs typeface="Arial"/>
                        </a:rPr>
                        <a:t>Minimum of four updates per financial year including:- </a:t>
                      </a:r>
                      <a:endParaRPr lang="en-GB" sz="700">
                        <a:solidFill>
                          <a:schemeClr val="accent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628650" lvl="1" indent="-171450">
                        <a:buFontTx/>
                        <a:buChar char="-"/>
                      </a:pPr>
                      <a:r>
                        <a:rPr lang="en-GB" sz="700" dirty="0">
                          <a:solidFill>
                            <a:schemeClr val="accent1"/>
                          </a:solidFill>
                          <a:latin typeface="Arial"/>
                          <a:cs typeface="Arial"/>
                        </a:rPr>
                        <a:t>preliminary results from the previous financial year</a:t>
                      </a:r>
                    </a:p>
                    <a:p>
                      <a:pPr marL="628650" lvl="1" indent="-171450">
                        <a:buFontTx/>
                        <a:buChar char="-"/>
                      </a:pPr>
                      <a:r>
                        <a:rPr lang="en-GB" sz="700" dirty="0">
                          <a:solidFill>
                            <a:schemeClr val="accent1"/>
                          </a:solidFill>
                          <a:latin typeface="Arial"/>
                          <a:cs typeface="Arial"/>
                        </a:rPr>
                        <a:t>quarterly forecasts which include actual results, key themes, investment progress and (where relevant) impacts on charges position</a:t>
                      </a:r>
                    </a:p>
                    <a:p>
                      <a:pPr marL="171450" lvl="0" indent="-171450">
                        <a:buFontTx/>
                        <a:buChar char="-"/>
                      </a:pPr>
                      <a:r>
                        <a:rPr lang="en-GB" sz="700" dirty="0">
                          <a:solidFill>
                            <a:schemeClr val="accent1"/>
                          </a:solidFill>
                          <a:latin typeface="Arial"/>
                          <a:cs typeface="Arial"/>
                        </a:rPr>
                        <a:t>Offer sessions to review finances at an individual customer charging level.</a:t>
                      </a:r>
                    </a:p>
                  </a:txBody>
                  <a:tcPr marL="121920" marR="121920" marT="60960" marB="60960" anchor="ctr"/>
                </a:tc>
                <a:tc>
                  <a:txBody>
                    <a:bodyPr/>
                    <a:lstStyle/>
                    <a:p>
                      <a:pPr marL="0" marR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8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Indicative 19-20 year end position and charging implications provided to the April </a:t>
                      </a:r>
                      <a:r>
                        <a:rPr lang="en-US" sz="800" kern="120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CoMC</a:t>
                      </a:r>
                      <a:r>
                        <a:rPr lang="en-US" sz="8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meeting</a:t>
                      </a:r>
                    </a:p>
                  </a:txBody>
                  <a:tcPr marL="121920" marR="121920" marT="60960" marB="60960" anchor="ctr">
                    <a:gradFill>
                      <a:gsLst>
                        <a:gs pos="0">
                          <a:schemeClr val="accent4"/>
                        </a:gs>
                        <a:gs pos="88000">
                          <a:schemeClr val="accent6"/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105174">
                <a:tc>
                  <a:txBody>
                    <a:bodyPr/>
                    <a:lstStyle/>
                    <a:p>
                      <a:pPr algn="l"/>
                      <a:endParaRPr lang="en-GB" sz="1100" b="1">
                        <a:solidFill>
                          <a:schemeClr val="tx2"/>
                        </a:solidFill>
                      </a:endParaRPr>
                    </a:p>
                  </a:txBody>
                  <a:tcPr marL="121920" marR="121920" marT="60960" marB="60960" anchor="ctr"/>
                </a:tc>
                <a:tc>
                  <a:txBody>
                    <a:bodyPr/>
                    <a:lstStyle/>
                    <a:p>
                      <a:pPr marL="171450" lvl="0" indent="-171450" algn="l">
                        <a:buFontTx/>
                        <a:buChar char="-"/>
                      </a:pPr>
                      <a:r>
                        <a:rPr lang="en-GB" sz="700" dirty="0">
                          <a:solidFill>
                            <a:schemeClr val="accent1"/>
                          </a:solidFill>
                          <a:latin typeface="Arial"/>
                          <a:cs typeface="Arial"/>
                        </a:rPr>
                        <a:t>Use MI to drive greater insight </a:t>
                      </a:r>
                      <a:endParaRPr lang="en-GB" sz="700" dirty="0">
                        <a:solidFill>
                          <a:schemeClr val="accent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71450" lvl="0" indent="-171450" algn="l">
                        <a:buFontTx/>
                        <a:buChar char="-"/>
                      </a:pPr>
                      <a:r>
                        <a:rPr lang="en-GB" sz="700" dirty="0">
                          <a:solidFill>
                            <a:schemeClr val="accent1"/>
                          </a:solidFill>
                          <a:latin typeface="Arial"/>
                          <a:cs typeface="Arial"/>
                        </a:rPr>
                        <a:t>Score each issue based on customer impact (see following 3 slides) and manage each issue accordingly</a:t>
                      </a:r>
                    </a:p>
                    <a:p>
                      <a:pPr marL="171450" lvl="0" indent="-171450" algn="l">
                        <a:buFontTx/>
                        <a:buChar char="-"/>
                      </a:pPr>
                      <a:r>
                        <a:rPr lang="en-GB" sz="700" dirty="0">
                          <a:solidFill>
                            <a:schemeClr val="accent1"/>
                          </a:solidFill>
                          <a:latin typeface="Arial"/>
                          <a:cs typeface="Arial"/>
                        </a:rPr>
                        <a:t>Notify customer as soon as issue is realised [depending on issue score]</a:t>
                      </a:r>
                    </a:p>
                    <a:p>
                      <a:pPr marL="171450" lvl="0" indent="-171450" algn="l">
                        <a:buFontTx/>
                        <a:buChar char="-"/>
                      </a:pPr>
                      <a:r>
                        <a:rPr lang="en-GB" sz="700" dirty="0">
                          <a:solidFill>
                            <a:schemeClr val="accent1"/>
                          </a:solidFill>
                          <a:latin typeface="Arial"/>
                          <a:cs typeface="Arial"/>
                        </a:rPr>
                        <a:t>Follow up with a plan for rectification (to include tasks, timescales, ownership)</a:t>
                      </a:r>
                    </a:p>
                    <a:p>
                      <a:pPr marL="171450" lvl="0" indent="-171450" algn="l">
                        <a:buFontTx/>
                        <a:buChar char="-"/>
                      </a:pPr>
                      <a:r>
                        <a:rPr lang="en-GB" sz="700" dirty="0">
                          <a:solidFill>
                            <a:schemeClr val="accent1"/>
                          </a:solidFill>
                          <a:latin typeface="Arial"/>
                          <a:cs typeface="Arial"/>
                        </a:rPr>
                        <a:t>Provide sufficient information in a timely manner, to enable customers to make an informed decision regarding actions they need to take.</a:t>
                      </a:r>
                    </a:p>
                  </a:txBody>
                  <a:tcPr marL="121920" marR="121920" marT="60960" marB="60960" anchor="ctr"/>
                </a:tc>
                <a:tc>
                  <a:txBody>
                    <a:bodyPr/>
                    <a:lstStyle/>
                    <a:p>
                      <a:pPr lvl="0"/>
                      <a:r>
                        <a:rPr lang="en-US" sz="8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 All new issues identified during April have been scored using the Issue Management Framework.</a:t>
                      </a:r>
                      <a:endParaRPr lang="en-GB" sz="8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lvl="0">
                        <a:buNone/>
                      </a:pPr>
                      <a:r>
                        <a:rPr lang="en-US" sz="8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 Communications issued for two issues (Exceptions and IGT update files). </a:t>
                      </a:r>
                      <a:endParaRPr lang="en-GB" sz="8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lvl="0">
                        <a:buNone/>
                      </a:pPr>
                      <a:r>
                        <a:rPr lang="en-US" sz="8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 Remaining issues have been recorded on the Issue Register. </a:t>
                      </a:r>
                      <a:endParaRPr lang="en-GB" sz="8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lvl="0">
                        <a:buNone/>
                      </a:pPr>
                      <a:r>
                        <a:rPr lang="en-GB" sz="8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 Summary on current major customer issues:</a:t>
                      </a:r>
                    </a:p>
                    <a:p>
                      <a:pPr marL="628650" lvl="1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8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Amendment Invoice: Unresolved exceptions that require resolution plan, communication issued but plan not </a:t>
                      </a:r>
                      <a:r>
                        <a:rPr lang="en-US" sz="800" kern="120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in place</a:t>
                      </a:r>
                      <a:endParaRPr lang="en-GB" sz="8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628650" lvl="1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8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AQ Taskforce: Progress slowed due to resources allocated to COVID-19 activities however this will now  resume as priority</a:t>
                      </a:r>
                    </a:p>
                    <a:p>
                      <a:pPr marL="628650" lvl="1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800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COVID-19 Lockdown: Four Modifications raised, awaiting direction from Ofgem</a:t>
                      </a:r>
                    </a:p>
                    <a:p>
                      <a:pPr marL="628650" lvl="1" indent="-171450">
                        <a:buFont typeface="Arial" panose="020B0604020202020204" pitchFamily="34" charset="0"/>
                        <a:buChar char="•"/>
                      </a:pPr>
                      <a:endParaRPr lang="en-GB" sz="800" i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21920" marR="121920" marT="60960" marB="60960" anchor="ctr">
                    <a:gradFill>
                      <a:gsLst>
                        <a:gs pos="0">
                          <a:schemeClr val="accent4"/>
                        </a:gs>
                        <a:gs pos="65000">
                          <a:schemeClr val="accent6"/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105174">
                <a:tc>
                  <a:txBody>
                    <a:bodyPr/>
                    <a:lstStyle/>
                    <a:p>
                      <a:pPr algn="l"/>
                      <a:endParaRPr lang="en-GB" sz="1100" b="1" dirty="0">
                        <a:solidFill>
                          <a:schemeClr val="tx2"/>
                        </a:solidFill>
                      </a:endParaRPr>
                    </a:p>
                  </a:txBody>
                  <a:tcPr marL="121920" marR="121920" marT="60960" marB="60960" anchor="ctr"/>
                </a:tc>
                <a:tc>
                  <a:txBody>
                    <a:bodyPr/>
                    <a:lstStyle/>
                    <a:p>
                      <a:pPr marL="171450" lvl="0" indent="-171450">
                        <a:buFontTx/>
                        <a:buChar char="-"/>
                      </a:pPr>
                      <a:r>
                        <a:rPr lang="en-GB" sz="700" dirty="0">
                          <a:solidFill>
                            <a:schemeClr val="accent1"/>
                          </a:solidFill>
                          <a:latin typeface="Arial"/>
                          <a:cs typeface="Arial"/>
                        </a:rPr>
                        <a:t>Maintaining distribution lists &amp; notifying customers who the communication has been sent to in the comms</a:t>
                      </a:r>
                    </a:p>
                    <a:p>
                      <a:pPr marL="171450" lvl="0" indent="-171450">
                        <a:buFontTx/>
                        <a:buChar char="-"/>
                      </a:pPr>
                      <a:r>
                        <a:rPr lang="en-GB" sz="700" dirty="0">
                          <a:solidFill>
                            <a:schemeClr val="accent1"/>
                          </a:solidFill>
                          <a:latin typeface="Arial"/>
                          <a:cs typeface="Arial"/>
                        </a:rPr>
                        <a:t>Standard template used (where appropriate) which clearly states what the comms is about, what action is being taken and if the customer is required to do anything and the material/financial impact on customers &amp; who impacted</a:t>
                      </a:r>
                    </a:p>
                    <a:p>
                      <a:pPr marL="171450" lvl="0" indent="-171450">
                        <a:buFontTx/>
                        <a:buChar char="-"/>
                      </a:pPr>
                      <a:r>
                        <a:rPr lang="en-GB" sz="700" dirty="0">
                          <a:solidFill>
                            <a:schemeClr val="accent1"/>
                          </a:solidFill>
                          <a:latin typeface="Arial"/>
                          <a:cs typeface="Arial"/>
                        </a:rPr>
                        <a:t>Comms to specify what we know &amp; what we don’t know and when we will provide further information</a:t>
                      </a:r>
                    </a:p>
                    <a:p>
                      <a:pPr marL="171450" lvl="0" indent="-171450">
                        <a:buFontTx/>
                        <a:buChar char="-"/>
                      </a:pPr>
                      <a:r>
                        <a:rPr lang="en-GB" sz="700" dirty="0">
                          <a:solidFill>
                            <a:schemeClr val="accent1"/>
                          </a:solidFill>
                          <a:latin typeface="Arial"/>
                          <a:cs typeface="Arial"/>
                        </a:rPr>
                        <a:t>Contact name will be provided if further is required from the customer</a:t>
                      </a:r>
                    </a:p>
                  </a:txBody>
                  <a:tcPr marL="121920" marR="121920" marT="60960" marB="60960" anchor="ctr"/>
                </a:tc>
                <a:tc>
                  <a:txBody>
                    <a:bodyPr/>
                    <a:lstStyle/>
                    <a:p>
                      <a:pPr marL="0" marR="0" lvl="1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800" b="0" i="0" u="none" strike="noStrike" baseline="0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Following our </a:t>
                      </a:r>
                      <a:r>
                        <a:rPr lang="en-US" sz="800" kern="1200" noProof="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internal</a:t>
                      </a:r>
                      <a:r>
                        <a:rPr lang="en-US" sz="800" b="0" i="0" u="none" strike="noStrike" baseline="0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self-assessment, we have given ourselves a score of 7.8/10, which we are classifying as ‘Met Some Expectations’ for a selection of customers communications we sent out last month.  </a:t>
                      </a:r>
                      <a:endParaRPr lang="en-US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1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en-US" sz="8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457200" lvl="1" indent="0" defTabSz="914400"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GB" sz="8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21920" marR="121920" marT="60960" marB="60960" anchor="ctr">
                    <a:gradFill>
                      <a:gsLst>
                        <a:gs pos="0">
                          <a:schemeClr val="accent4"/>
                        </a:gs>
                        <a:gs pos="65000">
                          <a:schemeClr val="accent6"/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460148215"/>
                  </a:ext>
                </a:extLst>
              </a:tr>
            </a:tbl>
          </a:graphicData>
        </a:graphic>
      </p:graphicFrame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387292" y="169532"/>
            <a:ext cx="11891433" cy="480053"/>
          </a:xfrm>
        </p:spPr>
        <p:txBody>
          <a:bodyPr>
            <a:normAutofit fontScale="90000"/>
          </a:bodyPr>
          <a:lstStyle/>
          <a:p>
            <a:r>
              <a:rPr lang="en-GB" sz="3200"/>
              <a:t>Key Value Indicator (KVI) Scorecard </a:t>
            </a:r>
            <a:r>
              <a:rPr lang="en-GB" sz="3200">
                <a:solidFill>
                  <a:srgbClr val="FF0000"/>
                </a:solidFill>
              </a:rPr>
              <a:t>[April/2020] </a:t>
            </a:r>
          </a:p>
        </p:txBody>
      </p:sp>
      <p:sp>
        <p:nvSpPr>
          <p:cNvPr id="21" name="Oval 20"/>
          <p:cNvSpPr/>
          <p:nvPr/>
        </p:nvSpPr>
        <p:spPr bwMode="auto">
          <a:xfrm>
            <a:off x="618940" y="3751583"/>
            <a:ext cx="1139176" cy="632473"/>
          </a:xfrm>
          <a:prstGeom prst="ellipse">
            <a:avLst/>
          </a:prstGeom>
          <a:solidFill>
            <a:srgbClr val="9CCB3B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lIns="122767" tIns="61384" rIns="122767" bIns="61384" numCol="1" rtlCol="0" anchor="ctr" anchorCtr="0" compatLnSpc="1">
            <a:prstTxWarp prst="textNoShape">
              <a:avLst/>
            </a:prstTxWarp>
          </a:bodyPr>
          <a:lstStyle/>
          <a:p>
            <a:pPr algn="ctr" defTabSz="1219170" fontAlgn="base">
              <a:spcBef>
                <a:spcPct val="0"/>
              </a:spcBef>
              <a:spcAft>
                <a:spcPct val="0"/>
              </a:spcAft>
            </a:pPr>
            <a:r>
              <a:rPr lang="en-GB" sz="1200">
                <a:solidFill>
                  <a:schemeClr val="bg1"/>
                </a:solidFill>
              </a:rPr>
              <a:t>Financial</a:t>
            </a:r>
          </a:p>
          <a:p>
            <a:pPr algn="ctr" defTabSz="1219170" fontAlgn="base">
              <a:spcBef>
                <a:spcPct val="0"/>
              </a:spcBef>
              <a:spcAft>
                <a:spcPct val="0"/>
              </a:spcAft>
            </a:pPr>
            <a:r>
              <a:rPr lang="en-GB" sz="1200">
                <a:solidFill>
                  <a:schemeClr val="bg1"/>
                </a:solidFill>
              </a:rPr>
              <a:t>Reporting</a:t>
            </a:r>
          </a:p>
        </p:txBody>
      </p:sp>
      <p:sp>
        <p:nvSpPr>
          <p:cNvPr id="12" name="Oval 11"/>
          <p:cNvSpPr/>
          <p:nvPr/>
        </p:nvSpPr>
        <p:spPr bwMode="auto">
          <a:xfrm>
            <a:off x="618940" y="1118446"/>
            <a:ext cx="1139176" cy="632473"/>
          </a:xfrm>
          <a:prstGeom prst="ellipse">
            <a:avLst/>
          </a:prstGeom>
          <a:solidFill>
            <a:srgbClr val="BD6AAB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lIns="122767" tIns="61384" rIns="122767" bIns="61384" numCol="1" rtlCol="0" anchor="ctr" anchorCtr="0" compatLnSpc="1">
            <a:prstTxWarp prst="textNoShape">
              <a:avLst/>
            </a:prstTxWarp>
          </a:bodyPr>
          <a:lstStyle/>
          <a:p>
            <a:pPr algn="ctr" defTabSz="1219170" fontAlgn="base">
              <a:spcBef>
                <a:spcPct val="0"/>
              </a:spcBef>
              <a:spcAft>
                <a:spcPct val="0"/>
              </a:spcAft>
            </a:pPr>
            <a:r>
              <a:rPr lang="en-GB" sz="1200">
                <a:solidFill>
                  <a:schemeClr val="bg1"/>
                </a:solidFill>
              </a:rPr>
              <a:t>Relationship </a:t>
            </a:r>
          </a:p>
          <a:p>
            <a:pPr algn="ctr" defTabSz="1219170" fontAlgn="base">
              <a:spcBef>
                <a:spcPct val="0"/>
              </a:spcBef>
              <a:spcAft>
                <a:spcPct val="0"/>
              </a:spcAft>
            </a:pPr>
            <a:r>
              <a:rPr lang="en-GB" sz="1200">
                <a:solidFill>
                  <a:schemeClr val="bg1"/>
                </a:solidFill>
              </a:rPr>
              <a:t>Management</a:t>
            </a:r>
          </a:p>
        </p:txBody>
      </p:sp>
      <p:sp>
        <p:nvSpPr>
          <p:cNvPr id="13" name="Oval 12"/>
          <p:cNvSpPr/>
          <p:nvPr/>
        </p:nvSpPr>
        <p:spPr bwMode="auto">
          <a:xfrm>
            <a:off x="618940" y="1956662"/>
            <a:ext cx="1139176" cy="632473"/>
          </a:xfrm>
          <a:prstGeom prst="ellipse">
            <a:avLst/>
          </a:prstGeom>
          <a:solidFill>
            <a:srgbClr val="E7BB2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lIns="122767" tIns="61384" rIns="122767" bIns="61384" numCol="1" rtlCol="0" anchor="ctr" anchorCtr="0" compatLnSpc="1">
            <a:prstTxWarp prst="textNoShape">
              <a:avLst/>
            </a:prstTxWarp>
          </a:bodyPr>
          <a:lstStyle/>
          <a:p>
            <a:pPr algn="ctr" defTabSz="1219170" fontAlgn="base">
              <a:spcBef>
                <a:spcPct val="0"/>
              </a:spcBef>
              <a:spcAft>
                <a:spcPct val="0"/>
              </a:spcAft>
            </a:pPr>
            <a:r>
              <a:rPr lang="en-GB" sz="1200">
                <a:solidFill>
                  <a:schemeClr val="bg1"/>
                </a:solidFill>
              </a:rPr>
              <a:t>Change </a:t>
            </a:r>
          </a:p>
          <a:p>
            <a:pPr algn="ctr" defTabSz="1219170" fontAlgn="base">
              <a:spcBef>
                <a:spcPct val="0"/>
              </a:spcBef>
              <a:spcAft>
                <a:spcPct val="0"/>
              </a:spcAft>
            </a:pPr>
            <a:r>
              <a:rPr lang="en-GB" sz="1200">
                <a:solidFill>
                  <a:schemeClr val="bg1"/>
                </a:solidFill>
              </a:rPr>
              <a:t>Management</a:t>
            </a:r>
          </a:p>
        </p:txBody>
      </p:sp>
      <p:sp>
        <p:nvSpPr>
          <p:cNvPr id="14" name="Oval 13"/>
          <p:cNvSpPr/>
          <p:nvPr/>
        </p:nvSpPr>
        <p:spPr bwMode="auto">
          <a:xfrm>
            <a:off x="618940" y="2838605"/>
            <a:ext cx="1139176" cy="632473"/>
          </a:xfrm>
          <a:prstGeom prst="ellipse">
            <a:avLst/>
          </a:prstGeom>
          <a:solidFill>
            <a:srgbClr val="F5835D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lIns="122767" tIns="61384" rIns="122767" bIns="61384" numCol="1" rtlCol="0" anchor="ctr" anchorCtr="0" compatLnSpc="1">
            <a:prstTxWarp prst="textNoShape">
              <a:avLst/>
            </a:prstTxWarp>
          </a:bodyPr>
          <a:lstStyle/>
          <a:p>
            <a:pPr algn="ctr" defTabSz="1219170" fontAlgn="base">
              <a:spcBef>
                <a:spcPct val="0"/>
              </a:spcBef>
              <a:spcAft>
                <a:spcPct val="0"/>
              </a:spcAft>
            </a:pPr>
            <a:r>
              <a:rPr lang="en-GB" sz="1200">
                <a:solidFill>
                  <a:schemeClr val="bg1"/>
                </a:solidFill>
              </a:rPr>
              <a:t>Customer</a:t>
            </a:r>
          </a:p>
          <a:p>
            <a:pPr algn="ctr" defTabSz="1219170" fontAlgn="base">
              <a:spcBef>
                <a:spcPct val="0"/>
              </a:spcBef>
              <a:spcAft>
                <a:spcPct val="0"/>
              </a:spcAft>
            </a:pPr>
            <a:r>
              <a:rPr lang="en-GB" sz="1200">
                <a:solidFill>
                  <a:schemeClr val="bg1"/>
                </a:solidFill>
              </a:rPr>
              <a:t>Data Security</a:t>
            </a:r>
          </a:p>
        </p:txBody>
      </p:sp>
      <p:sp>
        <p:nvSpPr>
          <p:cNvPr id="15" name="Oval 14"/>
          <p:cNvSpPr/>
          <p:nvPr/>
        </p:nvSpPr>
        <p:spPr bwMode="auto">
          <a:xfrm>
            <a:off x="618940" y="4763934"/>
            <a:ext cx="1139176" cy="632473"/>
          </a:xfrm>
          <a:prstGeom prst="ellipse">
            <a:avLst/>
          </a:prstGeom>
          <a:solidFill>
            <a:srgbClr val="2B80B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lIns="122767" tIns="61384" rIns="122767" bIns="61384" numCol="1" rtlCol="0" anchor="ctr" anchorCtr="0" compatLnSpc="1">
            <a:prstTxWarp prst="textNoShape">
              <a:avLst/>
            </a:prstTxWarp>
          </a:bodyPr>
          <a:lstStyle/>
          <a:p>
            <a:pPr algn="ctr" defTabSz="1219170" fontAlgn="base">
              <a:spcBef>
                <a:spcPct val="0"/>
              </a:spcBef>
              <a:spcAft>
                <a:spcPct val="0"/>
              </a:spcAft>
            </a:pPr>
            <a:r>
              <a:rPr lang="en-GB" sz="1200">
                <a:solidFill>
                  <a:schemeClr val="bg1"/>
                </a:solidFill>
              </a:rPr>
              <a:t>Customer Issue</a:t>
            </a:r>
          </a:p>
          <a:p>
            <a:pPr algn="ctr" defTabSz="1219170" fontAlgn="base">
              <a:spcBef>
                <a:spcPct val="0"/>
              </a:spcBef>
              <a:spcAft>
                <a:spcPct val="0"/>
              </a:spcAft>
            </a:pPr>
            <a:r>
              <a:rPr lang="en-GB" sz="1200">
                <a:solidFill>
                  <a:schemeClr val="bg1"/>
                </a:solidFill>
              </a:rPr>
              <a:t>Resolution</a:t>
            </a:r>
          </a:p>
        </p:txBody>
      </p:sp>
      <p:sp>
        <p:nvSpPr>
          <p:cNvPr id="16" name="Oval 15"/>
          <p:cNvSpPr/>
          <p:nvPr/>
        </p:nvSpPr>
        <p:spPr bwMode="auto">
          <a:xfrm>
            <a:off x="618940" y="5935817"/>
            <a:ext cx="1139176" cy="632473"/>
          </a:xfrm>
          <a:prstGeom prst="ellipse">
            <a:avLst/>
          </a:prstGeom>
          <a:solidFill>
            <a:srgbClr val="9C4878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lIns="122767" tIns="61384" rIns="122767" bIns="61384" numCol="1" rtlCol="0" anchor="ctr" anchorCtr="0" compatLnSpc="1">
            <a:prstTxWarp prst="textNoShape">
              <a:avLst/>
            </a:prstTxWarp>
          </a:bodyPr>
          <a:lstStyle/>
          <a:p>
            <a:pPr algn="ctr" defTabSz="1219170" fontAlgn="base">
              <a:spcBef>
                <a:spcPct val="0"/>
              </a:spcBef>
              <a:spcAft>
                <a:spcPct val="0"/>
              </a:spcAft>
            </a:pPr>
            <a:r>
              <a:rPr lang="en-GB" sz="1200">
                <a:solidFill>
                  <a:schemeClr val="bg1"/>
                </a:solidFill>
              </a:rPr>
              <a:t>Communication</a:t>
            </a:r>
          </a:p>
        </p:txBody>
      </p:sp>
    </p:spTree>
    <p:extLst>
      <p:ext uri="{BB962C8B-B14F-4D97-AF65-F5344CB8AC3E}">
        <p14:creationId xmlns:p14="http://schemas.microsoft.com/office/powerpoint/2010/main" val="28518535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D78529C455A9849A187361FC3458725" ma:contentTypeVersion="6" ma:contentTypeDescription="Create a new document." ma:contentTypeScope="" ma:versionID="5555bc4e76dcffa51c54044eeb283f7a">
  <xsd:schema xmlns:xsd="http://www.w3.org/2001/XMLSchema" xmlns:xs="http://www.w3.org/2001/XMLSchema" xmlns:p="http://schemas.microsoft.com/office/2006/metadata/properties" xmlns:ns2="06f4956c-4c52-4651-8c4e-2a64183ace1b" xmlns:ns3="103fba77-31dd-4780-83f9-c54f26c3a260" targetNamespace="http://schemas.microsoft.com/office/2006/metadata/properties" ma:root="true" ma:fieldsID="04e7acac1b15043f2fc7db01ae58639f" ns2:_="" ns3:_="">
    <xsd:import namespace="06f4956c-4c52-4651-8c4e-2a64183ace1b"/>
    <xsd:import namespace="103fba77-31dd-4780-83f9-c54f26c3a26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6f4956c-4c52-4651-8c4e-2a64183ace1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03fba77-31dd-4780-83f9-c54f26c3a260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784B51A-7853-4AB3-B0EA-76E6B976B1D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1EFA8A7-3B87-4BEB-8B3C-2ECF582ED626}"/>
</file>

<file path=customXml/itemProps3.xml><?xml version="1.0" encoding="utf-8"?>
<ds:datastoreItem xmlns:ds="http://schemas.openxmlformats.org/officeDocument/2006/customXml" ds:itemID="{DED49241-3EFB-419A-903C-88D3378ABE9E}">
  <ds:schemaRefs>
    <ds:schemaRef ds:uri="http://purl.org/dc/terms/"/>
    <ds:schemaRef ds:uri="http://purl.org/dc/elements/1.1/"/>
    <ds:schemaRef ds:uri="http://www.w3.org/XML/1998/namespace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http://schemas.microsoft.com/office/2006/documentManagement/types"/>
    <ds:schemaRef ds:uri="e9719a0f-791d-4c29-bdb6-384b6d00cdc7"/>
    <ds:schemaRef ds:uri="01e216d0-3c47-4df7-9962-9c46cfd86dcf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477</Words>
  <Application>Microsoft Office PowerPoint</Application>
  <PresentationFormat>Widescreen</PresentationFormat>
  <Paragraphs>60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Key Value Indicator (KVI) Scorecard [April/2020]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Balanced Scorecard 2019/20</dc:title>
  <dc:creator>Jones, Stephanie</dc:creator>
  <cp:lastModifiedBy>Downes, Michele</cp:lastModifiedBy>
  <cp:revision>8</cp:revision>
  <dcterms:created xsi:type="dcterms:W3CDTF">2019-09-24T07:46:28Z</dcterms:created>
  <dcterms:modified xsi:type="dcterms:W3CDTF">2020-05-07T14:06:20Z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0x010100CD78529C455A9849A187361FC3458725</vt:lpwstr>
  </property>
  <property fmtid="{D5CDD505-2E9C-101B-9397-08002B2CF9AE}" pid="3" name="_NewReviewCycle">
    <vt:lpwstr/>
  </property>
  <property fmtid="{D5CDD505-2E9C-101B-9397-08002B2CF9AE}" pid="4" name="ppcDepartment">
    <vt:lpwstr>52;#Architecture|f859e213-40db-4403-8b46-59307385e2be</vt:lpwstr>
  </property>
  <property fmtid="{D5CDD505-2E9C-101B-9397-08002B2CF9AE}" pid="5" name="DocumentType">
    <vt:lpwstr>9;#Guide|230f79bc-a365-48ef-bc07-9eb377a7c60e</vt:lpwstr>
  </property>
</Properties>
</file>