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2"/>
  </p:notesMasterIdLst>
  <p:handoutMasterIdLst>
    <p:handoutMasterId r:id="rId13"/>
  </p:handoutMasterIdLst>
  <p:sldIdLst>
    <p:sldId id="352" r:id="rId6"/>
    <p:sldId id="782" r:id="rId7"/>
    <p:sldId id="388" r:id="rId8"/>
    <p:sldId id="775" r:id="rId9"/>
    <p:sldId id="291" r:id="rId10"/>
    <p:sldId id="257" r:id="rId11"/>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6A412"/>
    <a:srgbClr val="FFCC00"/>
    <a:srgbClr val="CED1E1"/>
    <a:srgbClr val="CED1E2"/>
    <a:srgbClr val="E8EAF1"/>
    <a:srgbClr val="3E5AA8"/>
    <a:srgbClr val="D2232A"/>
    <a:srgbClr val="F09F0E"/>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1F9010-F63C-473C-803D-D218ED9C6DA1}" v="2" dt="2020-05-07T14:49:23.9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824" y="60"/>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61"/>
        <p:guide pos="2095"/>
        <p:guide orient="horz" pos="3325"/>
        <p:guide pos="20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08/05/2020</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08/05/2020</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82406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798164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8.emf"/><Relationship Id="rId7" Type="http://schemas.openxmlformats.org/officeDocument/2006/relationships/package" Target="../embeddings/Microsoft_Excel_Worksheet1.xlsx"/><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Excel_Worksheet.xlsx"/><Relationship Id="rId4" Type="http://schemas.openxmlformats.org/officeDocument/2006/relationships/image" Target="../media/image9.emf"/><Relationship Id="rId9" Type="http://schemas.openxmlformats.org/officeDocument/2006/relationships/package" Target="../embeddings/Microsoft_Excel_Worksheet2.xlsx"/></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a:normAutofit fontScale="92500" lnSpcReduction="10000"/>
          </a:bodyPr>
          <a:lstStyle/>
          <a:p>
            <a:endParaRPr lang="en-GB" dirty="0"/>
          </a:p>
          <a:p>
            <a:endParaRPr lang="en-GB" dirty="0"/>
          </a:p>
          <a:p>
            <a:r>
              <a:rPr lang="en-GB" dirty="0"/>
              <a:t>27</a:t>
            </a:r>
            <a:r>
              <a:rPr lang="en-GB" baseline="30000" dirty="0"/>
              <a:t>th</a:t>
            </a:r>
            <a:r>
              <a:rPr lang="en-GB" dirty="0"/>
              <a:t> April 2020</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46952746"/>
              </p:ext>
            </p:extLst>
          </p:nvPr>
        </p:nvGraphicFramePr>
        <p:xfrm>
          <a:off x="0" y="502504"/>
          <a:ext cx="4780044" cy="4508212"/>
        </p:xfrm>
        <a:graphic>
          <a:graphicData uri="http://schemas.openxmlformats.org/drawingml/2006/table">
            <a:tbl>
              <a:tblPr firstRow="1" bandRow="1">
                <a:tableStyleId>{5C22544A-7EE6-4342-B048-85BDC9FD1C3A}</a:tableStyleId>
              </a:tblPr>
              <a:tblGrid>
                <a:gridCol w="4780044">
                  <a:extLst>
                    <a:ext uri="{9D8B030D-6E8A-4147-A177-3AD203B41FA5}">
                      <a16:colId xmlns:a16="http://schemas.microsoft.com/office/drawing/2014/main" val="20000"/>
                    </a:ext>
                  </a:extLst>
                </a:gridCol>
              </a:tblGrid>
              <a:tr h="213606">
                <a:tc>
                  <a:txBody>
                    <a:bodyPr/>
                    <a:lstStyle/>
                    <a:p>
                      <a:pPr algn="ctr"/>
                      <a:r>
                        <a:rPr lang="en-GB" sz="900"/>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294606">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800" b="1" kern="1200" baseline="0" dirty="0">
                          <a:solidFill>
                            <a:schemeClr val="tx1"/>
                          </a:solidFill>
                          <a:latin typeface="+mn-lt"/>
                          <a:ea typeface="+mn-ea"/>
                          <a:cs typeface="Arial"/>
                        </a:rPr>
                        <a:t>Programme currently tracking Amber, primarily due to the uncertainties around the Switching Programme re-plan, dependencies on CSSP &amp; DES NFR delivery. </a:t>
                      </a:r>
                    </a:p>
                    <a:p>
                      <a:pPr marL="0" marR="0" lvl="0" indent="0" algn="l" rtl="0" eaLnBrk="1" fontAlgn="auto" latinLnBrk="0" hangingPunct="1">
                        <a:lnSpc>
                          <a:spcPct val="100000"/>
                        </a:lnSpc>
                        <a:spcBef>
                          <a:spcPts val="0"/>
                        </a:spcBef>
                        <a:spcAft>
                          <a:spcPts val="0"/>
                        </a:spcAft>
                        <a:buFont typeface="Arial" panose="020B0604020202020204" pitchFamily="34" charset="0"/>
                        <a:buNone/>
                      </a:pPr>
                      <a:endParaRPr lang="en-GB" sz="800" b="1" kern="1200" baseline="0" dirty="0">
                        <a:solidFill>
                          <a:schemeClr val="tx1"/>
                        </a:solidFill>
                        <a:latin typeface="+mn-lt"/>
                        <a:ea typeface="+mn-ea"/>
                        <a:cs typeface="Arial" panose="020B0604020202020204" pitchFamily="34" charset="0"/>
                      </a:endParaRPr>
                    </a:p>
                    <a:p>
                      <a:pPr marL="0" marR="0" lvl="0" indent="0" algn="l">
                        <a:lnSpc>
                          <a:spcPct val="100000"/>
                        </a:lnSpc>
                        <a:spcBef>
                          <a:spcPts val="0"/>
                        </a:spcBef>
                        <a:spcAft>
                          <a:spcPts val="0"/>
                        </a:spcAft>
                        <a:buFont typeface="Arial" panose="020B0604020202020204" pitchFamily="34" charset="0"/>
                        <a:buNone/>
                      </a:pPr>
                      <a:r>
                        <a:rPr lang="en-GB" sz="800" b="1" kern="1200" baseline="0" dirty="0">
                          <a:solidFill>
                            <a:schemeClr val="tx1"/>
                          </a:solidFill>
                          <a:latin typeface="+mn-lt"/>
                          <a:ea typeface="+mn-ea"/>
                          <a:cs typeface="Arial"/>
                        </a:rPr>
                        <a:t>Key Programme Updates</a:t>
                      </a:r>
                    </a:p>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US" sz="800" b="0" kern="1200" baseline="0" dirty="0">
                          <a:solidFill>
                            <a:schemeClr val="tx1"/>
                          </a:solidFill>
                          <a:latin typeface="+mn-lt"/>
                          <a:ea typeface="+mn-ea"/>
                          <a:cs typeface="Arial"/>
                        </a:rPr>
                        <a:t>The Programme has successfully exited the "PIT" phase.  External "SIT" phase has been delayed by a day to 29</a:t>
                      </a:r>
                      <a:r>
                        <a:rPr lang="en-US" sz="800" b="0" kern="1200" baseline="30000" dirty="0">
                          <a:solidFill>
                            <a:schemeClr val="tx1"/>
                          </a:solidFill>
                          <a:latin typeface="+mn-lt"/>
                          <a:ea typeface="+mn-ea"/>
                          <a:cs typeface="Arial"/>
                        </a:rPr>
                        <a:t>th</a:t>
                      </a:r>
                      <a:r>
                        <a:rPr lang="en-US" sz="800" b="0" kern="1200" baseline="0" dirty="0">
                          <a:solidFill>
                            <a:schemeClr val="tx1"/>
                          </a:solidFill>
                          <a:latin typeface="+mn-lt"/>
                          <a:ea typeface="+mn-ea"/>
                          <a:cs typeface="Arial"/>
                        </a:rPr>
                        <a:t> April due to a message signing defect. This was worked through between </a:t>
                      </a:r>
                      <a:r>
                        <a:rPr lang="en-US" sz="800" b="0" kern="1200" baseline="0" dirty="0" err="1">
                          <a:solidFill>
                            <a:schemeClr val="tx1"/>
                          </a:solidFill>
                          <a:latin typeface="+mn-lt"/>
                          <a:ea typeface="+mn-ea"/>
                          <a:cs typeface="Arial"/>
                        </a:rPr>
                        <a:t>Xoserve</a:t>
                      </a:r>
                      <a:r>
                        <a:rPr lang="en-US" sz="800" b="0" kern="1200" baseline="0" dirty="0">
                          <a:solidFill>
                            <a:schemeClr val="tx1"/>
                          </a:solidFill>
                          <a:latin typeface="+mn-lt"/>
                          <a:ea typeface="+mn-ea"/>
                          <a:cs typeface="Arial"/>
                        </a:rPr>
                        <a:t> &amp; Landmark </a:t>
                      </a:r>
                      <a:r>
                        <a:rPr lang="en-US" sz="800" b="0" kern="1200" baseline="0">
                          <a:solidFill>
                            <a:schemeClr val="tx1"/>
                          </a:solidFill>
                          <a:latin typeface="+mn-lt"/>
                          <a:ea typeface="+mn-ea"/>
                          <a:cs typeface="Arial"/>
                        </a:rPr>
                        <a:t>and closed on 29/04</a:t>
                      </a: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US" sz="800" b="0" kern="1200" baseline="0" dirty="0">
                          <a:solidFill>
                            <a:schemeClr val="tx1"/>
                          </a:solidFill>
                          <a:latin typeface="+mn-lt"/>
                          <a:ea typeface="+mn-ea"/>
                          <a:cs typeface="Arial"/>
                        </a:rPr>
                        <a:t>Internal Non-Functional Testing continues, with a completion of early June. External </a:t>
                      </a:r>
                      <a:r>
                        <a:rPr lang="en-US" sz="800" b="0" i="0" u="none" strike="noStrike" kern="1200" baseline="0" noProof="0" dirty="0">
                          <a:solidFill>
                            <a:schemeClr val="tx1"/>
                          </a:solidFill>
                          <a:latin typeface="Arial"/>
                        </a:rPr>
                        <a:t>Non-Functional Testing continues as per the Work Off Plan to meet the DES 1 </a:t>
                      </a:r>
                      <a:r>
                        <a:rPr lang="en-US" sz="800" b="0" i="0" u="none" strike="noStrike" kern="1200" baseline="0" noProof="0" dirty="0" err="1">
                          <a:solidFill>
                            <a:schemeClr val="tx1"/>
                          </a:solidFill>
                          <a:latin typeface="Arial"/>
                        </a:rPr>
                        <a:t>hr</a:t>
                      </a:r>
                      <a:r>
                        <a:rPr lang="en-US" sz="800" b="0" i="0" u="none" strike="noStrike" kern="1200" baseline="0" noProof="0" dirty="0">
                          <a:solidFill>
                            <a:schemeClr val="tx1"/>
                          </a:solidFill>
                          <a:latin typeface="Arial"/>
                        </a:rPr>
                        <a:t> RTO NFR (agreed with the SI)</a:t>
                      </a:r>
                      <a:r>
                        <a:rPr lang="en-US" sz="800" b="0" kern="1200" baseline="0" dirty="0">
                          <a:solidFill>
                            <a:schemeClr val="tx1"/>
                          </a:solidFill>
                          <a:latin typeface="+mn-lt"/>
                          <a:ea typeface="+mn-ea"/>
                          <a:cs typeface="Arial"/>
                        </a:rPr>
                        <a:t>. </a:t>
                      </a: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US" sz="800" b="0" kern="1200" baseline="0" dirty="0">
                          <a:solidFill>
                            <a:schemeClr val="tx1"/>
                          </a:solidFill>
                          <a:latin typeface="+mn-lt"/>
                          <a:ea typeface="+mn-ea"/>
                          <a:cs typeface="Arial"/>
                        </a:rPr>
                        <a:t>Internal SIT phases 2&amp;3 continues to track to plan. Preparation continues for UAT and other internal phases continue with </a:t>
                      </a:r>
                      <a:r>
                        <a:rPr lang="en-US" sz="800" b="0" kern="1200" baseline="0" dirty="0" err="1">
                          <a:solidFill>
                            <a:schemeClr val="tx1"/>
                          </a:solidFill>
                          <a:latin typeface="+mn-lt"/>
                          <a:ea typeface="+mn-ea"/>
                          <a:cs typeface="Arial"/>
                        </a:rPr>
                        <a:t>replanning</a:t>
                      </a:r>
                      <a:r>
                        <a:rPr lang="en-US" sz="800" b="0" kern="1200" baseline="0" dirty="0">
                          <a:solidFill>
                            <a:schemeClr val="tx1"/>
                          </a:solidFill>
                          <a:latin typeface="+mn-lt"/>
                          <a:ea typeface="+mn-ea"/>
                          <a:cs typeface="Arial"/>
                        </a:rPr>
                        <a:t> in line with the revised Ofgem timelines. </a:t>
                      </a:r>
                    </a:p>
                    <a:p>
                      <a:pPr marL="171450" marR="0" lvl="0" indent="-171450" algn="l">
                        <a:lnSpc>
                          <a:spcPct val="100000"/>
                        </a:lnSpc>
                        <a:spcBef>
                          <a:spcPts val="0"/>
                        </a:spcBef>
                        <a:spcAft>
                          <a:spcPts val="0"/>
                        </a:spcAft>
                        <a:buFont typeface="Arial" panose="020B0604020202020204" pitchFamily="34" charset="0"/>
                        <a:buChar char="•"/>
                      </a:pPr>
                      <a:r>
                        <a:rPr lang="en-US" sz="800" b="0" kern="1200" baseline="0" dirty="0">
                          <a:solidFill>
                            <a:schemeClr val="tx1"/>
                          </a:solidFill>
                          <a:latin typeface="+mn-lt"/>
                          <a:ea typeface="+mn-ea"/>
                          <a:cs typeface="Arial"/>
                        </a:rPr>
                        <a:t>Options re being explored with regards to Market Trials. These will be agreed with the Market Trials workgroups and Ofgem</a:t>
                      </a:r>
                    </a:p>
                    <a:p>
                      <a:pPr marL="171450" marR="0" lvl="0" indent="-171450" algn="l">
                        <a:lnSpc>
                          <a:spcPct val="100000"/>
                        </a:lnSpc>
                        <a:spcBef>
                          <a:spcPts val="0"/>
                        </a:spcBef>
                        <a:spcAft>
                          <a:spcPts val="0"/>
                        </a:spcAft>
                        <a:buFont typeface="Arial" panose="020B0604020202020204" pitchFamily="34" charset="0"/>
                        <a:buChar char="•"/>
                      </a:pPr>
                      <a:r>
                        <a:rPr lang="en-US" sz="800" b="0" kern="1200" baseline="0" dirty="0">
                          <a:solidFill>
                            <a:schemeClr val="tx1"/>
                          </a:solidFill>
                          <a:latin typeface="+mn-lt"/>
                          <a:ea typeface="+mn-ea"/>
                          <a:cs typeface="Arial"/>
                        </a:rPr>
                        <a:t>Data Migration activities in preparation for external DMT continues to plan and </a:t>
                      </a:r>
                      <a:r>
                        <a:rPr lang="en-US" sz="800" b="0" kern="1200" baseline="0" dirty="0" err="1">
                          <a:solidFill>
                            <a:schemeClr val="tx1"/>
                          </a:solidFill>
                          <a:latin typeface="+mn-lt"/>
                          <a:ea typeface="+mn-ea"/>
                          <a:cs typeface="Arial"/>
                        </a:rPr>
                        <a:t>Xoserve</a:t>
                      </a:r>
                      <a:r>
                        <a:rPr lang="en-US" sz="800" b="0" kern="1200" baseline="0" dirty="0">
                          <a:solidFill>
                            <a:schemeClr val="tx1"/>
                          </a:solidFill>
                          <a:latin typeface="+mn-lt"/>
                          <a:ea typeface="+mn-ea"/>
                          <a:cs typeface="Arial"/>
                        </a:rPr>
                        <a:t> is on track to hit </a:t>
                      </a:r>
                      <a:r>
                        <a:rPr lang="en-US" sz="800" b="0" kern="1200" baseline="0" dirty="0" err="1">
                          <a:solidFill>
                            <a:schemeClr val="tx1"/>
                          </a:solidFill>
                          <a:latin typeface="+mn-lt"/>
                          <a:ea typeface="+mn-ea"/>
                          <a:cs typeface="Arial"/>
                        </a:rPr>
                        <a:t>programme</a:t>
                      </a:r>
                      <a:r>
                        <a:rPr lang="en-US" sz="800" b="0" kern="1200" baseline="0" dirty="0">
                          <a:solidFill>
                            <a:schemeClr val="tx1"/>
                          </a:solidFill>
                          <a:latin typeface="+mn-lt"/>
                          <a:ea typeface="+mn-ea"/>
                          <a:cs typeface="Arial"/>
                        </a:rPr>
                        <a:t> milestones.</a:t>
                      </a:r>
                    </a:p>
                    <a:p>
                      <a:pPr marL="0" marR="0" lvl="0" indent="0" algn="l">
                        <a:lnSpc>
                          <a:spcPct val="100000"/>
                        </a:lnSpc>
                        <a:spcBef>
                          <a:spcPts val="0"/>
                        </a:spcBef>
                        <a:spcAft>
                          <a:spcPts val="0"/>
                        </a:spcAft>
                        <a:buNone/>
                      </a:pPr>
                      <a:endParaRPr lang="en-US" sz="800" b="0" kern="1200" baseline="0" dirty="0">
                        <a:solidFill>
                          <a:schemeClr val="tx1"/>
                        </a:solidFill>
                        <a:latin typeface="+mn-lt"/>
                        <a:ea typeface="+mn-ea"/>
                        <a:cs typeface="Arial"/>
                      </a:endParaRPr>
                    </a:p>
                    <a:p>
                      <a:pPr lvl="0" algn="l">
                        <a:lnSpc>
                          <a:spcPct val="100000"/>
                        </a:lnSpc>
                        <a:spcBef>
                          <a:spcPts val="0"/>
                        </a:spcBef>
                        <a:spcAft>
                          <a:spcPts val="0"/>
                        </a:spcAft>
                        <a:buNone/>
                      </a:pPr>
                      <a:r>
                        <a:rPr lang="en-GB" sz="800" b="1" i="0" u="none" strike="noStrike" kern="1200" baseline="0" noProof="0" dirty="0">
                          <a:solidFill>
                            <a:schemeClr val="tx1"/>
                          </a:solidFill>
                          <a:latin typeface="Arial"/>
                        </a:rPr>
                        <a:t>General Programme Update</a:t>
                      </a:r>
                      <a:endParaRPr lang="en-US" sz="800" b="0" i="0" u="none" strike="noStrike" kern="1200" baseline="0" noProof="0" dirty="0">
                        <a:solidFill>
                          <a:srgbClr val="FF0000"/>
                        </a:solidFill>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i="0" u="none" strike="noStrike" kern="1200" baseline="0" dirty="0">
                          <a:solidFill>
                            <a:schemeClr val="dk1"/>
                          </a:solidFill>
                          <a:latin typeface="+mn-lt"/>
                          <a:ea typeface="+mn-ea"/>
                          <a:cs typeface="+mn-cs"/>
                        </a:rPr>
                        <a:t>Re-plan: Ofgem have advised a 6-month delay to the Switching programme with UEPT moved out up to 6m, due to COVID-19 impacts on suppliers. </a:t>
                      </a:r>
                      <a:r>
                        <a:rPr lang="en-GB" sz="800" b="0" i="0" u="none" strike="noStrike" kern="1200" baseline="0" dirty="0" err="1">
                          <a:solidFill>
                            <a:schemeClr val="dk1"/>
                          </a:solidFill>
                          <a:latin typeface="+mn-lt"/>
                          <a:ea typeface="+mn-ea"/>
                          <a:cs typeface="+mn-cs"/>
                        </a:rPr>
                        <a:t>Xoserve</a:t>
                      </a:r>
                      <a:r>
                        <a:rPr lang="en-GB" sz="800" b="0" i="0" u="none" strike="noStrike" kern="1200" baseline="0" dirty="0">
                          <a:solidFill>
                            <a:schemeClr val="dk1"/>
                          </a:solidFill>
                          <a:latin typeface="+mn-lt"/>
                          <a:ea typeface="+mn-ea"/>
                          <a:cs typeface="+mn-cs"/>
                        </a:rPr>
                        <a:t> activities are expected to continue to current plan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i="0" u="none" strike="noStrike" kern="1200" baseline="0" dirty="0">
                          <a:solidFill>
                            <a:schemeClr val="dk1"/>
                          </a:solidFill>
                          <a:latin typeface="+mn-lt"/>
                          <a:ea typeface="+mn-ea"/>
                          <a:cs typeface="+mn-cs"/>
                        </a:rPr>
                        <a:t>Quality: Internal Gate C++ has been achieved and passed. KPMG continue to assure our programme, on an independent with their draft report issued in support of Stage Gate C++. Findings are being addressed within the programme team. have issued their draft report. Switching Programme Assurance by </a:t>
                      </a:r>
                      <a:r>
                        <a:rPr lang="en-GB" sz="800" b="0" i="0" u="none" strike="noStrike" kern="1200" baseline="0" dirty="0" err="1">
                          <a:solidFill>
                            <a:schemeClr val="dk1"/>
                          </a:solidFill>
                          <a:latin typeface="+mn-lt"/>
                          <a:ea typeface="+mn-ea"/>
                          <a:cs typeface="+mn-cs"/>
                        </a:rPr>
                        <a:t>Expleo</a:t>
                      </a:r>
                      <a:r>
                        <a:rPr lang="en-GB" sz="800" b="0" i="0" u="none" strike="noStrike" kern="1200" baseline="0" dirty="0">
                          <a:solidFill>
                            <a:schemeClr val="dk1"/>
                          </a:solidFill>
                          <a:latin typeface="+mn-lt"/>
                          <a:ea typeface="+mn-ea"/>
                          <a:cs typeface="+mn-cs"/>
                        </a:rPr>
                        <a:t> has been conducted with a report received with queries. These have since been answered and evidence provided where required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i="0" u="none" strike="noStrike" kern="1200" baseline="0" noProof="0" dirty="0">
                          <a:solidFill>
                            <a:schemeClr val="dk1"/>
                          </a:solidFill>
                          <a:latin typeface="+mn-lt"/>
                          <a:ea typeface="+mn-ea"/>
                          <a:cs typeface="+mn-cs"/>
                        </a:rPr>
                        <a:t>Programme Costs: Activity underway to reflect the impacts on CSSC Budget as a result of the re-plan. This activity has a lot of dependencies on clarity from the Switching programme.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i="0" u="none" strike="noStrike" kern="1200" baseline="0" noProof="0" dirty="0">
                          <a:solidFill>
                            <a:schemeClr val="dk1"/>
                          </a:solidFill>
                          <a:latin typeface="+mn-lt"/>
                          <a:ea typeface="+mn-ea"/>
                          <a:cs typeface="+mn-cs"/>
                        </a:rPr>
                        <a:t>External Change Request: A number of change requests have been going through programme governance, </a:t>
                      </a:r>
                      <a:r>
                        <a:rPr lang="en-GB" sz="800" b="0" i="0" u="none" strike="noStrike" kern="1200" baseline="0" noProof="0" dirty="0" err="1">
                          <a:solidFill>
                            <a:schemeClr val="dk1"/>
                          </a:solidFill>
                          <a:latin typeface="+mn-lt"/>
                          <a:ea typeface="+mn-ea"/>
                          <a:cs typeface="+mn-cs"/>
                        </a:rPr>
                        <a:t>Xoserve</a:t>
                      </a:r>
                      <a:r>
                        <a:rPr lang="en-GB" sz="800" b="0" i="0" u="none" strike="noStrike" kern="1200" baseline="0" noProof="0" dirty="0">
                          <a:solidFill>
                            <a:schemeClr val="dk1"/>
                          </a:solidFill>
                          <a:latin typeface="+mn-lt"/>
                          <a:ea typeface="+mn-ea"/>
                          <a:cs typeface="+mn-cs"/>
                        </a:rPr>
                        <a:t> have been assessing them against Functional aspects and high level ROMs have been provided. Costs are being in our budget and will be shared with the Board. These will be shared in conjunction with the budget re-assessment following the re-plan.</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62652022"/>
              </p:ext>
            </p:extLst>
          </p:nvPr>
        </p:nvGraphicFramePr>
        <p:xfrm>
          <a:off x="4780044" y="500660"/>
          <a:ext cx="4362781" cy="4508212"/>
        </p:xfrm>
        <a:graphic>
          <a:graphicData uri="http://schemas.openxmlformats.org/drawingml/2006/table">
            <a:tbl>
              <a:tblPr firstRow="1" bandRow="1">
                <a:tableStyleId>{5C22544A-7EE6-4342-B048-85BDC9FD1C3A}</a:tableStyleId>
              </a:tblPr>
              <a:tblGrid>
                <a:gridCol w="2772186">
                  <a:extLst>
                    <a:ext uri="{9D8B030D-6E8A-4147-A177-3AD203B41FA5}">
                      <a16:colId xmlns:a16="http://schemas.microsoft.com/office/drawing/2014/main" val="20000"/>
                    </a:ext>
                  </a:extLst>
                </a:gridCol>
                <a:gridCol w="822192">
                  <a:extLst>
                    <a:ext uri="{9D8B030D-6E8A-4147-A177-3AD203B41FA5}">
                      <a16:colId xmlns:a16="http://schemas.microsoft.com/office/drawing/2014/main" val="341303587"/>
                    </a:ext>
                  </a:extLst>
                </a:gridCol>
                <a:gridCol w="768403">
                  <a:extLst>
                    <a:ext uri="{9D8B030D-6E8A-4147-A177-3AD203B41FA5}">
                      <a16:colId xmlns:a16="http://schemas.microsoft.com/office/drawing/2014/main" val="3112880537"/>
                    </a:ext>
                  </a:extLst>
                </a:gridCol>
              </a:tblGrid>
              <a:tr h="261545">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261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a:gsLst>
                        <a:gs pos="71000">
                          <a:srgbClr val="FFC000"/>
                        </a:gs>
                        <a:gs pos="100000">
                          <a:srgbClr val="FF0000"/>
                        </a:gs>
                        <a:gs pos="92000">
                          <a:srgbClr val="FF0000"/>
                        </a:gs>
                        <a:gs pos="100000">
                          <a:schemeClr val="accent1">
                            <a:lumMod val="30000"/>
                            <a:lumOff val="70000"/>
                          </a:schemeClr>
                        </a:gs>
                      </a:gsLst>
                      <a:lin ang="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00399763"/>
                  </a:ext>
                </a:extLst>
              </a:tr>
              <a:tr h="261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 – On Track</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mn-lt"/>
                          <a:ea typeface="+mn-ea"/>
                          <a:cs typeface="+mn-cs"/>
                        </a:rPr>
                        <a:t>Previous</a:t>
                      </a: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a:gsLst>
                        <a:gs pos="71000">
                          <a:srgbClr val="FFC000"/>
                        </a:gs>
                        <a:gs pos="100000">
                          <a:srgbClr val="FF0000"/>
                        </a:gs>
                        <a:gs pos="92000">
                          <a:srgbClr val="FF0000"/>
                        </a:gs>
                        <a:gs pos="100000">
                          <a:schemeClr val="accent1">
                            <a:lumMod val="30000"/>
                            <a:lumOff val="70000"/>
                          </a:schemeClr>
                        </a:gs>
                      </a:gsLst>
                      <a:lin ang="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394750769"/>
                  </a:ext>
                </a:extLst>
              </a:tr>
              <a:tr h="261545">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mn-lt"/>
                          <a:ea typeface="+mn-ea"/>
                          <a:cs typeface="+mn-cs"/>
                        </a:rPr>
                        <a:t>Previous</a:t>
                      </a: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a:gsLst>
                        <a:gs pos="71000">
                          <a:srgbClr val="FFC000"/>
                        </a:gs>
                        <a:gs pos="100000">
                          <a:srgbClr val="FF0000"/>
                        </a:gs>
                        <a:gs pos="92000">
                          <a:srgbClr val="FF0000"/>
                        </a:gs>
                        <a:gs pos="100000">
                          <a:schemeClr val="accent1">
                            <a:lumMod val="30000"/>
                            <a:lumOff val="70000"/>
                          </a:schemeClr>
                        </a:gs>
                      </a:gsLst>
                      <a:lin ang="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95151634"/>
                  </a:ext>
                </a:extLst>
              </a:tr>
              <a:tr h="261545">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627309390"/>
                  </a:ext>
                </a:extLst>
              </a:tr>
              <a:tr h="261545">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468028">
                <a:tc gridSpan="3">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i="0" u="none" strike="noStrike" kern="1200" baseline="0" dirty="0">
                          <a:solidFill>
                            <a:schemeClr val="dk1"/>
                          </a:solidFill>
                          <a:latin typeface="+mn-lt"/>
                          <a:ea typeface="+mn-ea"/>
                          <a:cs typeface="+mn-cs"/>
                        </a:rPr>
                        <a:t>Awaiting Switching Programme re-plan (baselined in September 2020)</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baseline="0" dirty="0">
                          <a:solidFill>
                            <a:schemeClr val="dk1"/>
                          </a:solidFill>
                          <a:latin typeface="+mn-lt"/>
                          <a:ea typeface="+mn-ea"/>
                          <a:cs typeface="+mn-cs"/>
                        </a:rPr>
                        <a:t>Completion of development for </a:t>
                      </a:r>
                      <a:r>
                        <a:rPr lang="en-GB" sz="800" b="0" i="0" u="none" strike="noStrike" kern="1200" baseline="0" noProof="0" dirty="0">
                          <a:solidFill>
                            <a:schemeClr val="dk1"/>
                          </a:solidFill>
                          <a:latin typeface="Arial"/>
                        </a:rPr>
                        <a:t>DES NFR to meet the SI "Work Off Plan“</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79120867"/>
                  </a:ext>
                </a:extLst>
              </a:tr>
              <a:tr h="261545">
                <a:tc gridSpan="3">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kern="1200" dirty="0">
                          <a:solidFill>
                            <a:schemeClr val="bg1"/>
                          </a:solidFill>
                          <a:latin typeface="+mn-lt"/>
                          <a:ea typeface="+mn-ea"/>
                          <a:cs typeface="+mn-cs"/>
                        </a:rPr>
                        <a:t>KEY Progress (Last Month)</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99314848"/>
                  </a:ext>
                </a:extLst>
              </a:tr>
              <a:tr h="2209369">
                <a:tc gridSpan="3">
                  <a:txBody>
                    <a:bodyPr/>
                    <a:lstStyle/>
                    <a:p>
                      <a:pPr marL="171450" marR="0" lvl="0" indent="-171450" algn="l">
                        <a:lnSpc>
                          <a:spcPct val="100000"/>
                        </a:lnSpc>
                        <a:spcBef>
                          <a:spcPts val="0"/>
                        </a:spcBef>
                        <a:spcAft>
                          <a:spcPts val="0"/>
                        </a:spcAft>
                        <a:buFont typeface="Arial" panose="020B0604020202020204" pitchFamily="34" charset="0"/>
                        <a:buChar char="•"/>
                      </a:pPr>
                      <a:r>
                        <a:rPr lang="en-GB" sz="800" kern="1200" dirty="0">
                          <a:solidFill>
                            <a:schemeClr val="dk1"/>
                          </a:solidFill>
                          <a:effectLst/>
                          <a:latin typeface="+mn-lt"/>
                          <a:ea typeface="+mn-ea"/>
                          <a:cs typeface="+mn-cs"/>
                        </a:rPr>
                        <a:t>DMT PIT completed, 1m ahead of plan</a:t>
                      </a:r>
                      <a:endParaRPr lang="en-GB" sz="800" b="0" i="0" u="none" strike="noStrike" kern="1200" noProof="0" dirty="0">
                        <a:solidFill>
                          <a:schemeClr val="dk1"/>
                        </a:solidFill>
                        <a:effectLst/>
                        <a:latin typeface="+mn-lt"/>
                      </a:endParaRPr>
                    </a:p>
                    <a:p>
                      <a:pPr marL="171450" marR="0" lvl="0" indent="-171450" algn="l">
                        <a:lnSpc>
                          <a:spcPct val="100000"/>
                        </a:lnSpc>
                        <a:spcBef>
                          <a:spcPts val="0"/>
                        </a:spcBef>
                        <a:spcAft>
                          <a:spcPts val="0"/>
                        </a:spcAft>
                        <a:buFont typeface="Arial" panose="020B0604020202020204" pitchFamily="34" charset="0"/>
                        <a:buChar char="•"/>
                      </a:pPr>
                      <a:r>
                        <a:rPr lang="en-GB" sz="800" kern="1200" dirty="0">
                          <a:solidFill>
                            <a:schemeClr val="dk1"/>
                          </a:solidFill>
                          <a:effectLst/>
                          <a:latin typeface="+mn-lt"/>
                          <a:ea typeface="+mn-ea"/>
                          <a:cs typeface="+mn-cs"/>
                        </a:rPr>
                        <a:t>All data extract changes requested by SI to support Switching Programme completed</a:t>
                      </a:r>
                    </a:p>
                    <a:p>
                      <a:pPr marL="171450" marR="0" lvl="0" indent="-171450" algn="l">
                        <a:lnSpc>
                          <a:spcPct val="100000"/>
                        </a:lnSpc>
                        <a:spcBef>
                          <a:spcPts val="0"/>
                        </a:spcBef>
                        <a:spcAft>
                          <a:spcPts val="0"/>
                        </a:spcAft>
                        <a:buFont typeface="Arial" panose="020B0604020202020204" pitchFamily="34" charset="0"/>
                        <a:buChar char="•"/>
                      </a:pPr>
                      <a:r>
                        <a:rPr lang="en-GB" sz="800" kern="1200" dirty="0">
                          <a:solidFill>
                            <a:schemeClr val="dk1"/>
                          </a:solidFill>
                          <a:effectLst/>
                          <a:latin typeface="+mn-lt"/>
                          <a:ea typeface="+mn-ea"/>
                          <a:cs typeface="+mn-cs"/>
                        </a:rPr>
                        <a:t>Team continue working well from home location with no impacts on delivery </a:t>
                      </a:r>
                    </a:p>
                    <a:p>
                      <a:pPr marL="171450" marR="0" lvl="0" indent="-171450" algn="l">
                        <a:lnSpc>
                          <a:spcPct val="100000"/>
                        </a:lnSpc>
                        <a:spcBef>
                          <a:spcPts val="0"/>
                        </a:spcBef>
                        <a:spcAft>
                          <a:spcPts val="0"/>
                        </a:spcAft>
                        <a:buFont typeface="Arial" panose="020B0604020202020204" pitchFamily="34" charset="0"/>
                        <a:buChar char="•"/>
                      </a:pPr>
                      <a:r>
                        <a:rPr lang="en-GB" sz="800" kern="1200" dirty="0">
                          <a:solidFill>
                            <a:schemeClr val="dk1"/>
                          </a:solidFill>
                          <a:effectLst/>
                          <a:latin typeface="+mn-lt"/>
                          <a:ea typeface="+mn-ea"/>
                          <a:cs typeface="+mn-cs"/>
                        </a:rPr>
                        <a:t>External audits completed and successfully passed</a:t>
                      </a:r>
                    </a:p>
                    <a:p>
                      <a:pPr marL="171450" marR="0" lvl="0" indent="-171450" algn="l">
                        <a:lnSpc>
                          <a:spcPct val="100000"/>
                        </a:lnSpc>
                        <a:spcBef>
                          <a:spcPts val="0"/>
                        </a:spcBef>
                        <a:spcAft>
                          <a:spcPts val="0"/>
                        </a:spcAft>
                        <a:buFont typeface="Arial" panose="020B0604020202020204" pitchFamily="34" charset="0"/>
                        <a:buChar char="•"/>
                      </a:pPr>
                      <a:r>
                        <a:rPr lang="en-GB" sz="800" kern="1200" dirty="0">
                          <a:solidFill>
                            <a:schemeClr val="dk1"/>
                          </a:solidFill>
                          <a:effectLst/>
                          <a:latin typeface="+mn-lt"/>
                          <a:ea typeface="+mn-ea"/>
                          <a:cs typeface="+mn-cs"/>
                        </a:rPr>
                        <a:t>Primary API solution delivered including Smoke testing</a:t>
                      </a:r>
                    </a:p>
                    <a:p>
                      <a:pPr marL="171450" marR="0" lvl="0" indent="-171450" algn="l">
                        <a:lnSpc>
                          <a:spcPct val="100000"/>
                        </a:lnSpc>
                        <a:spcBef>
                          <a:spcPts val="0"/>
                        </a:spcBef>
                        <a:spcAft>
                          <a:spcPts val="0"/>
                        </a:spcAft>
                        <a:buFont typeface="Arial" panose="020B0604020202020204" pitchFamily="34" charset="0"/>
                        <a:buChar char="•"/>
                      </a:pPr>
                      <a:r>
                        <a:rPr lang="en-GB" sz="800" kern="1200" dirty="0">
                          <a:solidFill>
                            <a:schemeClr val="dk1"/>
                          </a:solidFill>
                          <a:effectLst/>
                          <a:latin typeface="+mn-lt"/>
                          <a:ea typeface="+mn-ea"/>
                          <a:cs typeface="+mn-cs"/>
                        </a:rPr>
                        <a:t>NFR testing (Phase 1) started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rPr>
                        <a:t>Gemini SUPT successfully completed </a:t>
                      </a:r>
                      <a:endParaRPr lang="en-GB" sz="800" b="0" i="0" u="none" strike="noStrike" kern="1200" noProof="0" dirty="0">
                        <a:effectLst/>
                      </a:endParaRP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rPr>
                        <a:t>Achieved PIT EXIT and entered external SIT</a:t>
                      </a:r>
                      <a:endParaRPr lang="en-GB" sz="800" b="0" i="0" u="none" strike="noStrike" kern="1200" noProof="0" dirty="0">
                        <a:effectLst/>
                      </a:endParaRP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rPr>
                        <a:t>RA020 Readiness Assessment Complete (Business Change Milestone)</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rPr>
                        <a:t>Internal SIT (Phase 1), focussed on Switching Programme requirements completed, Phase 2 started which will concentrate on Consequential requirements</a:t>
                      </a:r>
                      <a:endParaRPr lang="en-GB" sz="700" b="0" i="0" u="none" strike="noStrike" kern="1200" noProof="0" dirty="0">
                        <a:effectLst/>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1431873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59203"/>
          </a:xfrm>
        </p:spPr>
        <p:txBody>
          <a:bodyPr>
            <a:normAutofit/>
          </a:bodyPr>
          <a:lstStyle/>
          <a:p>
            <a:r>
              <a:rPr lang="en-GB" sz="2400"/>
              <a:t>Workstream Updates</a:t>
            </a:r>
          </a:p>
        </p:txBody>
      </p:sp>
      <p:graphicFrame>
        <p:nvGraphicFramePr>
          <p:cNvPr id="34" name="Table 33"/>
          <p:cNvGraphicFramePr>
            <a:graphicFrameLocks noGrp="1"/>
          </p:cNvGraphicFramePr>
          <p:nvPr>
            <p:extLst>
              <p:ext uri="{D42A27DB-BD31-4B8C-83A1-F6EECF244321}">
                <p14:modId xmlns:p14="http://schemas.microsoft.com/office/powerpoint/2010/main" val="28656043"/>
              </p:ext>
            </p:extLst>
          </p:nvPr>
        </p:nvGraphicFramePr>
        <p:xfrm>
          <a:off x="18001" y="438438"/>
          <a:ext cx="9056844" cy="4589278"/>
        </p:xfrm>
        <a:graphic>
          <a:graphicData uri="http://schemas.openxmlformats.org/drawingml/2006/table">
            <a:tbl>
              <a:tblPr firstRow="1" bandRow="1">
                <a:tableStyleId>{5C22544A-7EE6-4342-B048-85BDC9FD1C3A}</a:tableStyleId>
              </a:tblPr>
              <a:tblGrid>
                <a:gridCol w="629538">
                  <a:extLst>
                    <a:ext uri="{9D8B030D-6E8A-4147-A177-3AD203B41FA5}">
                      <a16:colId xmlns:a16="http://schemas.microsoft.com/office/drawing/2014/main" val="20000"/>
                    </a:ext>
                  </a:extLst>
                </a:gridCol>
                <a:gridCol w="570499">
                  <a:extLst>
                    <a:ext uri="{9D8B030D-6E8A-4147-A177-3AD203B41FA5}">
                      <a16:colId xmlns:a16="http://schemas.microsoft.com/office/drawing/2014/main" val="2467489139"/>
                    </a:ext>
                  </a:extLst>
                </a:gridCol>
                <a:gridCol w="986505">
                  <a:extLst>
                    <a:ext uri="{9D8B030D-6E8A-4147-A177-3AD203B41FA5}">
                      <a16:colId xmlns:a16="http://schemas.microsoft.com/office/drawing/2014/main" val="20001"/>
                    </a:ext>
                  </a:extLst>
                </a:gridCol>
                <a:gridCol w="6870302">
                  <a:extLst>
                    <a:ext uri="{9D8B030D-6E8A-4147-A177-3AD203B41FA5}">
                      <a16:colId xmlns:a16="http://schemas.microsoft.com/office/drawing/2014/main" val="20002"/>
                    </a:ext>
                  </a:extLst>
                </a:gridCol>
              </a:tblGrid>
              <a:tr h="445942">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tc>
                <a:tc>
                  <a:txBody>
                    <a:bodyPr/>
                    <a:lstStyle/>
                    <a:p>
                      <a:pPr algn="ctr"/>
                      <a:r>
                        <a:rPr lang="en-GB" sz="800" dirty="0"/>
                        <a:t>WORK</a:t>
                      </a:r>
                    </a:p>
                    <a:p>
                      <a:pPr algn="ctr"/>
                      <a:r>
                        <a:rPr lang="en-GB" sz="800" dirty="0"/>
                        <a:t>STREAM</a:t>
                      </a:r>
                    </a:p>
                  </a:txBody>
                  <a:tcPr anchor="ctr"/>
                </a:tc>
                <a:tc>
                  <a:txBody>
                    <a:bodyPr/>
                    <a:lstStyle/>
                    <a:p>
                      <a:pPr algn="ctr"/>
                      <a:r>
                        <a:rPr lang="en-GB" sz="800"/>
                        <a:t>SUMMARY</a:t>
                      </a:r>
                    </a:p>
                  </a:txBody>
                  <a:tcPr anchor="ctr"/>
                </a:tc>
                <a:extLst>
                  <a:ext uri="{0D108BD9-81ED-4DB2-BD59-A6C34878D82A}">
                    <a16:rowId xmlns:a16="http://schemas.microsoft.com/office/drawing/2014/main" val="10000"/>
                  </a:ext>
                </a:extLst>
              </a:tr>
              <a:tr h="589635">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noProof="0" dirty="0">
                          <a:solidFill>
                            <a:schemeClr val="tx1"/>
                          </a:solidFill>
                          <a:latin typeface="+mn-lt"/>
                          <a:ea typeface="+mn-ea"/>
                          <a:cs typeface="+mn-cs"/>
                        </a:rPr>
                        <a:t>Data Provision &amp; Migration</a:t>
                      </a:r>
                    </a:p>
                  </a:txBody>
                  <a:tcPr/>
                </a:tc>
                <a:tc>
                  <a:txBody>
                    <a:bodyPr/>
                    <a:lstStyle/>
                    <a:p>
                      <a:pPr marL="0" marR="0" lvl="0" indent="0" algn="l" defTabSz="914378" rtl="0" eaLnBrk="1" fontAlgn="base" latinLnBrk="0" hangingPunct="1">
                        <a:lnSpc>
                          <a:spcPct val="100000"/>
                        </a:lnSpc>
                        <a:spcBef>
                          <a:spcPts val="85"/>
                        </a:spcBef>
                        <a:spcAft>
                          <a:spcPts val="85"/>
                        </a:spcAft>
                        <a:buClrTx/>
                        <a:buSzTx/>
                        <a:buFont typeface="Arial" panose="020B0604020202020204" pitchFamily="34" charset="0"/>
                        <a:buNone/>
                        <a:tabLst/>
                        <a:defRPr/>
                      </a:pPr>
                      <a:r>
                        <a:rPr lang="en-GB" sz="800" kern="1200" baseline="0" dirty="0">
                          <a:solidFill>
                            <a:schemeClr val="tx1"/>
                          </a:solidFill>
                          <a:latin typeface="+mn-lt"/>
                          <a:ea typeface="+mn-ea"/>
                          <a:cs typeface="Arial"/>
                        </a:rPr>
                        <a:t>All external &amp; internal data provision to date, have been completed to plan. Internal data migration testing is on track to complete. Preparatory activities are on track to complete ahead of external Data Migration activities. </a:t>
                      </a:r>
                    </a:p>
                    <a:p>
                      <a:pPr marL="0" marR="0" lvl="0" indent="0" algn="l" defTabSz="914378" rtl="0" eaLnBrk="1" fontAlgn="base" latinLnBrk="0" hangingPunct="1">
                        <a:lnSpc>
                          <a:spcPct val="100000"/>
                        </a:lnSpc>
                        <a:spcBef>
                          <a:spcPts val="85"/>
                        </a:spcBef>
                        <a:spcAft>
                          <a:spcPts val="85"/>
                        </a:spcAft>
                        <a:buClrTx/>
                        <a:buSzTx/>
                        <a:buFont typeface="Arial" panose="020B0604020202020204" pitchFamily="34" charset="0"/>
                        <a:buNone/>
                        <a:tabLst/>
                        <a:defRPr/>
                      </a:pPr>
                      <a:r>
                        <a:rPr lang="en-GB" sz="800" kern="1200" baseline="0" dirty="0">
                          <a:solidFill>
                            <a:schemeClr val="tx1"/>
                          </a:solidFill>
                          <a:latin typeface="+mn-lt"/>
                          <a:ea typeface="+mn-ea"/>
                          <a:cs typeface="Arial"/>
                        </a:rPr>
                        <a:t>Amber RAG is reflective of the dependency on Landmark to provide REL Data for migration into the external SIT environment. This date has moved a few times; the uncertainty is reflected in the RAG. </a:t>
                      </a:r>
                    </a:p>
                  </a:txBody>
                  <a:tcPr/>
                </a:tc>
                <a:extLst>
                  <a:ext uri="{0D108BD9-81ED-4DB2-BD59-A6C34878D82A}">
                    <a16:rowId xmlns:a16="http://schemas.microsoft.com/office/drawing/2014/main" val="439292279"/>
                  </a:ext>
                </a:extLst>
              </a:tr>
              <a:tr h="445942">
                <a:tc>
                  <a:txBody>
                    <a:bodyPr/>
                    <a:lstStyle/>
                    <a:p>
                      <a:endParaRPr lang="en-GB" sz="800">
                        <a:latin typeface="+mn-lt"/>
                      </a:endParaRPr>
                    </a:p>
                  </a:txBody>
                  <a:tcPr>
                    <a:solidFill>
                      <a:srgbClr val="FFCC00"/>
                    </a:solidFill>
                  </a:tcPr>
                </a:tc>
                <a:tc>
                  <a:txBody>
                    <a:bodyPr/>
                    <a:lstStyle/>
                    <a:p>
                      <a:endParaRPr lang="en-GB" sz="800" dirty="0">
                        <a:latin typeface="+mn-lt"/>
                      </a:endParaRPr>
                    </a:p>
                  </a:txBody>
                  <a:tcPr>
                    <a:solidFill>
                      <a:srgbClr val="FFCC00"/>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800" b="0" i="0" u="none" strike="noStrike" kern="1200">
                          <a:solidFill>
                            <a:schemeClr val="dk1"/>
                          </a:solidFill>
                          <a:effectLst/>
                          <a:latin typeface="+mn-lt"/>
                          <a:ea typeface="+mn-ea"/>
                          <a:cs typeface="+mn-cs"/>
                        </a:rPr>
                        <a:t>DES &amp; API</a:t>
                      </a:r>
                      <a:endParaRPr lang="en-US" sz="800" b="0" i="0" u="none" strike="noStrike" kern="1200">
                        <a:solidFill>
                          <a:schemeClr val="dk1"/>
                        </a:solidFill>
                        <a:effectLst/>
                        <a:latin typeface="+mn-lt"/>
                        <a:ea typeface="+mn-ea"/>
                        <a:cs typeface="+mn-cs"/>
                      </a:endParaRPr>
                    </a:p>
                  </a:txBody>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US" sz="800" b="0" i="0" u="none" strike="noStrike" kern="1200" dirty="0">
                          <a:solidFill>
                            <a:schemeClr val="dk1"/>
                          </a:solidFill>
                          <a:effectLst/>
                          <a:latin typeface="+mn-lt"/>
                          <a:ea typeface="+mn-ea"/>
                          <a:cs typeface="+mn-cs"/>
                        </a:rPr>
                        <a:t>Overall RAG Amber.</a:t>
                      </a:r>
                      <a:r>
                        <a:rPr lang="en-GB" sz="800" b="1" kern="1200" baseline="0" dirty="0">
                          <a:solidFill>
                            <a:schemeClr val="tx1"/>
                          </a:solidFill>
                          <a:latin typeface="+mn-lt"/>
                          <a:ea typeface="+mn-ea"/>
                          <a:cs typeface="Arial"/>
                        </a:rPr>
                        <a:t> </a:t>
                      </a:r>
                      <a:r>
                        <a:rPr lang="en-GB" sz="800" b="0" kern="1200" baseline="0" dirty="0">
                          <a:solidFill>
                            <a:schemeClr val="tx1"/>
                          </a:solidFill>
                          <a:latin typeface="+mn-lt"/>
                          <a:ea typeface="+mn-ea"/>
                          <a:cs typeface="Arial"/>
                        </a:rPr>
                        <a:t>Work continues for DES to meet </a:t>
                      </a:r>
                      <a:r>
                        <a:rPr lang="en-GB" sz="800" kern="1200" baseline="0" dirty="0">
                          <a:solidFill>
                            <a:schemeClr val="tx1"/>
                          </a:solidFill>
                          <a:latin typeface="+mn-lt"/>
                          <a:ea typeface="+mn-ea"/>
                          <a:cs typeface="Arial"/>
                        </a:rPr>
                        <a:t>the 1hr RTO NF and is being actively managed. Agreed "Work Off Plan" in place with SI, in order to meet external NFR testing</a:t>
                      </a:r>
                    </a:p>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800" b="1" kern="1200" baseline="0" dirty="0">
                          <a:solidFill>
                            <a:schemeClr val="tx1"/>
                          </a:solidFill>
                          <a:latin typeface="+mn-lt"/>
                          <a:ea typeface="+mn-ea"/>
                          <a:cs typeface="Arial"/>
                        </a:rPr>
                        <a:t>API: </a:t>
                      </a:r>
                      <a:r>
                        <a:rPr lang="en-GB" sz="800" b="0" kern="1200" baseline="0" dirty="0">
                          <a:solidFill>
                            <a:schemeClr val="tx1"/>
                          </a:solidFill>
                          <a:latin typeface="+mn-lt"/>
                          <a:ea typeface="+mn-ea"/>
                          <a:cs typeface="Arial"/>
                        </a:rPr>
                        <a:t>All primary APIs have been delivered and successfully tested. Secondary API delivery is underway and on track to be delivered. </a:t>
                      </a:r>
                    </a:p>
                  </a:txBody>
                  <a:tcPr/>
                </a:tc>
                <a:extLst>
                  <a:ext uri="{0D108BD9-81ED-4DB2-BD59-A6C34878D82A}">
                    <a16:rowId xmlns:a16="http://schemas.microsoft.com/office/drawing/2014/main" val="460547113"/>
                  </a:ext>
                </a:extLst>
              </a:tr>
              <a:tr h="415106">
                <a:tc>
                  <a:txBody>
                    <a:bodyPr/>
                    <a:lstStyle/>
                    <a:p>
                      <a:endParaRPr lang="en-GB" sz="800">
                        <a:latin typeface="+mn-lt"/>
                      </a:endParaRPr>
                    </a:p>
                  </a:txBody>
                  <a:tcPr>
                    <a:solidFill>
                      <a:srgbClr val="FFCC00"/>
                    </a:solidFill>
                  </a:tcPr>
                </a:tc>
                <a:tc>
                  <a:txBody>
                    <a:bodyPr/>
                    <a:lstStyle/>
                    <a:p>
                      <a:endParaRPr lang="en-GB" sz="800" dirty="0">
                        <a:latin typeface="+mn-lt"/>
                      </a:endParaRPr>
                    </a:p>
                  </a:txBody>
                  <a:tcPr>
                    <a:solidFill>
                      <a:srgbClr val="FFC000"/>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i="0" u="none" strike="noStrike" kern="1200">
                          <a:solidFill>
                            <a:schemeClr val="tx1"/>
                          </a:solidFill>
                          <a:effectLst/>
                          <a:latin typeface="+mn-lt"/>
                          <a:ea typeface="+mn-ea"/>
                          <a:cs typeface="+mn-cs"/>
                        </a:rPr>
                        <a:t>UK Link</a:t>
                      </a:r>
                      <a:endParaRPr lang="en-US" sz="800" b="0" i="0" u="none" strike="noStrike" kern="1200">
                        <a:solidFill>
                          <a:schemeClr val="tx1"/>
                        </a:solidFill>
                        <a:effectLst/>
                        <a:latin typeface="+mn-lt"/>
                        <a:ea typeface="+mn-ea"/>
                        <a:cs typeface="+mn-cs"/>
                      </a:endParaRPr>
                    </a:p>
                  </a:txBody>
                  <a:tcPr/>
                </a:tc>
                <a:tc>
                  <a:txBody>
                    <a:bodyPr/>
                    <a:lstStyle/>
                    <a:p>
                      <a:pPr marL="0" marR="0" lvl="0" indent="0" algn="l" defTabSz="914378"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800" b="0" i="0" u="none" strike="noStrike" kern="1200" dirty="0">
                          <a:solidFill>
                            <a:schemeClr val="tx1"/>
                          </a:solidFill>
                          <a:effectLst/>
                          <a:latin typeface="+mn-lt"/>
                          <a:ea typeface="+mn-ea"/>
                          <a:cs typeface="+mn-cs"/>
                        </a:rPr>
                        <a:t>Overall RAG Amber only due to dependency on internal re-planning to align with external </a:t>
                      </a:r>
                      <a:r>
                        <a:rPr lang="en-US" sz="800" b="0" i="0" u="none" strike="noStrike" kern="1200" dirty="0" err="1">
                          <a:solidFill>
                            <a:schemeClr val="tx1"/>
                          </a:solidFill>
                          <a:effectLst/>
                          <a:latin typeface="+mn-lt"/>
                          <a:ea typeface="+mn-ea"/>
                          <a:cs typeface="+mn-cs"/>
                        </a:rPr>
                        <a:t>programme</a:t>
                      </a:r>
                      <a:r>
                        <a:rPr lang="en-US" sz="800" b="0" i="0" u="none" strike="noStrike" kern="1200" dirty="0">
                          <a:solidFill>
                            <a:schemeClr val="tx1"/>
                          </a:solidFill>
                          <a:effectLst/>
                          <a:latin typeface="+mn-lt"/>
                          <a:ea typeface="+mn-ea"/>
                          <a:cs typeface="+mn-cs"/>
                        </a:rPr>
                        <a:t> delay as well as external change requests that are underway.  RTG actions: Completion of re-planning and incorporation of </a:t>
                      </a:r>
                      <a:r>
                        <a:rPr lang="en-GB" sz="800" b="0" kern="1200" baseline="0" dirty="0">
                          <a:solidFill>
                            <a:schemeClr val="tx1"/>
                          </a:solidFill>
                          <a:latin typeface="+mn-lt"/>
                          <a:ea typeface="+mn-ea"/>
                          <a:cs typeface="Arial"/>
                        </a:rPr>
                        <a:t>Change Requests</a:t>
                      </a:r>
                      <a:endParaRPr lang="en-GB" sz="800" b="0" i="0" u="none" strike="noStrike" kern="1200" dirty="0">
                        <a:solidFill>
                          <a:schemeClr val="tx1"/>
                        </a:solidFill>
                        <a:effectLst/>
                        <a:latin typeface="+mn-lt"/>
                        <a:ea typeface="+mn-ea"/>
                        <a:cs typeface="+mn-cs"/>
                      </a:endParaRPr>
                    </a:p>
                  </a:txBody>
                  <a:tcPr/>
                </a:tc>
                <a:extLst>
                  <a:ext uri="{0D108BD9-81ED-4DB2-BD59-A6C34878D82A}">
                    <a16:rowId xmlns:a16="http://schemas.microsoft.com/office/drawing/2014/main" val="1380772308"/>
                  </a:ext>
                </a:extLst>
              </a:tr>
              <a:tr h="243822">
                <a:tc>
                  <a:txBody>
                    <a:bodyPr/>
                    <a:lstStyle/>
                    <a:p>
                      <a:endParaRPr lang="en-GB" sz="800">
                        <a:latin typeface="+mn-lt"/>
                      </a:endParaRPr>
                    </a:p>
                  </a:txBody>
                  <a:tcPr>
                    <a:solidFill>
                      <a:srgbClr val="FFCC00"/>
                    </a:solidFill>
                  </a:tcPr>
                </a:tc>
                <a:tc>
                  <a:txBody>
                    <a:bodyPr/>
                    <a:lstStyle/>
                    <a:p>
                      <a:endParaRPr lang="en-GB" sz="800" dirty="0">
                        <a:latin typeface="+mn-lt"/>
                      </a:endParaRPr>
                    </a:p>
                  </a:txBody>
                  <a:tcPr>
                    <a:solidFill>
                      <a:srgbClr val="FFCC00"/>
                    </a:solidFill>
                  </a:tcPr>
                </a:tc>
                <a:tc>
                  <a:txBody>
                    <a:bodyPr/>
                    <a:lstStyle/>
                    <a:p>
                      <a:r>
                        <a:rPr lang="en-US" altLang="en-US" sz="800" b="0" kern="1200" baseline="0">
                          <a:solidFill>
                            <a:schemeClr val="tx1"/>
                          </a:solidFill>
                          <a:latin typeface="+mn-lt"/>
                          <a:ea typeface="+mn-ea"/>
                          <a:cs typeface="+mn-cs"/>
                        </a:rPr>
                        <a:t>Networks</a:t>
                      </a:r>
                    </a:p>
                  </a:txBody>
                  <a:tcPr/>
                </a:tc>
                <a:tc>
                  <a:txBody>
                    <a:bodyPr/>
                    <a:lstStyle/>
                    <a:p>
                      <a:pPr marL="0" marR="0" lvl="0" indent="0" algn="l" rtl="0" eaLnBrk="1" fontAlgn="base" latinLnBrk="0" hangingPunct="1">
                        <a:lnSpc>
                          <a:spcPct val="100000"/>
                        </a:lnSpc>
                        <a:spcBef>
                          <a:spcPts val="0"/>
                        </a:spcBef>
                        <a:spcAft>
                          <a:spcPts val="0"/>
                        </a:spcAft>
                        <a:buFont typeface="Arial" panose="020B0604020202020204" pitchFamily="34" charset="0"/>
                        <a:buNone/>
                      </a:pPr>
                      <a:r>
                        <a:rPr lang="en-US" sz="800" b="0" i="0" u="none" strike="noStrike" kern="1200" dirty="0">
                          <a:solidFill>
                            <a:schemeClr val="dk1"/>
                          </a:solidFill>
                          <a:effectLst/>
                          <a:latin typeface="+mn-lt"/>
                          <a:ea typeface="+mn-ea"/>
                          <a:cs typeface="+mn-cs"/>
                        </a:rPr>
                        <a:t>Overall RAG Amber: </a:t>
                      </a:r>
                      <a:r>
                        <a:rPr lang="en-US" sz="800" b="0" i="0" u="none" strike="noStrike" kern="1200" dirty="0">
                          <a:solidFill>
                            <a:schemeClr val="tx1"/>
                          </a:solidFill>
                          <a:effectLst/>
                          <a:latin typeface="+mn-lt"/>
                          <a:ea typeface="+mn-ea"/>
                          <a:cs typeface="+mn-cs"/>
                        </a:rPr>
                        <a:t> Awaiting confirmation from Ofgem on the use of IX by market participants. If IX is descoped, Ofgem will need to raise a CR</a:t>
                      </a:r>
                      <a:endParaRPr lang="en-GB" sz="800" b="0" i="0" u="none" strike="noStrike" kern="1200" dirty="0">
                        <a:solidFill>
                          <a:schemeClr val="tx1"/>
                        </a:solidFill>
                        <a:effectLst/>
                        <a:latin typeface="+mn-lt"/>
                        <a:ea typeface="+mn-ea"/>
                        <a:cs typeface="+mn-cs"/>
                      </a:endParaRPr>
                    </a:p>
                  </a:txBody>
                  <a:tcPr/>
                </a:tc>
                <a:extLst>
                  <a:ext uri="{0D108BD9-81ED-4DB2-BD59-A6C34878D82A}">
                    <a16:rowId xmlns:a16="http://schemas.microsoft.com/office/drawing/2014/main" val="4090073496"/>
                  </a:ext>
                </a:extLst>
              </a:tr>
              <a:tr h="351799">
                <a:tc>
                  <a:txBody>
                    <a:bodyPr/>
                    <a:lstStyle/>
                    <a:p>
                      <a:endParaRPr lang="en-GB" sz="800" dirty="0">
                        <a:latin typeface="+mn-lt"/>
                      </a:endParaRPr>
                    </a:p>
                  </a:txBody>
                  <a:tcPr>
                    <a:solidFill>
                      <a:srgbClr val="FF0000"/>
                    </a:solidFill>
                  </a:tcPr>
                </a:tc>
                <a:tc>
                  <a:txBody>
                    <a:bodyPr/>
                    <a:lstStyle/>
                    <a:p>
                      <a:endParaRPr lang="en-GB" sz="800" dirty="0">
                        <a:latin typeface="+mn-lt"/>
                      </a:endParaRPr>
                    </a:p>
                  </a:txBody>
                  <a:tcPr>
                    <a:solidFill>
                      <a:srgbClr val="FFCC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noProof="0" dirty="0">
                          <a:solidFill>
                            <a:schemeClr val="tx1"/>
                          </a:solidFill>
                          <a:latin typeface="+mn-lt"/>
                          <a:ea typeface="+mn-ea"/>
                          <a:cs typeface="+mn-cs"/>
                        </a:rPr>
                        <a:t>Testing </a:t>
                      </a:r>
                    </a:p>
                  </a:txBody>
                  <a:tcPr/>
                </a:tc>
                <a:tc>
                  <a:txBody>
                    <a:bodyPr/>
                    <a:lstStyle/>
                    <a:p>
                      <a:pPr marL="0" marR="0" lvl="0" indent="0" algn="l" rtl="0" eaLnBrk="1" fontAlgn="base" latinLnBrk="0" hangingPunct="1">
                        <a:lnSpc>
                          <a:spcPct val="100000"/>
                        </a:lnSpc>
                        <a:spcBef>
                          <a:spcPts val="85"/>
                        </a:spcBef>
                        <a:spcAft>
                          <a:spcPts val="85"/>
                        </a:spcAft>
                        <a:buFont typeface="Arial" panose="020B0604020202020204" pitchFamily="34" charset="0"/>
                        <a:buNone/>
                      </a:pPr>
                      <a:r>
                        <a:rPr lang="en-GB" sz="800" kern="1200" baseline="0" dirty="0">
                          <a:solidFill>
                            <a:schemeClr val="tx1"/>
                          </a:solidFill>
                          <a:latin typeface="+mn-lt"/>
                          <a:ea typeface="+mn-ea"/>
                          <a:cs typeface="Arial"/>
                        </a:rPr>
                        <a:t>PIT exit has been successfully met by the programme, caveated by the work-off plan for DES Non-Functional Requirements. </a:t>
                      </a:r>
                    </a:p>
                    <a:p>
                      <a:pPr marL="0" marR="0" lvl="0" indent="0" algn="l" rtl="0" eaLnBrk="1" fontAlgn="base" latinLnBrk="0" hangingPunct="1">
                        <a:lnSpc>
                          <a:spcPct val="100000"/>
                        </a:lnSpc>
                        <a:spcBef>
                          <a:spcPts val="85"/>
                        </a:spcBef>
                        <a:spcAft>
                          <a:spcPts val="85"/>
                        </a:spcAft>
                        <a:buFont typeface="Arial" panose="020B0604020202020204" pitchFamily="34" charset="0"/>
                        <a:buNone/>
                      </a:pPr>
                      <a:r>
                        <a:rPr lang="en-US" sz="800" b="0" i="0" u="none" strike="noStrike" kern="1200" dirty="0">
                          <a:solidFill>
                            <a:schemeClr val="tx1"/>
                          </a:solidFill>
                          <a:effectLst/>
                          <a:latin typeface="+mn-lt"/>
                          <a:ea typeface="+mn-ea"/>
                          <a:cs typeface="+mn-cs"/>
                        </a:rPr>
                        <a:t>Overall RAG Amber  due to dependency on completing internal re-planning to align with external </a:t>
                      </a:r>
                      <a:r>
                        <a:rPr lang="en-US" sz="800" b="0" i="0" u="none" strike="noStrike" kern="1200" dirty="0" err="1">
                          <a:solidFill>
                            <a:schemeClr val="tx1"/>
                          </a:solidFill>
                          <a:effectLst/>
                          <a:latin typeface="+mn-lt"/>
                          <a:ea typeface="+mn-ea"/>
                          <a:cs typeface="+mn-cs"/>
                        </a:rPr>
                        <a:t>programme</a:t>
                      </a:r>
                      <a:r>
                        <a:rPr lang="en-US" sz="800" b="0" i="0" u="none" strike="noStrike" kern="1200" dirty="0">
                          <a:solidFill>
                            <a:schemeClr val="tx1"/>
                          </a:solidFill>
                          <a:effectLst/>
                          <a:latin typeface="+mn-lt"/>
                          <a:ea typeface="+mn-ea"/>
                          <a:cs typeface="+mn-cs"/>
                        </a:rPr>
                        <a:t> delay</a:t>
                      </a:r>
                      <a:endParaRPr lang="en-GB" sz="800" b="0" i="0" u="none" strike="noStrike" kern="1200" baseline="0" dirty="0">
                        <a:solidFill>
                          <a:schemeClr val="tx1"/>
                        </a:solidFill>
                        <a:latin typeface="Arial"/>
                        <a:ea typeface="+mn-ea"/>
                        <a:cs typeface="+mn-cs"/>
                      </a:endParaRPr>
                    </a:p>
                  </a:txBody>
                  <a:tcPr/>
                </a:tc>
                <a:extLst>
                  <a:ext uri="{0D108BD9-81ED-4DB2-BD59-A6C34878D82A}">
                    <a16:rowId xmlns:a16="http://schemas.microsoft.com/office/drawing/2014/main" val="1367905218"/>
                  </a:ext>
                </a:extLst>
              </a:tr>
              <a:tr h="445942">
                <a:tc>
                  <a:txBody>
                    <a:bodyPr/>
                    <a:lstStyle/>
                    <a:p>
                      <a:endParaRPr lang="en-GB" sz="800">
                        <a:latin typeface="+mn-lt"/>
                      </a:endParaRPr>
                    </a:p>
                  </a:txBody>
                  <a:tcPr>
                    <a:solidFill>
                      <a:srgbClr val="26A412"/>
                    </a:solidFill>
                  </a:tcPr>
                </a:tc>
                <a:tc>
                  <a:txBody>
                    <a:bodyPr/>
                    <a:lstStyle/>
                    <a:p>
                      <a:endParaRPr lang="en-GB" sz="800" dirty="0">
                        <a:latin typeface="+mn-lt"/>
                      </a:endParaRPr>
                    </a:p>
                  </a:txBody>
                  <a:tcPr>
                    <a:solidFill>
                      <a:srgbClr val="FFCC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noProof="0" dirty="0">
                          <a:solidFill>
                            <a:schemeClr val="tx1"/>
                          </a:solidFill>
                          <a:latin typeface="+mn-lt"/>
                          <a:ea typeface="+mn-ea"/>
                          <a:cs typeface="+mn-cs"/>
                        </a:rPr>
                        <a:t>Market Trials</a:t>
                      </a:r>
                    </a:p>
                  </a:txBody>
                  <a:tcPr/>
                </a:tc>
                <a:tc>
                  <a:txBody>
                    <a:bodyPr/>
                    <a:lstStyle/>
                    <a:p>
                      <a:pPr marL="0" marR="0" lvl="0" indent="0" algn="l" defTabSz="914378"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800" b="0" i="0" u="none" strike="noStrike" kern="1200" dirty="0">
                          <a:solidFill>
                            <a:schemeClr val="tx1"/>
                          </a:solidFill>
                          <a:effectLst/>
                          <a:latin typeface="+mn-lt"/>
                          <a:ea typeface="+mn-ea"/>
                          <a:cs typeface="+mn-cs"/>
                        </a:rPr>
                        <a:t>Overall RAG Amber. </a:t>
                      </a:r>
                      <a:r>
                        <a:rPr lang="en-GB" sz="800" kern="1200" baseline="0" dirty="0">
                          <a:solidFill>
                            <a:schemeClr val="tx1"/>
                          </a:solidFill>
                          <a:latin typeface="+mn-lt"/>
                          <a:ea typeface="+mn-ea"/>
                          <a:cs typeface="Arial"/>
                        </a:rPr>
                        <a:t>The programme continues engagement with industry, in relation to consequential market trials. Due to the deferral of UEPT, the programme is  reviewing the CCMT date and have withdrawn the Switching Programme change (CRD015) submitted to Ofgem, whilst planning reviews and discussions are taking place with market participants and </a:t>
                      </a:r>
                      <a:r>
                        <a:rPr lang="en-GB" sz="800" kern="1200" baseline="0" dirty="0" err="1">
                          <a:solidFill>
                            <a:schemeClr val="tx1"/>
                          </a:solidFill>
                          <a:latin typeface="+mn-lt"/>
                          <a:ea typeface="+mn-ea"/>
                          <a:cs typeface="Arial"/>
                        </a:rPr>
                        <a:t>Ofge</a:t>
                      </a:r>
                      <a:r>
                        <a:rPr lang="en-GB" sz="800" kern="1200" baseline="0" dirty="0">
                          <a:solidFill>
                            <a:schemeClr val="tx1"/>
                          </a:solidFill>
                          <a:latin typeface="+mn-lt"/>
                          <a:ea typeface="+mn-ea"/>
                          <a:cs typeface="Arial"/>
                        </a:rPr>
                        <a:t>,</a:t>
                      </a:r>
                    </a:p>
                  </a:txBody>
                  <a:tcPr/>
                </a:tc>
                <a:extLst>
                  <a:ext uri="{0D108BD9-81ED-4DB2-BD59-A6C34878D82A}">
                    <a16:rowId xmlns:a16="http://schemas.microsoft.com/office/drawing/2014/main" val="1140740770"/>
                  </a:ext>
                </a:extLst>
              </a:tr>
              <a:tr h="415106">
                <a:tc>
                  <a:txBody>
                    <a:bodyPr/>
                    <a:lstStyle/>
                    <a:p>
                      <a:endParaRPr lang="en-GB" sz="800" dirty="0">
                        <a:latin typeface="+mn-lt"/>
                      </a:endParaRPr>
                    </a:p>
                  </a:txBody>
                  <a:tcPr>
                    <a:solidFill>
                      <a:srgbClr val="26A412"/>
                    </a:solidFill>
                  </a:tcPr>
                </a:tc>
                <a:tc>
                  <a:txBody>
                    <a:bodyPr/>
                    <a:lstStyle/>
                    <a:p>
                      <a:endParaRPr lang="en-GB" sz="800" dirty="0">
                        <a:latin typeface="+mn-lt"/>
                      </a:endParaRPr>
                    </a:p>
                  </a:txBody>
                  <a:tcPr>
                    <a:solidFill>
                      <a:srgbClr val="00B050"/>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a:solidFill>
                            <a:schemeClr val="tx1"/>
                          </a:solidFill>
                          <a:latin typeface="+mn-lt"/>
                        </a:rPr>
                        <a:t>Service Management</a:t>
                      </a:r>
                      <a:endParaRPr kumimoji="0" lang="en-GB" sz="800" b="0"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l" defTabSz="914378" rtl="0" eaLnBrk="1" fontAlgn="base" latinLnBrk="0" hangingPunct="1">
                        <a:lnSpc>
                          <a:spcPct val="100000"/>
                        </a:lnSpc>
                        <a:spcBef>
                          <a:spcPts val="85"/>
                        </a:spcBef>
                        <a:spcAft>
                          <a:spcPts val="85"/>
                        </a:spcAft>
                        <a:buFont typeface="Arial" panose="020B0604020202020204" pitchFamily="34" charset="0"/>
                        <a:buNone/>
                      </a:pPr>
                      <a:r>
                        <a:rPr lang="en-GB" sz="800" b="0" i="0" u="none" strike="noStrike" kern="1200" dirty="0">
                          <a:solidFill>
                            <a:schemeClr val="dk1"/>
                          </a:solidFill>
                          <a:effectLst/>
                          <a:latin typeface="+mn-lt"/>
                          <a:ea typeface="+mn-ea"/>
                          <a:cs typeface="+mn-cs"/>
                        </a:rPr>
                        <a:t>Overall RAG Green.</a:t>
                      </a:r>
                      <a:r>
                        <a:rPr lang="en-US" sz="800" b="0" i="0" u="none" strike="noStrike" kern="1200" dirty="0">
                          <a:solidFill>
                            <a:schemeClr val="dk1"/>
                          </a:solidFill>
                          <a:effectLst/>
                          <a:latin typeface="+mn-lt"/>
                          <a:ea typeface="+mn-ea"/>
                          <a:cs typeface="+mn-cs"/>
                        </a:rPr>
                        <a:t> Decision required around the option to integrate Incident Management and Service Request processes once IA has been completed. Placeholders for 4 workshops agreed with DCC to validate the core processes starting 23/04.</a:t>
                      </a:r>
                      <a:endParaRPr lang="en-GB" sz="8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190447204"/>
                  </a:ext>
                </a:extLst>
              </a:tr>
              <a:tr h="327024">
                <a:tc>
                  <a:txBody>
                    <a:bodyPr/>
                    <a:lstStyle/>
                    <a:p>
                      <a:endParaRPr lang="en-GB" sz="800" dirty="0">
                        <a:latin typeface="+mn-lt"/>
                      </a:endParaRPr>
                    </a:p>
                  </a:txBody>
                  <a:tcPr>
                    <a:solidFill>
                      <a:srgbClr val="26A412"/>
                    </a:solidFill>
                  </a:tcPr>
                </a:tc>
                <a:tc>
                  <a:txBody>
                    <a:bodyPr/>
                    <a:lstStyle/>
                    <a:p>
                      <a:endParaRPr lang="en-GB" sz="800" dirty="0">
                        <a:latin typeface="+mn-lt"/>
                      </a:endParaRPr>
                    </a:p>
                  </a:txBody>
                  <a:tcPr>
                    <a:solidFill>
                      <a:srgbClr val="00B050"/>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a:solidFill>
                            <a:schemeClr val="tx1"/>
                          </a:solidFill>
                          <a:latin typeface="+mn-lt"/>
                        </a:rPr>
                        <a:t>Gemini</a:t>
                      </a:r>
                      <a:endParaRPr lang="en-US" sz="800" b="0">
                        <a:solidFill>
                          <a:schemeClr val="tx1"/>
                        </a:solidFill>
                        <a:latin typeface="+mn-lt"/>
                      </a:endParaRPr>
                    </a:p>
                  </a:txBody>
                  <a:tcPr/>
                </a:tc>
                <a:tc>
                  <a:txBody>
                    <a:bodyPr/>
                    <a:lstStyle/>
                    <a:p>
                      <a:pPr marL="0" indent="0" algn="l" rtl="0" eaLnBrk="1" fontAlgn="base" latinLnBrk="0" hangingPunct="1">
                        <a:buFont typeface="Arial" panose="020B0604020202020204" pitchFamily="34" charset="0"/>
                        <a:buNone/>
                      </a:pPr>
                      <a:r>
                        <a:rPr lang="en-US" sz="800" b="0" i="0" u="none" strike="noStrike" kern="1200" noProof="0" dirty="0">
                          <a:solidFill>
                            <a:schemeClr val="dk1"/>
                          </a:solidFill>
                          <a:effectLst/>
                          <a:latin typeface="+mn-lt"/>
                          <a:ea typeface="+mn-ea"/>
                          <a:cs typeface="+mn-cs"/>
                        </a:rPr>
                        <a:t>Overall RAG Green. Schedule is amber until details of the </a:t>
                      </a:r>
                      <a:r>
                        <a:rPr lang="en-US" sz="800" b="0" i="0" u="none" strike="noStrike" kern="1200" noProof="0" dirty="0" err="1">
                          <a:solidFill>
                            <a:schemeClr val="dk1"/>
                          </a:solidFill>
                          <a:effectLst/>
                          <a:latin typeface="+mn-lt"/>
                          <a:ea typeface="+mn-ea"/>
                          <a:cs typeface="+mn-cs"/>
                        </a:rPr>
                        <a:t>Programme</a:t>
                      </a:r>
                      <a:r>
                        <a:rPr lang="en-US" sz="800" b="0" i="0" u="none" strike="noStrike" kern="1200" noProof="0" dirty="0">
                          <a:solidFill>
                            <a:schemeClr val="dk1"/>
                          </a:solidFill>
                          <a:effectLst/>
                          <a:latin typeface="+mn-lt"/>
                          <a:ea typeface="+mn-ea"/>
                          <a:cs typeface="+mn-cs"/>
                        </a:rPr>
                        <a:t> re-plan are available. NGIT Test Cases for SIT have been received and sent for RQM upload. </a:t>
                      </a:r>
                    </a:p>
                  </a:txBody>
                  <a:tcPr/>
                </a:tc>
                <a:extLst>
                  <a:ext uri="{0D108BD9-81ED-4DB2-BD59-A6C34878D82A}">
                    <a16:rowId xmlns:a16="http://schemas.microsoft.com/office/drawing/2014/main" val="2757501204"/>
                  </a:ext>
                </a:extLst>
              </a:tr>
              <a:tr h="327024">
                <a:tc>
                  <a:txBody>
                    <a:bodyPr/>
                    <a:lstStyle/>
                    <a:p>
                      <a:endParaRPr lang="en-GB" sz="800" dirty="0">
                        <a:latin typeface="+mn-lt"/>
                      </a:endParaRPr>
                    </a:p>
                  </a:txBody>
                  <a:tcPr>
                    <a:solidFill>
                      <a:srgbClr val="26A412"/>
                    </a:solidFill>
                  </a:tcPr>
                </a:tc>
                <a:tc>
                  <a:txBody>
                    <a:bodyPr/>
                    <a:lstStyle/>
                    <a:p>
                      <a:endParaRPr lang="en-GB" sz="800">
                        <a:latin typeface="+mn-lt"/>
                      </a:endParaRPr>
                    </a:p>
                  </a:txBody>
                  <a:tcPr>
                    <a:solidFill>
                      <a:srgbClr val="00B050"/>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800" b="0" kern="1200" baseline="0">
                          <a:solidFill>
                            <a:schemeClr val="tx1"/>
                          </a:solidFill>
                          <a:latin typeface="+mn-lt"/>
                          <a:ea typeface="+mn-ea"/>
                          <a:cs typeface="Arial"/>
                        </a:rPr>
                        <a:t>Business Change</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US" sz="800" b="0" i="0" u="none" strike="noStrike" kern="1200" noProof="0" dirty="0">
                          <a:solidFill>
                            <a:schemeClr val="dk1"/>
                          </a:solidFill>
                          <a:effectLst/>
                          <a:latin typeface="+mn-lt"/>
                          <a:ea typeface="+mn-ea"/>
                          <a:cs typeface="+mn-cs"/>
                        </a:rPr>
                        <a:t>Overall RAG Green. </a:t>
                      </a:r>
                      <a:r>
                        <a:rPr lang="en-US" sz="800" b="0" i="0" u="none" strike="noStrike" kern="1200" dirty="0">
                          <a:solidFill>
                            <a:schemeClr val="dk1"/>
                          </a:solidFill>
                          <a:effectLst/>
                          <a:latin typeface="+mn-lt"/>
                          <a:ea typeface="+mn-ea"/>
                          <a:cs typeface="+mn-cs"/>
                        </a:rPr>
                        <a:t>The business change assessment pack to support BC020 has been completed and sent to Ofgem and the SI on 09/04​. A re-plan will be conducted once the SI issue a revised CSS IP which incorporates the 6-month extension announced by Ofgem.</a:t>
                      </a:r>
                      <a:endParaRPr lang="en-GB" sz="8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182534254"/>
                  </a:ext>
                </a:extLst>
              </a:tr>
              <a:tr h="507884">
                <a:tc>
                  <a:txBody>
                    <a:bodyPr/>
                    <a:lstStyle/>
                    <a:p>
                      <a:endParaRPr lang="en-GB" sz="800" dirty="0">
                        <a:latin typeface="+mn-lt"/>
                      </a:endParaRPr>
                    </a:p>
                  </a:txBody>
                  <a:tcPr>
                    <a:solidFill>
                      <a:srgbClr val="26A412"/>
                    </a:solidFill>
                  </a:tcPr>
                </a:tc>
                <a:tc>
                  <a:txBody>
                    <a:bodyPr/>
                    <a:lstStyle/>
                    <a:p>
                      <a:endParaRPr lang="en-GB" sz="800" dirty="0">
                        <a:latin typeface="+mn-lt"/>
                      </a:endParaRPr>
                    </a:p>
                  </a:txBody>
                  <a:tcPr>
                    <a:solidFill>
                      <a:srgbClr val="00B050"/>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800" b="0" kern="1200" baseline="0" dirty="0">
                          <a:solidFill>
                            <a:schemeClr val="tx1"/>
                          </a:solidFill>
                          <a:latin typeface="+mn-lt"/>
                          <a:ea typeface="+mn-ea"/>
                          <a:cs typeface="Arial"/>
                        </a:rPr>
                        <a:t>Environments &amp; Release Mgt.</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800" b="0" i="0" u="none" strike="noStrike" kern="1200" dirty="0">
                          <a:solidFill>
                            <a:schemeClr val="dk1"/>
                          </a:solidFill>
                          <a:effectLst/>
                          <a:latin typeface="+mn-lt"/>
                          <a:ea typeface="+mn-ea"/>
                          <a:cs typeface="+mn-cs"/>
                        </a:rPr>
                        <a:t>Overall RAG Green: </a:t>
                      </a:r>
                      <a:r>
                        <a:rPr lang="en-GB" sz="800" kern="1200" baseline="0" dirty="0">
                          <a:solidFill>
                            <a:schemeClr val="tx1"/>
                          </a:solidFill>
                          <a:latin typeface="+mn-lt"/>
                          <a:ea typeface="+mn-ea"/>
                          <a:cs typeface="Arial"/>
                        </a:rPr>
                        <a:t>Work continues to assess future requirements and synergise the use of environments in order  to reduce spend. Additional environment requirements have also surfaced from the SI.</a:t>
                      </a:r>
                    </a:p>
                  </a:txBody>
                  <a:tcPr/>
                </a:tc>
                <a:extLst>
                  <a:ext uri="{0D108BD9-81ED-4DB2-BD59-A6C34878D82A}">
                    <a16:rowId xmlns:a16="http://schemas.microsoft.com/office/drawing/2014/main" val="2050109616"/>
                  </a:ext>
                </a:extLst>
              </a:tr>
            </a:tbl>
          </a:graphicData>
        </a:graphic>
      </p:graphicFrame>
    </p:spTree>
    <p:extLst>
      <p:ext uri="{BB962C8B-B14F-4D97-AF65-F5344CB8AC3E}">
        <p14:creationId xmlns:p14="http://schemas.microsoft.com/office/powerpoint/2010/main" val="232911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a:latin typeface="Arial"/>
                <a:cs typeface="Arial"/>
              </a:rPr>
              <a:t>Key Programme Risks (1/2)</a:t>
            </a:r>
          </a:p>
        </p:txBody>
      </p:sp>
      <p:graphicFrame>
        <p:nvGraphicFramePr>
          <p:cNvPr id="5" name="Table 4"/>
          <p:cNvGraphicFramePr>
            <a:graphicFrameLocks noGrp="1"/>
          </p:cNvGraphicFramePr>
          <p:nvPr>
            <p:extLst>
              <p:ext uri="{D42A27DB-BD31-4B8C-83A1-F6EECF244321}">
                <p14:modId xmlns:p14="http://schemas.microsoft.com/office/powerpoint/2010/main" val="1083500807"/>
              </p:ext>
            </p:extLst>
          </p:nvPr>
        </p:nvGraphicFramePr>
        <p:xfrm>
          <a:off x="85651" y="619840"/>
          <a:ext cx="8972695" cy="3287640"/>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384249">
                  <a:extLst>
                    <a:ext uri="{9D8B030D-6E8A-4147-A177-3AD203B41FA5}">
                      <a16:colId xmlns:a16="http://schemas.microsoft.com/office/drawing/2014/main" val="20001"/>
                    </a:ext>
                  </a:extLst>
                </a:gridCol>
                <a:gridCol w="778926">
                  <a:extLst>
                    <a:ext uri="{9D8B030D-6E8A-4147-A177-3AD203B41FA5}">
                      <a16:colId xmlns:a16="http://schemas.microsoft.com/office/drawing/2014/main" val="3490358336"/>
                    </a:ext>
                  </a:extLst>
                </a:gridCol>
                <a:gridCol w="2634834">
                  <a:extLst>
                    <a:ext uri="{9D8B030D-6E8A-4147-A177-3AD203B41FA5}">
                      <a16:colId xmlns:a16="http://schemas.microsoft.com/office/drawing/2014/main" val="20002"/>
                    </a:ext>
                  </a:extLst>
                </a:gridCol>
                <a:gridCol w="1494912">
                  <a:extLst>
                    <a:ext uri="{9D8B030D-6E8A-4147-A177-3AD203B41FA5}">
                      <a16:colId xmlns:a16="http://schemas.microsoft.com/office/drawing/2014/main" val="20003"/>
                    </a:ext>
                  </a:extLst>
                </a:gridCol>
                <a:gridCol w="220625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482747">
                <a:tc>
                  <a:txBody>
                    <a:bodyPr/>
                    <a:lstStyle/>
                    <a:p>
                      <a:pPr algn="ctr"/>
                      <a:r>
                        <a:rPr lang="en-GB" sz="900" dirty="0">
                          <a:solidFill>
                            <a:schemeClr val="bg1"/>
                          </a:solidFill>
                        </a:rPr>
                        <a:t>REF</a:t>
                      </a:r>
                    </a:p>
                  </a:txBody>
                  <a:tcPr marL="36000" marR="36000" marT="36000" marB="36000" anchor="ctr"/>
                </a:tc>
                <a:tc>
                  <a:txBody>
                    <a:bodyPr/>
                    <a:lstStyle/>
                    <a:p>
                      <a:pPr algn="ctr"/>
                      <a:r>
                        <a:rPr lang="en-GB" sz="900" dirty="0">
                          <a:solidFill>
                            <a:schemeClr val="bg1"/>
                          </a:solidFill>
                        </a:rPr>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solidFill>
                            <a:schemeClr val="bg1"/>
                          </a:solidFill>
                        </a:rPr>
                        <a:t>DESCRIPTION</a:t>
                      </a:r>
                      <a:endParaRPr lang="en-GB" sz="900" dirty="0">
                        <a:solidFill>
                          <a:schemeClr val="bg1"/>
                        </a:solidFill>
                      </a:endParaRPr>
                    </a:p>
                  </a:txBody>
                  <a:tcPr marL="36000" marR="36000" marT="36000" marB="36000" anchor="ctr"/>
                </a:tc>
                <a:tc>
                  <a:txBody>
                    <a:bodyPr/>
                    <a:lstStyle/>
                    <a:p>
                      <a:pPr algn="ctr"/>
                      <a:r>
                        <a:rPr lang="en-GB" sz="900">
                          <a:solidFill>
                            <a:schemeClr val="bg1"/>
                          </a:solidFill>
                        </a:rPr>
                        <a:t>MITIGATING ACTIONS</a:t>
                      </a:r>
                    </a:p>
                  </a:txBody>
                  <a:tcPr marL="36000" marR="36000" marT="36000" marB="36000" anchor="ctr"/>
                </a:tc>
                <a:tc>
                  <a:txBody>
                    <a:bodyPr/>
                    <a:lstStyle/>
                    <a:p>
                      <a:pPr algn="ctr"/>
                      <a:r>
                        <a:rPr lang="en-GB" sz="900" dirty="0">
                          <a:solidFill>
                            <a:schemeClr val="bg1"/>
                          </a:solidFill>
                        </a:rPr>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639110">
                <a:tc>
                  <a:txBody>
                    <a:bodyPr/>
                    <a:lstStyle/>
                    <a:p>
                      <a:pPr algn="ctr" fontAlgn="ctr"/>
                      <a:r>
                        <a:rPr lang="en-GB" sz="800" b="0" i="0" u="none" strike="noStrike" dirty="0">
                          <a:solidFill>
                            <a:schemeClr val="tx1"/>
                          </a:solidFill>
                          <a:effectLst/>
                          <a:latin typeface="Arial" panose="020B0604020202020204" pitchFamily="34" charset="0"/>
                        </a:rPr>
                        <a:t>55572</a:t>
                      </a:r>
                    </a:p>
                  </a:txBody>
                  <a:tcPr marL="0" marR="0" marT="0" marB="0" anchor="ctr">
                    <a:solidFill>
                      <a:srgbClr val="CED1E2"/>
                    </a:solidFill>
                  </a:tcPr>
                </a:tc>
                <a:tc>
                  <a:txBody>
                    <a:bodyPr/>
                    <a:lstStyle/>
                    <a:p>
                      <a:pPr algn="ctr" fontAlgn="t"/>
                      <a:endParaRPr lang="en-GB" sz="800" b="0" i="0" u="none" strike="noStrike" dirty="0">
                        <a:solidFill>
                          <a:schemeClr val="tx1"/>
                        </a:solidFill>
                        <a:effectLst/>
                        <a:latin typeface="+mn-lt"/>
                      </a:endParaRPr>
                    </a:p>
                  </a:txBody>
                  <a:tcPr marL="9525" marR="9525" marT="9525" marB="0" anchor="ctr">
                    <a:solidFill>
                      <a:srgbClr val="26A412"/>
                    </a:solidFill>
                  </a:tcPr>
                </a:tc>
                <a:tc>
                  <a:txBody>
                    <a:bodyPr/>
                    <a:lstStyle/>
                    <a:p>
                      <a:pPr algn="ctr" fontAlgn="b"/>
                      <a:r>
                        <a:rPr lang="en-GB" sz="800" b="0" i="0" u="none" strike="noStrike" dirty="0">
                          <a:solidFill>
                            <a:schemeClr val="tx1"/>
                          </a:solidFill>
                          <a:effectLst/>
                          <a:latin typeface="+mn-lt"/>
                        </a:rPr>
                        <a:t>Network</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Market Participants may not have sufficient time to procure and provision IX , if they choose the IX option for comms network connectivity, because of lead times for hardware, software and installation into data centres. Leading to lack of readiness on the part of Market Participants for UEPT in April 2020. Xoserve request that SI / DCC engage with Market participants as early as possible.</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mn-lt"/>
                        </a:rPr>
                        <a:t>Raise with SI / DCC, to request early engagement with Market Participants and review additional MAD milestones as they become available.</a:t>
                      </a:r>
                    </a:p>
                  </a:txBody>
                  <a:tcPr marL="0" marR="0" marT="0" marB="0" anchor="ctr">
                    <a:solidFill>
                      <a:srgbClr val="CED1E2"/>
                    </a:solidFill>
                  </a:tcPr>
                </a:tc>
                <a:tc>
                  <a:txBody>
                    <a:bodyPr/>
                    <a:lstStyle/>
                    <a:p>
                      <a:pPr algn="l" rtl="0" fontAlgn="ctr"/>
                      <a:r>
                        <a:rPr lang="en-US" sz="800" b="0" i="0" u="none" strike="noStrike" kern="1200" dirty="0">
                          <a:solidFill>
                            <a:schemeClr val="tx1"/>
                          </a:solidFill>
                          <a:effectLst/>
                          <a:latin typeface="+mn-lt"/>
                          <a:ea typeface="+mn-ea"/>
                          <a:cs typeface="+mn-cs"/>
                        </a:rPr>
                        <a:t>Description and probability updated to reflect the re-planning if UEPT.  No update received on the mechanism to provide IP addresses to Xoserve or whether any MPs have signed up to use IX to connect to CSS.</a:t>
                      </a:r>
                      <a:endParaRPr lang="en-GB" sz="800" b="0" i="0" u="none" strike="noStrike" kern="1200" dirty="0">
                        <a:solidFill>
                          <a:schemeClr val="tx1"/>
                        </a:solidFill>
                        <a:effectLst/>
                        <a:latin typeface="+mn-lt"/>
                        <a:ea typeface="+mn-ea"/>
                        <a:cs typeface="+mn-cs"/>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3788999578"/>
                  </a:ext>
                </a:extLst>
              </a:tr>
              <a:tr h="639110">
                <a:tc>
                  <a:txBody>
                    <a:bodyPr/>
                    <a:lstStyle/>
                    <a:p>
                      <a:pPr algn="ctr" fontAlgn="ctr"/>
                      <a:r>
                        <a:rPr lang="en-GB" sz="800" b="0" i="0" u="none" strike="noStrike" dirty="0">
                          <a:solidFill>
                            <a:schemeClr val="tx1"/>
                          </a:solidFill>
                          <a:effectLst/>
                          <a:latin typeface="Arial" panose="020B0604020202020204" pitchFamily="34" charset="0"/>
                        </a:rPr>
                        <a:t>55549</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26A412"/>
                    </a:solidFill>
                  </a:tcPr>
                </a:tc>
                <a:tc>
                  <a:txBody>
                    <a:bodyPr/>
                    <a:lstStyle/>
                    <a:p>
                      <a:pPr algn="ctr" fontAlgn="b"/>
                      <a:r>
                        <a:rPr lang="en-GB" sz="800" b="0" i="0" u="none" strike="noStrike" kern="1200" dirty="0">
                          <a:solidFill>
                            <a:schemeClr val="tx1"/>
                          </a:solidFill>
                          <a:effectLst/>
                          <a:latin typeface="+mn-lt"/>
                          <a:ea typeface="+mn-ea"/>
                          <a:cs typeface="+mn-cs"/>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that the approval of the CSS Physical Design does not take into consideration the complete E2E impacts of the Switching Programme because the CSS design is solely focused on the core CSS and primary interactions with CSS. Leading to an inaccurate critical path being followed for the Programme and subsequent downstream delays to the delivery timeline.</a:t>
                      </a:r>
                    </a:p>
                  </a:txBody>
                  <a:tcPr marL="0" marR="0" marT="0" marB="0" anchor="ctr">
                    <a:solidFill>
                      <a:srgbClr val="CED1E2"/>
                    </a:solidFill>
                  </a:tcPr>
                </a:tc>
                <a:tc>
                  <a:txBody>
                    <a:bodyPr/>
                    <a:lstStyle/>
                    <a:p>
                      <a:pPr algn="l" fontAlgn="ctr"/>
                      <a:r>
                        <a:rPr lang="en-US" sz="800" b="0" i="0" u="none" strike="noStrike" kern="1200" dirty="0">
                          <a:solidFill>
                            <a:schemeClr val="tx1"/>
                          </a:solidFill>
                          <a:effectLst/>
                          <a:latin typeface="+mn-lt"/>
                          <a:ea typeface="+mn-ea"/>
                          <a:cs typeface="+mn-cs"/>
                        </a:rPr>
                        <a:t>1. Raise with Ofgem to identify owner/RACI </a:t>
                      </a:r>
                    </a:p>
                    <a:p>
                      <a:pPr algn="l" fontAlgn="ctr"/>
                      <a:r>
                        <a:rPr lang="en-US" sz="800" b="0" i="0" u="none" strike="noStrike" kern="1200" dirty="0">
                          <a:solidFill>
                            <a:schemeClr val="tx1"/>
                          </a:solidFill>
                          <a:effectLst/>
                          <a:latin typeface="+mn-lt"/>
                          <a:ea typeface="+mn-ea"/>
                          <a:cs typeface="+mn-cs"/>
                        </a:rPr>
                        <a:t>2. E2E CSS design needs to be in place involving all components/systems/interactions which needs to be form the architectural baseline that the Programme is governed against.</a:t>
                      </a:r>
                    </a:p>
                    <a:p>
                      <a:pPr algn="l" fontAlgn="ctr"/>
                      <a:endParaRPr lang="en-US" sz="800" b="0" i="0" u="none" strike="noStrike" kern="1200" dirty="0">
                        <a:solidFill>
                          <a:schemeClr val="tx1"/>
                        </a:solidFill>
                        <a:effectLst/>
                        <a:latin typeface="+mn-lt"/>
                        <a:ea typeface="+mn-ea"/>
                        <a:cs typeface="+mn-cs"/>
                      </a:endParaRPr>
                    </a:p>
                  </a:txBody>
                  <a:tcPr marL="0" marR="0" marT="0" marB="0" anchor="ctr">
                    <a:solidFill>
                      <a:srgbClr val="CED1E2"/>
                    </a:solidFill>
                  </a:tcPr>
                </a:tc>
                <a:tc>
                  <a:txBody>
                    <a:bodyPr/>
                    <a:lstStyle/>
                    <a:p>
                      <a:pPr algn="l" rtl="0" fontAlgn="ctr"/>
                      <a:r>
                        <a:rPr lang="en-US" sz="800" b="0" i="0" u="none" strike="noStrike" dirty="0">
                          <a:solidFill>
                            <a:schemeClr val="tx1"/>
                          </a:solidFill>
                          <a:effectLst/>
                          <a:latin typeface="+mn-lt"/>
                        </a:rPr>
                        <a:t>This RAID item will be kept open for monitoring until the end of SIT phase 1.</a:t>
                      </a:r>
                      <a:endParaRPr lang="en-GB" sz="800" b="0" i="0" u="none" strike="noStrike" dirty="0">
                        <a:solidFill>
                          <a:schemeClr val="tx1"/>
                        </a:solidFill>
                        <a:effectLst/>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29/05/20</a:t>
                      </a:r>
                    </a:p>
                  </a:txBody>
                  <a:tcPr marL="0" marR="0" marT="0" marB="0" anchor="ctr">
                    <a:solidFill>
                      <a:srgbClr val="CED1E2"/>
                    </a:solidFill>
                  </a:tcPr>
                </a:tc>
                <a:extLst>
                  <a:ext uri="{0D108BD9-81ED-4DB2-BD59-A6C34878D82A}">
                    <a16:rowId xmlns:a16="http://schemas.microsoft.com/office/drawing/2014/main" val="166824745"/>
                  </a:ext>
                </a:extLst>
              </a:tr>
              <a:tr h="639110">
                <a:tc>
                  <a:txBody>
                    <a:bodyPr/>
                    <a:lstStyle/>
                    <a:p>
                      <a:pPr algn="ctr" fontAlgn="ctr"/>
                      <a:r>
                        <a:rPr lang="en-GB" sz="800" b="0" i="0" u="none" strike="noStrike" dirty="0">
                          <a:solidFill>
                            <a:schemeClr val="tx1"/>
                          </a:solidFill>
                          <a:effectLst/>
                          <a:latin typeface="Arial" panose="020B0604020202020204" pitchFamily="34" charset="0"/>
                        </a:rPr>
                        <a:t>50199</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26A412"/>
                    </a:solidFill>
                  </a:tcPr>
                </a:tc>
                <a:tc>
                  <a:txBody>
                    <a:bodyPr/>
                    <a:lstStyle/>
                    <a:p>
                      <a:pPr algn="ctr" fontAlgn="b"/>
                      <a:r>
                        <a:rPr lang="en-GB" sz="800" b="0" i="0" u="none" strike="noStrike" kern="1200" dirty="0">
                          <a:solidFill>
                            <a:schemeClr val="tx1"/>
                          </a:solidFill>
                          <a:effectLst/>
                          <a:latin typeface="+mn-lt"/>
                          <a:ea typeface="+mn-ea"/>
                          <a:cs typeface="+mn-cs"/>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CSS Consequential  may be unable to meet switching Programme timelines and end up delaying the overall Ofgem Switching Programme because of the fact that Xoserve consequential changes are complex and significant in scale, leading to potential delays to the Industry plan &amp; reputation impact to Xoserve</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Continued engagement with SI and other Switching Programme stakeholders to ensure that all inbound dependencies are met within expected timelines.</a:t>
                      </a:r>
                    </a:p>
                  </a:txBody>
                  <a:tcPr marL="0" marR="0" marT="0" marB="0" anchor="ctr">
                    <a:solidFill>
                      <a:srgbClr val="CED1E2"/>
                    </a:solidFill>
                  </a:tcPr>
                </a:tc>
                <a:tc>
                  <a:txBody>
                    <a:bodyPr/>
                    <a:lstStyle/>
                    <a:p>
                      <a:r>
                        <a:rPr lang="en-US" sz="800" dirty="0">
                          <a:solidFill>
                            <a:schemeClr val="tx1"/>
                          </a:solidFill>
                          <a:latin typeface="+mn-lt"/>
                        </a:rPr>
                        <a:t>This continues to be actively monitored and managed - no changes to the status has been identified that could alter the probability or impact.</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Arial" panose="020B0604020202020204" pitchFamily="34" charset="0"/>
                        </a:rPr>
                        <a:t>30/09/20</a:t>
                      </a:r>
                    </a:p>
                  </a:txBody>
                  <a:tcPr marL="0" marR="0" marT="0" marB="0" anchor="ctr">
                    <a:solidFill>
                      <a:srgbClr val="CED1E2"/>
                    </a:solidFill>
                  </a:tcPr>
                </a:tc>
                <a:extLst>
                  <a:ext uri="{0D108BD9-81ED-4DB2-BD59-A6C34878D82A}">
                    <a16:rowId xmlns:a16="http://schemas.microsoft.com/office/drawing/2014/main" val="737879232"/>
                  </a:ext>
                </a:extLst>
              </a:tr>
            </a:tbl>
          </a:graphicData>
        </a:graphic>
      </p:graphicFrame>
    </p:spTree>
    <p:extLst>
      <p:ext uri="{BB962C8B-B14F-4D97-AF65-F5344CB8AC3E}">
        <p14:creationId xmlns:p14="http://schemas.microsoft.com/office/powerpoint/2010/main" val="389538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22FA5-F7B2-48A8-A705-3D76FFE0E4B4}"/>
              </a:ext>
            </a:extLst>
          </p:cNvPr>
          <p:cNvSpPr>
            <a:spLocks noGrp="1"/>
          </p:cNvSpPr>
          <p:nvPr>
            <p:ph type="title"/>
          </p:nvPr>
        </p:nvSpPr>
        <p:spPr>
          <a:xfrm>
            <a:off x="475664" y="-84243"/>
            <a:ext cx="8229600" cy="637580"/>
          </a:xfrm>
        </p:spPr>
        <p:txBody>
          <a:bodyPr>
            <a:normAutofit/>
          </a:bodyPr>
          <a:lstStyle/>
          <a:p>
            <a:r>
              <a:rPr lang="en-GB" sz="1800" dirty="0"/>
              <a:t>Status at PIT exit and Current test phase(s)</a:t>
            </a:r>
          </a:p>
        </p:txBody>
      </p:sp>
      <p:sp>
        <p:nvSpPr>
          <p:cNvPr id="13" name="Rectangle 12">
            <a:extLst>
              <a:ext uri="{FF2B5EF4-FFF2-40B4-BE49-F238E27FC236}">
                <a16:creationId xmlns:a16="http://schemas.microsoft.com/office/drawing/2014/main" id="{F1BE464E-4226-4E24-A4F7-4957052E1EEF}"/>
              </a:ext>
            </a:extLst>
          </p:cNvPr>
          <p:cNvSpPr/>
          <p:nvPr/>
        </p:nvSpPr>
        <p:spPr>
          <a:xfrm>
            <a:off x="4787886" y="483517"/>
            <a:ext cx="4092789" cy="4492495"/>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4" name="TextBox 13">
            <a:extLst>
              <a:ext uri="{FF2B5EF4-FFF2-40B4-BE49-F238E27FC236}">
                <a16:creationId xmlns:a16="http://schemas.microsoft.com/office/drawing/2014/main" id="{ECE8975F-6894-4981-9BFB-3FDABC8A335F}"/>
              </a:ext>
            </a:extLst>
          </p:cNvPr>
          <p:cNvSpPr txBox="1"/>
          <p:nvPr/>
        </p:nvSpPr>
        <p:spPr>
          <a:xfrm>
            <a:off x="6072502" y="580539"/>
            <a:ext cx="18002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a:ea typeface="+mn-ea"/>
                <a:cs typeface="+mn-cs"/>
              </a:rPr>
              <a:t>Current Status</a:t>
            </a:r>
          </a:p>
        </p:txBody>
      </p:sp>
      <p:grpSp>
        <p:nvGrpSpPr>
          <p:cNvPr id="25" name="Group 24">
            <a:extLst>
              <a:ext uri="{FF2B5EF4-FFF2-40B4-BE49-F238E27FC236}">
                <a16:creationId xmlns:a16="http://schemas.microsoft.com/office/drawing/2014/main" id="{62B8F6AB-295E-4251-AE09-762E7CE227E5}"/>
              </a:ext>
            </a:extLst>
          </p:cNvPr>
          <p:cNvGrpSpPr/>
          <p:nvPr/>
        </p:nvGrpSpPr>
        <p:grpSpPr>
          <a:xfrm>
            <a:off x="136193" y="553713"/>
            <a:ext cx="4222964" cy="4865174"/>
            <a:chOff x="-54263" y="597722"/>
            <a:chExt cx="4032448" cy="4865174"/>
          </a:xfrm>
        </p:grpSpPr>
        <p:sp>
          <p:nvSpPr>
            <p:cNvPr id="9" name="Rectangle 8">
              <a:extLst>
                <a:ext uri="{FF2B5EF4-FFF2-40B4-BE49-F238E27FC236}">
                  <a16:creationId xmlns:a16="http://schemas.microsoft.com/office/drawing/2014/main" id="{59211DBC-400C-42AC-AF98-AD1C9564CAF8}"/>
                </a:ext>
              </a:extLst>
            </p:cNvPr>
            <p:cNvSpPr/>
            <p:nvPr/>
          </p:nvSpPr>
          <p:spPr>
            <a:xfrm>
              <a:off x="14401" y="627534"/>
              <a:ext cx="3923928" cy="4392488"/>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TextBox 9">
              <a:extLst>
                <a:ext uri="{FF2B5EF4-FFF2-40B4-BE49-F238E27FC236}">
                  <a16:creationId xmlns:a16="http://schemas.microsoft.com/office/drawing/2014/main" id="{C8CE0C0C-9833-4BD2-A5F1-BEE47220D734}"/>
                </a:ext>
              </a:extLst>
            </p:cNvPr>
            <p:cNvSpPr txBox="1"/>
            <p:nvPr/>
          </p:nvSpPr>
          <p:spPr>
            <a:xfrm>
              <a:off x="1333668" y="597722"/>
              <a:ext cx="12241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a:ea typeface="+mn-ea"/>
                  <a:cs typeface="+mn-cs"/>
                </a:rPr>
                <a:t>PIT Exit</a:t>
              </a:r>
            </a:p>
          </p:txBody>
        </p:sp>
        <p:sp>
          <p:nvSpPr>
            <p:cNvPr id="11" name="TextBox 10">
              <a:extLst>
                <a:ext uri="{FF2B5EF4-FFF2-40B4-BE49-F238E27FC236}">
                  <a16:creationId xmlns:a16="http://schemas.microsoft.com/office/drawing/2014/main" id="{40742651-4EA9-4445-AA5F-D94A25DEC192}"/>
                </a:ext>
              </a:extLst>
            </p:cNvPr>
            <p:cNvSpPr txBox="1"/>
            <p:nvPr/>
          </p:nvSpPr>
          <p:spPr>
            <a:xfrm>
              <a:off x="-54263" y="3585459"/>
              <a:ext cx="4032448" cy="1877437"/>
            </a:xfrm>
            <a:prstGeom prst="rect">
              <a:avLst/>
            </a:prstGeom>
            <a:noFill/>
          </p:spPr>
          <p:txBody>
            <a:bodyPr wrap="square" rtlCol="0">
              <a:sp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Lost 54 days due to: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late delivery of code (Mainly API/DES)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Issues relating to environments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System test defects appearing in SIT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Successfully met PIT exit milestone for functional test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Completed 153 Test scripts and all defects were fixed and retested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NFR PIT exit is currently ongoing to be completed on the 9</a:t>
              </a:r>
              <a:r>
                <a:rPr kumimoji="0" lang="en-GB" sz="700" b="0" i="0" u="none" strike="noStrike" kern="1200" cap="none" spc="0" normalizeH="0" baseline="30000" noProof="0" dirty="0">
                  <a:ln>
                    <a:noFill/>
                  </a:ln>
                  <a:solidFill>
                    <a:prstClr val="black"/>
                  </a:solidFill>
                  <a:effectLst/>
                  <a:uLnTx/>
                  <a:uFillTx/>
                  <a:latin typeface="Arial"/>
                  <a:ea typeface="+mn-ea"/>
                  <a:cs typeface="+mn-cs"/>
                </a:rPr>
                <a:t>th</a:t>
              </a:r>
              <a:r>
                <a:rPr kumimoji="0" lang="en-GB" sz="700" b="0" i="0" u="none" strike="noStrike" kern="1200" cap="none" spc="0" normalizeH="0" baseline="0" noProof="0" dirty="0">
                  <a:ln>
                    <a:noFill/>
                  </a:ln>
                  <a:solidFill>
                    <a:prstClr val="black"/>
                  </a:solidFill>
                  <a:effectLst/>
                  <a:uLnTx/>
                  <a:uFillTx/>
                  <a:latin typeface="Arial"/>
                  <a:ea typeface="+mn-ea"/>
                  <a:cs typeface="+mn-cs"/>
                </a:rPr>
                <a:t> June.  Performance test to commence on the 15</a:t>
              </a:r>
              <a:r>
                <a:rPr kumimoji="0" lang="en-GB" sz="700" b="0" i="0" u="none" strike="noStrike" kern="1200" cap="none" spc="0" normalizeH="0" baseline="30000" noProof="0" dirty="0">
                  <a:ln>
                    <a:noFill/>
                  </a:ln>
                  <a:solidFill>
                    <a:prstClr val="black"/>
                  </a:solidFill>
                  <a:effectLst/>
                  <a:uLnTx/>
                  <a:uFillTx/>
                  <a:latin typeface="Arial"/>
                  <a:ea typeface="+mn-ea"/>
                  <a:cs typeface="+mn-cs"/>
                </a:rPr>
                <a:t>th</a:t>
              </a:r>
              <a:r>
                <a:rPr kumimoji="0" lang="en-GB" sz="700" b="0" i="0" u="none" strike="noStrike" kern="1200" cap="none" spc="0" normalizeH="0" baseline="0" noProof="0" dirty="0">
                  <a:ln>
                    <a:noFill/>
                  </a:ln>
                  <a:solidFill>
                    <a:prstClr val="black"/>
                  </a:solidFill>
                  <a:effectLst/>
                  <a:uLnTx/>
                  <a:uFillTx/>
                  <a:latin typeface="Arial"/>
                  <a:ea typeface="+mn-ea"/>
                  <a:cs typeface="+mn-cs"/>
                </a:rPr>
                <a:t> May when DES solution is delivered and deployed to the test environment – Project on track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p:txBody>
        </p:sp>
        <p:pic>
          <p:nvPicPr>
            <p:cNvPr id="15" name="Picture 14">
              <a:extLst>
                <a:ext uri="{FF2B5EF4-FFF2-40B4-BE49-F238E27FC236}">
                  <a16:creationId xmlns:a16="http://schemas.microsoft.com/office/drawing/2014/main" id="{B42010AD-3088-492B-9661-2CCE6DE9476D}"/>
                </a:ext>
              </a:extLst>
            </p:cNvPr>
            <p:cNvPicPr>
              <a:picLocks noChangeAspect="1"/>
            </p:cNvPicPr>
            <p:nvPr/>
          </p:nvPicPr>
          <p:blipFill>
            <a:blip r:embed="rId3"/>
            <a:stretch>
              <a:fillRect/>
            </a:stretch>
          </p:blipFill>
          <p:spPr>
            <a:xfrm>
              <a:off x="37525" y="2148424"/>
              <a:ext cx="3816423" cy="1421366"/>
            </a:xfrm>
            <a:prstGeom prst="rect">
              <a:avLst/>
            </a:prstGeom>
          </p:spPr>
        </p:pic>
        <p:grpSp>
          <p:nvGrpSpPr>
            <p:cNvPr id="22" name="Group 21">
              <a:extLst>
                <a:ext uri="{FF2B5EF4-FFF2-40B4-BE49-F238E27FC236}">
                  <a16:creationId xmlns:a16="http://schemas.microsoft.com/office/drawing/2014/main" id="{AD5F26F2-825E-4A90-8857-4728476F518F}"/>
                </a:ext>
              </a:extLst>
            </p:cNvPr>
            <p:cNvGrpSpPr/>
            <p:nvPr/>
          </p:nvGrpSpPr>
          <p:grpSpPr>
            <a:xfrm>
              <a:off x="48890" y="1109285"/>
              <a:ext cx="3805058" cy="759908"/>
              <a:chOff x="48893" y="1004083"/>
              <a:chExt cx="3805058" cy="759908"/>
            </a:xfrm>
          </p:grpSpPr>
          <p:pic>
            <p:nvPicPr>
              <p:cNvPr id="8" name="Picture 7">
                <a:extLst>
                  <a:ext uri="{FF2B5EF4-FFF2-40B4-BE49-F238E27FC236}">
                    <a16:creationId xmlns:a16="http://schemas.microsoft.com/office/drawing/2014/main" id="{D214E593-3491-4F11-851B-F1D62A50069C}"/>
                  </a:ext>
                </a:extLst>
              </p:cNvPr>
              <p:cNvPicPr>
                <a:picLocks noChangeAspect="1"/>
              </p:cNvPicPr>
              <p:nvPr/>
            </p:nvPicPr>
            <p:blipFill>
              <a:blip r:embed="rId4"/>
              <a:stretch>
                <a:fillRect/>
              </a:stretch>
            </p:blipFill>
            <p:spPr>
              <a:xfrm>
                <a:off x="48893" y="1095336"/>
                <a:ext cx="3805058" cy="668655"/>
              </a:xfrm>
              <a:prstGeom prst="rect">
                <a:avLst/>
              </a:prstGeom>
            </p:spPr>
          </p:pic>
          <p:graphicFrame>
            <p:nvGraphicFramePr>
              <p:cNvPr id="16" name="Object 15">
                <a:extLst>
                  <a:ext uri="{FF2B5EF4-FFF2-40B4-BE49-F238E27FC236}">
                    <a16:creationId xmlns:a16="http://schemas.microsoft.com/office/drawing/2014/main" id="{A40B1D5C-921A-46E7-AB6A-C22758236D38}"/>
                  </a:ext>
                </a:extLst>
              </p:cNvPr>
              <p:cNvGraphicFramePr>
                <a:graphicFrameLocks noChangeAspect="1"/>
              </p:cNvGraphicFramePr>
              <p:nvPr/>
            </p:nvGraphicFramePr>
            <p:xfrm>
              <a:off x="51254" y="1004083"/>
              <a:ext cx="3802697" cy="208701"/>
            </p:xfrm>
            <a:graphic>
              <a:graphicData uri="http://schemas.openxmlformats.org/presentationml/2006/ole">
                <mc:AlternateContent xmlns:mc="http://schemas.openxmlformats.org/markup-compatibility/2006">
                  <mc:Choice xmlns:v="urn:schemas-microsoft-com:vml" Requires="v">
                    <p:oleObj spid="_x0000_s1029" name="Worksheet" r:id="rId5" imgW="6353258" imgH="428509" progId="Excel.Sheet.12">
                      <p:embed/>
                    </p:oleObj>
                  </mc:Choice>
                  <mc:Fallback>
                    <p:oleObj name="Worksheet" r:id="rId5" imgW="6353258" imgH="428509" progId="Excel.Sheet.12">
                      <p:embed/>
                      <p:pic>
                        <p:nvPicPr>
                          <p:cNvPr id="16" name="Object 15">
                            <a:extLst>
                              <a:ext uri="{FF2B5EF4-FFF2-40B4-BE49-F238E27FC236}">
                                <a16:creationId xmlns:a16="http://schemas.microsoft.com/office/drawing/2014/main" id="{A40B1D5C-921A-46E7-AB6A-C22758236D38}"/>
                              </a:ext>
                            </a:extLst>
                          </p:cNvPr>
                          <p:cNvPicPr/>
                          <p:nvPr/>
                        </p:nvPicPr>
                        <p:blipFill>
                          <a:blip r:embed="rId6"/>
                          <a:stretch>
                            <a:fillRect/>
                          </a:stretch>
                        </p:blipFill>
                        <p:spPr>
                          <a:xfrm>
                            <a:off x="51254" y="1004083"/>
                            <a:ext cx="3802697" cy="208701"/>
                          </a:xfrm>
                          <a:prstGeom prst="rect">
                            <a:avLst/>
                          </a:prstGeom>
                        </p:spPr>
                      </p:pic>
                    </p:oleObj>
                  </mc:Fallback>
                </mc:AlternateContent>
              </a:graphicData>
            </a:graphic>
          </p:graphicFrame>
        </p:grpSp>
      </p:grpSp>
      <p:grpSp>
        <p:nvGrpSpPr>
          <p:cNvPr id="21" name="Group 20">
            <a:extLst>
              <a:ext uri="{FF2B5EF4-FFF2-40B4-BE49-F238E27FC236}">
                <a16:creationId xmlns:a16="http://schemas.microsoft.com/office/drawing/2014/main" id="{AE66D8A8-1DB4-43B9-88AE-2089C1ECB2BB}"/>
              </a:ext>
            </a:extLst>
          </p:cNvPr>
          <p:cNvGrpSpPr/>
          <p:nvPr/>
        </p:nvGrpSpPr>
        <p:grpSpPr>
          <a:xfrm>
            <a:off x="4822976" y="1017848"/>
            <a:ext cx="4032448" cy="747754"/>
            <a:chOff x="4863472" y="845590"/>
            <a:chExt cx="3816423" cy="903824"/>
          </a:xfrm>
        </p:grpSpPr>
        <p:graphicFrame>
          <p:nvGraphicFramePr>
            <p:cNvPr id="17" name="Object 16">
              <a:extLst>
                <a:ext uri="{FF2B5EF4-FFF2-40B4-BE49-F238E27FC236}">
                  <a16:creationId xmlns:a16="http://schemas.microsoft.com/office/drawing/2014/main" id="{3C0F055D-32DE-4D95-9C6B-092F05CED358}"/>
                </a:ext>
              </a:extLst>
            </p:cNvPr>
            <p:cNvGraphicFramePr>
              <a:graphicFrameLocks noChangeAspect="1"/>
            </p:cNvGraphicFramePr>
            <p:nvPr/>
          </p:nvGraphicFramePr>
          <p:xfrm>
            <a:off x="4863472" y="1043282"/>
            <a:ext cx="3816423" cy="706132"/>
          </p:xfrm>
          <a:graphic>
            <a:graphicData uri="http://schemas.openxmlformats.org/presentationml/2006/ole">
              <mc:AlternateContent xmlns:mc="http://schemas.openxmlformats.org/markup-compatibility/2006">
                <mc:Choice xmlns:v="urn:schemas-microsoft-com:vml" Requires="v">
                  <p:oleObj spid="_x0000_s1030" name="Worksheet" r:id="rId7" imgW="4400572" imgH="819137" progId="Excel.Sheet.12">
                    <p:embed/>
                  </p:oleObj>
                </mc:Choice>
                <mc:Fallback>
                  <p:oleObj name="Worksheet" r:id="rId7" imgW="4400572" imgH="819137" progId="Excel.Sheet.12">
                    <p:embed/>
                    <p:pic>
                      <p:nvPicPr>
                        <p:cNvPr id="17" name="Object 16">
                          <a:extLst>
                            <a:ext uri="{FF2B5EF4-FFF2-40B4-BE49-F238E27FC236}">
                              <a16:creationId xmlns:a16="http://schemas.microsoft.com/office/drawing/2014/main" id="{3C0F055D-32DE-4D95-9C6B-092F05CED358}"/>
                            </a:ext>
                          </a:extLst>
                        </p:cNvPr>
                        <p:cNvPicPr/>
                        <p:nvPr/>
                      </p:nvPicPr>
                      <p:blipFill>
                        <a:blip r:embed="rId8"/>
                        <a:stretch>
                          <a:fillRect/>
                        </a:stretch>
                      </p:blipFill>
                      <p:spPr>
                        <a:xfrm>
                          <a:off x="4863472" y="1043282"/>
                          <a:ext cx="3816423" cy="706132"/>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1C7B4ABB-3A70-4B1F-888C-52B84B7C5C03}"/>
                </a:ext>
              </a:extLst>
            </p:cNvPr>
            <p:cNvGraphicFramePr>
              <a:graphicFrameLocks noChangeAspect="1"/>
            </p:cNvGraphicFramePr>
            <p:nvPr/>
          </p:nvGraphicFramePr>
          <p:xfrm>
            <a:off x="4863473" y="845590"/>
            <a:ext cx="3816422" cy="209454"/>
          </p:xfrm>
          <a:graphic>
            <a:graphicData uri="http://schemas.openxmlformats.org/presentationml/2006/ole">
              <mc:AlternateContent xmlns:mc="http://schemas.openxmlformats.org/markup-compatibility/2006">
                <mc:Choice xmlns:v="urn:schemas-microsoft-com:vml" Requires="v">
                  <p:oleObj spid="_x0000_s1031" name="Worksheet" r:id="rId9" imgW="6353258" imgH="428509" progId="Excel.Sheet.12">
                    <p:embed/>
                  </p:oleObj>
                </mc:Choice>
                <mc:Fallback>
                  <p:oleObj name="Worksheet" r:id="rId9" imgW="6353258" imgH="428509" progId="Excel.Sheet.12">
                    <p:embed/>
                    <p:pic>
                      <p:nvPicPr>
                        <p:cNvPr id="18" name="Object 17">
                          <a:extLst>
                            <a:ext uri="{FF2B5EF4-FFF2-40B4-BE49-F238E27FC236}">
                              <a16:creationId xmlns:a16="http://schemas.microsoft.com/office/drawing/2014/main" id="{1C7B4ABB-3A70-4B1F-888C-52B84B7C5C03}"/>
                            </a:ext>
                          </a:extLst>
                        </p:cNvPr>
                        <p:cNvPicPr/>
                        <p:nvPr/>
                      </p:nvPicPr>
                      <p:blipFill>
                        <a:blip r:embed="rId6"/>
                        <a:stretch>
                          <a:fillRect/>
                        </a:stretch>
                      </p:blipFill>
                      <p:spPr>
                        <a:xfrm>
                          <a:off x="4863473" y="845590"/>
                          <a:ext cx="3816422" cy="209454"/>
                        </a:xfrm>
                        <a:prstGeom prst="rect">
                          <a:avLst/>
                        </a:prstGeom>
                      </p:spPr>
                    </p:pic>
                  </p:oleObj>
                </mc:Fallback>
              </mc:AlternateContent>
            </a:graphicData>
          </a:graphic>
        </p:graphicFrame>
      </p:grpSp>
      <p:sp>
        <p:nvSpPr>
          <p:cNvPr id="20" name="TextBox 19">
            <a:extLst>
              <a:ext uri="{FF2B5EF4-FFF2-40B4-BE49-F238E27FC236}">
                <a16:creationId xmlns:a16="http://schemas.microsoft.com/office/drawing/2014/main" id="{347F1CA7-AA8D-40CC-A2B5-E1F4A553B11C}"/>
              </a:ext>
            </a:extLst>
          </p:cNvPr>
          <p:cNvSpPr txBox="1"/>
          <p:nvPr/>
        </p:nvSpPr>
        <p:spPr>
          <a:xfrm>
            <a:off x="4856915" y="1890793"/>
            <a:ext cx="4032448" cy="800219"/>
          </a:xfrm>
          <a:prstGeom prst="rect">
            <a:avLst/>
          </a:prstGeom>
          <a:noFill/>
        </p:spPr>
        <p:txBody>
          <a:bodyPr wrap="square" rtlCol="0">
            <a:spAutoFit/>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Total no of scripts = 132</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Total no of defects to date = 25, 15 fixed and retested  </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Total no of scripts executed to date = 44</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Project on Track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23" name="TextBox 22">
            <a:extLst>
              <a:ext uri="{FF2B5EF4-FFF2-40B4-BE49-F238E27FC236}">
                <a16:creationId xmlns:a16="http://schemas.microsoft.com/office/drawing/2014/main" id="{DD32349E-0A40-4411-8071-8F1AF537AA2C}"/>
              </a:ext>
            </a:extLst>
          </p:cNvPr>
          <p:cNvSpPr txBox="1"/>
          <p:nvPr/>
        </p:nvSpPr>
        <p:spPr>
          <a:xfrm>
            <a:off x="4787886" y="808374"/>
            <a:ext cx="180020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a:ea typeface="+mn-ea"/>
                <a:cs typeface="+mn-cs"/>
              </a:rPr>
              <a:t>SIT Phase 2</a:t>
            </a:r>
          </a:p>
        </p:txBody>
      </p:sp>
      <p:sp>
        <p:nvSpPr>
          <p:cNvPr id="24" name="TextBox 23">
            <a:extLst>
              <a:ext uri="{FF2B5EF4-FFF2-40B4-BE49-F238E27FC236}">
                <a16:creationId xmlns:a16="http://schemas.microsoft.com/office/drawing/2014/main" id="{75DDECBA-7FA5-4F52-B1F9-89373AA69C01}"/>
              </a:ext>
            </a:extLst>
          </p:cNvPr>
          <p:cNvSpPr txBox="1"/>
          <p:nvPr/>
        </p:nvSpPr>
        <p:spPr>
          <a:xfrm>
            <a:off x="4848227" y="2506089"/>
            <a:ext cx="180020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a:ea typeface="+mn-ea"/>
                <a:cs typeface="+mn-cs"/>
              </a:rPr>
              <a:t>Test Automation</a:t>
            </a:r>
          </a:p>
        </p:txBody>
      </p:sp>
      <p:sp>
        <p:nvSpPr>
          <p:cNvPr id="26" name="TextBox 25">
            <a:extLst>
              <a:ext uri="{FF2B5EF4-FFF2-40B4-BE49-F238E27FC236}">
                <a16:creationId xmlns:a16="http://schemas.microsoft.com/office/drawing/2014/main" id="{9282AAF5-C33B-4AA1-A4E3-C06C92245A70}"/>
              </a:ext>
            </a:extLst>
          </p:cNvPr>
          <p:cNvSpPr txBox="1"/>
          <p:nvPr/>
        </p:nvSpPr>
        <p:spPr>
          <a:xfrm>
            <a:off x="4933581" y="2729816"/>
            <a:ext cx="4032448" cy="907941"/>
          </a:xfrm>
          <a:prstGeom prst="rect">
            <a:avLst/>
          </a:prstGeom>
          <a:noFill/>
        </p:spPr>
        <p:txBody>
          <a:bodyPr wrap="square" rtlCol="0">
            <a:spAutoFit/>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Total no of scripts = 135</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Total no of scripts completed to date 80</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Project on track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28" name="TextBox 27">
            <a:extLst>
              <a:ext uri="{FF2B5EF4-FFF2-40B4-BE49-F238E27FC236}">
                <a16:creationId xmlns:a16="http://schemas.microsoft.com/office/drawing/2014/main" id="{369E0462-232F-48F6-931D-C962FF21CA8D}"/>
              </a:ext>
            </a:extLst>
          </p:cNvPr>
          <p:cNvSpPr txBox="1"/>
          <p:nvPr/>
        </p:nvSpPr>
        <p:spPr>
          <a:xfrm>
            <a:off x="4933408" y="3434638"/>
            <a:ext cx="28069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a:ea typeface="+mn-ea"/>
                <a:cs typeface="+mn-cs"/>
              </a:rPr>
              <a:t>CSSC UAT (Currently in test prep)</a:t>
            </a:r>
          </a:p>
        </p:txBody>
      </p:sp>
      <p:sp>
        <p:nvSpPr>
          <p:cNvPr id="29" name="TextBox 28">
            <a:extLst>
              <a:ext uri="{FF2B5EF4-FFF2-40B4-BE49-F238E27FC236}">
                <a16:creationId xmlns:a16="http://schemas.microsoft.com/office/drawing/2014/main" id="{31ACED06-B1B9-4A21-B831-333939E6848D}"/>
              </a:ext>
            </a:extLst>
          </p:cNvPr>
          <p:cNvSpPr txBox="1"/>
          <p:nvPr/>
        </p:nvSpPr>
        <p:spPr>
          <a:xfrm>
            <a:off x="4993795" y="3676032"/>
            <a:ext cx="4032448" cy="1015663"/>
          </a:xfrm>
          <a:prstGeom prst="rect">
            <a:avLst/>
          </a:prstGeom>
          <a:noFill/>
        </p:spPr>
        <p:txBody>
          <a:bodyPr wrap="square" rtlCol="0">
            <a:spAutoFit/>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Total no of scripts = 200 (Completed) </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SME assurance 80% complete (Remaining 20% Scripts have reviewed and the test team are in the process of updating)</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On Track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7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30" name="TextBox 29">
            <a:extLst>
              <a:ext uri="{FF2B5EF4-FFF2-40B4-BE49-F238E27FC236}">
                <a16:creationId xmlns:a16="http://schemas.microsoft.com/office/drawing/2014/main" id="{EDF54A22-8FDF-4FFB-8402-E84CDA1F16A8}"/>
              </a:ext>
            </a:extLst>
          </p:cNvPr>
          <p:cNvSpPr txBox="1"/>
          <p:nvPr/>
        </p:nvSpPr>
        <p:spPr>
          <a:xfrm>
            <a:off x="4993795" y="4460289"/>
            <a:ext cx="2806944"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a:ea typeface="+mn-ea"/>
                <a:cs typeface="+mn-cs"/>
              </a:rPr>
              <a:t>June release UAT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Bottleneck with test execution support.  Go live is at risk</a:t>
            </a:r>
          </a:p>
        </p:txBody>
      </p:sp>
    </p:spTree>
    <p:extLst>
      <p:ext uri="{BB962C8B-B14F-4D97-AF65-F5344CB8AC3E}">
        <p14:creationId xmlns:p14="http://schemas.microsoft.com/office/powerpoint/2010/main" val="4156128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02D7BE1-954C-435D-8953-3B71C34840CB}"/>
              </a:ext>
            </a:extLst>
          </p:cNvPr>
          <p:cNvPicPr>
            <a:picLocks noChangeAspect="1"/>
          </p:cNvPicPr>
          <p:nvPr/>
        </p:nvPicPr>
        <p:blipFill rotWithShape="1">
          <a:blip r:embed="rId2"/>
          <a:srcRect b="32222"/>
          <a:stretch/>
        </p:blipFill>
        <p:spPr>
          <a:xfrm>
            <a:off x="52897" y="296465"/>
            <a:ext cx="9038206" cy="4550569"/>
          </a:xfrm>
          <a:prstGeom prst="rect">
            <a:avLst/>
          </a:prstGeom>
        </p:spPr>
      </p:pic>
    </p:spTree>
    <p:extLst>
      <p:ext uri="{BB962C8B-B14F-4D97-AF65-F5344CB8AC3E}">
        <p14:creationId xmlns:p14="http://schemas.microsoft.com/office/powerpoint/2010/main" val="1991192308"/>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purl.org/dc/terms/"/>
    <ds:schemaRef ds:uri="http://www.w3.org/XML/1998/namespace"/>
    <ds:schemaRef ds:uri="http://purl.org/dc/elements/1.1/"/>
    <ds:schemaRef ds:uri="http://schemas.microsoft.com/office/infopath/2007/PartnerControls"/>
    <ds:schemaRef ds:uri="3092569d-7549-4f1f-b838-122d264c6bd8"/>
    <ds:schemaRef ds:uri="01f7a547-d57a-44ce-a211-81869c79743b"/>
  </ds:schemaRefs>
</ds:datastoreItem>
</file>

<file path=customXml/itemProps3.xml><?xml version="1.0" encoding="utf-8"?>
<ds:datastoreItem xmlns:ds="http://schemas.openxmlformats.org/officeDocument/2006/customXml" ds:itemID="{CD2CEE90-9AC4-4075-884D-7BD8ABCB94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3533</TotalTime>
  <Words>1062</Words>
  <Application>Microsoft Office PowerPoint</Application>
  <PresentationFormat>On-screen Show (16:9)</PresentationFormat>
  <Paragraphs>147</Paragraphs>
  <Slides>6</Slides>
  <Notes>3</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Wingdings</vt:lpstr>
      <vt:lpstr>xoserve templates</vt:lpstr>
      <vt:lpstr>Office Theme</vt:lpstr>
      <vt:lpstr>Worksheet</vt:lpstr>
      <vt:lpstr>CSSC Programme Dashboard</vt:lpstr>
      <vt:lpstr>PowerPoint Presentation</vt:lpstr>
      <vt:lpstr>Workstream Updates</vt:lpstr>
      <vt:lpstr>Key Programme Risks (1/2)</vt:lpstr>
      <vt:lpstr>Status at PIT exit and Current test phase(s)</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Clarke, Angela</cp:lastModifiedBy>
  <cp:revision>75</cp:revision>
  <cp:lastPrinted>2019-12-17T14:02:10Z</cp:lastPrinted>
  <dcterms:created xsi:type="dcterms:W3CDTF">2011-09-20T14:58:41Z</dcterms:created>
  <dcterms:modified xsi:type="dcterms:W3CDTF">2020-05-08T09:59:09Z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0x01010041A7FD4F90B5DA4788FF0464472C409F</vt:lpwstr>
  </property>
</Properties>
</file>