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290" r:id="rId6"/>
    <p:sldId id="289" r:id="rId7"/>
    <p:sldId id="29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291D6-5DA9-48DC-98E1-B35518B48C8C}" v="203" dt="2020-05-07T17:12:41.2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730"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xoserve.com\Filedata\Shares\Shared\NGSRV51H003\TEAMDATA\Xoserve_Industry_Engagement_Team\KVI%20Survey\KVI%20Change%20Management%20Survey%202020%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solidFill>
                  <a:schemeClr val="accent1"/>
                </a:solidFill>
              </a:rPr>
              <a:t>KVI Survey Results April</a:t>
            </a:r>
            <a:r>
              <a:rPr lang="en-US" sz="2400" baseline="0" dirty="0">
                <a:solidFill>
                  <a:schemeClr val="accent1"/>
                </a:solidFill>
              </a:rPr>
              <a:t> 20</a:t>
            </a:r>
          </a:p>
          <a:p>
            <a:pPr>
              <a:defRPr/>
            </a:pPr>
            <a:endParaRPr lang="en-US" sz="2400" baseline="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Graph!$B$1</c:f>
              <c:strCache>
                <c:ptCount val="1"/>
                <c:pt idx="0">
                  <c:v>Always</c:v>
                </c:pt>
              </c:strCache>
            </c:strRef>
          </c:tx>
          <c:spPr>
            <a:solidFill>
              <a:srgbClr val="00B0F0"/>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Graph!$B$2:$B$8</c:f>
              <c:numCache>
                <c:formatCode>General</c:formatCode>
                <c:ptCount val="7"/>
                <c:pt idx="0">
                  <c:v>2</c:v>
                </c:pt>
                <c:pt idx="1">
                  <c:v>5</c:v>
                </c:pt>
                <c:pt idx="2">
                  <c:v>3</c:v>
                </c:pt>
                <c:pt idx="3">
                  <c:v>8</c:v>
                </c:pt>
                <c:pt idx="4">
                  <c:v>1</c:v>
                </c:pt>
                <c:pt idx="5">
                  <c:v>3</c:v>
                </c:pt>
                <c:pt idx="6">
                  <c:v>4</c:v>
                </c:pt>
              </c:numCache>
            </c:numRef>
          </c:val>
          <c:extLst>
            <c:ext xmlns:c16="http://schemas.microsoft.com/office/drawing/2014/chart" uri="{C3380CC4-5D6E-409C-BE32-E72D297353CC}">
              <c16:uniqueId val="{00000000-EBF9-418F-907B-846E2BC6ACA3}"/>
            </c:ext>
          </c:extLst>
        </c:ser>
        <c:ser>
          <c:idx val="1"/>
          <c:order val="1"/>
          <c:tx>
            <c:strRef>
              <c:f>Graph!$C$1</c:f>
              <c:strCache>
                <c:ptCount val="1"/>
                <c:pt idx="0">
                  <c:v>Usually</c:v>
                </c:pt>
              </c:strCache>
            </c:strRef>
          </c:tx>
          <c:spPr>
            <a:solidFill>
              <a:srgbClr val="92D050"/>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Graph!$C$2:$C$8</c:f>
              <c:numCache>
                <c:formatCode>General</c:formatCode>
                <c:ptCount val="7"/>
                <c:pt idx="0">
                  <c:v>8</c:v>
                </c:pt>
                <c:pt idx="1">
                  <c:v>5</c:v>
                </c:pt>
                <c:pt idx="2">
                  <c:v>7</c:v>
                </c:pt>
                <c:pt idx="3">
                  <c:v>2</c:v>
                </c:pt>
                <c:pt idx="4">
                  <c:v>9</c:v>
                </c:pt>
                <c:pt idx="5">
                  <c:v>6</c:v>
                </c:pt>
                <c:pt idx="6">
                  <c:v>5</c:v>
                </c:pt>
              </c:numCache>
            </c:numRef>
          </c:val>
          <c:extLst>
            <c:ext xmlns:c16="http://schemas.microsoft.com/office/drawing/2014/chart" uri="{C3380CC4-5D6E-409C-BE32-E72D297353CC}">
              <c16:uniqueId val="{00000001-EBF9-418F-907B-846E2BC6ACA3}"/>
            </c:ext>
          </c:extLst>
        </c:ser>
        <c:ser>
          <c:idx val="2"/>
          <c:order val="2"/>
          <c:tx>
            <c:strRef>
              <c:f>Graph!$D$1</c:f>
              <c:strCache>
                <c:ptCount val="1"/>
                <c:pt idx="0">
                  <c:v>Rarely</c:v>
                </c:pt>
              </c:strCache>
            </c:strRef>
          </c:tx>
          <c:spPr>
            <a:solidFill>
              <a:srgbClr val="FF0000"/>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Graph!$D$2:$D$8</c:f>
              <c:numCache>
                <c:formatCode>General</c:formatCode>
                <c:ptCount val="7"/>
                <c:pt idx="6">
                  <c:v>1</c:v>
                </c:pt>
              </c:numCache>
            </c:numRef>
          </c:val>
          <c:extLst>
            <c:ext xmlns:c16="http://schemas.microsoft.com/office/drawing/2014/chart" uri="{C3380CC4-5D6E-409C-BE32-E72D297353CC}">
              <c16:uniqueId val="{00000002-EBF9-418F-907B-846E2BC6ACA3}"/>
            </c:ext>
          </c:extLst>
        </c:ser>
        <c:ser>
          <c:idx val="3"/>
          <c:order val="3"/>
          <c:tx>
            <c:strRef>
              <c:f>Graph!$E$1</c:f>
              <c:strCache>
                <c:ptCount val="1"/>
                <c:pt idx="0">
                  <c:v>Never</c:v>
                </c:pt>
              </c:strCache>
            </c:strRef>
          </c:tx>
          <c:spPr>
            <a:solidFill>
              <a:schemeClr val="accent2">
                <a:lumMod val="50000"/>
              </a:schemeClr>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Graph!$E$2:$E$8</c:f>
              <c:numCache>
                <c:formatCode>General</c:formatCode>
                <c:ptCount val="7"/>
                <c:pt idx="5">
                  <c:v>1</c:v>
                </c:pt>
              </c:numCache>
            </c:numRef>
          </c:val>
          <c:extLst>
            <c:ext xmlns:c16="http://schemas.microsoft.com/office/drawing/2014/chart" uri="{C3380CC4-5D6E-409C-BE32-E72D297353CC}">
              <c16:uniqueId val="{00000003-EBF9-418F-907B-846E2BC6ACA3}"/>
            </c:ext>
          </c:extLst>
        </c:ser>
        <c:dLbls>
          <c:showLegendKey val="0"/>
          <c:showVal val="0"/>
          <c:showCatName val="0"/>
          <c:showSerName val="0"/>
          <c:showPercent val="0"/>
          <c:showBubbleSize val="0"/>
        </c:dLbls>
        <c:gapWidth val="150"/>
        <c:overlap val="100"/>
        <c:axId val="81959999"/>
        <c:axId val="320777327"/>
      </c:barChart>
      <c:catAx>
        <c:axId val="819599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20777327"/>
        <c:crosses val="autoZero"/>
        <c:auto val="1"/>
        <c:lblAlgn val="ctr"/>
        <c:lblOffset val="100"/>
        <c:noMultiLvlLbl val="0"/>
      </c:catAx>
      <c:valAx>
        <c:axId val="320777327"/>
        <c:scaling>
          <c:orientation val="minMax"/>
          <c:max val="1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959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01/06/2020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b="0" dirty="0"/>
            </a:br>
            <a:r>
              <a:rPr lang="en-GB" b="0" dirty="0"/>
              <a:t> </a:t>
            </a:r>
            <a:r>
              <a:rPr lang="en-GB" dirty="0"/>
              <a:t>KVI Change Management Survey Feedback </a:t>
            </a:r>
          </a:p>
        </p:txBody>
      </p:sp>
      <p:sp>
        <p:nvSpPr>
          <p:cNvPr id="3" name="Subtitle 2"/>
          <p:cNvSpPr>
            <a:spLocks noGrp="1"/>
          </p:cNvSpPr>
          <p:nvPr>
            <p:ph type="subTitle" idx="1"/>
          </p:nvPr>
        </p:nvSpPr>
        <p:spPr>
          <a:xfrm>
            <a:off x="1371600" y="2914650"/>
            <a:ext cx="6400800" cy="593204"/>
          </a:xfrm>
        </p:spPr>
        <p:txBody>
          <a:bodyPr/>
          <a:lstStyle/>
          <a:p>
            <a:r>
              <a:rPr lang="en-GB" dirty="0"/>
              <a:t>April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33E3-5143-41C2-8F7D-643B834601B6}"/>
              </a:ext>
            </a:extLst>
          </p:cNvPr>
          <p:cNvSpPr>
            <a:spLocks noGrp="1"/>
          </p:cNvSpPr>
          <p:nvPr>
            <p:ph type="title"/>
          </p:nvPr>
        </p:nvSpPr>
        <p:spPr/>
        <p:txBody>
          <a:bodyPr>
            <a:normAutofit/>
          </a:bodyPr>
          <a:lstStyle/>
          <a:p>
            <a:r>
              <a:rPr lang="en-GB" dirty="0"/>
              <a:t>KVI Change Management Survey – April 2020</a:t>
            </a:r>
          </a:p>
        </p:txBody>
      </p:sp>
      <p:sp>
        <p:nvSpPr>
          <p:cNvPr id="3" name="Content Placeholder 2">
            <a:extLst>
              <a:ext uri="{FF2B5EF4-FFF2-40B4-BE49-F238E27FC236}">
                <a16:creationId xmlns:a16="http://schemas.microsoft.com/office/drawing/2014/main" id="{2F7B5D69-BE5C-43FF-B266-0053A07DFCC6}"/>
              </a:ext>
            </a:extLst>
          </p:cNvPr>
          <p:cNvSpPr>
            <a:spLocks noGrp="1"/>
          </p:cNvSpPr>
          <p:nvPr>
            <p:ph idx="1"/>
          </p:nvPr>
        </p:nvSpPr>
        <p:spPr>
          <a:xfrm>
            <a:off x="457200" y="761058"/>
            <a:ext cx="8229600" cy="3970932"/>
          </a:xfrm>
        </p:spPr>
        <p:txBody>
          <a:bodyPr>
            <a:normAutofit fontScale="92500" lnSpcReduction="20000"/>
          </a:bodyPr>
          <a:lstStyle/>
          <a:p>
            <a:r>
              <a:rPr lang="en-US" dirty="0"/>
              <a:t>10 responses received by customers.</a:t>
            </a:r>
          </a:p>
          <a:p>
            <a:pPr marL="0" indent="0">
              <a:buNone/>
            </a:pPr>
            <a:endParaRPr lang="en-US" dirty="0"/>
          </a:p>
          <a:p>
            <a:r>
              <a:rPr lang="en-US" dirty="0"/>
              <a:t>April 2020 - achieved a KVI of 97.1% against our  target of 90% rated as ‘Always’ or ‘Usually’</a:t>
            </a:r>
          </a:p>
          <a:p>
            <a:pPr marL="0" indent="0">
              <a:buNone/>
            </a:pPr>
            <a:endParaRPr lang="en-GB" dirty="0"/>
          </a:p>
          <a:p>
            <a:r>
              <a:rPr lang="en-US" dirty="0"/>
              <a:t>January 2020 - achieved a KVI of 85% against our  target of 90% rated as ‘Always’ or ‘Usually’. Final year end performance 2019/20 = 93% </a:t>
            </a:r>
          </a:p>
          <a:p>
            <a:pPr marL="0" indent="0">
              <a:buNone/>
            </a:pPr>
            <a:endParaRPr lang="en-GB" dirty="0"/>
          </a:p>
          <a:p>
            <a:r>
              <a:rPr lang="en-US" dirty="0"/>
              <a:t>6 reviewers provided further comments on the Change management process in April –see following slides</a:t>
            </a:r>
          </a:p>
          <a:p>
            <a:endParaRPr lang="en-GB" dirty="0"/>
          </a:p>
        </p:txBody>
      </p:sp>
    </p:spTree>
    <p:extLst>
      <p:ext uri="{BB962C8B-B14F-4D97-AF65-F5344CB8AC3E}">
        <p14:creationId xmlns:p14="http://schemas.microsoft.com/office/powerpoint/2010/main" val="60190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D172311-C099-4BE1-850D-3FEE1A757011}"/>
              </a:ext>
            </a:extLst>
          </p:cNvPr>
          <p:cNvGraphicFramePr>
            <a:graphicFrameLocks/>
          </p:cNvGraphicFramePr>
          <p:nvPr>
            <p:extLst>
              <p:ext uri="{D42A27DB-BD31-4B8C-83A1-F6EECF244321}">
                <p14:modId xmlns:p14="http://schemas.microsoft.com/office/powerpoint/2010/main" val="3582541045"/>
              </p:ext>
            </p:extLst>
          </p:nvPr>
        </p:nvGraphicFramePr>
        <p:xfrm>
          <a:off x="467544" y="339502"/>
          <a:ext cx="8424936"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016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9E76-5B77-4B23-9194-CF2B0A2E98D3}"/>
              </a:ext>
            </a:extLst>
          </p:cNvPr>
          <p:cNvSpPr>
            <a:spLocks noGrp="1"/>
          </p:cNvSpPr>
          <p:nvPr>
            <p:ph type="title"/>
          </p:nvPr>
        </p:nvSpPr>
        <p:spPr>
          <a:xfrm>
            <a:off x="457200" y="123478"/>
            <a:ext cx="8229600" cy="288032"/>
          </a:xfrm>
        </p:spPr>
        <p:txBody>
          <a:bodyPr>
            <a:normAutofit fontScale="90000"/>
          </a:bodyPr>
          <a:lstStyle/>
          <a:p>
            <a:r>
              <a:rPr lang="en-US" sz="2000" dirty="0"/>
              <a:t>You said – We did – April 2020</a:t>
            </a:r>
            <a:endParaRPr lang="en-GB" sz="2000" dirty="0"/>
          </a:p>
        </p:txBody>
      </p:sp>
      <p:graphicFrame>
        <p:nvGraphicFramePr>
          <p:cNvPr id="4" name="Table 3">
            <a:extLst>
              <a:ext uri="{FF2B5EF4-FFF2-40B4-BE49-F238E27FC236}">
                <a16:creationId xmlns:a16="http://schemas.microsoft.com/office/drawing/2014/main" id="{42BF2D4C-2D2B-4737-91AB-014DB7A47B5B}"/>
              </a:ext>
            </a:extLst>
          </p:cNvPr>
          <p:cNvGraphicFramePr>
            <a:graphicFrameLocks noGrp="1"/>
          </p:cNvGraphicFramePr>
          <p:nvPr>
            <p:extLst>
              <p:ext uri="{D42A27DB-BD31-4B8C-83A1-F6EECF244321}">
                <p14:modId xmlns:p14="http://schemas.microsoft.com/office/powerpoint/2010/main" val="4052697646"/>
              </p:ext>
            </p:extLst>
          </p:nvPr>
        </p:nvGraphicFramePr>
        <p:xfrm>
          <a:off x="107504" y="456277"/>
          <a:ext cx="8928992" cy="4563745"/>
        </p:xfrm>
        <a:graphic>
          <a:graphicData uri="http://schemas.openxmlformats.org/drawingml/2006/table">
            <a:tbl>
              <a:tblPr firstRow="1" bandRow="1">
                <a:tableStyleId>{BC89EF96-8CEA-46FF-86C4-4CE0E7609802}</a:tableStyleId>
              </a:tblPr>
              <a:tblGrid>
                <a:gridCol w="4248472">
                  <a:extLst>
                    <a:ext uri="{9D8B030D-6E8A-4147-A177-3AD203B41FA5}">
                      <a16:colId xmlns:a16="http://schemas.microsoft.com/office/drawing/2014/main" val="1723568934"/>
                    </a:ext>
                  </a:extLst>
                </a:gridCol>
                <a:gridCol w="4680520">
                  <a:extLst>
                    <a:ext uri="{9D8B030D-6E8A-4147-A177-3AD203B41FA5}">
                      <a16:colId xmlns:a16="http://schemas.microsoft.com/office/drawing/2014/main" val="720914364"/>
                    </a:ext>
                  </a:extLst>
                </a:gridCol>
              </a:tblGrid>
              <a:tr h="229967">
                <a:tc>
                  <a:txBody>
                    <a:bodyPr/>
                    <a:lstStyle/>
                    <a:p>
                      <a:r>
                        <a:rPr lang="en-GB" sz="1400" dirty="0">
                          <a:solidFill>
                            <a:schemeClr val="bg1"/>
                          </a:solidFill>
                        </a:rPr>
                        <a:t>You Said</a:t>
                      </a:r>
                    </a:p>
                  </a:txBody>
                  <a:tcPr>
                    <a:solidFill>
                      <a:schemeClr val="accent1"/>
                    </a:solidFill>
                  </a:tcPr>
                </a:tc>
                <a:tc>
                  <a:txBody>
                    <a:bodyPr/>
                    <a:lstStyle/>
                    <a:p>
                      <a:r>
                        <a:rPr lang="en-GB" sz="1400" dirty="0">
                          <a:solidFill>
                            <a:schemeClr val="bg1"/>
                          </a:solidFill>
                        </a:rPr>
                        <a:t>We Did</a:t>
                      </a:r>
                    </a:p>
                  </a:txBody>
                  <a:tcPr>
                    <a:solidFill>
                      <a:schemeClr val="accent1"/>
                    </a:solidFill>
                  </a:tcPr>
                </a:tc>
                <a:extLst>
                  <a:ext uri="{0D108BD9-81ED-4DB2-BD59-A6C34878D82A}">
                    <a16:rowId xmlns:a16="http://schemas.microsoft.com/office/drawing/2014/main" val="932830168"/>
                  </a:ext>
                </a:extLst>
              </a:tr>
              <a:tr h="370840">
                <a:tc>
                  <a:txBody>
                    <a:bodyPr/>
                    <a:lstStyle/>
                    <a:p>
                      <a:pPr algn="l" fontAlgn="t"/>
                      <a:r>
                        <a:rPr lang="en-US" sz="900" u="none" strike="noStrike" dirty="0">
                          <a:effectLst/>
                        </a:rPr>
                        <a:t>If clarification is required around any changes, I found Xoserve to be accessible in addition to providing clear guidance around the change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indent="0" algn="l" fontAlgn="t">
                        <a:buFont typeface="Arial" panose="020B0604020202020204" pitchFamily="34" charset="0"/>
                        <a:buNone/>
                      </a:pPr>
                      <a:r>
                        <a:rPr lang="en-US" sz="900" b="0" i="0" u="none" strike="noStrike" kern="1200" dirty="0">
                          <a:solidFill>
                            <a:schemeClr val="tx1"/>
                          </a:solidFill>
                          <a:effectLst/>
                          <a:latin typeface="+mn-lt"/>
                          <a:ea typeface="+mn-ea"/>
                          <a:cs typeface="+mn-cs"/>
                        </a:rPr>
                        <a:t>Thank you for taking the time to complete our change survey. Your feedback is much appreciated.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592703094"/>
                  </a:ext>
                </a:extLst>
              </a:tr>
              <a:tr h="370840">
                <a:tc>
                  <a:txBody>
                    <a:bodyPr/>
                    <a:lstStyle/>
                    <a:p>
                      <a:pPr algn="l" fontAlgn="t"/>
                      <a:r>
                        <a:rPr lang="en-US" sz="900" u="none" strike="noStrike" dirty="0">
                          <a:effectLst/>
                        </a:rPr>
                        <a:t>Up to date costs are not always communicated in a timely manner however this is being addressed.</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Thank you for taking the time to complete our change survey. Your feedback is much appreciated. It’s good to hear that you can see the changes Xoserve are trying to make to improve cost tracking and reporting.  We continually review our process and discuss material in the Change Management Committee meetings to ensure that the changes we make meet the customers requirements and ensure complete transparency.</a:t>
                      </a:r>
                      <a:endParaRPr lang="en-US" sz="900" b="0" i="0" u="none" strike="noStrike" dirty="0">
                        <a:solidFill>
                          <a:srgbClr val="000000"/>
                        </a:solidFill>
                        <a:effectLst/>
                        <a:latin typeface="Arial" panose="020B0604020202020204" pitchFamily="34" charset="0"/>
                        <a:cs typeface="Arial" panose="020B0604020202020204" pitchFamily="34" charset="0"/>
                      </a:endParaRPr>
                    </a:p>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875385800"/>
                  </a:ext>
                </a:extLst>
              </a:tr>
              <a:tr h="370840">
                <a:tc>
                  <a:txBody>
                    <a:bodyPr/>
                    <a:lstStyle/>
                    <a:p>
                      <a:pPr algn="l" fontAlgn="t"/>
                      <a:r>
                        <a:rPr lang="en-US" sz="900" u="none" strike="noStrike" dirty="0">
                          <a:effectLst/>
                        </a:rPr>
                        <a:t>I believe that any comms regarding changes/ releases are very good, with change packs, meeting discussions, training etc... I have always had a good experience with involvement of any changes or releases.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en-US" sz="900" b="0" i="0" u="none" strike="noStrike" kern="1200" dirty="0">
                          <a:solidFill>
                            <a:schemeClr val="tx1"/>
                          </a:solidFill>
                          <a:effectLst/>
                          <a:latin typeface="+mn-lt"/>
                          <a:ea typeface="+mn-ea"/>
                          <a:cs typeface="+mn-cs"/>
                        </a:rPr>
                        <a:t>Thank you for taking the time to complete our change survey. Your feedback is much appreciated</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61417654"/>
                  </a:ext>
                </a:extLst>
              </a:tr>
              <a:tr h="370840">
                <a:tc>
                  <a:txBody>
                    <a:bodyPr/>
                    <a:lstStyle/>
                    <a:p>
                      <a:pPr algn="l" fontAlgn="t"/>
                      <a:r>
                        <a:rPr lang="en-US" sz="900" u="none" strike="noStrike" dirty="0">
                          <a:effectLst/>
                        </a:rPr>
                        <a:t>Generally Xoserve have been exceptional in the change management area. sometimes I have noticed when actions are taken in in DSG, they aren't  always followed upon for the subsequent session, so perhaps there needs be better coordination in order to ensure actions dealt with in a timely manner. Xoserve team has been fantastic is engaging with the industry on retro work stream and is making a good progress towards solutions if required.</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en-US" sz="900" b="0" i="0" u="none" strike="noStrike" kern="1200" dirty="0">
                          <a:solidFill>
                            <a:schemeClr val="tx1"/>
                          </a:solidFill>
                          <a:effectLst/>
                          <a:latin typeface="+mn-lt"/>
                          <a:ea typeface="+mn-ea"/>
                          <a:cs typeface="+mn-cs"/>
                        </a:rPr>
                        <a:t>Thank you for taking the time to complete our change survey. Your feedback is much appreciated.  We are always looking at ways to improve the customer experience and the quality of the material that we circulate to customers and so will look to include your comments in our review of the DSG Meeting Process and outputs.</a:t>
                      </a:r>
                    </a:p>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3899314563"/>
                  </a:ext>
                </a:extLst>
              </a:tr>
              <a:tr h="370840">
                <a:tc>
                  <a:txBody>
                    <a:bodyPr/>
                    <a:lstStyle/>
                    <a:p>
                      <a:pPr algn="l" fontAlgn="t"/>
                      <a:r>
                        <a:rPr lang="en-US" sz="900" u="none" strike="noStrike" dirty="0">
                          <a:effectLst/>
                        </a:rPr>
                        <a:t>Following feedback I am pleased that cost tracking and reporting has improved significantly recently and I am now much more confident that I can rely on the costs reported each month.</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t"/>
                      <a:r>
                        <a:rPr lang="en-US" sz="900" b="0" i="0" u="none" strike="noStrike" kern="1200" dirty="0">
                          <a:solidFill>
                            <a:schemeClr val="tx1"/>
                          </a:solidFill>
                          <a:effectLst/>
                          <a:latin typeface="+mn-lt"/>
                          <a:ea typeface="+mn-ea"/>
                          <a:cs typeface="+mn-cs"/>
                        </a:rPr>
                        <a:t>Thank you for taking the time to complete our change survey. Your feedback is much appreciated. It’s good to hear that you can see the changes Xoserve are trying to make to improve cost tracking and reporting.  We continually review our process and discuss material in the Change Management Committee meetings to ensure that the changes we make meet the customers requirements and ensure complete transparency.</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3345454180"/>
                  </a:ext>
                </a:extLst>
              </a:tr>
              <a:tr h="370840">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Issues raised by IGTs are never resolved quickly.  We are still changes being implemented for the benefit of Shippers that have a detrimental impact on IGTs (e.g. Retrospective Updates to FYAQ and Supplier Id).  Change costs are published but there is no breakdown to provide any clarity as to how the cost has been calculated.</a:t>
                      </a:r>
                    </a:p>
                  </a:txBody>
                  <a:tcPr marL="9525" marR="9525" marT="9525" marB="0"/>
                </a:tc>
                <a:tc>
                  <a:txBody>
                    <a:bodyPr/>
                    <a:lstStyle/>
                    <a:p>
                      <a:pPr algn="l" fontAlgn="t"/>
                      <a:r>
                        <a:rPr lang="en-US" sz="900" b="0" i="0" u="none" strike="noStrike" kern="1200" dirty="0">
                          <a:solidFill>
                            <a:schemeClr val="tx1"/>
                          </a:solidFill>
                          <a:effectLst/>
                          <a:latin typeface="+mn-lt"/>
                          <a:ea typeface="+mn-ea"/>
                          <a:cs typeface="+mn-cs"/>
                        </a:rPr>
                        <a:t>Thank you for taking the time to complete our change survey. Your feedback is much appreciated.  We acknowledge your concerns in respect of your Constituency.  We are working hard to ensure all of our customers are highly engaged and receive a high level of service from Xoserve. </a:t>
                      </a:r>
                    </a:p>
                    <a:p>
                      <a:pPr algn="l" fontAlgn="t"/>
                      <a:r>
                        <a:rPr lang="en-US" sz="900" b="0" i="0" u="none" strike="noStrike" kern="1200" dirty="0">
                          <a:solidFill>
                            <a:schemeClr val="tx1"/>
                          </a:solidFill>
                          <a:effectLst/>
                          <a:latin typeface="+mn-lt"/>
                          <a:ea typeface="+mn-ea"/>
                          <a:cs typeface="+mn-cs"/>
                        </a:rPr>
                        <a:t>We also appreciate your feedback in relation to change costs, we are working hard to ensure that, through the Change Management Committee, costs are being circulated frequently to ensure transparency regarding spend so that customers are fully informed of the cost of changes are each phase of the change lifecycle.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626444941"/>
                  </a:ext>
                </a:extLst>
              </a:tr>
            </a:tbl>
          </a:graphicData>
        </a:graphic>
      </p:graphicFrame>
    </p:spTree>
    <p:extLst>
      <p:ext uri="{BB962C8B-B14F-4D97-AF65-F5344CB8AC3E}">
        <p14:creationId xmlns:p14="http://schemas.microsoft.com/office/powerpoint/2010/main" val="231151577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elements/1.1/"/>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1119</TotalTime>
  <Words>693</Words>
  <Application>Microsoft Office PowerPoint</Application>
  <PresentationFormat>On-screen Show (16:9)</PresentationFormat>
  <Paragraphs>27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  KVI Change Management Survey Feedback </vt:lpstr>
      <vt:lpstr>KVI Change Management Survey – April 2020</vt:lpstr>
      <vt:lpstr>PowerPoint Presentation</vt:lpstr>
      <vt:lpstr>You said – We did – April 2020</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Goodes, Jane</cp:lastModifiedBy>
  <cp:revision>63</cp:revision>
  <dcterms:created xsi:type="dcterms:W3CDTF">2018-09-02T17:12:15Z</dcterms:created>
  <dcterms:modified xsi:type="dcterms:W3CDTF">2020-06-01T08:49:44Z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0x0101006E927B77B7F39148B9CB17AE711C8D35</vt:lpwstr>
  </property>
</Properties>
</file>