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03" r:id="rId5"/>
    <p:sldId id="306" r:id="rId6"/>
    <p:sldId id="308" r:id="rId7"/>
    <p:sldId id="310" r:id="rId8"/>
    <p:sldId id="311" r:id="rId9"/>
    <p:sldId id="312" r:id="rId10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A"/>
    <a:srgbClr val="0000A8"/>
    <a:srgbClr val="00003E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60"/>
  </p:normalViewPr>
  <p:slideViewPr>
    <p:cSldViewPr>
      <p:cViewPr varScale="1">
        <p:scale>
          <a:sx n="83" d="100"/>
          <a:sy n="83" d="100"/>
        </p:scale>
        <p:origin x="65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2BE82-76B8-4663-9B47-EA0E8CE7EB8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4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2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4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2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69281"/>
            <a:ext cx="7772400" cy="15144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accent1"/>
                </a:solidFill>
              </a:rPr>
              <a:t>CDSP Debt</a:t>
            </a:r>
            <a:br>
              <a:rPr lang="en-GB" altLang="en-US" dirty="0">
                <a:solidFill>
                  <a:schemeClr val="accent1"/>
                </a:solidFill>
              </a:rPr>
            </a:br>
            <a:r>
              <a:rPr lang="en-GB" altLang="en-US" dirty="0">
                <a:solidFill>
                  <a:schemeClr val="accent1"/>
                </a:solidFill>
              </a:rPr>
              <a:t>DSC Contract Management Update</a:t>
            </a:r>
            <a:br>
              <a:rPr lang="en-GB" altLang="en-US" dirty="0">
                <a:solidFill>
                  <a:schemeClr val="accent1"/>
                </a:solidFill>
              </a:rPr>
            </a:br>
            <a:r>
              <a:rPr lang="en-GB" altLang="en-US" dirty="0">
                <a:solidFill>
                  <a:schemeClr val="accent1"/>
                </a:solidFill>
              </a:rPr>
              <a:t>17</a:t>
            </a:r>
            <a:r>
              <a:rPr lang="en-GB" altLang="en-US" baseline="30000" dirty="0">
                <a:solidFill>
                  <a:schemeClr val="accent1"/>
                </a:solidFill>
              </a:rPr>
              <a:t>th</a:t>
            </a:r>
            <a:r>
              <a:rPr lang="en-GB" altLang="en-US" dirty="0">
                <a:solidFill>
                  <a:schemeClr val="accent1"/>
                </a:solidFill>
              </a:rPr>
              <a:t> June 2020</a:t>
            </a:r>
            <a:br>
              <a:rPr lang="en-GB" altLang="en-US" dirty="0">
                <a:solidFill>
                  <a:schemeClr val="accent1"/>
                </a:solidFill>
              </a:rPr>
            </a:br>
            <a:r>
              <a:rPr lang="en-GB" altLang="en-US" sz="1100" dirty="0">
                <a:solidFill>
                  <a:schemeClr val="accent1"/>
                </a:solidFill>
              </a:rPr>
              <a:t>(Updated Slide Deck 12</a:t>
            </a:r>
            <a:r>
              <a:rPr lang="en-GB" altLang="en-US" sz="1100" baseline="30000" dirty="0">
                <a:solidFill>
                  <a:schemeClr val="accent1"/>
                </a:solidFill>
              </a:rPr>
              <a:t>th</a:t>
            </a:r>
            <a:r>
              <a:rPr lang="en-GB" altLang="en-US" sz="1100" dirty="0">
                <a:solidFill>
                  <a:schemeClr val="accent1"/>
                </a:solidFill>
              </a:rPr>
              <a:t> June 2020)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82566"/>
            <a:ext cx="6400800" cy="594122"/>
          </a:xfrm>
          <a:noFill/>
          <a:ln/>
        </p:spPr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180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9E311B-34F6-4984-B3D7-B6F6A0C12EDA}"/>
              </a:ext>
            </a:extLst>
          </p:cNvPr>
          <p:cNvSpPr txBox="1"/>
          <p:nvPr/>
        </p:nvSpPr>
        <p:spPr>
          <a:xfrm>
            <a:off x="467544" y="670279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Currently there is in the region of £53.5k* of CDSP debt due to a number of CDSP customers failing. (15 Suppliers and 2 Shippers)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Shippers Utility Professional Business Operations and Better Energy account for £39,035.45* of the debt.</a:t>
            </a:r>
          </a:p>
          <a:p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Where debt is greater than £1k (excluding VAT) then a proof of debt is lodged with the Insolvency Practitioner (as agreed with the DSC Credit Committee) to recover some/all of the debt.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/>
                </a:solidFill>
              </a:rPr>
              <a:t>£51.6k of the £53.5k has been lodged with Administrators as claims.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75A6E3-AC51-430D-AFB9-63A00C95B5A8}"/>
              </a:ext>
            </a:extLst>
          </p:cNvPr>
          <p:cNvSpPr txBox="1"/>
          <p:nvPr/>
        </p:nvSpPr>
        <p:spPr>
          <a:xfrm>
            <a:off x="971600" y="123478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EF18E-34E4-45A7-96EF-7EAE6BF12757}"/>
              </a:ext>
            </a:extLst>
          </p:cNvPr>
          <p:cNvSpPr txBox="1"/>
          <p:nvPr/>
        </p:nvSpPr>
        <p:spPr>
          <a:xfrm>
            <a:off x="0" y="4697221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* Position at 12/05/20</a:t>
            </a:r>
          </a:p>
        </p:txBody>
      </p:sp>
    </p:spTree>
    <p:extLst>
      <p:ext uri="{BB962C8B-B14F-4D97-AF65-F5344CB8AC3E}">
        <p14:creationId xmlns:p14="http://schemas.microsoft.com/office/powerpoint/2010/main" val="94221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84584" y="53789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Failed Customers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79D4E708-5DD1-4C59-A0C5-4DCC0C5E9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48054"/>
              </p:ext>
            </p:extLst>
          </p:nvPr>
        </p:nvGraphicFramePr>
        <p:xfrm>
          <a:off x="167042" y="555526"/>
          <a:ext cx="8809916" cy="447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779">
                  <a:extLst>
                    <a:ext uri="{9D8B030D-6E8A-4147-A177-3AD203B41FA5}">
                      <a16:colId xmlns:a16="http://schemas.microsoft.com/office/drawing/2014/main" val="4199608663"/>
                    </a:ext>
                  </a:extLst>
                </a:gridCol>
                <a:gridCol w="1742187">
                  <a:extLst>
                    <a:ext uri="{9D8B030D-6E8A-4147-A177-3AD203B41FA5}">
                      <a16:colId xmlns:a16="http://schemas.microsoft.com/office/drawing/2014/main" val="1504333329"/>
                    </a:ext>
                  </a:extLst>
                </a:gridCol>
                <a:gridCol w="1889104">
                  <a:extLst>
                    <a:ext uri="{9D8B030D-6E8A-4147-A177-3AD203B41FA5}">
                      <a16:colId xmlns:a16="http://schemas.microsoft.com/office/drawing/2014/main" val="2595716224"/>
                    </a:ext>
                  </a:extLst>
                </a:gridCol>
                <a:gridCol w="2382705">
                  <a:extLst>
                    <a:ext uri="{9D8B030D-6E8A-4147-A177-3AD203B41FA5}">
                      <a16:colId xmlns:a16="http://schemas.microsoft.com/office/drawing/2014/main" val="3230830352"/>
                    </a:ext>
                  </a:extLst>
                </a:gridCol>
                <a:gridCol w="1014141">
                  <a:extLst>
                    <a:ext uri="{9D8B030D-6E8A-4147-A177-3AD203B41FA5}">
                      <a16:colId xmlns:a16="http://schemas.microsoft.com/office/drawing/2014/main" val="1368140610"/>
                    </a:ext>
                  </a:extLst>
                </a:gridCol>
              </a:tblGrid>
              <a:tr h="327527">
                <a:tc>
                  <a:txBody>
                    <a:bodyPr/>
                    <a:lstStyle/>
                    <a:p>
                      <a:r>
                        <a:rPr lang="en-GB" sz="600" dirty="0"/>
                        <a:t>Customer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Customer Short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Total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User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Administrator Claim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3742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Better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BTE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£1,815.73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b="1" dirty="0"/>
                        <a:t>Shipper (Failed Dec 2019) - £1,648.80 (General Services) - £166.93 Specific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58250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Breeze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BZE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£241.57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Dec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130041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Brilliant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BEY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£162.43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Mar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47248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Cardiff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CRD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£13.86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Aug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484185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Economy Energy Trading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£1,651.39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Jan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102608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 err="1"/>
                        <a:t>Eversmart</a:t>
                      </a:r>
                      <a:r>
                        <a:rPr lang="en-GB" sz="600" dirty="0"/>
                        <a:t> Energy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ENQ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£1,886.86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Sep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12554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Future Energy (Supply Limited)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FES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£352.36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Jan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17342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GB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£5,246.44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Dec 2016) ** PRE DSC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40903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 err="1"/>
                        <a:t>Gnergy</a:t>
                      </a:r>
                      <a:r>
                        <a:rPr lang="en-GB" sz="600" dirty="0"/>
                        <a:t>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GHL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£73.92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Mar 2020)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87848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 err="1"/>
                        <a:t>Iresa</a:t>
                      </a:r>
                      <a:r>
                        <a:rPr lang="en-GB" sz="600" dirty="0"/>
                        <a:t>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£658.75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Aug 2018)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2370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One Wales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£9.02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Oct 2018)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843471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One Select Limited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£1.082.89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Dec 2018)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26513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Our Power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£1,773.22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Feb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38449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Rutherford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RUT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£29.34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Oct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397156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Snowdrop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£329.38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Nov 2018)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783739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 err="1"/>
                        <a:t>Solarplicity</a:t>
                      </a:r>
                      <a:r>
                        <a:rPr lang="en-GB" sz="600" dirty="0"/>
                        <a:t>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LOC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£2,037.42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Aug 2019)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162219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/>
                        <a:t>Temple Energy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£44.62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Mar 2020)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568994"/>
                  </a:ext>
                </a:extLst>
              </a:tr>
              <a:tr h="208426">
                <a:tc>
                  <a:txBody>
                    <a:bodyPr/>
                    <a:lstStyle/>
                    <a:p>
                      <a:r>
                        <a:rPr lang="en-GB" sz="600" dirty="0" err="1"/>
                        <a:t>Usio</a:t>
                      </a:r>
                      <a:r>
                        <a:rPr lang="en-GB" sz="600" dirty="0"/>
                        <a:t> Energy Supply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USI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£9.02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Supplier (Failed Oct 2018) Third Party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850730"/>
                  </a:ext>
                </a:extLst>
              </a:tr>
              <a:tr h="327527">
                <a:tc>
                  <a:txBody>
                    <a:bodyPr/>
                    <a:lstStyle/>
                    <a:p>
                      <a:r>
                        <a:rPr lang="en-GB" sz="600" dirty="0"/>
                        <a:t>Utility Professional Business Operations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UPB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£37,219.72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b="1" dirty="0"/>
                        <a:t>Shipper (Failed Nov 2018) - £23,080.58 General Services -£14,139.14 Specific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162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B41170-7CA6-4951-909D-B0E3B0C67023}"/>
              </a:ext>
            </a:extLst>
          </p:cNvPr>
          <p:cNvSpPr txBox="1"/>
          <p:nvPr/>
        </p:nvSpPr>
        <p:spPr>
          <a:xfrm>
            <a:off x="4204827" y="104319"/>
            <a:ext cx="4939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As agreed with the DSC Credit Committee any debt &lt;£1k ex VAT will not be pursued with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63661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9327" y="228419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Failed Customers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41170-7CA6-4951-909D-B0E3B0C67023}"/>
              </a:ext>
            </a:extLst>
          </p:cNvPr>
          <p:cNvSpPr txBox="1"/>
          <p:nvPr/>
        </p:nvSpPr>
        <p:spPr>
          <a:xfrm>
            <a:off x="4204827" y="104319"/>
            <a:ext cx="4939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As agreed with the DSC Credit Committee any debt &lt;£1k ex VAT will not be pursued with administrators.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03E51D3-5442-423D-A67C-3C463F84B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48551"/>
              </p:ext>
            </p:extLst>
          </p:nvPr>
        </p:nvGraphicFramePr>
        <p:xfrm>
          <a:off x="179512" y="859734"/>
          <a:ext cx="4392488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22">
                  <a:extLst>
                    <a:ext uri="{9D8B030D-6E8A-4147-A177-3AD203B41FA5}">
                      <a16:colId xmlns:a16="http://schemas.microsoft.com/office/drawing/2014/main" val="4171781644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3521324714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816835311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155337678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GB" sz="1000" dirty="0"/>
                        <a:t>Total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Total</a:t>
                      </a:r>
                    </a:p>
                    <a:p>
                      <a:r>
                        <a:rPr lang="en-GB" sz="100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Administrator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Unclaimed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0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£53,555.05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£51,630.78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£1,924.27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9028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A83877C6-85F1-440D-A239-EE991FD93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92100"/>
              </p:ext>
            </p:extLst>
          </p:nvPr>
        </p:nvGraphicFramePr>
        <p:xfrm>
          <a:off x="179512" y="1734047"/>
          <a:ext cx="4392488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22">
                  <a:extLst>
                    <a:ext uri="{9D8B030D-6E8A-4147-A177-3AD203B41FA5}">
                      <a16:colId xmlns:a16="http://schemas.microsoft.com/office/drawing/2014/main" val="4171781644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3521324714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816835311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139737410"/>
                    </a:ext>
                  </a:extLst>
                </a:gridCol>
              </a:tblGrid>
              <a:tr h="220463">
                <a:tc>
                  <a:txBody>
                    <a:bodyPr/>
                    <a:lstStyle/>
                    <a:p>
                      <a:r>
                        <a:rPr lang="en-GB" sz="1000" dirty="0"/>
                        <a:t>Supplier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Supplier</a:t>
                      </a:r>
                    </a:p>
                    <a:p>
                      <a:r>
                        <a:rPr lang="en-GB" sz="100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Administrator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Unclaimed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0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£14,519.60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£12,595.33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£1,924.27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90281"/>
                  </a:ext>
                </a:extLst>
              </a:tr>
            </a:tbl>
          </a:graphicData>
        </a:graphic>
      </p:graphicFrame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114D487B-CA6F-4CB8-9C1F-394C07A0D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43120"/>
              </p:ext>
            </p:extLst>
          </p:nvPr>
        </p:nvGraphicFramePr>
        <p:xfrm>
          <a:off x="179510" y="2609222"/>
          <a:ext cx="7920882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17178164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521324714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81683531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8110711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6215199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GB" sz="1000" dirty="0"/>
                        <a:t>Shipper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Shipper</a:t>
                      </a:r>
                    </a:p>
                    <a:p>
                      <a:r>
                        <a:rPr lang="en-GB" sz="100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Administrator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Specific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General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0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£39,035.45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£24,729.38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£14,306.07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9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1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9E311B-34F6-4984-B3D7-B6F6A0C12EDA}"/>
              </a:ext>
            </a:extLst>
          </p:cNvPr>
          <p:cNvSpPr txBox="1"/>
          <p:nvPr/>
        </p:nvSpPr>
        <p:spPr>
          <a:xfrm>
            <a:off x="647564" y="352450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Credit Rules state under section 2.2: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“</a:t>
            </a:r>
            <a:r>
              <a:rPr lang="en-GB" sz="1400" dirty="0">
                <a:solidFill>
                  <a:schemeClr val="accent1"/>
                </a:solidFill>
              </a:rPr>
              <a:t>the effect of the provisions of the Budget and Charging Methodology Document is that if Customers fail to make payment of any invoice issued when due, </a:t>
            </a:r>
            <a:r>
              <a:rPr lang="en-GB" sz="1400" u="sng" dirty="0">
                <a:solidFill>
                  <a:schemeClr val="accent1"/>
                </a:solidFill>
              </a:rPr>
              <a:t>all other customers shall become liable for (in aggregate) for an equivalent amount </a:t>
            </a:r>
            <a:r>
              <a:rPr lang="en-GB" sz="1400" dirty="0">
                <a:solidFill>
                  <a:schemeClr val="accent1"/>
                </a:solidFill>
              </a:rPr>
              <a:t>(together with an amount in respect of the cost of financing such non-payment)”</a:t>
            </a:r>
          </a:p>
          <a:p>
            <a:pPr lvl="1"/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Budget and Charging Methodology is silent on how this is done however, it does state the following under Section 1.4b in terms of costs: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</a:rPr>
              <a:t>“Costs means any cost, expense, liability or other outgoing of the CDSP, however arising or incurred, but not including </a:t>
            </a:r>
            <a:r>
              <a:rPr lang="en-US" sz="1400" dirty="0" err="1">
                <a:solidFill>
                  <a:schemeClr val="accent1"/>
                </a:solidFill>
              </a:rPr>
              <a:t>amortisation</a:t>
            </a:r>
            <a:r>
              <a:rPr lang="en-US" sz="1400" dirty="0">
                <a:solidFill>
                  <a:schemeClr val="accent1"/>
                </a:solidFill>
              </a:rPr>
              <a:t> or depreciation”</a:t>
            </a:r>
          </a:p>
          <a:p>
            <a:pPr lvl="1"/>
            <a:endParaRPr lang="en-GB" sz="14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Question: Should the definition of cost include debt for added clarity?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75A6E3-AC51-430D-AFB9-63A00C95B5A8}"/>
              </a:ext>
            </a:extLst>
          </p:cNvPr>
          <p:cNvSpPr txBox="1"/>
          <p:nvPr/>
        </p:nvSpPr>
        <p:spPr>
          <a:xfrm>
            <a:off x="971600" y="123478"/>
            <a:ext cx="207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CDSP Debt</a:t>
            </a:r>
          </a:p>
        </p:txBody>
      </p:sp>
    </p:spTree>
    <p:extLst>
      <p:ext uri="{BB962C8B-B14F-4D97-AF65-F5344CB8AC3E}">
        <p14:creationId xmlns:p14="http://schemas.microsoft.com/office/powerpoint/2010/main" val="181565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9E311B-34F6-4984-B3D7-B6F6A0C12EDA}"/>
              </a:ext>
            </a:extLst>
          </p:cNvPr>
          <p:cNvSpPr txBox="1"/>
          <p:nvPr/>
        </p:nvSpPr>
        <p:spPr>
          <a:xfrm>
            <a:off x="647564" y="267494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Debt is currently captured under the Manage the Business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Credit Rules state that all customers shall become liable for the debt.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Question: Would it be fairer to recover the debt in the constituency that the debt occurred?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Note: 15 of the 17 companies that failed are Suppliers (£14.5k of debt) and 2 relate to Shippers (£39k of debt)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Question: What action should be taken with the debt incurred to date total £53.5k and going forward?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75A6E3-AC51-430D-AFB9-63A00C95B5A8}"/>
              </a:ext>
            </a:extLst>
          </p:cNvPr>
          <p:cNvSpPr txBox="1"/>
          <p:nvPr/>
        </p:nvSpPr>
        <p:spPr>
          <a:xfrm>
            <a:off x="971600" y="123478"/>
            <a:ext cx="207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CDSP Debt</a:t>
            </a:r>
          </a:p>
        </p:txBody>
      </p:sp>
    </p:spTree>
    <p:extLst>
      <p:ext uri="{BB962C8B-B14F-4D97-AF65-F5344CB8AC3E}">
        <p14:creationId xmlns:p14="http://schemas.microsoft.com/office/powerpoint/2010/main" val="87851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D5537D-8C91-491F-938A-51C1BF8193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01f7a547-d57a-44ce-a211-81869c79743b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3092569d-7549-4f1f-b838-122d264c6bd8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775</Words>
  <Application>Microsoft Office PowerPoint</Application>
  <PresentationFormat>On-screen Show (16:9)</PresentationFormat>
  <Paragraphs>176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CDSP Debt DSC Contract Management Update 17th June 2020 (Updated Slide Deck 12th June 2020)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173</cp:revision>
  <cp:lastPrinted>2018-12-31T15:06:41Z</cp:lastPrinted>
  <dcterms:created xsi:type="dcterms:W3CDTF">2018-09-02T17:12:15Z</dcterms:created>
  <dcterms:modified xsi:type="dcterms:W3CDTF">2020-06-15T08:59:13Z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