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143" r:id="rId5"/>
    <p:sldMasterId id="2147484147" r:id="rId6"/>
    <p:sldMasterId id="2147484151" r:id="rId7"/>
  </p:sldMasterIdLst>
  <p:handoutMasterIdLst>
    <p:handoutMasterId r:id="rId12"/>
  </p:handoutMasterIdLst>
  <p:sldIdLst>
    <p:sldId id="277" r:id="rId8"/>
    <p:sldId id="346" r:id="rId9"/>
    <p:sldId id="332" r:id="rId10"/>
    <p:sldId id="333" r:id="rId11"/>
  </p:sldIdLst>
  <p:sldSz cx="9144000" cy="5143500" type="screen16x9"/>
  <p:notesSz cx="6724650" cy="97742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C000"/>
    <a:srgbClr val="56CF9E"/>
    <a:srgbClr val="00E658"/>
    <a:srgbClr val="3E5AA8"/>
    <a:srgbClr val="3E487C"/>
    <a:srgbClr val="00B050"/>
    <a:srgbClr val="7030A0"/>
    <a:srgbClr val="0579CD"/>
    <a:srgbClr val="1D3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93CA6-1620-4B71-8A3A-8E5806BC36CE}" v="9" dt="2020-06-03T13:07:03.8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35" autoAdjust="0"/>
    <p:restoredTop sz="94660"/>
  </p:normalViewPr>
  <p:slideViewPr>
    <p:cSldViewPr snapToObjects="1">
      <p:cViewPr varScale="1">
        <p:scale>
          <a:sx n="90" d="100"/>
          <a:sy n="90" d="100"/>
        </p:scale>
        <p:origin x="644" y="5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is, Christina" userId="73444ad4-33fe-482a-8a83-2276388c197e" providerId="ADAL" clId="{77ED1AA0-F88D-4F8D-8C8F-243202051F07}"/>
    <pc:docChg chg="modSld">
      <pc:chgData name="Francis, Christina" userId="73444ad4-33fe-482a-8a83-2276388c197e" providerId="ADAL" clId="{77ED1AA0-F88D-4F8D-8C8F-243202051F07}" dt="2020-06-03T13:07:03.877" v="8" actId="6549"/>
      <pc:docMkLst>
        <pc:docMk/>
      </pc:docMkLst>
      <pc:sldChg chg="modSp">
        <pc:chgData name="Francis, Christina" userId="73444ad4-33fe-482a-8a83-2276388c197e" providerId="ADAL" clId="{77ED1AA0-F88D-4F8D-8C8F-243202051F07}" dt="2020-06-03T13:07:03.877" v="8" actId="6549"/>
        <pc:sldMkLst>
          <pc:docMk/>
          <pc:sldMk cId="2832400221" sldId="346"/>
        </pc:sldMkLst>
        <pc:graphicFrameChg chg="mod modGraphic">
          <ac:chgData name="Francis, Christina" userId="73444ad4-33fe-482a-8a83-2276388c197e" providerId="ADAL" clId="{77ED1AA0-F88D-4F8D-8C8F-243202051F07}" dt="2020-06-03T13:07:03.877" v="8" actId="6549"/>
          <ac:graphicFrameMkLst>
            <pc:docMk/>
            <pc:sldMk cId="2832400221" sldId="346"/>
            <ac:graphicFrameMk id="2" creationId="{A45E486A-1B92-4FDD-BFB6-AE7A34A1100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08334" y="1"/>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03/06/2020</a:t>
            </a:fld>
            <a:endParaRPr lang="en-GB" dirty="0"/>
          </a:p>
        </p:txBody>
      </p:sp>
      <p:sp>
        <p:nvSpPr>
          <p:cNvPr id="65540" name="Rectangle 4"/>
          <p:cNvSpPr>
            <a:spLocks noGrp="1" noChangeArrowheads="1"/>
          </p:cNvSpPr>
          <p:nvPr>
            <p:ph type="ftr" sz="quarter" idx="2"/>
          </p:nvPr>
        </p:nvSpPr>
        <p:spPr bwMode="auto">
          <a:xfrm>
            <a:off x="0" y="9283496"/>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08334" y="9283496"/>
            <a:ext cx="2914748" cy="489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178" tIns="45088" rIns="90178" bIns="4508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191530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95040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84626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888738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531226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88311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4040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99267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89226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2277510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76273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11856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3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24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73784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27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5450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225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5469340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5.png"/><Relationship Id="rId5" Type="http://schemas.openxmlformats.org/officeDocument/2006/relationships/slideLayout" Target="../slideLayouts/slideLayout14.xml"/><Relationship Id="rId10" Type="http://schemas.openxmlformats.org/officeDocument/2006/relationships/theme" Target="../theme/theme4.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2"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endParaRPr>
          </a:p>
        </p:txBody>
      </p:sp>
    </p:spTree>
    <p:extLst>
      <p:ext uri="{BB962C8B-B14F-4D97-AF65-F5344CB8AC3E}">
        <p14:creationId xmlns:p14="http://schemas.microsoft.com/office/powerpoint/2010/main" val="1718675268"/>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3" y="4731545"/>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050">
                <a:solidFill>
                  <a:srgbClr val="1D3E61"/>
                </a:solidFill>
              </a:defRPr>
            </a:lvl1pPr>
          </a:lstStyle>
          <a:p>
            <a:pPr>
              <a:defRPr/>
            </a:pPr>
            <a:fld id="{AF429D2F-F2C8-4089-BC92-4AD68084899C}" type="slidenum">
              <a:rPr lang="en-GB">
                <a:latin typeface="Arial"/>
              </a:rPr>
              <a:pPr>
                <a:defRPr/>
              </a:pPr>
              <a:t>‹#›</a:t>
            </a:fld>
            <a:endParaRPr lang="en-GB" dirty="0">
              <a:latin typeface="Arial"/>
            </a:endParaRP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600"/>
            </a:lvl1pPr>
          </a:lstStyle>
          <a:p>
            <a:pPr>
              <a:defRPr/>
            </a:pPr>
            <a:endParaRPr lang="en-GB" dirty="0">
              <a:solidFill>
                <a:srgbClr val="000000"/>
              </a:solidFill>
              <a:latin typeface="Arial"/>
            </a:endParaRPr>
          </a:p>
        </p:txBody>
      </p:sp>
    </p:spTree>
    <p:extLst>
      <p:ext uri="{BB962C8B-B14F-4D97-AF65-F5344CB8AC3E}">
        <p14:creationId xmlns:p14="http://schemas.microsoft.com/office/powerpoint/2010/main" val="464213568"/>
      </p:ext>
    </p:extLst>
  </p:cSld>
  <p:clrMap bg1="lt1" tx1="dk1" bg2="lt2" tx2="dk2" accent1="accent1" accent2="accent2" accent3="accent3" accent4="accent4" accent5="accent5" accent6="accent6" hlink="hlink" folHlink="folHlink"/>
  <p:sldLayoutIdLst>
    <p:sldLayoutId id="2147484148" r:id="rId1"/>
    <p:sldLayoutId id="2147484149" r:id="rId2"/>
    <p:sldLayoutId id="2147484150" r:id="rId3"/>
  </p:sldLayoutIdLst>
  <p:txStyles>
    <p:titleStyle>
      <a:lvl1pPr algn="l" rtl="0" eaLnBrk="0" fontAlgn="base" hangingPunct="0">
        <a:spcBef>
          <a:spcPct val="0"/>
        </a:spcBef>
        <a:spcAft>
          <a:spcPct val="0"/>
        </a:spcAft>
        <a:defRPr sz="2250" b="1">
          <a:solidFill>
            <a:srgbClr val="1D3E61"/>
          </a:solidFill>
          <a:latin typeface="+mj-lt"/>
          <a:ea typeface="+mj-ea"/>
          <a:cs typeface="+mj-cs"/>
        </a:defRPr>
      </a:lvl1pPr>
      <a:lvl2pPr algn="l" rtl="0" eaLnBrk="0" fontAlgn="base" hangingPunct="0">
        <a:spcBef>
          <a:spcPct val="0"/>
        </a:spcBef>
        <a:spcAft>
          <a:spcPct val="0"/>
        </a:spcAft>
        <a:defRPr sz="2250" b="1">
          <a:solidFill>
            <a:srgbClr val="1D3E61"/>
          </a:solidFill>
          <a:latin typeface="Arial" charset="0"/>
        </a:defRPr>
      </a:lvl2pPr>
      <a:lvl3pPr algn="l" rtl="0" eaLnBrk="0" fontAlgn="base" hangingPunct="0">
        <a:spcBef>
          <a:spcPct val="0"/>
        </a:spcBef>
        <a:spcAft>
          <a:spcPct val="0"/>
        </a:spcAft>
        <a:defRPr sz="2250" b="1">
          <a:solidFill>
            <a:srgbClr val="1D3E61"/>
          </a:solidFill>
          <a:latin typeface="Arial" charset="0"/>
        </a:defRPr>
      </a:lvl3pPr>
      <a:lvl4pPr algn="l" rtl="0" eaLnBrk="0" fontAlgn="base" hangingPunct="0">
        <a:spcBef>
          <a:spcPct val="0"/>
        </a:spcBef>
        <a:spcAft>
          <a:spcPct val="0"/>
        </a:spcAft>
        <a:defRPr sz="2250" b="1">
          <a:solidFill>
            <a:srgbClr val="1D3E61"/>
          </a:solidFill>
          <a:latin typeface="Arial" charset="0"/>
        </a:defRPr>
      </a:lvl4pPr>
      <a:lvl5pPr algn="l" rtl="0" eaLnBrk="0" fontAlgn="base" hangingPunct="0">
        <a:spcBef>
          <a:spcPct val="0"/>
        </a:spcBef>
        <a:spcAft>
          <a:spcPct val="0"/>
        </a:spcAft>
        <a:defRPr sz="2250" b="1">
          <a:solidFill>
            <a:srgbClr val="1D3E61"/>
          </a:solidFill>
          <a:latin typeface="Arial" charset="0"/>
        </a:defRPr>
      </a:lvl5pPr>
      <a:lvl6pPr marL="342900" algn="ctr" rtl="0" fontAlgn="base">
        <a:spcBef>
          <a:spcPct val="0"/>
        </a:spcBef>
        <a:spcAft>
          <a:spcPct val="0"/>
        </a:spcAft>
        <a:defRPr sz="2100" b="1">
          <a:solidFill>
            <a:schemeClr val="tx1"/>
          </a:solidFill>
          <a:latin typeface="Arial" charset="0"/>
        </a:defRPr>
      </a:lvl6pPr>
      <a:lvl7pPr marL="685800" algn="ctr" rtl="0" fontAlgn="base">
        <a:spcBef>
          <a:spcPct val="0"/>
        </a:spcBef>
        <a:spcAft>
          <a:spcPct val="0"/>
        </a:spcAft>
        <a:defRPr sz="2100" b="1">
          <a:solidFill>
            <a:schemeClr val="tx1"/>
          </a:solidFill>
          <a:latin typeface="Arial" charset="0"/>
        </a:defRPr>
      </a:lvl7pPr>
      <a:lvl8pPr marL="1028700" algn="ctr" rtl="0" fontAlgn="base">
        <a:spcBef>
          <a:spcPct val="0"/>
        </a:spcBef>
        <a:spcAft>
          <a:spcPct val="0"/>
        </a:spcAft>
        <a:defRPr sz="2100" b="1">
          <a:solidFill>
            <a:schemeClr val="tx1"/>
          </a:solidFill>
          <a:latin typeface="Arial" charset="0"/>
        </a:defRPr>
      </a:lvl8pPr>
      <a:lvl9pPr marL="1371600" algn="ctr" rtl="0" fontAlgn="base">
        <a:spcBef>
          <a:spcPct val="0"/>
        </a:spcBef>
        <a:spcAft>
          <a:spcPct val="0"/>
        </a:spcAft>
        <a:defRPr sz="2100" b="1">
          <a:solidFill>
            <a:schemeClr val="tx1"/>
          </a:solidFill>
          <a:latin typeface="Arial" charset="0"/>
        </a:defRPr>
      </a:lvl9pPr>
    </p:titleStyle>
    <p:bodyStyle>
      <a:lvl1pPr marL="257175" indent="-257175" algn="l" rtl="0" eaLnBrk="0" fontAlgn="base" hangingPunct="0">
        <a:spcBef>
          <a:spcPct val="20000"/>
        </a:spcBef>
        <a:spcAft>
          <a:spcPct val="0"/>
        </a:spcAft>
        <a:buClr>
          <a:srgbClr val="0062C8"/>
        </a:buClr>
        <a:buFont typeface="Wingdings" pitchFamily="2" charset="2"/>
        <a:buChar char="§"/>
        <a:defRPr sz="1800">
          <a:solidFill>
            <a:srgbClr val="3E5AA8"/>
          </a:solidFill>
          <a:latin typeface="+mn-lt"/>
          <a:ea typeface="+mn-ea"/>
          <a:cs typeface="+mn-cs"/>
        </a:defRPr>
      </a:lvl1pPr>
      <a:lvl2pPr marL="557213" indent="-214313" algn="l" rtl="0" eaLnBrk="0" fontAlgn="base" hangingPunct="0">
        <a:spcBef>
          <a:spcPct val="20000"/>
        </a:spcBef>
        <a:spcAft>
          <a:spcPct val="0"/>
        </a:spcAft>
        <a:buClr>
          <a:srgbClr val="0062C8"/>
        </a:buClr>
        <a:buFont typeface="Wingdings" pitchFamily="2" charset="2"/>
        <a:buChar char="§"/>
        <a:defRPr sz="1500">
          <a:solidFill>
            <a:srgbClr val="3E5AA8"/>
          </a:solidFill>
          <a:latin typeface="+mn-lt"/>
        </a:defRPr>
      </a:lvl2pPr>
      <a:lvl3pPr marL="857250" indent="-17145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2001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4pPr>
      <a:lvl5pPr marL="1543050" indent="-171450" algn="l" rtl="0" eaLnBrk="0" fontAlgn="base" hangingPunct="0">
        <a:spcBef>
          <a:spcPct val="20000"/>
        </a:spcBef>
        <a:spcAft>
          <a:spcPct val="0"/>
        </a:spcAft>
        <a:buClr>
          <a:srgbClr val="0062C8"/>
        </a:buClr>
        <a:buFont typeface="Wingdings" pitchFamily="2" charset="2"/>
        <a:buChar char="§"/>
        <a:defRPr sz="1200">
          <a:solidFill>
            <a:srgbClr val="3E5AA8"/>
          </a:solidFill>
          <a:latin typeface="+mn-lt"/>
        </a:defRPr>
      </a:lvl5pPr>
      <a:lvl6pPr marL="18859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6pPr>
      <a:lvl7pPr marL="22288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7pPr>
      <a:lvl8pPr marL="25717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8pPr>
      <a:lvl9pPr marL="2914650" indent="-171450" algn="l" rtl="0" fontAlgn="base">
        <a:spcBef>
          <a:spcPct val="20000"/>
        </a:spcBef>
        <a:spcAft>
          <a:spcPct val="0"/>
        </a:spcAft>
        <a:buClr>
          <a:srgbClr val="0062C8"/>
        </a:buClr>
        <a:buFont typeface="Wingdings" pitchFamily="2" charset="2"/>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11600490"/>
      </p:ext>
    </p:extLst>
  </p:cSld>
  <p:clrMap bg1="lt1" tx1="dk1" bg2="lt2" tx2="dk2" accent1="accent1" accent2="accent2" accent3="accent3" accent4="accent4" accent5="accent5" accent6="accent6" hlink="hlink" folHlink="folHlink"/>
  <p:sldLayoutIdLst>
    <p:sldLayoutId id="2147484152" r:id="rId1"/>
    <p:sldLayoutId id="2147484153" r:id="rId2"/>
    <p:sldLayoutId id="2147484154" r:id="rId3"/>
    <p:sldLayoutId id="2147484155" r:id="rId4"/>
    <p:sldLayoutId id="2147484156" r:id="rId5"/>
    <p:sldLayoutId id="2147484157" r:id="rId6"/>
    <p:sldLayoutId id="2147484158" r:id="rId7"/>
    <p:sldLayoutId id="2147484159" r:id="rId8"/>
    <p:sldLayoutId id="2147484160"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fontScale="90000"/>
          </a:bodyPr>
          <a:lstStyle/>
          <a:p>
            <a:r>
              <a:rPr lang="en-GB" sz="3600" dirty="0">
                <a:solidFill>
                  <a:srgbClr val="3E5AA8"/>
                </a:solidFill>
                <a:latin typeface="+mn-lt"/>
              </a:rPr>
              <a:t>Change Assurance </a:t>
            </a:r>
            <a:br>
              <a:rPr lang="en-GB" sz="3600" dirty="0">
                <a:solidFill>
                  <a:srgbClr val="3E5AA8"/>
                </a:solidFill>
                <a:latin typeface="+mn-lt"/>
              </a:rPr>
            </a:br>
            <a:r>
              <a:rPr lang="en-GB" sz="3600" dirty="0">
                <a:latin typeface="+mn-lt"/>
              </a:rPr>
              <a:t>XEC Report - Health Check - 1</a:t>
            </a:r>
            <a:br>
              <a:rPr lang="en-GB" sz="3600" dirty="0">
                <a:solidFill>
                  <a:srgbClr val="3E5AA8"/>
                </a:solidFill>
                <a:latin typeface="+mn-lt"/>
              </a:rPr>
            </a:br>
            <a:endParaRPr lang="en-GB" sz="1800" dirty="0">
              <a:solidFill>
                <a:srgbClr val="3E5AA8"/>
              </a:solidFill>
              <a:latin typeface="+mn-lt"/>
            </a:endParaRPr>
          </a:p>
        </p:txBody>
      </p:sp>
      <p:sp>
        <p:nvSpPr>
          <p:cNvPr id="2" name="Subtitle 1"/>
          <p:cNvSpPr>
            <a:spLocks noGrp="1"/>
          </p:cNvSpPr>
          <p:nvPr>
            <p:ph type="subTitle" idx="1"/>
          </p:nvPr>
        </p:nvSpPr>
        <p:spPr/>
        <p:txBody>
          <a:bodyPr/>
          <a:lstStyle/>
          <a:p>
            <a:r>
              <a:rPr lang="en-GB" dirty="0"/>
              <a:t>UK Link Release – November 20</a:t>
            </a:r>
          </a:p>
          <a:p>
            <a:r>
              <a:rPr lang="en-GB" dirty="0"/>
              <a:t>May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A45E486A-1B92-4FDD-BFB6-AE7A34A11004}"/>
              </a:ext>
            </a:extLst>
          </p:cNvPr>
          <p:cNvGraphicFramePr>
            <a:graphicFrameLocks noGrp="1"/>
          </p:cNvGraphicFramePr>
          <p:nvPr>
            <p:extLst>
              <p:ext uri="{D42A27DB-BD31-4B8C-83A1-F6EECF244321}">
                <p14:modId xmlns:p14="http://schemas.microsoft.com/office/powerpoint/2010/main" val="889775091"/>
              </p:ext>
            </p:extLst>
          </p:nvPr>
        </p:nvGraphicFramePr>
        <p:xfrm>
          <a:off x="38529" y="1059261"/>
          <a:ext cx="9073844" cy="3963581"/>
        </p:xfrm>
        <a:graphic>
          <a:graphicData uri="http://schemas.openxmlformats.org/drawingml/2006/table">
            <a:tbl>
              <a:tblPr firstRow="1" bandRow="1">
                <a:tableStyleId>{5C22544A-7EE6-4342-B048-85BDC9FD1C3A}</a:tableStyleId>
              </a:tblPr>
              <a:tblGrid>
                <a:gridCol w="1869175">
                  <a:extLst>
                    <a:ext uri="{9D8B030D-6E8A-4147-A177-3AD203B41FA5}">
                      <a16:colId xmlns:a16="http://schemas.microsoft.com/office/drawing/2014/main" val="1709336766"/>
                    </a:ext>
                  </a:extLst>
                </a:gridCol>
                <a:gridCol w="579932">
                  <a:extLst>
                    <a:ext uri="{9D8B030D-6E8A-4147-A177-3AD203B41FA5}">
                      <a16:colId xmlns:a16="http://schemas.microsoft.com/office/drawing/2014/main" val="1582597940"/>
                    </a:ext>
                  </a:extLst>
                </a:gridCol>
                <a:gridCol w="6624737">
                  <a:extLst>
                    <a:ext uri="{9D8B030D-6E8A-4147-A177-3AD203B41FA5}">
                      <a16:colId xmlns:a16="http://schemas.microsoft.com/office/drawing/2014/main" val="1753193464"/>
                    </a:ext>
                  </a:extLst>
                </a:gridCol>
              </a:tblGrid>
              <a:tr h="249043">
                <a:tc>
                  <a:txBody>
                    <a:bodyPr/>
                    <a:lstStyle/>
                    <a:p>
                      <a:r>
                        <a:rPr lang="en-GB" sz="1000" dirty="0"/>
                        <a:t>Topic</a:t>
                      </a:r>
                    </a:p>
                  </a:txBody>
                  <a:tcPr/>
                </a:tc>
                <a:tc>
                  <a:txBody>
                    <a:bodyPr/>
                    <a:lstStyle/>
                    <a:p>
                      <a:r>
                        <a:rPr lang="en-GB" sz="1000" dirty="0"/>
                        <a:t>RAYG</a:t>
                      </a:r>
                    </a:p>
                  </a:txBody>
                  <a:tcPr/>
                </a:tc>
                <a:tc>
                  <a:txBody>
                    <a:bodyPr/>
                    <a:lstStyle/>
                    <a:p>
                      <a:pPr algn="ctr"/>
                      <a:r>
                        <a:rPr lang="en-GB" sz="1000" dirty="0"/>
                        <a:t>Summary</a:t>
                      </a:r>
                    </a:p>
                  </a:txBody>
                  <a:tcPr/>
                </a:tc>
                <a:extLst>
                  <a:ext uri="{0D108BD9-81ED-4DB2-BD59-A6C34878D82A}">
                    <a16:rowId xmlns:a16="http://schemas.microsoft.com/office/drawing/2014/main" val="2421521186"/>
                  </a:ext>
                </a:extLst>
              </a:tr>
              <a:tr h="352773">
                <a:tc>
                  <a:txBody>
                    <a:bodyPr/>
                    <a:lstStyle/>
                    <a:p>
                      <a:r>
                        <a:rPr lang="en-GB" sz="1050" dirty="0"/>
                        <a:t>Business Case</a:t>
                      </a:r>
                    </a:p>
                  </a:txBody>
                  <a:tcPr/>
                </a:tc>
                <a:tc>
                  <a:txBody>
                    <a:bodyPr/>
                    <a:lstStyle/>
                    <a:p>
                      <a:endParaRPr lang="en-GB" sz="1050" dirty="0"/>
                    </a:p>
                  </a:txBody>
                  <a:tcPr>
                    <a:solidFill>
                      <a:srgbClr val="FFC000"/>
                    </a:solidFill>
                  </a:tcPr>
                </a:tc>
                <a:tc rowSpan="11">
                  <a:txBody>
                    <a:bodyPr/>
                    <a:lstStyle/>
                    <a:p>
                      <a:r>
                        <a:rPr lang="en-GB" sz="800" kern="1200" dirty="0">
                          <a:solidFill>
                            <a:schemeClr val="dk1"/>
                          </a:solidFill>
                          <a:effectLst/>
                          <a:latin typeface="+mn-lt"/>
                          <a:ea typeface="+mn-ea"/>
                          <a:cs typeface="+mn-cs"/>
                        </a:rPr>
                        <a:t>The delayed detailed project planning and insufficient RAID management has significant risk for successful delivery of the outcomes for the November 20 Release. This is the first health check after the pulse check that was conducted in March 2020. Some of the observations raised as part of the pulse check are still to be addressed and this is reflected in the outcome of the assurance activity.  </a:t>
                      </a:r>
                    </a:p>
                    <a:p>
                      <a:r>
                        <a:rPr lang="en-GB" sz="800" kern="1200" dirty="0">
                          <a:solidFill>
                            <a:schemeClr val="dk1"/>
                          </a:solidFill>
                          <a:effectLst/>
                          <a:latin typeface="+mn-lt"/>
                          <a:ea typeface="+mn-ea"/>
                          <a:cs typeface="+mn-cs"/>
                        </a:rPr>
                        <a:t> </a:t>
                      </a:r>
                    </a:p>
                    <a:p>
                      <a:r>
                        <a:rPr lang="en-GB" sz="800" kern="1200" dirty="0">
                          <a:solidFill>
                            <a:schemeClr val="dk1"/>
                          </a:solidFill>
                          <a:effectLst/>
                          <a:latin typeface="+mn-lt"/>
                          <a:ea typeface="+mn-ea"/>
                          <a:cs typeface="+mn-cs"/>
                        </a:rPr>
                        <a:t>It was highlighted by various Stakeholders that November 20 have implemented the following lessons from previous releases: </a:t>
                      </a:r>
                    </a:p>
                    <a:p>
                      <a:pPr marL="171450" lvl="0" indent="-171450">
                        <a:buFont typeface="Arial" panose="020B0604020202020204" pitchFamily="34" charset="0"/>
                        <a:buChar char="•"/>
                      </a:pPr>
                      <a:r>
                        <a:rPr lang="en-GB" sz="800" kern="1200" dirty="0">
                          <a:solidFill>
                            <a:schemeClr val="dk1"/>
                          </a:solidFill>
                          <a:effectLst/>
                          <a:latin typeface="+mn-lt"/>
                          <a:ea typeface="+mn-ea"/>
                          <a:cs typeface="+mn-cs"/>
                        </a:rPr>
                        <a:t>Better engagement with Stakeholders (Service Transition/Business and People Change)</a:t>
                      </a:r>
                    </a:p>
                    <a:p>
                      <a:pPr marL="171450" lvl="0" indent="-171450">
                        <a:buFont typeface="Arial" panose="020B0604020202020204" pitchFamily="34" charset="0"/>
                        <a:buChar char="•"/>
                      </a:pPr>
                      <a:r>
                        <a:rPr lang="en-GB" sz="800" kern="1200" dirty="0">
                          <a:solidFill>
                            <a:schemeClr val="dk1"/>
                          </a:solidFill>
                          <a:effectLst/>
                          <a:latin typeface="+mn-lt"/>
                          <a:ea typeface="+mn-ea"/>
                          <a:cs typeface="+mn-cs"/>
                        </a:rPr>
                        <a:t>Applied better workshop management but still need to build on consistency </a:t>
                      </a:r>
                    </a:p>
                    <a:p>
                      <a:pPr marL="171450" lvl="0" indent="-171450">
                        <a:buFont typeface="Arial" panose="020B0604020202020204" pitchFamily="34" charset="0"/>
                        <a:buChar char="•"/>
                      </a:pPr>
                      <a:r>
                        <a:rPr lang="en-GB" sz="800" kern="1200" dirty="0">
                          <a:solidFill>
                            <a:schemeClr val="dk1"/>
                          </a:solidFill>
                          <a:effectLst/>
                          <a:latin typeface="+mn-lt"/>
                          <a:ea typeface="+mn-ea"/>
                          <a:cs typeface="+mn-cs"/>
                        </a:rPr>
                        <a:t>Positive ownership of change pack delivery </a:t>
                      </a:r>
                    </a:p>
                    <a:p>
                      <a:pPr marL="171450" lvl="0" indent="-171450">
                        <a:buFont typeface="Arial" panose="020B0604020202020204" pitchFamily="34" charset="0"/>
                        <a:buChar char="•"/>
                      </a:pPr>
                      <a:r>
                        <a:rPr lang="en-GB" sz="800" kern="1200" dirty="0">
                          <a:solidFill>
                            <a:schemeClr val="dk1"/>
                          </a:solidFill>
                          <a:effectLst/>
                          <a:latin typeface="+mn-lt"/>
                          <a:ea typeface="+mn-ea"/>
                          <a:cs typeface="+mn-cs"/>
                        </a:rPr>
                        <a:t>Good control of the requirements catalogue</a:t>
                      </a:r>
                    </a:p>
                    <a:p>
                      <a:r>
                        <a:rPr lang="en-GB" sz="800" kern="1200" dirty="0">
                          <a:solidFill>
                            <a:schemeClr val="dk1"/>
                          </a:solidFill>
                          <a:effectLst/>
                          <a:latin typeface="+mn-lt"/>
                          <a:ea typeface="+mn-ea"/>
                          <a:cs typeface="+mn-cs"/>
                        </a:rPr>
                        <a:t> </a:t>
                      </a:r>
                    </a:p>
                    <a:p>
                      <a:r>
                        <a:rPr lang="en-GB" sz="800" kern="1200" dirty="0">
                          <a:solidFill>
                            <a:schemeClr val="dk1"/>
                          </a:solidFill>
                          <a:effectLst/>
                          <a:latin typeface="+mn-lt"/>
                          <a:ea typeface="+mn-ea"/>
                          <a:cs typeface="+mn-cs"/>
                        </a:rPr>
                        <a:t>Currently the design phase is still in progress and has been extended by 3+ weeks due to further requirements clarification and new requirements. However, the reasons and impact of the delay have not been communicated and escalated effectively. The extension of the design phase may have a slight increase on the EQR cost which is to be discussed with ChMC. Funding for the full delivery is yet to be secured and it is planned to be presented to IRC on 4</a:t>
                      </a:r>
                      <a:r>
                        <a:rPr lang="en-GB" sz="800" kern="1200" baseline="30000" dirty="0">
                          <a:solidFill>
                            <a:schemeClr val="dk1"/>
                          </a:solidFill>
                          <a:effectLst/>
                          <a:latin typeface="+mn-lt"/>
                          <a:ea typeface="+mn-ea"/>
                          <a:cs typeface="+mn-cs"/>
                        </a:rPr>
                        <a:t>th</a:t>
                      </a:r>
                      <a:r>
                        <a:rPr lang="en-GB" sz="800" kern="1200" dirty="0">
                          <a:solidFill>
                            <a:schemeClr val="dk1"/>
                          </a:solidFill>
                          <a:effectLst/>
                          <a:latin typeface="+mn-lt"/>
                          <a:ea typeface="+mn-ea"/>
                          <a:cs typeface="+mn-cs"/>
                        </a:rPr>
                        <a:t> June while the Build phase is to commence at risk on 1</a:t>
                      </a:r>
                      <a:r>
                        <a:rPr lang="en-GB" sz="800" kern="1200" baseline="30000" dirty="0">
                          <a:solidFill>
                            <a:schemeClr val="dk1"/>
                          </a:solidFill>
                          <a:effectLst/>
                          <a:latin typeface="+mn-lt"/>
                          <a:ea typeface="+mn-ea"/>
                          <a:cs typeface="+mn-cs"/>
                        </a:rPr>
                        <a:t>st</a:t>
                      </a:r>
                      <a:r>
                        <a:rPr lang="en-GB" sz="800" kern="1200" dirty="0">
                          <a:solidFill>
                            <a:schemeClr val="dk1"/>
                          </a:solidFill>
                          <a:effectLst/>
                          <a:latin typeface="+mn-lt"/>
                          <a:ea typeface="+mn-ea"/>
                          <a:cs typeface="+mn-cs"/>
                        </a:rPr>
                        <a:t> June.  </a:t>
                      </a:r>
                    </a:p>
                    <a:p>
                      <a:r>
                        <a:rPr lang="en-GB" sz="800" kern="1200" dirty="0">
                          <a:solidFill>
                            <a:schemeClr val="dk1"/>
                          </a:solidFill>
                          <a:effectLst/>
                          <a:latin typeface="+mn-lt"/>
                          <a:ea typeface="+mn-ea"/>
                          <a:cs typeface="+mn-cs"/>
                        </a:rPr>
                        <a:t> </a:t>
                      </a:r>
                    </a:p>
                    <a:p>
                      <a:r>
                        <a:rPr lang="en-GB" sz="800" kern="1200" dirty="0">
                          <a:solidFill>
                            <a:schemeClr val="dk1"/>
                          </a:solidFill>
                          <a:effectLst/>
                          <a:latin typeface="+mn-lt"/>
                          <a:ea typeface="+mn-ea"/>
                          <a:cs typeface="+mn-cs"/>
                        </a:rPr>
                        <a:t>Due to incomplete detailed planning, the start-up and initiation phases were not delivered in time following project commencement in February 2020, the initiation and design stage gates are to be re-planned and baselined. The initial project planning focussed on just the design deliverables and lacked some detail of the overall picture of project management. This has resulted in lack of adequate project management governance for example: documentation, baselining milestones, financial tracking, RAID management, inclusion of requirements traceability in project plan and effective change management. It has been challenging to engage with Stakeholders on time due to the ways of working during Covid-19 situation</a:t>
                      </a:r>
                      <a:r>
                        <a:rPr lang="en-GB" sz="800" kern="1200">
                          <a:solidFill>
                            <a:schemeClr val="dk1"/>
                          </a:solidFill>
                          <a:effectLst/>
                          <a:latin typeface="+mn-lt"/>
                          <a:ea typeface="+mn-ea"/>
                          <a:cs typeface="+mn-cs"/>
                        </a:rPr>
                        <a:t>. There </a:t>
                      </a:r>
                      <a:r>
                        <a:rPr lang="en-GB" sz="800" kern="1200" dirty="0">
                          <a:solidFill>
                            <a:schemeClr val="dk1"/>
                          </a:solidFill>
                          <a:effectLst/>
                          <a:latin typeface="+mn-lt"/>
                          <a:ea typeface="+mn-ea"/>
                          <a:cs typeface="+mn-cs"/>
                        </a:rPr>
                        <a:t>should more support provided by SPM to the developing PM with close monitoring of the project and validation of messages being sent out to Customers to ensure good quality of outputs, and appropriate communication.</a:t>
                      </a:r>
                    </a:p>
                    <a:p>
                      <a:r>
                        <a:rPr lang="en-GB" sz="800" kern="1200" dirty="0">
                          <a:solidFill>
                            <a:schemeClr val="dk1"/>
                          </a:solidFill>
                          <a:effectLst/>
                          <a:latin typeface="+mn-lt"/>
                          <a:ea typeface="+mn-ea"/>
                          <a:cs typeface="+mn-cs"/>
                        </a:rPr>
                        <a:t> </a:t>
                      </a:r>
                    </a:p>
                    <a:p>
                      <a:r>
                        <a:rPr lang="en-GB" sz="800" kern="1200" dirty="0">
                          <a:solidFill>
                            <a:schemeClr val="dk1"/>
                          </a:solidFill>
                          <a:effectLst/>
                          <a:latin typeface="+mn-lt"/>
                          <a:ea typeface="+mn-ea"/>
                          <a:cs typeface="+mn-cs"/>
                        </a:rPr>
                        <a:t>There is a risk that the build environment may be delayed due to the configuration of Charm and a dependency on CSSC releasing the track 1 environment in time to perform the refresh (data and code) for the November 20 release. The lessons learnt from previous releases is to be reviewed and implemented on this release to ensure a successful outcome.</a:t>
                      </a:r>
                    </a:p>
                    <a:p>
                      <a:r>
                        <a:rPr lang="en-GB" sz="800" kern="1200" dirty="0">
                          <a:solidFill>
                            <a:schemeClr val="dk1"/>
                          </a:solidFill>
                          <a:effectLst/>
                          <a:latin typeface="+mn-lt"/>
                          <a:ea typeface="+mn-ea"/>
                          <a:cs typeface="+mn-cs"/>
                        </a:rPr>
                        <a:t> </a:t>
                      </a:r>
                    </a:p>
                    <a:p>
                      <a:r>
                        <a:rPr lang="en-GB" sz="800" kern="1200" dirty="0">
                          <a:solidFill>
                            <a:schemeClr val="dk1"/>
                          </a:solidFill>
                          <a:effectLst/>
                          <a:latin typeface="+mn-lt"/>
                          <a:ea typeface="+mn-ea"/>
                          <a:cs typeface="+mn-cs"/>
                        </a:rPr>
                        <a:t>It is recommended that the next change assurance health check should be conducted before entry into UAT.</a:t>
                      </a:r>
                      <a:endParaRPr lang="en-GB" sz="800" dirty="0"/>
                    </a:p>
                  </a:txBody>
                  <a:tcPr/>
                </a:tc>
                <a:extLst>
                  <a:ext uri="{0D108BD9-81ED-4DB2-BD59-A6C34878D82A}">
                    <a16:rowId xmlns:a16="http://schemas.microsoft.com/office/drawing/2014/main" val="950844557"/>
                  </a:ext>
                </a:extLst>
              </a:tr>
              <a:tr h="338927">
                <a:tc>
                  <a:txBody>
                    <a:bodyPr/>
                    <a:lstStyle/>
                    <a:p>
                      <a:r>
                        <a:rPr lang="en-GB" sz="1050" dirty="0"/>
                        <a:t>Sponsorship</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3110429756"/>
                  </a:ext>
                </a:extLst>
              </a:tr>
              <a:tr h="338927">
                <a:tc>
                  <a:txBody>
                    <a:bodyPr/>
                    <a:lstStyle/>
                    <a:p>
                      <a:r>
                        <a:rPr lang="en-GB" sz="1050" dirty="0"/>
                        <a:t>Governance</a:t>
                      </a:r>
                    </a:p>
                  </a:txBody>
                  <a:tcPr/>
                </a:tc>
                <a:tc>
                  <a:txBody>
                    <a:bodyPr/>
                    <a:lstStyle/>
                    <a:p>
                      <a:endParaRPr lang="en-GB" sz="1050" dirty="0">
                        <a:solidFill>
                          <a:srgbClr val="FFC000"/>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1983467804"/>
                  </a:ext>
                </a:extLst>
              </a:tr>
              <a:tr h="271143">
                <a:tc>
                  <a:txBody>
                    <a:bodyPr/>
                    <a:lstStyle/>
                    <a:p>
                      <a:r>
                        <a:rPr lang="en-GB" sz="1050" dirty="0"/>
                        <a:t>Scope &amp; Solution</a:t>
                      </a:r>
                    </a:p>
                  </a:txBody>
                  <a:tcPr/>
                </a:tc>
                <a:tc>
                  <a:txBody>
                    <a:bodyPr/>
                    <a:lstStyle/>
                    <a:p>
                      <a:endParaRPr lang="en-GB" sz="1050" dirty="0"/>
                    </a:p>
                  </a:txBody>
                  <a:tcPr>
                    <a:solidFill>
                      <a:srgbClr val="FFFF00"/>
                    </a:solidFill>
                  </a:tcPr>
                </a:tc>
                <a:tc vMerge="1">
                  <a:txBody>
                    <a:bodyPr/>
                    <a:lstStyle/>
                    <a:p>
                      <a:endParaRPr lang="en-GB"/>
                    </a:p>
                  </a:txBody>
                  <a:tcPr/>
                </a:tc>
                <a:extLst>
                  <a:ext uri="{0D108BD9-81ED-4DB2-BD59-A6C34878D82A}">
                    <a16:rowId xmlns:a16="http://schemas.microsoft.com/office/drawing/2014/main" val="2703778444"/>
                  </a:ext>
                </a:extLst>
              </a:tr>
              <a:tr h="338927">
                <a:tc>
                  <a:txBody>
                    <a:bodyPr/>
                    <a:lstStyle/>
                    <a:p>
                      <a:r>
                        <a:rPr lang="en-GB" sz="1050" dirty="0"/>
                        <a:t>Team &amp; Skills</a:t>
                      </a:r>
                    </a:p>
                  </a:txBody>
                  <a:tcPr/>
                </a:tc>
                <a:tc>
                  <a:txBody>
                    <a:bodyPr/>
                    <a:lstStyle/>
                    <a:p>
                      <a:endParaRPr lang="en-GB" sz="1050" dirty="0"/>
                    </a:p>
                  </a:txBody>
                  <a:tcPr>
                    <a:solidFill>
                      <a:srgbClr val="FFC000"/>
                    </a:solidFill>
                  </a:tcPr>
                </a:tc>
                <a:tc vMerge="1">
                  <a:txBody>
                    <a:bodyPr/>
                    <a:lstStyle/>
                    <a:p>
                      <a:endParaRPr lang="en-GB"/>
                    </a:p>
                  </a:txBody>
                  <a:tcPr/>
                </a:tc>
                <a:extLst>
                  <a:ext uri="{0D108BD9-81ED-4DB2-BD59-A6C34878D82A}">
                    <a16:rowId xmlns:a16="http://schemas.microsoft.com/office/drawing/2014/main" val="65576475"/>
                  </a:ext>
                </a:extLst>
              </a:tr>
              <a:tr h="248640">
                <a:tc>
                  <a:txBody>
                    <a:bodyPr/>
                    <a:lstStyle/>
                    <a:p>
                      <a:r>
                        <a:rPr lang="en-GB" sz="1050" dirty="0"/>
                        <a:t>Plan</a:t>
                      </a:r>
                    </a:p>
                  </a:txBody>
                  <a:tcPr/>
                </a:tc>
                <a:tc>
                  <a:txBody>
                    <a:bodyPr/>
                    <a:lstStyle/>
                    <a:p>
                      <a:endParaRPr lang="en-GB" sz="1050" dirty="0"/>
                    </a:p>
                  </a:txBody>
                  <a:tcPr>
                    <a:solidFill>
                      <a:srgbClr val="FF0000"/>
                    </a:solidFill>
                  </a:tcPr>
                </a:tc>
                <a:tc vMerge="1">
                  <a:txBody>
                    <a:bodyPr/>
                    <a:lstStyle/>
                    <a:p>
                      <a:endParaRPr lang="en-GB"/>
                    </a:p>
                  </a:txBody>
                  <a:tcPr/>
                </a:tc>
                <a:extLst>
                  <a:ext uri="{0D108BD9-81ED-4DB2-BD59-A6C34878D82A}">
                    <a16:rowId xmlns:a16="http://schemas.microsoft.com/office/drawing/2014/main" val="3351724062"/>
                  </a:ext>
                </a:extLst>
              </a:tr>
              <a:tr h="399010">
                <a:tc>
                  <a:txBody>
                    <a:bodyPr/>
                    <a:lstStyle/>
                    <a:p>
                      <a:r>
                        <a:rPr lang="en-GB" sz="1050" dirty="0"/>
                        <a:t>Customer</a:t>
                      </a:r>
                    </a:p>
                  </a:txBody>
                  <a:tcPr/>
                </a:tc>
                <a:tc>
                  <a:txBody>
                    <a:bodyPr/>
                    <a:lstStyle/>
                    <a:p>
                      <a:endParaRPr lang="en-GB" sz="1050" dirty="0"/>
                    </a:p>
                  </a:txBody>
                  <a:tcPr>
                    <a:solidFill>
                      <a:srgbClr val="FFC000"/>
                    </a:solidFill>
                  </a:tcPr>
                </a:tc>
                <a:tc vMerge="1">
                  <a:txBody>
                    <a:bodyPr/>
                    <a:lstStyle/>
                    <a:p>
                      <a:endParaRPr lang="en-GB"/>
                    </a:p>
                  </a:txBody>
                  <a:tcPr/>
                </a:tc>
                <a:extLst>
                  <a:ext uri="{0D108BD9-81ED-4DB2-BD59-A6C34878D82A}">
                    <a16:rowId xmlns:a16="http://schemas.microsoft.com/office/drawing/2014/main" val="223954266"/>
                  </a:ext>
                </a:extLst>
              </a:tr>
              <a:tr h="406435">
                <a:tc>
                  <a:txBody>
                    <a:bodyPr/>
                    <a:lstStyle/>
                    <a:p>
                      <a:r>
                        <a:rPr lang="en-GB" sz="1050" dirty="0"/>
                        <a:t>Other - Information Security</a:t>
                      </a:r>
                    </a:p>
                  </a:txBody>
                  <a:tcPr/>
                </a:tc>
                <a:tc>
                  <a:txBody>
                    <a:bodyPr/>
                    <a:lstStyle/>
                    <a:p>
                      <a:endParaRPr lang="en-GB" sz="1050" dirty="0"/>
                    </a:p>
                  </a:txBody>
                  <a:tcPr>
                    <a:solidFill>
                      <a:srgbClr val="FFFF00"/>
                    </a:solidFill>
                  </a:tcPr>
                </a:tc>
                <a:tc vMerge="1">
                  <a:txBody>
                    <a:bodyPr/>
                    <a:lstStyle/>
                    <a:p>
                      <a:endParaRPr lang="en-GB" dirty="0"/>
                    </a:p>
                  </a:txBody>
                  <a:tcPr/>
                </a:tc>
                <a:extLst>
                  <a:ext uri="{0D108BD9-81ED-4DB2-BD59-A6C34878D82A}">
                    <a16:rowId xmlns:a16="http://schemas.microsoft.com/office/drawing/2014/main" val="3118731268"/>
                  </a:ext>
                </a:extLst>
              </a:tr>
              <a:tr h="2711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Suppliers</a:t>
                      </a:r>
                    </a:p>
                  </a:txBody>
                  <a:tcPr/>
                </a:tc>
                <a:tc>
                  <a:txBody>
                    <a:bodyPr/>
                    <a:lstStyle/>
                    <a:p>
                      <a:endParaRPr lang="en-GB" sz="1050" dirty="0"/>
                    </a:p>
                  </a:txBody>
                  <a:tcPr>
                    <a:solidFill>
                      <a:srgbClr val="FFFF00"/>
                    </a:solidFill>
                  </a:tcPr>
                </a:tc>
                <a:tc vMerge="1">
                  <a:txBody>
                    <a:bodyPr/>
                    <a:lstStyle/>
                    <a:p>
                      <a:endParaRPr lang="en-GB" dirty="0"/>
                    </a:p>
                  </a:txBody>
                  <a:tcPr/>
                </a:tc>
                <a:extLst>
                  <a:ext uri="{0D108BD9-81ED-4DB2-BD59-A6C34878D82A}">
                    <a16:rowId xmlns:a16="http://schemas.microsoft.com/office/drawing/2014/main" val="4214031202"/>
                  </a:ext>
                </a:extLst>
              </a:tr>
              <a:tr h="338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Testing</a:t>
                      </a:r>
                    </a:p>
                  </a:txBody>
                  <a:tcPr/>
                </a:tc>
                <a:tc>
                  <a:txBody>
                    <a:bodyPr/>
                    <a:lstStyle/>
                    <a:p>
                      <a:endParaRPr lang="en-GB" sz="1050" dirty="0"/>
                    </a:p>
                  </a:txBody>
                  <a:tcPr>
                    <a:solidFill>
                      <a:srgbClr val="FFFF00"/>
                    </a:solidFill>
                  </a:tcPr>
                </a:tc>
                <a:tc vMerge="1">
                  <a:txBody>
                    <a:bodyPr/>
                    <a:lstStyle/>
                    <a:p>
                      <a:pPr marL="171450" indent="-171450">
                        <a:buFont typeface="Wingdings" panose="05000000000000000000" pitchFamily="2" charset="2"/>
                        <a:buChar char="v"/>
                      </a:pPr>
                      <a:endParaRPr lang="en-GB" sz="900" dirty="0"/>
                    </a:p>
                  </a:txBody>
                  <a:tcPr/>
                </a:tc>
                <a:extLst>
                  <a:ext uri="{0D108BD9-81ED-4DB2-BD59-A6C34878D82A}">
                    <a16:rowId xmlns:a16="http://schemas.microsoft.com/office/drawing/2014/main" val="673046491"/>
                  </a:ext>
                </a:extLst>
              </a:tr>
              <a:tr h="4068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dirty="0"/>
                        <a:t>Other – Environments</a:t>
                      </a:r>
                    </a:p>
                  </a:txBody>
                  <a:tcPr/>
                </a:tc>
                <a:tc>
                  <a:txBody>
                    <a:bodyPr/>
                    <a:lstStyle/>
                    <a:p>
                      <a:endParaRPr lang="en-GB" sz="1050" dirty="0"/>
                    </a:p>
                  </a:txBody>
                  <a:tcPr>
                    <a:solidFill>
                      <a:srgbClr val="FFC000"/>
                    </a:solidFill>
                  </a:tcPr>
                </a:tc>
                <a:tc vMerge="1">
                  <a:txBody>
                    <a:bodyPr/>
                    <a:lstStyle/>
                    <a:p>
                      <a:endParaRPr lang="en-GB"/>
                    </a:p>
                  </a:txBody>
                  <a:tcPr/>
                </a:tc>
                <a:extLst>
                  <a:ext uri="{0D108BD9-81ED-4DB2-BD59-A6C34878D82A}">
                    <a16:rowId xmlns:a16="http://schemas.microsoft.com/office/drawing/2014/main" val="107012451"/>
                  </a:ext>
                </a:extLst>
              </a:tr>
            </a:tbl>
          </a:graphicData>
        </a:graphic>
      </p:graphicFrame>
      <p:graphicFrame>
        <p:nvGraphicFramePr>
          <p:cNvPr id="3" name="Table 2">
            <a:extLst>
              <a:ext uri="{FF2B5EF4-FFF2-40B4-BE49-F238E27FC236}">
                <a16:creationId xmlns:a16="http://schemas.microsoft.com/office/drawing/2014/main" id="{7F4FD843-3D84-4CBA-AD0E-74E12EBE8D25}"/>
              </a:ext>
            </a:extLst>
          </p:cNvPr>
          <p:cNvGraphicFramePr>
            <a:graphicFrameLocks noGrp="1"/>
          </p:cNvGraphicFramePr>
          <p:nvPr>
            <p:extLst>
              <p:ext uri="{D42A27DB-BD31-4B8C-83A1-F6EECF244321}">
                <p14:modId xmlns:p14="http://schemas.microsoft.com/office/powerpoint/2010/main" val="3481896778"/>
              </p:ext>
            </p:extLst>
          </p:nvPr>
        </p:nvGraphicFramePr>
        <p:xfrm>
          <a:off x="34661" y="123478"/>
          <a:ext cx="9073846" cy="548640"/>
        </p:xfrm>
        <a:graphic>
          <a:graphicData uri="http://schemas.openxmlformats.org/drawingml/2006/table">
            <a:tbl>
              <a:tblPr firstRow="1" bandRow="1">
                <a:tableStyleId>{5C22544A-7EE6-4342-B048-85BDC9FD1C3A}</a:tableStyleId>
              </a:tblPr>
              <a:tblGrid>
                <a:gridCol w="2082494">
                  <a:extLst>
                    <a:ext uri="{9D8B030D-6E8A-4147-A177-3AD203B41FA5}">
                      <a16:colId xmlns:a16="http://schemas.microsoft.com/office/drawing/2014/main" val="267671624"/>
                    </a:ext>
                  </a:extLst>
                </a:gridCol>
                <a:gridCol w="1230709">
                  <a:extLst>
                    <a:ext uri="{9D8B030D-6E8A-4147-A177-3AD203B41FA5}">
                      <a16:colId xmlns:a16="http://schemas.microsoft.com/office/drawing/2014/main" val="4253812051"/>
                    </a:ext>
                  </a:extLst>
                </a:gridCol>
                <a:gridCol w="4422019">
                  <a:extLst>
                    <a:ext uri="{9D8B030D-6E8A-4147-A177-3AD203B41FA5}">
                      <a16:colId xmlns:a16="http://schemas.microsoft.com/office/drawing/2014/main" val="1306843610"/>
                    </a:ext>
                  </a:extLst>
                </a:gridCol>
                <a:gridCol w="1338624">
                  <a:extLst>
                    <a:ext uri="{9D8B030D-6E8A-4147-A177-3AD203B41FA5}">
                      <a16:colId xmlns:a16="http://schemas.microsoft.com/office/drawing/2014/main" val="354488356"/>
                    </a:ext>
                  </a:extLst>
                </a:gridCol>
              </a:tblGrid>
              <a:tr h="252028">
                <a:tc>
                  <a:txBody>
                    <a:bodyPr/>
                    <a:lstStyle/>
                    <a:p>
                      <a:pPr algn="ctr"/>
                      <a:r>
                        <a:rPr lang="en-GB" sz="1200" dirty="0"/>
                        <a:t>Project</a:t>
                      </a:r>
                    </a:p>
                  </a:txBody>
                  <a:tcPr/>
                </a:tc>
                <a:tc>
                  <a:txBody>
                    <a:bodyPr/>
                    <a:lstStyle/>
                    <a:p>
                      <a:pPr algn="ctr"/>
                      <a:r>
                        <a:rPr lang="en-GB" sz="1200" dirty="0"/>
                        <a:t>Date</a:t>
                      </a:r>
                    </a:p>
                  </a:txBody>
                  <a:tcPr/>
                </a:tc>
                <a:tc>
                  <a:txBody>
                    <a:bodyPr/>
                    <a:lstStyle/>
                    <a:p>
                      <a:pPr algn="ctr"/>
                      <a:r>
                        <a:rPr lang="en-GB" sz="1200" dirty="0"/>
                        <a:t>Change Assurance Type</a:t>
                      </a:r>
                    </a:p>
                  </a:txBody>
                  <a:tcPr/>
                </a:tc>
                <a:tc>
                  <a:txBody>
                    <a:bodyPr/>
                    <a:lstStyle/>
                    <a:p>
                      <a:pPr algn="ctr"/>
                      <a:r>
                        <a:rPr lang="en-GB" sz="1200" dirty="0"/>
                        <a:t>Overall RAYG</a:t>
                      </a:r>
                    </a:p>
                  </a:txBody>
                  <a:tcPr/>
                </a:tc>
                <a:extLst>
                  <a:ext uri="{0D108BD9-81ED-4DB2-BD59-A6C34878D82A}">
                    <a16:rowId xmlns:a16="http://schemas.microsoft.com/office/drawing/2014/main" val="817326381"/>
                  </a:ext>
                </a:extLst>
              </a:tr>
              <a:tr h="252028">
                <a:tc>
                  <a:txBody>
                    <a:bodyPr/>
                    <a:lstStyle/>
                    <a:p>
                      <a:pPr algn="ctr"/>
                      <a:r>
                        <a:rPr lang="en-GB" sz="1000" dirty="0"/>
                        <a:t>UK Link Release – November 20</a:t>
                      </a:r>
                    </a:p>
                  </a:txBody>
                  <a:tcPr/>
                </a:tc>
                <a:tc>
                  <a:txBody>
                    <a:bodyPr/>
                    <a:lstStyle/>
                    <a:p>
                      <a:pPr algn="ctr"/>
                      <a:r>
                        <a:rPr lang="en-GB" sz="1000" dirty="0"/>
                        <a:t>22/05/2020</a:t>
                      </a:r>
                    </a:p>
                  </a:txBody>
                  <a:tcPr/>
                </a:tc>
                <a:tc>
                  <a:txBody>
                    <a:bodyPr/>
                    <a:lstStyle/>
                    <a:p>
                      <a:pPr algn="ctr"/>
                      <a:r>
                        <a:rPr lang="en-GB" sz="1000" dirty="0"/>
                        <a:t>General Health Check - 1</a:t>
                      </a:r>
                    </a:p>
                  </a:txBody>
                  <a:tcPr/>
                </a:tc>
                <a:tc>
                  <a:txBody>
                    <a:bodyPr/>
                    <a:lstStyle/>
                    <a:p>
                      <a:pPr algn="ctr"/>
                      <a:endParaRPr lang="en-GB" sz="1200" dirty="0">
                        <a:solidFill>
                          <a:srgbClr val="FFC000"/>
                        </a:solidFill>
                      </a:endParaRPr>
                    </a:p>
                  </a:txBody>
                  <a:tcPr>
                    <a:solidFill>
                      <a:srgbClr val="FFC000"/>
                    </a:solidFill>
                  </a:tcPr>
                </a:tc>
                <a:extLst>
                  <a:ext uri="{0D108BD9-81ED-4DB2-BD59-A6C34878D82A}">
                    <a16:rowId xmlns:a16="http://schemas.microsoft.com/office/drawing/2014/main" val="4206255925"/>
                  </a:ext>
                </a:extLst>
              </a:tr>
            </a:tbl>
          </a:graphicData>
        </a:graphic>
      </p:graphicFrame>
      <p:graphicFrame>
        <p:nvGraphicFramePr>
          <p:cNvPr id="4" name="Table 3">
            <a:extLst>
              <a:ext uri="{FF2B5EF4-FFF2-40B4-BE49-F238E27FC236}">
                <a16:creationId xmlns:a16="http://schemas.microsoft.com/office/drawing/2014/main" id="{3145D168-8F98-4CB2-BFFE-650825932727}"/>
              </a:ext>
            </a:extLst>
          </p:cNvPr>
          <p:cNvGraphicFramePr>
            <a:graphicFrameLocks noGrp="1"/>
          </p:cNvGraphicFramePr>
          <p:nvPr>
            <p:extLst>
              <p:ext uri="{D42A27DB-BD31-4B8C-83A1-F6EECF244321}">
                <p14:modId xmlns:p14="http://schemas.microsoft.com/office/powerpoint/2010/main" val="100868076"/>
              </p:ext>
            </p:extLst>
          </p:nvPr>
        </p:nvGraphicFramePr>
        <p:xfrm>
          <a:off x="34660" y="693822"/>
          <a:ext cx="9070812" cy="396240"/>
        </p:xfrm>
        <a:graphic>
          <a:graphicData uri="http://schemas.openxmlformats.org/drawingml/2006/table">
            <a:tbl>
              <a:tblPr firstRow="1" bandRow="1">
                <a:tableStyleId>{5C22544A-7EE6-4342-B048-85BDC9FD1C3A}</a:tableStyleId>
              </a:tblPr>
              <a:tblGrid>
                <a:gridCol w="719940">
                  <a:extLst>
                    <a:ext uri="{9D8B030D-6E8A-4147-A177-3AD203B41FA5}">
                      <a16:colId xmlns:a16="http://schemas.microsoft.com/office/drawing/2014/main" val="1315787130"/>
                    </a:ext>
                  </a:extLst>
                </a:gridCol>
                <a:gridCol w="793064">
                  <a:extLst>
                    <a:ext uri="{9D8B030D-6E8A-4147-A177-3AD203B41FA5}">
                      <a16:colId xmlns:a16="http://schemas.microsoft.com/office/drawing/2014/main" val="2331105504"/>
                    </a:ext>
                  </a:extLst>
                </a:gridCol>
                <a:gridCol w="864096">
                  <a:extLst>
                    <a:ext uri="{9D8B030D-6E8A-4147-A177-3AD203B41FA5}">
                      <a16:colId xmlns:a16="http://schemas.microsoft.com/office/drawing/2014/main" val="27629300"/>
                    </a:ext>
                  </a:extLst>
                </a:gridCol>
                <a:gridCol w="648072">
                  <a:extLst>
                    <a:ext uri="{9D8B030D-6E8A-4147-A177-3AD203B41FA5}">
                      <a16:colId xmlns:a16="http://schemas.microsoft.com/office/drawing/2014/main" val="392348692"/>
                    </a:ext>
                  </a:extLst>
                </a:gridCol>
                <a:gridCol w="792088">
                  <a:extLst>
                    <a:ext uri="{9D8B030D-6E8A-4147-A177-3AD203B41FA5}">
                      <a16:colId xmlns:a16="http://schemas.microsoft.com/office/drawing/2014/main" val="4064574594"/>
                    </a:ext>
                  </a:extLst>
                </a:gridCol>
                <a:gridCol w="936104">
                  <a:extLst>
                    <a:ext uri="{9D8B030D-6E8A-4147-A177-3AD203B41FA5}">
                      <a16:colId xmlns:a16="http://schemas.microsoft.com/office/drawing/2014/main" val="897607235"/>
                    </a:ext>
                  </a:extLst>
                </a:gridCol>
                <a:gridCol w="648072">
                  <a:extLst>
                    <a:ext uri="{9D8B030D-6E8A-4147-A177-3AD203B41FA5}">
                      <a16:colId xmlns:a16="http://schemas.microsoft.com/office/drawing/2014/main" val="4105639339"/>
                    </a:ext>
                  </a:extLst>
                </a:gridCol>
                <a:gridCol w="1008112">
                  <a:extLst>
                    <a:ext uri="{9D8B030D-6E8A-4147-A177-3AD203B41FA5}">
                      <a16:colId xmlns:a16="http://schemas.microsoft.com/office/drawing/2014/main" val="3174191664"/>
                    </a:ext>
                  </a:extLst>
                </a:gridCol>
                <a:gridCol w="648072">
                  <a:extLst>
                    <a:ext uri="{9D8B030D-6E8A-4147-A177-3AD203B41FA5}">
                      <a16:colId xmlns:a16="http://schemas.microsoft.com/office/drawing/2014/main" val="525257989"/>
                    </a:ext>
                  </a:extLst>
                </a:gridCol>
                <a:gridCol w="573312">
                  <a:extLst>
                    <a:ext uri="{9D8B030D-6E8A-4147-A177-3AD203B41FA5}">
                      <a16:colId xmlns:a16="http://schemas.microsoft.com/office/drawing/2014/main" val="3068567794"/>
                    </a:ext>
                  </a:extLst>
                </a:gridCol>
                <a:gridCol w="719940">
                  <a:extLst>
                    <a:ext uri="{9D8B030D-6E8A-4147-A177-3AD203B41FA5}">
                      <a16:colId xmlns:a16="http://schemas.microsoft.com/office/drawing/2014/main" val="1984052903"/>
                    </a:ext>
                  </a:extLst>
                </a:gridCol>
                <a:gridCol w="719940">
                  <a:extLst>
                    <a:ext uri="{9D8B030D-6E8A-4147-A177-3AD203B41FA5}">
                      <a16:colId xmlns:a16="http://schemas.microsoft.com/office/drawing/2014/main" val="3083267454"/>
                    </a:ext>
                  </a:extLst>
                </a:gridCol>
              </a:tblGrid>
              <a:tr h="365760">
                <a:tc>
                  <a:txBody>
                    <a:bodyPr/>
                    <a:lstStyle/>
                    <a:p>
                      <a:pPr algn="ctr"/>
                      <a:r>
                        <a:rPr lang="en-GB" sz="1000" dirty="0">
                          <a:solidFill>
                            <a:schemeClr val="tx1"/>
                          </a:solidFill>
                        </a:rPr>
                        <a:t>CA1</a:t>
                      </a:r>
                    </a:p>
                  </a:txBody>
                  <a:tcPr anchor="ctr">
                    <a:solidFill>
                      <a:srgbClr val="0070C0"/>
                    </a:solidFill>
                  </a:tcPr>
                </a:tc>
                <a:tc>
                  <a:txBody>
                    <a:bodyPr/>
                    <a:lstStyle/>
                    <a:p>
                      <a:pPr algn="ctr"/>
                      <a:r>
                        <a:rPr lang="en-GB" sz="1000" dirty="0"/>
                        <a:t>Open</a:t>
                      </a:r>
                    </a:p>
                    <a:p>
                      <a:pPr algn="ctr"/>
                      <a:r>
                        <a:rPr lang="en-GB" sz="1000" dirty="0"/>
                        <a:t>1</a:t>
                      </a:r>
                    </a:p>
                  </a:txBody>
                  <a:tcPr anchor="ctr"/>
                </a:tc>
                <a:tc>
                  <a:txBody>
                    <a:bodyPr/>
                    <a:lstStyle/>
                    <a:p>
                      <a:pPr algn="ctr"/>
                      <a:r>
                        <a:rPr lang="en-GB" sz="1000" dirty="0"/>
                        <a:t>Closed</a:t>
                      </a:r>
                    </a:p>
                    <a:p>
                      <a:pPr algn="ctr"/>
                      <a:r>
                        <a:rPr lang="en-GB" sz="1000" dirty="0"/>
                        <a:t>0</a:t>
                      </a:r>
                    </a:p>
                  </a:txBody>
                  <a:tcPr anchor="ctr"/>
                </a:tc>
                <a:tc>
                  <a:txBody>
                    <a:bodyPr/>
                    <a:lstStyle/>
                    <a:p>
                      <a:pPr algn="ctr"/>
                      <a:r>
                        <a:rPr lang="en-GB" sz="1000" dirty="0">
                          <a:solidFill>
                            <a:schemeClr val="tx1"/>
                          </a:solidFill>
                        </a:rPr>
                        <a:t>CA2</a:t>
                      </a:r>
                    </a:p>
                  </a:txBody>
                  <a:tcPr anchor="ctr">
                    <a:solidFill>
                      <a:srgbClr val="0070C0"/>
                    </a:solidFill>
                  </a:tcPr>
                </a:tc>
                <a:tc>
                  <a:txBody>
                    <a:bodyPr/>
                    <a:lstStyle/>
                    <a:p>
                      <a:pPr algn="ctr"/>
                      <a:r>
                        <a:rPr lang="en-GB" sz="1000" dirty="0">
                          <a:solidFill>
                            <a:schemeClr val="bg1"/>
                          </a:solidFill>
                        </a:rPr>
                        <a:t>Open</a:t>
                      </a:r>
                      <a:r>
                        <a:rPr lang="en-GB" sz="1000" dirty="0">
                          <a:solidFill>
                            <a:srgbClr val="FFFF00"/>
                          </a:solidFill>
                        </a:rPr>
                        <a:t> </a:t>
                      </a:r>
                    </a:p>
                    <a:p>
                      <a:pPr algn="ctr"/>
                      <a:r>
                        <a:rPr lang="en-GB" sz="1000" dirty="0"/>
                        <a:t>16</a:t>
                      </a:r>
                    </a:p>
                  </a:txBody>
                  <a:tcPr anchor="ctr"/>
                </a:tc>
                <a:tc>
                  <a:txBody>
                    <a:bodyPr/>
                    <a:lstStyle/>
                    <a:p>
                      <a:pPr algn="ctr"/>
                      <a:r>
                        <a:rPr lang="en-GB" sz="1000" dirty="0">
                          <a:solidFill>
                            <a:schemeClr val="bg1"/>
                          </a:solidFill>
                        </a:rPr>
                        <a:t>Closed </a:t>
                      </a:r>
                    </a:p>
                    <a:p>
                      <a:pPr algn="ctr"/>
                      <a:r>
                        <a:rPr lang="en-GB" sz="1000" dirty="0"/>
                        <a:t>0</a:t>
                      </a:r>
                    </a:p>
                  </a:txBody>
                  <a:tcPr anchor="ctr"/>
                </a:tc>
                <a:tc>
                  <a:txBody>
                    <a:bodyPr/>
                    <a:lstStyle/>
                    <a:p>
                      <a:pPr algn="ctr"/>
                      <a:r>
                        <a:rPr lang="en-GB" sz="1000" dirty="0">
                          <a:solidFill>
                            <a:schemeClr val="tx1"/>
                          </a:solidFill>
                        </a:rPr>
                        <a:t>CA3</a:t>
                      </a:r>
                    </a:p>
                  </a:txBody>
                  <a:tcPr anchor="ctr">
                    <a:solidFill>
                      <a:srgbClr val="0070C0"/>
                    </a:solidFill>
                  </a:tcPr>
                </a:tc>
                <a:tc>
                  <a:txBody>
                    <a:bodyPr/>
                    <a:lstStyle/>
                    <a:p>
                      <a:pPr algn="ctr"/>
                      <a:r>
                        <a:rPr lang="en-GB" sz="1000" dirty="0"/>
                        <a:t>Open</a:t>
                      </a:r>
                    </a:p>
                    <a:p>
                      <a:pPr algn="ctr"/>
                      <a:r>
                        <a:rPr lang="en-GB" sz="1000" dirty="0"/>
                        <a:t>8</a:t>
                      </a:r>
                    </a:p>
                  </a:txBody>
                  <a:tcPr anchor="ctr"/>
                </a:tc>
                <a:tc>
                  <a:txBody>
                    <a:bodyPr/>
                    <a:lstStyle/>
                    <a:p>
                      <a:pPr algn="ctr"/>
                      <a:r>
                        <a:rPr lang="en-GB" sz="1000" dirty="0"/>
                        <a:t>Closed</a:t>
                      </a:r>
                    </a:p>
                    <a:p>
                      <a:pPr algn="ctr"/>
                      <a:r>
                        <a:rPr lang="en-GB" sz="1000" dirty="0"/>
                        <a:t>0</a:t>
                      </a:r>
                    </a:p>
                  </a:txBody>
                  <a:tcPr anchor="ctr"/>
                </a:tc>
                <a:tc>
                  <a:txBody>
                    <a:bodyPr/>
                    <a:lstStyle/>
                    <a:p>
                      <a:pPr algn="ctr"/>
                      <a:r>
                        <a:rPr lang="en-GB" sz="1000" dirty="0">
                          <a:solidFill>
                            <a:schemeClr val="tx1"/>
                          </a:solidFill>
                        </a:rPr>
                        <a:t>CA4</a:t>
                      </a:r>
                    </a:p>
                  </a:txBody>
                  <a:tcPr anchor="ctr">
                    <a:solidFill>
                      <a:srgbClr val="0070C0"/>
                    </a:solidFill>
                  </a:tcPr>
                </a:tc>
                <a:tc>
                  <a:txBody>
                    <a:bodyPr/>
                    <a:lstStyle/>
                    <a:p>
                      <a:pPr algn="ctr"/>
                      <a:r>
                        <a:rPr lang="en-GB" sz="1000" dirty="0"/>
                        <a:t>Open</a:t>
                      </a:r>
                    </a:p>
                    <a:p>
                      <a:pPr algn="ctr"/>
                      <a:r>
                        <a:rPr lang="en-GB" sz="1000" dirty="0"/>
                        <a:t>3</a:t>
                      </a:r>
                    </a:p>
                  </a:txBody>
                  <a:tcPr anchor="ctr"/>
                </a:tc>
                <a:tc>
                  <a:txBody>
                    <a:bodyPr/>
                    <a:lstStyle/>
                    <a:p>
                      <a:pPr algn="ctr"/>
                      <a:r>
                        <a:rPr lang="en-GB" sz="1000" dirty="0"/>
                        <a:t>Closed</a:t>
                      </a:r>
                    </a:p>
                    <a:p>
                      <a:pPr algn="ctr"/>
                      <a:r>
                        <a:rPr lang="en-GB" sz="1000" dirty="0"/>
                        <a:t>0</a:t>
                      </a:r>
                    </a:p>
                  </a:txBody>
                  <a:tcPr anchor="ctr"/>
                </a:tc>
                <a:extLst>
                  <a:ext uri="{0D108BD9-81ED-4DB2-BD59-A6C34878D82A}">
                    <a16:rowId xmlns:a16="http://schemas.microsoft.com/office/drawing/2014/main" val="2343085083"/>
                  </a:ext>
                </a:extLst>
              </a:tr>
            </a:tbl>
          </a:graphicData>
        </a:graphic>
      </p:graphicFrame>
    </p:spTree>
    <p:extLst>
      <p:ext uri="{BB962C8B-B14F-4D97-AF65-F5344CB8AC3E}">
        <p14:creationId xmlns:p14="http://schemas.microsoft.com/office/powerpoint/2010/main" val="283240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reporting RAYG definitions</a:t>
            </a:r>
          </a:p>
        </p:txBody>
      </p:sp>
      <p:sp>
        <p:nvSpPr>
          <p:cNvPr id="6147" name="Content Placeholder 2"/>
          <p:cNvSpPr>
            <a:spLocks noGrp="1"/>
          </p:cNvSpPr>
          <p:nvPr>
            <p:ph idx="1"/>
          </p:nvPr>
        </p:nvSpPr>
        <p:spPr/>
        <p:txBody>
          <a:bodyPr/>
          <a:lstStyle/>
          <a:p>
            <a:pPr marL="0" indent="0" defTabSz="801207">
              <a:buNone/>
            </a:pPr>
            <a:r>
              <a:rPr lang="de-DE" sz="1400" dirty="0">
                <a:cs typeface="Arial" pitchFamily="34" charset="0"/>
              </a:rPr>
              <a:t>Categorisation of delivery risk is as follows:</a:t>
            </a:r>
          </a:p>
          <a:p>
            <a:pPr marL="171450" lvl="0" indent="-171450">
              <a:spcBef>
                <a:spcPts val="300"/>
              </a:spcBef>
              <a:buFont typeface="Arial" panose="020B0604020202020204" pitchFamily="34" charset="0"/>
              <a:buChar char="•"/>
            </a:pPr>
            <a:r>
              <a:rPr lang="en-GB" sz="1400" b="1" dirty="0"/>
              <a:t>Red </a:t>
            </a:r>
            <a:r>
              <a:rPr lang="en-GB" sz="1400" dirty="0"/>
              <a:t>: </a:t>
            </a:r>
            <a:r>
              <a:rPr lang="en-GB" sz="1400" dirty="0">
                <a:cs typeface="Arial" panose="020B0604020202020204" pitchFamily="34" charset="0"/>
              </a:rPr>
              <a:t> indicates issues that could entail significant risk to the success of the Programme. </a:t>
            </a:r>
            <a:r>
              <a:rPr lang="en-GB" sz="1400" dirty="0"/>
              <a:t>Remedial action fundamental to successful outcome of programme, should be implemented as soon as possible;</a:t>
            </a:r>
          </a:p>
          <a:p>
            <a:pPr marL="171450" lvl="0" indent="-171450">
              <a:buFont typeface="Arial" panose="020B0604020202020204" pitchFamily="34" charset="0"/>
              <a:buChar char="•"/>
            </a:pPr>
            <a:r>
              <a:rPr lang="en-GB" sz="1400" b="1" dirty="0"/>
              <a:t>Amber </a:t>
            </a:r>
            <a:r>
              <a:rPr lang="en-GB" sz="1400" dirty="0"/>
              <a:t>: </a:t>
            </a:r>
            <a:r>
              <a:rPr lang="en-GB" sz="1400" dirty="0">
                <a:cs typeface="Arial" panose="020B0604020202020204" pitchFamily="34" charset="0"/>
              </a:rPr>
              <a:t>indicates issues that could entail significant risk to the success of the Programme. </a:t>
            </a:r>
            <a:r>
              <a:rPr lang="en-GB" sz="1400" dirty="0"/>
              <a:t>Remedial action important to programme outcomes, should be implemented as soon as practical; </a:t>
            </a:r>
          </a:p>
          <a:p>
            <a:pPr marL="171450" lvl="0" indent="-171450">
              <a:buFont typeface="Arial" panose="020B0604020202020204" pitchFamily="34" charset="0"/>
              <a:buChar char="•"/>
            </a:pPr>
            <a:r>
              <a:rPr lang="en-GB" sz="1400" b="1" dirty="0"/>
              <a:t>Yellow </a:t>
            </a:r>
            <a:r>
              <a:rPr lang="en-GB" sz="1400" dirty="0"/>
              <a:t>: </a:t>
            </a:r>
            <a:r>
              <a:rPr lang="en-GB" sz="1400" dirty="0">
                <a:cs typeface="Arial" panose="020B0604020202020204" pitchFamily="34" charset="0"/>
              </a:rPr>
              <a:t>indicates issues within could entail risk to the success of the Programme, but this risk is low </a:t>
            </a:r>
            <a:r>
              <a:rPr lang="en-GB" sz="1400" dirty="0"/>
              <a:t>Remedial action a good to have for the programme, implementation advised; </a:t>
            </a:r>
          </a:p>
          <a:p>
            <a:pPr marL="171450" lvl="0" indent="-171450">
              <a:buFont typeface="Arial" panose="020B0604020202020204" pitchFamily="34" charset="0"/>
              <a:buChar char="•"/>
            </a:pPr>
            <a:r>
              <a:rPr lang="en-GB" sz="1400" b="1" dirty="0"/>
              <a:t>Green </a:t>
            </a:r>
            <a:r>
              <a:rPr lang="en-GB" sz="1400" dirty="0"/>
              <a:t>: </a:t>
            </a:r>
            <a:r>
              <a:rPr lang="en-GB" sz="1400" dirty="0">
                <a:cs typeface="Arial" panose="020B0604020202020204" pitchFamily="34" charset="0"/>
              </a:rPr>
              <a:t>indicates very minor to no issues, entailing minimal risk to the success of the Programme. </a:t>
            </a:r>
            <a:r>
              <a:rPr lang="en-GB" sz="1400" dirty="0"/>
              <a:t>Improvement would reduce risk, but the weakness is unlikely to undermine the success of the programme </a:t>
            </a:r>
          </a:p>
          <a:p>
            <a:pPr marL="0" indent="0">
              <a:buFont typeface="Wingdings" pitchFamily="2" charset="2"/>
              <a:buNone/>
            </a:pPr>
            <a:endParaRPr lang="en-GB" sz="1800" dirty="0"/>
          </a:p>
        </p:txBody>
      </p:sp>
    </p:spTree>
    <p:extLst>
      <p:ext uri="{BB962C8B-B14F-4D97-AF65-F5344CB8AC3E}">
        <p14:creationId xmlns:p14="http://schemas.microsoft.com/office/powerpoint/2010/main" val="37624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dirty="0"/>
              <a:t>Change Assurance Findings Severity</a:t>
            </a:r>
          </a:p>
        </p:txBody>
      </p:sp>
      <p:graphicFrame>
        <p:nvGraphicFramePr>
          <p:cNvPr id="5" name="Table 4"/>
          <p:cNvGraphicFramePr>
            <a:graphicFrameLocks noGrp="1"/>
          </p:cNvGraphicFramePr>
          <p:nvPr>
            <p:extLst>
              <p:ext uri="{D42A27DB-BD31-4B8C-83A1-F6EECF244321}">
                <p14:modId xmlns:p14="http://schemas.microsoft.com/office/powerpoint/2010/main" val="2770460085"/>
              </p:ext>
            </p:extLst>
          </p:nvPr>
        </p:nvGraphicFramePr>
        <p:xfrm>
          <a:off x="1115616" y="845343"/>
          <a:ext cx="6984776" cy="3261842"/>
        </p:xfrm>
        <a:graphic>
          <a:graphicData uri="http://schemas.openxmlformats.org/drawingml/2006/table">
            <a:tbl>
              <a:tblPr firstRow="1" firstCol="1" bandRow="1">
                <a:tableStyleId>{5C22544A-7EE6-4342-B048-85BDC9FD1C3A}</a:tableStyleId>
              </a:tblPr>
              <a:tblGrid>
                <a:gridCol w="1753167">
                  <a:extLst>
                    <a:ext uri="{9D8B030D-6E8A-4147-A177-3AD203B41FA5}">
                      <a16:colId xmlns:a16="http://schemas.microsoft.com/office/drawing/2014/main" val="20000"/>
                    </a:ext>
                  </a:extLst>
                </a:gridCol>
                <a:gridCol w="5231609">
                  <a:extLst>
                    <a:ext uri="{9D8B030D-6E8A-4147-A177-3AD203B41FA5}">
                      <a16:colId xmlns:a16="http://schemas.microsoft.com/office/drawing/2014/main" val="20001"/>
                    </a:ext>
                  </a:extLst>
                </a:gridCol>
              </a:tblGrid>
              <a:tr h="212039">
                <a:tc>
                  <a:txBody>
                    <a:bodyPr/>
                    <a:lstStyle/>
                    <a:p>
                      <a:pPr algn="ctr">
                        <a:lnSpc>
                          <a:spcPct val="107000"/>
                        </a:lnSpc>
                        <a:spcAft>
                          <a:spcPts val="0"/>
                        </a:spcAft>
                      </a:pPr>
                      <a:r>
                        <a:rPr lang="en-GB" sz="1200" dirty="0">
                          <a:effectLst/>
                        </a:rPr>
                        <a:t>Category</a:t>
                      </a:r>
                      <a:endParaRPr lang="en-GB" sz="12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a:effectLst/>
                        </a:rPr>
                        <a:t>Description</a:t>
                      </a:r>
                      <a:endParaRPr lang="en-GB" sz="12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82765">
                <a:tc>
                  <a:txBody>
                    <a:bodyPr/>
                    <a:lstStyle/>
                    <a:p>
                      <a:pPr algn="ctr">
                        <a:lnSpc>
                          <a:spcPct val="107000"/>
                        </a:lnSpc>
                        <a:spcAft>
                          <a:spcPts val="0"/>
                        </a:spcAft>
                      </a:pPr>
                      <a:r>
                        <a:rPr lang="en-GB" sz="1200" dirty="0">
                          <a:effectLst/>
                        </a:rPr>
                        <a:t>CA1</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High risk of impacting successful delivery and achieving outcomes – finding needs to be addressed in order for project to succeed</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48156">
                <a:tc>
                  <a:txBody>
                    <a:bodyPr/>
                    <a:lstStyle/>
                    <a:p>
                      <a:pPr algn="ctr">
                        <a:lnSpc>
                          <a:spcPct val="107000"/>
                        </a:lnSpc>
                        <a:spcAft>
                          <a:spcPts val="0"/>
                        </a:spcAft>
                      </a:pPr>
                      <a:r>
                        <a:rPr lang="en-GB" sz="1200">
                          <a:effectLst/>
                        </a:rPr>
                        <a:t>CA2</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Moderate risk of impacting successful delivery and achieving of outcomes – finding needs to be addressed in order to protect time, cost and quality</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36117">
                <a:tc>
                  <a:txBody>
                    <a:bodyPr/>
                    <a:lstStyle/>
                    <a:p>
                      <a:pPr algn="ctr">
                        <a:lnSpc>
                          <a:spcPct val="107000"/>
                        </a:lnSpc>
                        <a:spcAft>
                          <a:spcPts val="0"/>
                        </a:spcAft>
                      </a:pPr>
                      <a:r>
                        <a:rPr lang="en-GB" sz="1200">
                          <a:effectLst/>
                        </a:rPr>
                        <a:t>CA3</a:t>
                      </a:r>
                      <a:endParaRPr lang="en-GB" sz="120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Low risk of impacting successful delivery and outcomes – consider fixing in project and apply to future projects </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82765">
                <a:tc>
                  <a:txBody>
                    <a:bodyPr/>
                    <a:lstStyle/>
                    <a:p>
                      <a:pPr algn="ctr">
                        <a:lnSpc>
                          <a:spcPct val="107000"/>
                        </a:lnSpc>
                        <a:spcAft>
                          <a:spcPts val="0"/>
                        </a:spcAft>
                      </a:pPr>
                      <a:r>
                        <a:rPr lang="en-GB" sz="1200" dirty="0">
                          <a:effectLst/>
                        </a:rPr>
                        <a:t>CA4</a:t>
                      </a:r>
                      <a:endParaRPr lang="en-GB" sz="1200" dirty="0">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effectLst/>
                        </a:rPr>
                        <a:t>Minor impact to achieving delivery or outcomes – build in as a lessons learnt for efficient and effective delivery for future projects</a:t>
                      </a:r>
                    </a:p>
                    <a:p>
                      <a:pPr>
                        <a:lnSpc>
                          <a:spcPct val="107000"/>
                        </a:lnSpc>
                        <a:spcAft>
                          <a:spcPts val="0"/>
                        </a:spcAft>
                      </a:pPr>
                      <a:r>
                        <a:rPr lang="en-GB" sz="1200" dirty="0">
                          <a:effectLst/>
                        </a:rPr>
                        <a:t> </a:t>
                      </a:r>
                      <a:endParaRPr lang="en-GB" sz="12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7499926"/>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4ce60ab-a312-4bb0-88d0-24f4343a4825">
      <UserInfo>
        <DisplayName>Howfield, Trevor</DisplayName>
        <AccountId>27</AccountId>
        <AccountType/>
      </UserInfo>
      <UserInfo>
        <DisplayName>Francis, Christina</DisplayName>
        <AccountId>140</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5B4FEBAC943F54392B0ADDEE3E28CE1" ma:contentTypeVersion="13" ma:contentTypeDescription="Create a new document." ma:contentTypeScope="" ma:versionID="ccd625aa0cf51a2ca95059037197cf75">
  <xsd:schema xmlns:xsd="http://www.w3.org/2001/XMLSchema" xmlns:xs="http://www.w3.org/2001/XMLSchema" xmlns:p="http://schemas.microsoft.com/office/2006/metadata/properties" xmlns:ns3="0a745080-e38e-4177-b873-c30c559b15e8" xmlns:ns4="f4ce60ab-a312-4bb0-88d0-24f4343a4825" targetNamespace="http://schemas.microsoft.com/office/2006/metadata/properties" ma:root="true" ma:fieldsID="ecfae1bd52bacf7258745370a0e47f8c" ns3:_="" ns4:_="">
    <xsd:import namespace="0a745080-e38e-4177-b873-c30c559b15e8"/>
    <xsd:import namespace="f4ce60ab-a312-4bb0-88d0-24f4343a482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745080-e38e-4177-b873-c30c559b15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ce60ab-a312-4bb0-88d0-24f4343a482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545E1A-EA83-463B-B744-ADE3D05E8049}">
  <ds:schemaRefs>
    <ds:schemaRef ds:uri="0a745080-e38e-4177-b873-c30c559b15e8"/>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schemas.microsoft.com/office/2006/metadata/properties"/>
    <ds:schemaRef ds:uri="http://purl.org/dc/elements/1.1/"/>
    <ds:schemaRef ds:uri="http://www.w3.org/XML/1998/namespace"/>
    <ds:schemaRef ds:uri="f4ce60ab-a312-4bb0-88d0-24f4343a4825"/>
    <ds:schemaRef ds:uri="http://purl.org/dc/dcmitype/"/>
  </ds:schemaRefs>
</ds:datastoreItem>
</file>

<file path=customXml/itemProps2.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3.xml><?xml version="1.0" encoding="utf-8"?>
<ds:datastoreItem xmlns:ds="http://schemas.openxmlformats.org/officeDocument/2006/customXml" ds:itemID="{69B94F2C-A6A4-40A1-97A8-892617EED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745080-e38e-4177-b873-c30c559b15e8"/>
    <ds:schemaRef ds:uri="f4ce60ab-a312-4bb0-88d0-24f4343a48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7039</TotalTime>
  <Words>388</Words>
  <Application>Microsoft Office PowerPoint</Application>
  <PresentationFormat>On-screen Show (16:9)</PresentationFormat>
  <Paragraphs>80</Paragraphs>
  <Slides>4</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4</vt:i4>
      </vt:variant>
    </vt:vector>
  </HeadingPairs>
  <TitlesOfParts>
    <vt:vector size="13" baseType="lpstr">
      <vt:lpstr>ＭＳ Ｐゴシック</vt:lpstr>
      <vt:lpstr>Arial</vt:lpstr>
      <vt:lpstr>Calibri</vt:lpstr>
      <vt:lpstr>Times New Roman</vt:lpstr>
      <vt:lpstr>Wingdings</vt:lpstr>
      <vt:lpstr>xoserve templates</vt:lpstr>
      <vt:lpstr>1_xoserve templates</vt:lpstr>
      <vt:lpstr>2_xoserve templates</vt:lpstr>
      <vt:lpstr>Office Theme</vt:lpstr>
      <vt:lpstr>Change Assurance  XEC Report - Health Check - 1 </vt:lpstr>
      <vt:lpstr>PowerPoint Presentation</vt:lpstr>
      <vt:lpstr>Change Assurance reporting RAYG definitions</vt:lpstr>
      <vt:lpstr>Change Assurance Findings Severity</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Francis, Christina</cp:lastModifiedBy>
  <cp:revision>300</cp:revision>
  <cp:lastPrinted>2020-03-02T14:45:21Z</cp:lastPrinted>
  <dcterms:created xsi:type="dcterms:W3CDTF">2011-09-20T14:58:41Z</dcterms:created>
  <dcterms:modified xsi:type="dcterms:W3CDTF">2020-06-03T13:07:09Z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0x01010065B4FEBAC943F54392B0ADDEE3E28CE1</vt:lpwstr>
  </property>
</Properties>
</file>