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0"/>
  </p:notesMasterIdLst>
  <p:sldIdLst>
    <p:sldId id="335" r:id="rId5"/>
    <p:sldId id="311" r:id="rId6"/>
    <p:sldId id="343" r:id="rId7"/>
    <p:sldId id="342" r:id="rId8"/>
    <p:sldId id="340" r:id="rId9"/>
  </p:sldIdLst>
  <p:sldSz cx="9144000" cy="5143500" type="screen16x9"/>
  <p:notesSz cx="6724650" cy="97742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3" pos="975" userDrawn="1">
          <p15:clr>
            <a:srgbClr val="A4A3A4"/>
          </p15:clr>
        </p15:guide>
        <p15:guide id="4" pos="5624" userDrawn="1">
          <p15:clr>
            <a:srgbClr val="A4A3A4"/>
          </p15:clr>
        </p15:guide>
        <p15:guide id="5" pos="1247" userDrawn="1">
          <p15:clr>
            <a:srgbClr val="A4A3A4"/>
          </p15:clr>
        </p15:guide>
        <p15:guide id="6" pos="2109" userDrawn="1">
          <p15:clr>
            <a:srgbClr val="A4A3A4"/>
          </p15:clr>
        </p15:guide>
        <p15:guide id="7" pos="2517" userDrawn="1">
          <p15:clr>
            <a:srgbClr val="A4A3A4"/>
          </p15:clr>
        </p15:guide>
        <p15:guide id="8" pos="340" userDrawn="1">
          <p15:clr>
            <a:srgbClr val="A4A3A4"/>
          </p15:clr>
        </p15:guide>
        <p15:guide id="9" orient="horz" pos="1393" userDrawn="1">
          <p15:clr>
            <a:srgbClr val="A4A3A4"/>
          </p15:clr>
        </p15:guide>
        <p15:guide id="10" pos="25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oster, Lee" initials="FL" lastIdx="10" clrIdx="0">
    <p:extLst>
      <p:ext uri="{19B8F6BF-5375-455C-9EA6-DF929625EA0E}">
        <p15:presenceInfo xmlns:p15="http://schemas.microsoft.com/office/powerpoint/2012/main" userId="S-1-5-21-4145888014-839675345-3125187760-3207" providerId="AD"/>
      </p:ext>
    </p:extLst>
  </p:cmAuthor>
  <p:cmAuthor id="2" name="Wilkes, Andrew" initials="WA" lastIdx="10" clrIdx="1">
    <p:extLst>
      <p:ext uri="{19B8F6BF-5375-455C-9EA6-DF929625EA0E}">
        <p15:presenceInfo xmlns:p15="http://schemas.microsoft.com/office/powerpoint/2012/main" userId="S-1-5-21-4145888014-839675345-3125187760-3489" providerId="AD"/>
      </p:ext>
    </p:extLst>
  </p:cmAuthor>
  <p:cmAuthor id="3" name="Wilkes, Andrew" initials="WA [2]" lastIdx="1" clrIdx="2">
    <p:extLst>
      <p:ext uri="{19B8F6BF-5375-455C-9EA6-DF929625EA0E}">
        <p15:presenceInfo xmlns:p15="http://schemas.microsoft.com/office/powerpoint/2012/main" userId="S::andrew.wilkes@xoserve.com::8c737259-034c-4913-8a34-8fa457fa1904" providerId="AD"/>
      </p:ext>
    </p:extLst>
  </p:cmAuthor>
  <p:cmAuthor id="4" name="Wilkes, Andrew" initials="AW" lastIdx="3" clrIdx="3">
    <p:extLst>
      <p:ext uri="{19B8F6BF-5375-455C-9EA6-DF929625EA0E}">
        <p15:presenceInfo xmlns:p15="http://schemas.microsoft.com/office/powerpoint/2012/main" userId="Wilkes, Andrew" providerId="None"/>
      </p:ext>
    </p:extLst>
  </p:cmAuthor>
  <p:cmAuthor id="5" name="KumarBS, Vijay" initials="KV" lastIdx="3" clrIdx="4">
    <p:extLst>
      <p:ext uri="{19B8F6BF-5375-455C-9EA6-DF929625EA0E}">
        <p15:presenceInfo xmlns:p15="http://schemas.microsoft.com/office/powerpoint/2012/main" userId="S-1-5-21-4145888014-839675345-3125187760-164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9C4877"/>
    <a:srgbClr val="40D1F5"/>
    <a:srgbClr val="9CCB3B"/>
    <a:srgbClr val="0070C0"/>
    <a:srgbClr val="D75733"/>
    <a:srgbClr val="B1D6E8"/>
    <a:srgbClr val="F2F2F2"/>
    <a:srgbClr val="7F7F7F"/>
    <a:srgbClr val="84B8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B84413-FE19-4740-91C5-3BC8A0E81E0A}" v="18" dt="2020-06-08T07:27:48.2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333" autoAdjust="0"/>
  </p:normalViewPr>
  <p:slideViewPr>
    <p:cSldViewPr snapToGrid="0">
      <p:cViewPr varScale="1">
        <p:scale>
          <a:sx n="82" d="100"/>
          <a:sy n="82" d="100"/>
        </p:scale>
        <p:origin x="820" y="44"/>
      </p:cViewPr>
      <p:guideLst>
        <p:guide orient="horz" pos="441"/>
        <p:guide pos="975"/>
        <p:guide pos="5624"/>
        <p:guide pos="1247"/>
        <p:guide pos="2109"/>
        <p:guide pos="2517"/>
        <p:guide pos="340"/>
        <p:guide orient="horz" pos="1393"/>
        <p:guide pos="256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https://xoserve.sharepoint.com/sites/XIO/Service%20Management/4.0%20Reporting/4.1.1%20Monthly%20Service%20Reports/Trend%20for%20Avoidable_Accountable%20%2020_2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Major Incident Causality Chart - Year to Date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155787888669319E-2"/>
          <c:y val="0.12418771249715264"/>
          <c:w val="0.68392187475176558"/>
          <c:h val="0.78807047312517398"/>
        </c:manualLayout>
      </c:layout>
      <c:barChart>
        <c:barDir val="col"/>
        <c:grouping val="clustered"/>
        <c:varyColors val="0"/>
        <c:ser>
          <c:idx val="0"/>
          <c:order val="0"/>
          <c:tx>
            <c:strRef>
              <c:f>'IM Graphs'!$C$2</c:f>
              <c:strCache>
                <c:ptCount val="1"/>
                <c:pt idx="0">
                  <c:v>Xoserve Identified/Xoserve Avoidable or Controllable</c:v>
                </c:pt>
              </c:strCache>
            </c:strRef>
          </c:tx>
          <c:spPr>
            <a:solidFill>
              <a:srgbClr val="0070C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name>Trend for XOS Triggered/Avoidable</c:name>
            <c:spPr>
              <a:ln w="25400" cap="rnd">
                <a:solidFill>
                  <a:schemeClr val="accent1"/>
                </a:solidFill>
                <a:prstDash val="sysDot"/>
              </a:ln>
              <a:effectLst/>
            </c:spPr>
            <c:trendlineType val="linear"/>
            <c:dispRSqr val="0"/>
            <c:dispEq val="0"/>
          </c:trendline>
          <c:cat>
            <c:strRef>
              <c:f>'IM Graphs'!$B$5:$B$16</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Graphs'!$C$5:$C$16</c:f>
              <c:numCache>
                <c:formatCode>General</c:formatCode>
                <c:ptCount val="12"/>
                <c:pt idx="0">
                  <c:v>4</c:v>
                </c:pt>
                <c:pt idx="1">
                  <c:v>3</c:v>
                </c:pt>
                <c:pt idx="2">
                  <c:v>1</c:v>
                </c:pt>
                <c:pt idx="3">
                  <c:v>4</c:v>
                </c:pt>
                <c:pt idx="4">
                  <c:v>2</c:v>
                </c:pt>
                <c:pt idx="5">
                  <c:v>0</c:v>
                </c:pt>
                <c:pt idx="6">
                  <c:v>1</c:v>
                </c:pt>
                <c:pt idx="7">
                  <c:v>1</c:v>
                </c:pt>
                <c:pt idx="8">
                  <c:v>2</c:v>
                </c:pt>
                <c:pt idx="9">
                  <c:v>2</c:v>
                </c:pt>
                <c:pt idx="10">
                  <c:v>5</c:v>
                </c:pt>
                <c:pt idx="11">
                  <c:v>2</c:v>
                </c:pt>
              </c:numCache>
            </c:numRef>
          </c:val>
          <c:extLst>
            <c:ext xmlns:c16="http://schemas.microsoft.com/office/drawing/2014/chart" uri="{C3380CC4-5D6E-409C-BE32-E72D297353CC}">
              <c16:uniqueId val="{00000001-8C9F-4BF6-8D70-9B0EE8D32EB4}"/>
            </c:ext>
          </c:extLst>
        </c:ser>
        <c:ser>
          <c:idx val="1"/>
          <c:order val="1"/>
          <c:tx>
            <c:strRef>
              <c:f>'IM Graphs'!$D$2</c:f>
              <c:strCache>
                <c:ptCount val="1"/>
                <c:pt idx="0">
                  <c:v>Non Xoserve identified/Xoserve Avoidable or Controllable</c:v>
                </c:pt>
              </c:strCache>
            </c:strRef>
          </c:tx>
          <c:spPr>
            <a:solidFill>
              <a:srgbClr val="D757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trendline>
            <c:spPr>
              <a:ln w="31750" cap="rnd">
                <a:solidFill>
                  <a:schemeClr val="accent2"/>
                </a:solidFill>
                <a:prstDash val="sysDot"/>
              </a:ln>
              <a:effectLst/>
            </c:spPr>
            <c:trendlineType val="linear"/>
            <c:dispRSqr val="0"/>
            <c:dispEq val="0"/>
          </c:trendline>
          <c:cat>
            <c:strRef>
              <c:f>'IM Graphs'!$B$5:$B$16</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Graphs'!$D$5:$D$16</c:f>
              <c:numCache>
                <c:formatCode>General</c:formatCode>
                <c:ptCount val="12"/>
                <c:pt idx="0">
                  <c:v>2</c:v>
                </c:pt>
                <c:pt idx="1">
                  <c:v>3</c:v>
                </c:pt>
                <c:pt idx="2">
                  <c:v>0</c:v>
                </c:pt>
                <c:pt idx="3">
                  <c:v>0</c:v>
                </c:pt>
                <c:pt idx="4">
                  <c:v>0</c:v>
                </c:pt>
                <c:pt idx="5">
                  <c:v>0</c:v>
                </c:pt>
                <c:pt idx="6">
                  <c:v>0</c:v>
                </c:pt>
                <c:pt idx="7">
                  <c:v>2</c:v>
                </c:pt>
                <c:pt idx="8">
                  <c:v>0</c:v>
                </c:pt>
                <c:pt idx="9">
                  <c:v>1</c:v>
                </c:pt>
                <c:pt idx="10">
                  <c:v>0</c:v>
                </c:pt>
                <c:pt idx="11">
                  <c:v>1</c:v>
                </c:pt>
              </c:numCache>
            </c:numRef>
          </c:val>
          <c:extLst>
            <c:ext xmlns:c16="http://schemas.microsoft.com/office/drawing/2014/chart" uri="{C3380CC4-5D6E-409C-BE32-E72D297353CC}">
              <c16:uniqueId val="{00000003-8C9F-4BF6-8D70-9B0EE8D32EB4}"/>
            </c:ext>
          </c:extLst>
        </c:ser>
        <c:ser>
          <c:idx val="2"/>
          <c:order val="2"/>
          <c:tx>
            <c:strRef>
              <c:f>'IM Graphs'!$E$2</c:f>
              <c:strCache>
                <c:ptCount val="1"/>
                <c:pt idx="0">
                  <c:v>Xoserve Indentified/ Uncontrollable by Xoserve</c:v>
                </c:pt>
              </c:strCache>
            </c:strRef>
          </c:tx>
          <c:spPr>
            <a:solidFill>
              <a:srgbClr val="9CCB3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Graphs'!$B$5:$B$16</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Graphs'!$E$5:$E$16</c:f>
              <c:numCache>
                <c:formatCode>General</c:formatCode>
                <c:ptCount val="12"/>
                <c:pt idx="0">
                  <c:v>1</c:v>
                </c:pt>
                <c:pt idx="1">
                  <c:v>0</c:v>
                </c:pt>
                <c:pt idx="2">
                  <c:v>0</c:v>
                </c:pt>
                <c:pt idx="3">
                  <c:v>0</c:v>
                </c:pt>
                <c:pt idx="4">
                  <c:v>2</c:v>
                </c:pt>
                <c:pt idx="5">
                  <c:v>2</c:v>
                </c:pt>
                <c:pt idx="6">
                  <c:v>1</c:v>
                </c:pt>
                <c:pt idx="7">
                  <c:v>2</c:v>
                </c:pt>
                <c:pt idx="8">
                  <c:v>2</c:v>
                </c:pt>
                <c:pt idx="9">
                  <c:v>2</c:v>
                </c:pt>
                <c:pt idx="10">
                  <c:v>1</c:v>
                </c:pt>
                <c:pt idx="11">
                  <c:v>1</c:v>
                </c:pt>
              </c:numCache>
            </c:numRef>
          </c:val>
          <c:extLst>
            <c:ext xmlns:c16="http://schemas.microsoft.com/office/drawing/2014/chart" uri="{C3380CC4-5D6E-409C-BE32-E72D297353CC}">
              <c16:uniqueId val="{00000004-8C9F-4BF6-8D70-9B0EE8D32EB4}"/>
            </c:ext>
          </c:extLst>
        </c:ser>
        <c:ser>
          <c:idx val="3"/>
          <c:order val="3"/>
          <c:tx>
            <c:strRef>
              <c:f>'IM Graphs'!$F$2</c:f>
              <c:strCache>
                <c:ptCount val="1"/>
                <c:pt idx="0">
                  <c:v>Non Xoserve Indentified/Uncontrollable by Xoserve</c:v>
                </c:pt>
              </c:strCache>
            </c:strRef>
          </c:tx>
          <c:spPr>
            <a:solidFill>
              <a:srgbClr val="7030A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Graphs'!$B$5:$B$16</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Graphs'!$F$5:$F$16</c:f>
              <c:numCache>
                <c:formatCode>General</c:formatCode>
                <c:ptCount val="12"/>
                <c:pt idx="0">
                  <c:v>2</c:v>
                </c:pt>
                <c:pt idx="1">
                  <c:v>0</c:v>
                </c:pt>
                <c:pt idx="2">
                  <c:v>2</c:v>
                </c:pt>
                <c:pt idx="3">
                  <c:v>1</c:v>
                </c:pt>
                <c:pt idx="4">
                  <c:v>1</c:v>
                </c:pt>
                <c:pt idx="5">
                  <c:v>1</c:v>
                </c:pt>
                <c:pt idx="6">
                  <c:v>1</c:v>
                </c:pt>
                <c:pt idx="7">
                  <c:v>0</c:v>
                </c:pt>
                <c:pt idx="8">
                  <c:v>3</c:v>
                </c:pt>
                <c:pt idx="9">
                  <c:v>0</c:v>
                </c:pt>
                <c:pt idx="10">
                  <c:v>1</c:v>
                </c:pt>
                <c:pt idx="11">
                  <c:v>2</c:v>
                </c:pt>
              </c:numCache>
            </c:numRef>
          </c:val>
          <c:extLst>
            <c:ext xmlns:c16="http://schemas.microsoft.com/office/drawing/2014/chart" uri="{C3380CC4-5D6E-409C-BE32-E72D297353CC}">
              <c16:uniqueId val="{00000005-8C9F-4BF6-8D70-9B0EE8D32EB4}"/>
            </c:ext>
          </c:extLst>
        </c:ser>
        <c:ser>
          <c:idx val="4"/>
          <c:order val="4"/>
          <c:tx>
            <c:strRef>
              <c:f>'IM Graphs'!$G$2</c:f>
              <c:strCache>
                <c:ptCount val="1"/>
                <c:pt idx="0">
                  <c:v>Xoserve Internal/No customer impacts</c:v>
                </c:pt>
              </c:strCache>
            </c:strRef>
          </c:tx>
          <c:spPr>
            <a:solidFill>
              <a:srgbClr val="40D1F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'IM Graphs'!$B$5:$B$16</c:f>
              <c:strCache>
                <c:ptCount val="12"/>
                <c:pt idx="0">
                  <c:v>J</c:v>
                </c:pt>
                <c:pt idx="1">
                  <c:v>J</c:v>
                </c:pt>
                <c:pt idx="2">
                  <c:v>A</c:v>
                </c:pt>
                <c:pt idx="3">
                  <c:v>S</c:v>
                </c:pt>
                <c:pt idx="4">
                  <c:v>O</c:v>
                </c:pt>
                <c:pt idx="5">
                  <c:v>N</c:v>
                </c:pt>
                <c:pt idx="6">
                  <c:v>D</c:v>
                </c:pt>
                <c:pt idx="7">
                  <c:v>J</c:v>
                </c:pt>
                <c:pt idx="8">
                  <c:v>F</c:v>
                </c:pt>
                <c:pt idx="9">
                  <c:v>M</c:v>
                </c:pt>
                <c:pt idx="10">
                  <c:v>A</c:v>
                </c:pt>
                <c:pt idx="11">
                  <c:v>M</c:v>
                </c:pt>
              </c:strCache>
            </c:strRef>
          </c:cat>
          <c:val>
            <c:numRef>
              <c:f>'IM Graphs'!$G$5:$G$16</c:f>
              <c:numCache>
                <c:formatCode>General</c:formatCode>
                <c:ptCount val="12"/>
                <c:pt idx="0">
                  <c:v>2</c:v>
                </c:pt>
                <c:pt idx="1">
                  <c:v>3</c:v>
                </c:pt>
                <c:pt idx="2">
                  <c:v>1</c:v>
                </c:pt>
                <c:pt idx="3">
                  <c:v>2</c:v>
                </c:pt>
                <c:pt idx="4">
                  <c:v>0</c:v>
                </c:pt>
                <c:pt idx="5">
                  <c:v>2</c:v>
                </c:pt>
                <c:pt idx="6">
                  <c:v>3</c:v>
                </c:pt>
                <c:pt idx="7">
                  <c:v>0</c:v>
                </c:pt>
                <c:pt idx="8">
                  <c:v>2</c:v>
                </c:pt>
                <c:pt idx="9">
                  <c:v>0</c:v>
                </c:pt>
                <c:pt idx="10">
                  <c:v>2</c:v>
                </c:pt>
                <c:pt idx="11">
                  <c:v>0</c:v>
                </c:pt>
              </c:numCache>
            </c:numRef>
          </c:val>
          <c:extLst>
            <c:ext xmlns:c16="http://schemas.microsoft.com/office/drawing/2014/chart" uri="{C3380CC4-5D6E-409C-BE32-E72D297353CC}">
              <c16:uniqueId val="{00000006-8C9F-4BF6-8D70-9B0EE8D32EB4}"/>
            </c:ext>
          </c:extLst>
        </c:ser>
        <c:dLbls>
          <c:dLblPos val="ctr"/>
          <c:showLegendKey val="0"/>
          <c:showVal val="1"/>
          <c:showCatName val="0"/>
          <c:showSerName val="0"/>
          <c:showPercent val="0"/>
          <c:showBubbleSize val="0"/>
        </c:dLbls>
        <c:gapWidth val="150"/>
        <c:axId val="299672096"/>
        <c:axId val="299674272"/>
      </c:barChart>
      <c:catAx>
        <c:axId val="299672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4272"/>
        <c:crosses val="autoZero"/>
        <c:auto val="1"/>
        <c:lblAlgn val="ctr"/>
        <c:lblOffset val="100"/>
        <c:noMultiLvlLbl val="0"/>
      </c:catAx>
      <c:valAx>
        <c:axId val="299674272"/>
        <c:scaling>
          <c:orientation val="minMax"/>
          <c:max val="9"/>
          <c:min val="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GB"/>
                  <a:t>Incidents</a:t>
                </a:r>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99672096"/>
        <c:crosses val="autoZero"/>
        <c:crossBetween val="between"/>
      </c:valAx>
      <c:spPr>
        <a:noFill/>
        <a:ln>
          <a:noFill/>
        </a:ln>
        <a:effectLst/>
      </c:spPr>
    </c:plotArea>
    <c:legend>
      <c:legendPos val="r"/>
      <c:legendEntry>
        <c:idx val="0"/>
        <c:delete val="1"/>
      </c:legendEntry>
      <c:legendEntry>
        <c:idx val="1"/>
        <c:delete val="1"/>
      </c:legendEntry>
      <c:legendEntry>
        <c:idx val="2"/>
        <c:delete val="1"/>
      </c:legendEntry>
      <c:legendEntry>
        <c:idx val="3"/>
        <c:delete val="1"/>
      </c:legendEntry>
      <c:layout>
        <c:manualLayout>
          <c:xMode val="edge"/>
          <c:yMode val="edge"/>
          <c:x val="0.78013700745673009"/>
          <c:y val="0.61133271390153554"/>
          <c:w val="0.21543897726985076"/>
          <c:h val="0.3386524129091407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0"/>
            <a:ext cx="2914015" cy="488712"/>
          </a:xfrm>
          <a:prstGeom prst="rect">
            <a:avLst/>
          </a:prstGeom>
        </p:spPr>
        <p:txBody>
          <a:bodyPr vert="horz" lIns="91700" tIns="45849" rIns="91700" bIns="45849" rtlCol="0"/>
          <a:lstStyle>
            <a:lvl1pPr algn="l">
              <a:defRPr sz="1200"/>
            </a:lvl1pPr>
          </a:lstStyle>
          <a:p>
            <a:endParaRPr lang="en-GB" dirty="0"/>
          </a:p>
        </p:txBody>
      </p:sp>
      <p:sp>
        <p:nvSpPr>
          <p:cNvPr id="3" name="Date Placeholder 2"/>
          <p:cNvSpPr>
            <a:spLocks noGrp="1"/>
          </p:cNvSpPr>
          <p:nvPr>
            <p:ph type="dt" idx="1"/>
          </p:nvPr>
        </p:nvSpPr>
        <p:spPr>
          <a:xfrm>
            <a:off x="3809081" y="0"/>
            <a:ext cx="2914015" cy="488712"/>
          </a:xfrm>
          <a:prstGeom prst="rect">
            <a:avLst/>
          </a:prstGeom>
        </p:spPr>
        <p:txBody>
          <a:bodyPr vert="horz" lIns="91700" tIns="45849" rIns="91700" bIns="45849" rtlCol="0"/>
          <a:lstStyle>
            <a:lvl1pPr algn="r">
              <a:defRPr sz="1200"/>
            </a:lvl1pPr>
          </a:lstStyle>
          <a:p>
            <a:fld id="{30CC7C86-2D66-4C55-8F99-E153512351BA}" type="datetimeFigureOut">
              <a:rPr lang="en-GB" smtClean="0"/>
              <a:t>08/06/2020</a:t>
            </a:fld>
            <a:endParaRPr lang="en-GB" dirty="0"/>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700" tIns="45849" rIns="91700" bIns="45849" rtlCol="0" anchor="ctr"/>
          <a:lstStyle/>
          <a:p>
            <a:endParaRPr lang="en-GB" dirty="0"/>
          </a:p>
        </p:txBody>
      </p:sp>
      <p:sp>
        <p:nvSpPr>
          <p:cNvPr id="5" name="Notes Placeholder 4"/>
          <p:cNvSpPr>
            <a:spLocks noGrp="1"/>
          </p:cNvSpPr>
          <p:nvPr>
            <p:ph type="body" sz="quarter" idx="3"/>
          </p:nvPr>
        </p:nvSpPr>
        <p:spPr>
          <a:xfrm>
            <a:off x="672467" y="4642763"/>
            <a:ext cx="5379720" cy="4398407"/>
          </a:xfrm>
          <a:prstGeom prst="rect">
            <a:avLst/>
          </a:prstGeom>
        </p:spPr>
        <p:txBody>
          <a:bodyPr vert="horz" lIns="91700" tIns="45849" rIns="91700" bIns="458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4" y="9283830"/>
            <a:ext cx="2914015" cy="488712"/>
          </a:xfrm>
          <a:prstGeom prst="rect">
            <a:avLst/>
          </a:prstGeom>
        </p:spPr>
        <p:txBody>
          <a:bodyPr vert="horz" lIns="91700" tIns="45849" rIns="91700" bIns="45849"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09081" y="9283830"/>
            <a:ext cx="2914015" cy="488712"/>
          </a:xfrm>
          <a:prstGeom prst="rect">
            <a:avLst/>
          </a:prstGeom>
        </p:spPr>
        <p:txBody>
          <a:bodyPr vert="horz" lIns="91700" tIns="45849" rIns="91700" bIns="45849" rtlCol="0" anchor="b"/>
          <a:lstStyle>
            <a:lvl1pPr algn="r">
              <a:defRPr sz="1200"/>
            </a:lvl1pPr>
          </a:lstStyle>
          <a:p>
            <a:fld id="{2A2357B9-A31F-4FC7-A38A-70DF36F645F3}" type="slidenum">
              <a:rPr lang="en-GB" smtClean="0"/>
              <a:t>‹#›</a:t>
            </a:fld>
            <a:endParaRPr lang="en-GB" dirty="0"/>
          </a:p>
        </p:txBody>
      </p:sp>
    </p:spTree>
    <p:extLst>
      <p:ext uri="{BB962C8B-B14F-4D97-AF65-F5344CB8AC3E}">
        <p14:creationId xmlns:p14="http://schemas.microsoft.com/office/powerpoint/2010/main" val="792964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3</a:t>
            </a:fld>
            <a:endParaRPr lang="en-GB" dirty="0"/>
          </a:p>
        </p:txBody>
      </p:sp>
    </p:spTree>
    <p:extLst>
      <p:ext uri="{BB962C8B-B14F-4D97-AF65-F5344CB8AC3E}">
        <p14:creationId xmlns:p14="http://schemas.microsoft.com/office/powerpoint/2010/main" val="4195454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5</a:t>
            </a:r>
            <a:endParaRPr lang="en-GB" dirty="0"/>
          </a:p>
        </p:txBody>
      </p:sp>
      <p:sp>
        <p:nvSpPr>
          <p:cNvPr id="4" name="Slide Number Placeholder 3"/>
          <p:cNvSpPr>
            <a:spLocks noGrp="1"/>
          </p:cNvSpPr>
          <p:nvPr>
            <p:ph type="sldNum" sz="quarter" idx="5"/>
          </p:nvPr>
        </p:nvSpPr>
        <p:spPr/>
        <p:txBody>
          <a:bodyPr/>
          <a:lstStyle/>
          <a:p>
            <a:fld id="{2A2357B9-A31F-4FC7-A38A-70DF36F645F3}" type="slidenum">
              <a:rPr lang="en-GB" smtClean="0"/>
              <a:t>4</a:t>
            </a:fld>
            <a:endParaRPr lang="en-GB" dirty="0"/>
          </a:p>
        </p:txBody>
      </p:sp>
    </p:spTree>
    <p:extLst>
      <p:ext uri="{BB962C8B-B14F-4D97-AF65-F5344CB8AC3E}">
        <p14:creationId xmlns:p14="http://schemas.microsoft.com/office/powerpoint/2010/main" val="13562649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313039323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53119281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418730105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86550674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11809795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8121971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723870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48075042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6421977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27929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3B517DF-1F76-410B-B5D3-59640A739A43}"/>
              </a:ext>
            </a:extLst>
          </p:cNvPr>
          <p:cNvSpPr>
            <a:spLocks noGrp="1"/>
          </p:cNvSpPr>
          <p:nvPr>
            <p:ph type="ctrTitle"/>
          </p:nvPr>
        </p:nvSpPr>
        <p:spPr/>
        <p:txBody>
          <a:bodyPr/>
          <a:lstStyle/>
          <a:p>
            <a:r>
              <a:rPr lang="en-GB" dirty="0">
                <a:latin typeface="Arial"/>
                <a:cs typeface="Arial"/>
              </a:rPr>
              <a:t>Xoserve Incident Summary: May 2020</a:t>
            </a:r>
          </a:p>
        </p:txBody>
      </p:sp>
      <p:sp>
        <p:nvSpPr>
          <p:cNvPr id="3" name="Subtitle 4">
            <a:extLst>
              <a:ext uri="{FF2B5EF4-FFF2-40B4-BE49-F238E27FC236}">
                <a16:creationId xmlns:a16="http://schemas.microsoft.com/office/drawing/2014/main" id="{8385E8BA-F4A8-4D87-B1FA-19A74FB981CA}"/>
              </a:ext>
            </a:extLst>
          </p:cNvPr>
          <p:cNvSpPr>
            <a:spLocks noGrp="1"/>
          </p:cNvSpPr>
          <p:nvPr>
            <p:ph type="subTitle" idx="1"/>
          </p:nvPr>
        </p:nvSpPr>
        <p:spPr>
          <a:xfrm>
            <a:off x="1371600" y="2914650"/>
            <a:ext cx="6400800" cy="1314450"/>
          </a:xfrm>
        </p:spPr>
        <p:txBody>
          <a:bodyPr vert="horz" lIns="91440" tIns="45720" rIns="91440" bIns="45720" rtlCol="0" anchor="t">
            <a:normAutofit/>
          </a:bodyPr>
          <a:lstStyle/>
          <a:p>
            <a:r>
              <a:rPr lang="en-GB" sz="2400" dirty="0">
                <a:latin typeface="Arial"/>
                <a:cs typeface="Arial"/>
              </a:rPr>
              <a:t>1</a:t>
            </a:r>
            <a:r>
              <a:rPr lang="en-GB" sz="2400" baseline="30000" dirty="0">
                <a:latin typeface="Arial"/>
                <a:cs typeface="Arial"/>
              </a:rPr>
              <a:t>st</a:t>
            </a:r>
            <a:r>
              <a:rPr lang="en-GB" sz="2400" dirty="0">
                <a:latin typeface="Arial"/>
                <a:cs typeface="Arial"/>
              </a:rPr>
              <a:t> June 2020</a:t>
            </a:r>
          </a:p>
        </p:txBody>
      </p:sp>
    </p:spTree>
    <p:extLst>
      <p:ext uri="{BB962C8B-B14F-4D97-AF65-F5344CB8AC3E}">
        <p14:creationId xmlns:p14="http://schemas.microsoft.com/office/powerpoint/2010/main" val="12123323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GB" sz="2200" dirty="0"/>
              <a:t>What is this presentation covering?</a:t>
            </a:r>
          </a:p>
        </p:txBody>
      </p:sp>
      <p:sp>
        <p:nvSpPr>
          <p:cNvPr id="3" name="Content Placeholder 2"/>
          <p:cNvSpPr>
            <a:spLocks noGrp="1"/>
          </p:cNvSpPr>
          <p:nvPr>
            <p:ph idx="1"/>
          </p:nvPr>
        </p:nvSpPr>
        <p:spPr>
          <a:xfrm>
            <a:off x="457200" y="776211"/>
            <a:ext cx="8229600" cy="4258964"/>
          </a:xfrm>
        </p:spPr>
        <p:txBody>
          <a:bodyPr>
            <a:noAutofit/>
          </a:bodyPr>
          <a:lstStyle/>
          <a:p>
            <a:pPr>
              <a:lnSpc>
                <a:spcPts val="2100"/>
              </a:lnSpc>
              <a:spcBef>
                <a:spcPts val="0"/>
              </a:spcBef>
              <a:spcAft>
                <a:spcPts val="600"/>
              </a:spcAft>
            </a:pPr>
            <a:r>
              <a:rPr lang="en-US" sz="1600" dirty="0">
                <a:latin typeface="+mj-lt"/>
              </a:rPr>
              <a:t>This presentation provides an overview of </a:t>
            </a:r>
            <a:r>
              <a:rPr lang="en-US" sz="1600" b="1" dirty="0">
                <a:latin typeface="+mj-lt"/>
              </a:rPr>
              <a:t>P1/2 incidents </a:t>
            </a:r>
            <a:r>
              <a:rPr lang="en-US" sz="1600" dirty="0">
                <a:latin typeface="+mj-lt"/>
              </a:rPr>
              <a:t>experienced in the </a:t>
            </a:r>
            <a:r>
              <a:rPr lang="en-US" sz="1600" b="1" dirty="0">
                <a:latin typeface="+mj-lt"/>
              </a:rPr>
              <a:t>previous calendar month</a:t>
            </a:r>
          </a:p>
          <a:p>
            <a:pPr>
              <a:lnSpc>
                <a:spcPts val="2100"/>
              </a:lnSpc>
              <a:spcBef>
                <a:spcPts val="0"/>
              </a:spcBef>
              <a:spcAft>
                <a:spcPts val="600"/>
              </a:spcAft>
            </a:pPr>
            <a:r>
              <a:rPr lang="en-US" sz="1600" dirty="0">
                <a:latin typeface="+mj-lt"/>
              </a:rPr>
              <a:t>It will describe </a:t>
            </a:r>
            <a:r>
              <a:rPr lang="en-US" sz="1600" b="1" dirty="0">
                <a:latin typeface="+mj-lt"/>
              </a:rPr>
              <a:t>high level impacts and causes</a:t>
            </a:r>
            <a:r>
              <a:rPr lang="en-US" sz="1600" dirty="0">
                <a:latin typeface="+mj-lt"/>
              </a:rPr>
              <a:t>, and the </a:t>
            </a:r>
            <a:r>
              <a:rPr lang="en-US" sz="1600" b="1" dirty="0">
                <a:latin typeface="+mj-lt"/>
              </a:rPr>
              <a:t>resolution Xoserve undertook</a:t>
            </a:r>
            <a:r>
              <a:rPr lang="en-US" sz="1600" dirty="0">
                <a:latin typeface="+mj-lt"/>
              </a:rPr>
              <a:t> (or is undertaking) to resolve</a:t>
            </a:r>
          </a:p>
          <a:p>
            <a:pPr>
              <a:lnSpc>
                <a:spcPts val="2100"/>
              </a:lnSpc>
              <a:spcBef>
                <a:spcPts val="0"/>
              </a:spcBef>
              <a:spcAft>
                <a:spcPts val="600"/>
              </a:spcAft>
            </a:pPr>
            <a:r>
              <a:rPr lang="en-US" sz="1600" dirty="0">
                <a:latin typeface="+mj-lt"/>
              </a:rPr>
              <a:t>This information is provided to </a:t>
            </a:r>
            <a:r>
              <a:rPr lang="en-US" sz="1600" b="1" dirty="0">
                <a:latin typeface="+mj-lt"/>
              </a:rPr>
              <a:t>enable customers to have a greater insight </a:t>
            </a:r>
            <a:r>
              <a:rPr lang="en-US" sz="1600" dirty="0">
                <a:latin typeface="+mj-lt"/>
              </a:rPr>
              <a:t>of the activities within Xoserve’s platforms that support your critical business process</a:t>
            </a:r>
          </a:p>
          <a:p>
            <a:pPr>
              <a:lnSpc>
                <a:spcPts val="2100"/>
              </a:lnSpc>
              <a:spcBef>
                <a:spcPts val="0"/>
              </a:spcBef>
              <a:spcAft>
                <a:spcPts val="600"/>
              </a:spcAft>
            </a:pPr>
            <a:r>
              <a:rPr lang="en-US" sz="1600" dirty="0">
                <a:latin typeface="+mj-lt"/>
              </a:rPr>
              <a:t>It is also shared with the intention to provide customers with an </a:t>
            </a:r>
            <a:r>
              <a:rPr lang="en-US" sz="1600" b="1" dirty="0">
                <a:latin typeface="+mj-lt"/>
              </a:rPr>
              <a:t>understanding of what Xoserve are doing to maintain and improve service</a:t>
            </a:r>
            <a:r>
              <a:rPr lang="en-US" sz="1600" dirty="0">
                <a:latin typeface="+mj-lt"/>
              </a:rPr>
              <a:t>, and;</a:t>
            </a:r>
          </a:p>
          <a:p>
            <a:pPr>
              <a:lnSpc>
                <a:spcPts val="2100"/>
              </a:lnSpc>
              <a:spcBef>
                <a:spcPts val="0"/>
              </a:spcBef>
              <a:spcAft>
                <a:spcPts val="600"/>
              </a:spcAft>
            </a:pPr>
            <a:r>
              <a:rPr lang="en-US" sz="1600" dirty="0">
                <a:latin typeface="+mj-lt"/>
              </a:rPr>
              <a:t>It is provided to </a:t>
            </a:r>
            <a:r>
              <a:rPr lang="en-US" sz="1600" b="1" dirty="0">
                <a:latin typeface="+mj-lt"/>
              </a:rPr>
              <a:t>enable customers to provide feedback </a:t>
            </a:r>
            <a:r>
              <a:rPr lang="en-US" sz="1600" dirty="0">
                <a:latin typeface="+mj-lt"/>
              </a:rPr>
              <a:t>if they believe improvements can be made</a:t>
            </a:r>
            <a:endParaRPr lang="en-GB" sz="1000" dirty="0"/>
          </a:p>
          <a:p>
            <a:pPr>
              <a:lnSpc>
                <a:spcPts val="2100"/>
              </a:lnSpc>
              <a:spcBef>
                <a:spcPts val="0"/>
              </a:spcBef>
              <a:spcAft>
                <a:spcPts val="600"/>
              </a:spcAft>
            </a:pPr>
            <a:endParaRPr lang="en-GB" sz="1600" dirty="0">
              <a:latin typeface="+mj-lt"/>
            </a:endParaRP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Tree>
    <p:extLst>
      <p:ext uri="{BB962C8B-B14F-4D97-AF65-F5344CB8AC3E}">
        <p14:creationId xmlns:p14="http://schemas.microsoft.com/office/powerpoint/2010/main" val="46984858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37"/>
            <a:ext cx="8229600" cy="527535"/>
          </a:xfrm>
        </p:spPr>
        <p:txBody>
          <a:bodyPr>
            <a:normAutofit/>
          </a:bodyPr>
          <a:lstStyle/>
          <a:p>
            <a:r>
              <a:rPr lang="en-GB" sz="2000" dirty="0"/>
              <a:t>High-level summary of P1/2 incidents: May 2020</a:t>
            </a:r>
          </a:p>
        </p:txBody>
      </p:sp>
      <p:sp>
        <p:nvSpPr>
          <p:cNvPr id="4" name="AutoShape 2" descr="Image result for questionmark flat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aphicFrame>
        <p:nvGraphicFramePr>
          <p:cNvPr id="6" name="Content Placeholder 6">
            <a:extLst>
              <a:ext uri="{FF2B5EF4-FFF2-40B4-BE49-F238E27FC236}">
                <a16:creationId xmlns:a16="http://schemas.microsoft.com/office/drawing/2014/main" id="{5769632A-ADCC-498B-A405-D206900A983C}"/>
              </a:ext>
            </a:extLst>
          </p:cNvPr>
          <p:cNvGraphicFramePr>
            <a:graphicFrameLocks/>
          </p:cNvGraphicFramePr>
          <p:nvPr>
            <p:extLst>
              <p:ext uri="{D42A27DB-BD31-4B8C-83A1-F6EECF244321}">
                <p14:modId xmlns:p14="http://schemas.microsoft.com/office/powerpoint/2010/main" val="3925232779"/>
              </p:ext>
            </p:extLst>
          </p:nvPr>
        </p:nvGraphicFramePr>
        <p:xfrm>
          <a:off x="30997" y="459410"/>
          <a:ext cx="9058759" cy="3803915"/>
        </p:xfrm>
        <a:graphic>
          <a:graphicData uri="http://schemas.openxmlformats.org/drawingml/2006/table">
            <a:tbl>
              <a:tblPr firstRow="1" bandRow="1">
                <a:tableStyleId>{5C22544A-7EE6-4342-B048-85BDC9FD1C3A}</a:tableStyleId>
              </a:tblPr>
              <a:tblGrid>
                <a:gridCol w="514353">
                  <a:extLst>
                    <a:ext uri="{9D8B030D-6E8A-4147-A177-3AD203B41FA5}">
                      <a16:colId xmlns:a16="http://schemas.microsoft.com/office/drawing/2014/main" val="1820395623"/>
                    </a:ext>
                  </a:extLst>
                </a:gridCol>
                <a:gridCol w="1401094">
                  <a:extLst>
                    <a:ext uri="{9D8B030D-6E8A-4147-A177-3AD203B41FA5}">
                      <a16:colId xmlns:a16="http://schemas.microsoft.com/office/drawing/2014/main" val="3579627632"/>
                    </a:ext>
                  </a:extLst>
                </a:gridCol>
                <a:gridCol w="1895165">
                  <a:extLst>
                    <a:ext uri="{9D8B030D-6E8A-4147-A177-3AD203B41FA5}">
                      <a16:colId xmlns:a16="http://schemas.microsoft.com/office/drawing/2014/main" val="715552888"/>
                    </a:ext>
                  </a:extLst>
                </a:gridCol>
                <a:gridCol w="1678382">
                  <a:extLst>
                    <a:ext uri="{9D8B030D-6E8A-4147-A177-3AD203B41FA5}">
                      <a16:colId xmlns:a16="http://schemas.microsoft.com/office/drawing/2014/main" val="2287827896"/>
                    </a:ext>
                  </a:extLst>
                </a:gridCol>
                <a:gridCol w="2260434">
                  <a:extLst>
                    <a:ext uri="{9D8B030D-6E8A-4147-A177-3AD203B41FA5}">
                      <a16:colId xmlns:a16="http://schemas.microsoft.com/office/drawing/2014/main" val="1642094320"/>
                    </a:ext>
                  </a:extLst>
                </a:gridCol>
                <a:gridCol w="647054">
                  <a:extLst>
                    <a:ext uri="{9D8B030D-6E8A-4147-A177-3AD203B41FA5}">
                      <a16:colId xmlns:a16="http://schemas.microsoft.com/office/drawing/2014/main" val="4119213854"/>
                    </a:ext>
                  </a:extLst>
                </a:gridCol>
                <a:gridCol w="662277">
                  <a:extLst>
                    <a:ext uri="{9D8B030D-6E8A-4147-A177-3AD203B41FA5}">
                      <a16:colId xmlns:a16="http://schemas.microsoft.com/office/drawing/2014/main" val="1273231573"/>
                    </a:ext>
                  </a:extLst>
                </a:gridCol>
              </a:tblGrid>
              <a:tr h="325559">
                <a:tc>
                  <a:txBody>
                    <a:bodyPr/>
                    <a:lstStyle/>
                    <a:p>
                      <a:r>
                        <a:rPr lang="en-US" sz="800" dirty="0"/>
                        <a:t> Ref.</a:t>
                      </a:r>
                      <a:endParaRPr lang="en-GB" sz="800" dirty="0"/>
                    </a:p>
                  </a:txBody>
                  <a:tcPr anchor="ctr"/>
                </a:tc>
                <a:tc>
                  <a:txBody>
                    <a:bodyPr/>
                    <a:lstStyle/>
                    <a:p>
                      <a:r>
                        <a:rPr lang="en-US" sz="800" dirty="0"/>
                        <a:t>What happened?</a:t>
                      </a:r>
                      <a:endParaRPr lang="en-GB" sz="800" dirty="0"/>
                    </a:p>
                  </a:txBody>
                  <a:tcPr anchor="ctr"/>
                </a:tc>
                <a:tc>
                  <a:txBody>
                    <a:bodyPr/>
                    <a:lstStyle/>
                    <a:p>
                      <a:r>
                        <a:rPr lang="en-US" sz="800" dirty="0"/>
                        <a:t>Why did it happen?</a:t>
                      </a:r>
                      <a:endParaRPr lang="en-GB" sz="800" dirty="0"/>
                    </a:p>
                  </a:txBody>
                  <a:tcPr anchor="ctr"/>
                </a:tc>
                <a:tc>
                  <a:txBody>
                    <a:bodyPr/>
                    <a:lstStyle/>
                    <a:p>
                      <a:r>
                        <a:rPr lang="en-US" sz="800" dirty="0"/>
                        <a:t>What do Xoserve understand our customers experienced?</a:t>
                      </a:r>
                      <a:endParaRPr lang="en-GB" sz="800" dirty="0"/>
                    </a:p>
                  </a:txBody>
                  <a:tcPr anchor="ctr"/>
                </a:tc>
                <a:tc>
                  <a:txBody>
                    <a:bodyPr/>
                    <a:lstStyle/>
                    <a:p>
                      <a:r>
                        <a:rPr lang="en-US" sz="800" dirty="0"/>
                        <a:t>What did your Xoserve team do to resolve?</a:t>
                      </a:r>
                      <a:endParaRPr lang="en-GB" sz="800" dirty="0"/>
                    </a:p>
                  </a:txBody>
                  <a:tcPr anchor="ctr"/>
                </a:tc>
                <a:tc>
                  <a:txBody>
                    <a:bodyPr/>
                    <a:lstStyle/>
                    <a:p>
                      <a:pPr algn="ctr">
                        <a:spcAft>
                          <a:spcPts val="0"/>
                        </a:spcAft>
                      </a:pPr>
                      <a:r>
                        <a:rPr lang="en-GB" sz="900" dirty="0">
                          <a:effectLst/>
                          <a:latin typeface="+mn-lt"/>
                        </a:rPr>
                        <a:t>Incident Date</a:t>
                      </a:r>
                      <a:endParaRPr lang="en-GB" sz="900" dirty="0">
                        <a:effectLst/>
                        <a:latin typeface="+mn-lt"/>
                        <a:ea typeface="Calibri" panose="020F0502020204030204" pitchFamily="34" charset="0"/>
                      </a:endParaRPr>
                    </a:p>
                  </a:txBody>
                  <a:tcPr marL="46877" marR="46877" marT="0" marB="0" anchor="ctr"/>
                </a:tc>
                <a:tc>
                  <a:txBody>
                    <a:bodyPr/>
                    <a:lstStyle/>
                    <a:p>
                      <a:pPr algn="ctr">
                        <a:spcAft>
                          <a:spcPts val="0"/>
                        </a:spcAft>
                      </a:pPr>
                      <a:r>
                        <a:rPr lang="en-GB" sz="900" dirty="0">
                          <a:effectLst/>
                          <a:latin typeface="+mn-lt"/>
                        </a:rPr>
                        <a:t>Resolved Date</a:t>
                      </a:r>
                      <a:endParaRPr lang="en-GB" sz="900" dirty="0">
                        <a:effectLst/>
                        <a:latin typeface="+mn-lt"/>
                        <a:ea typeface="Calibri" panose="020F0502020204030204" pitchFamily="34" charset="0"/>
                      </a:endParaRPr>
                    </a:p>
                  </a:txBody>
                  <a:tcPr marL="46877" marR="46877" marT="0" marB="0" anchor="ctr"/>
                </a:tc>
                <a:extLst>
                  <a:ext uri="{0D108BD9-81ED-4DB2-BD59-A6C34878D82A}">
                    <a16:rowId xmlns:a16="http://schemas.microsoft.com/office/drawing/2014/main" val="503059204"/>
                  </a:ext>
                </a:extLst>
              </a:tr>
              <a:tr h="505234">
                <a:tc>
                  <a:txBody>
                    <a:bodyPr/>
                    <a:lstStyle/>
                    <a:p>
                      <a:pPr algn="ctr" fontAlgn="ctr"/>
                      <a:r>
                        <a:rPr lang="en-IN" sz="800" u="none" strike="noStrike" kern="1200" dirty="0">
                          <a:solidFill>
                            <a:schemeClr val="bg1"/>
                          </a:solidFill>
                          <a:effectLst/>
                          <a:latin typeface="+mn-lt"/>
                          <a:ea typeface="+mn-ea"/>
                          <a:cs typeface="+mn-cs"/>
                        </a:rPr>
                        <a:t>1123482</a:t>
                      </a:r>
                    </a:p>
                    <a:p>
                      <a:pPr algn="ctr" fontAlgn="ctr"/>
                      <a:endParaRPr lang="en-IN" sz="800" u="none" strike="noStrike" kern="1200" dirty="0">
                        <a:solidFill>
                          <a:schemeClr val="bg1"/>
                        </a:solidFill>
                        <a:effectLst/>
                        <a:latin typeface="+mn-lt"/>
                        <a:ea typeface="+mn-ea"/>
                        <a:cs typeface="+mn-cs"/>
                      </a:endParaRPr>
                    </a:p>
                  </a:txBody>
                  <a:tcPr marL="4755" marR="4755" marT="4755" marB="0" anchor="ctr">
                    <a:solidFill>
                      <a:srgbClr val="7030A0"/>
                    </a:solidFill>
                  </a:tcPr>
                </a:tc>
                <a:tc>
                  <a:txBody>
                    <a:bodyPr/>
                    <a:lstStyle/>
                    <a:p>
                      <a:pPr algn="l" rtl="0" fontAlgn="ctr"/>
                      <a:r>
                        <a:rPr lang="en-US" sz="700" b="0" i="0" u="none" strike="noStrike" dirty="0">
                          <a:solidFill>
                            <a:srgbClr val="000000"/>
                          </a:solidFill>
                          <a:effectLst/>
                          <a:latin typeface="+mn-lt"/>
                        </a:rPr>
                        <a:t>Gemini Demand Attribution publication was delayed for the 00:00 hour bar.</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Late file delivery from National Grid systems delayed Demand Attribution processing within Gemini.</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Shippers would not have been able to view the latest Demand allocation values for the current and day ahead Gas days</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Xoserve teams worked with the National Grid Control Centre to ensure the contingency process was implemented to publish the Demand data manually.</a:t>
                      </a:r>
                      <a:endParaRPr lang="en-IN" sz="700" b="0" i="0" u="none" strike="noStrike" dirty="0">
                        <a:solidFill>
                          <a:srgbClr val="000000"/>
                        </a:solidFill>
                        <a:effectLst/>
                        <a:latin typeface="+mn-lt"/>
                      </a:endParaRPr>
                    </a:p>
                  </a:txBody>
                  <a:tcPr marL="9525" marR="9525" marT="9525" anchor="ctr"/>
                </a:tc>
                <a:tc>
                  <a:txBody>
                    <a:bodyPr/>
                    <a:lstStyle/>
                    <a:p>
                      <a:pPr algn="ctr" rtl="0" fontAlgn="ctr"/>
                      <a:r>
                        <a:rPr lang="en-GB" sz="700" b="0" i="0" u="none" strike="noStrike" dirty="0">
                          <a:solidFill>
                            <a:srgbClr val="000000"/>
                          </a:solidFill>
                          <a:effectLst/>
                          <a:latin typeface="Arial" panose="020B0604020202020204" pitchFamily="34" charset="0"/>
                        </a:rPr>
                        <a:t>02/05/2020 00:47</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02/05/2020 02:42</a:t>
                      </a:r>
                    </a:p>
                  </a:txBody>
                  <a:tcPr marL="6350" marR="6350" marT="6350" marB="0" anchor="ctr"/>
                </a:tc>
                <a:extLst>
                  <a:ext uri="{0D108BD9-81ED-4DB2-BD59-A6C34878D82A}">
                    <a16:rowId xmlns:a16="http://schemas.microsoft.com/office/drawing/2014/main" val="3229766741"/>
                  </a:ext>
                </a:extLst>
              </a:tr>
              <a:tr h="608821">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dirty="0">
                          <a:solidFill>
                            <a:schemeClr val="bg1"/>
                          </a:solidFill>
                          <a:effectLst/>
                          <a:latin typeface="+mn-lt"/>
                        </a:rPr>
                        <a:t>1125503</a:t>
                      </a:r>
                    </a:p>
                  </a:txBody>
                  <a:tcPr marL="4755" marR="4755" marT="4755" marB="0" anchor="ctr">
                    <a:solidFill>
                      <a:srgbClr val="7030A0"/>
                    </a:solidFill>
                  </a:tcPr>
                </a:tc>
                <a:tc>
                  <a:txBody>
                    <a:bodyPr/>
                    <a:lstStyle/>
                    <a:p>
                      <a:pPr algn="l" rtl="0" fontAlgn="ctr"/>
                      <a:endParaRPr lang="en-US" sz="700" b="0" i="0" u="none" strike="noStrike" dirty="0">
                        <a:solidFill>
                          <a:srgbClr val="000000"/>
                        </a:solidFill>
                        <a:effectLst/>
                        <a:latin typeface="+mn-lt"/>
                      </a:endParaRPr>
                    </a:p>
                    <a:p>
                      <a:pPr algn="l" rtl="0" fontAlgn="ctr"/>
                      <a:r>
                        <a:rPr lang="en-US" sz="700" b="0" i="0" u="none" strike="noStrike" dirty="0">
                          <a:solidFill>
                            <a:srgbClr val="000000"/>
                          </a:solidFill>
                          <a:effectLst/>
                          <a:latin typeface="+mn-lt"/>
                        </a:rPr>
                        <a:t>Gemini Demand Attribution publication was delayed for the 16:00 hour bar.</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Late file delivery from National Grid systems delayed Demand Attribution processing within Gemini.</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Customers would not have been able to view the latest Demand Attribution values within Gemini for the current and day ahead Gas days</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National Grid teams corrected the issue causing the delay and files were delivered to Gemini</a:t>
                      </a:r>
                      <a:endParaRPr lang="en-IN" sz="700" b="0" i="0" u="none" strike="noStrike" dirty="0">
                        <a:solidFill>
                          <a:srgbClr val="000000"/>
                        </a:solidFill>
                        <a:effectLst/>
                        <a:latin typeface="+mn-lt"/>
                      </a:endParaRPr>
                    </a:p>
                  </a:txBody>
                  <a:tcPr marL="9525" marR="9525" marT="9525" anchor="ctr"/>
                </a:tc>
                <a:tc>
                  <a:txBody>
                    <a:bodyPr/>
                    <a:lstStyle/>
                    <a:p>
                      <a:pPr algn="ctr" rtl="0" fontAlgn="ctr"/>
                      <a:r>
                        <a:rPr lang="en-GB" sz="700" b="0" i="0" u="none" strike="noStrike" dirty="0">
                          <a:solidFill>
                            <a:srgbClr val="000000"/>
                          </a:solidFill>
                          <a:effectLst/>
                          <a:latin typeface="Arial" panose="020B0604020202020204" pitchFamily="34" charset="0"/>
                        </a:rPr>
                        <a:t>07/05/2020 16:49</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07/05/2020 18:09</a:t>
                      </a:r>
                    </a:p>
                  </a:txBody>
                  <a:tcPr marL="6350" marR="6350" marT="6350" marB="0" anchor="ctr"/>
                </a:tc>
                <a:extLst>
                  <a:ext uri="{0D108BD9-81ED-4DB2-BD59-A6C34878D82A}">
                    <a16:rowId xmlns:a16="http://schemas.microsoft.com/office/drawing/2014/main" val="3079584533"/>
                  </a:ext>
                </a:extLst>
              </a:tr>
              <a:tr h="50523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dirty="0">
                          <a:solidFill>
                            <a:schemeClr val="bg1"/>
                          </a:solidFill>
                          <a:effectLst/>
                          <a:latin typeface="+mn-lt"/>
                        </a:rPr>
                        <a:t>1125621</a:t>
                      </a:r>
                    </a:p>
                  </a:txBody>
                  <a:tcPr marL="4755" marR="4755" marT="4755" marB="0" anchor="ctr">
                    <a:solidFill>
                      <a:srgbClr val="92D050"/>
                    </a:solidFill>
                  </a:tcPr>
                </a:tc>
                <a:tc>
                  <a:txBody>
                    <a:bodyPr/>
                    <a:lstStyle/>
                    <a:p>
                      <a:pPr algn="l" rtl="0" fontAlgn="ctr"/>
                      <a:r>
                        <a:rPr lang="en-US" sz="700" b="0" i="0" u="none" strike="noStrike" dirty="0">
                          <a:solidFill>
                            <a:srgbClr val="000000"/>
                          </a:solidFill>
                          <a:effectLst/>
                          <a:latin typeface="+mn-lt"/>
                        </a:rPr>
                        <a:t>Gemini was unable to process and confirm EU Nominations from an offshore partner.</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The offshore partner had implemented an infrastructure configuration change without interaction or notification to Xoserve, leading to an inability to transmit files into Gemini.</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A delay in processing and matching EU Nominations for associated customers meant they would be unable to view up-to-date allocation quantities within Gemini</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Xoserve teams worked with the offshore partner and they subsequently rolled back the change to the original configuration to restore service. Xoserve teams have requested to work with the offshore partner in re-planning their change.</a:t>
                      </a:r>
                      <a:endParaRPr lang="en-IN" sz="700" b="0" i="0" u="none" strike="noStrike" dirty="0">
                        <a:solidFill>
                          <a:srgbClr val="000000"/>
                        </a:solidFill>
                        <a:effectLst/>
                        <a:latin typeface="+mn-lt"/>
                      </a:endParaRPr>
                    </a:p>
                  </a:txBody>
                  <a:tcPr marL="9525" marR="9525" marT="9525" anchor="ctr"/>
                </a:tc>
                <a:tc>
                  <a:txBody>
                    <a:bodyPr/>
                    <a:lstStyle/>
                    <a:p>
                      <a:pPr algn="ctr" fontAlgn="ctr"/>
                      <a:r>
                        <a:rPr lang="en-IN" sz="700" b="0" i="0" u="none" strike="noStrike" dirty="0">
                          <a:solidFill>
                            <a:srgbClr val="000000"/>
                          </a:solidFill>
                          <a:effectLst/>
                          <a:latin typeface="+mj-lt"/>
                        </a:rPr>
                        <a:t>07/05/020 18:51</a:t>
                      </a:r>
                    </a:p>
                  </a:txBody>
                  <a:tcPr marL="4755" marR="4755" marT="4755" marB="0" anchor="ctr"/>
                </a:tc>
                <a:tc>
                  <a:txBody>
                    <a:bodyPr/>
                    <a:lstStyle/>
                    <a:p>
                      <a:pPr algn="ctr" fontAlgn="ctr"/>
                      <a:r>
                        <a:rPr lang="en-IN" sz="700" b="0" i="0" u="none" strike="noStrike" dirty="0">
                          <a:solidFill>
                            <a:srgbClr val="000000"/>
                          </a:solidFill>
                          <a:effectLst/>
                          <a:latin typeface="+mj-lt"/>
                        </a:rPr>
                        <a:t>07/05/2020 22:56</a:t>
                      </a:r>
                    </a:p>
                  </a:txBody>
                  <a:tcPr marL="4755" marR="4755" marT="4755" marB="0" anchor="ctr"/>
                </a:tc>
                <a:extLst>
                  <a:ext uri="{0D108BD9-81ED-4DB2-BD59-A6C34878D82A}">
                    <a16:rowId xmlns:a16="http://schemas.microsoft.com/office/drawing/2014/main" val="3663066868"/>
                  </a:ext>
                </a:extLst>
              </a:tr>
              <a:tr h="401647">
                <a:tc>
                  <a:txBody>
                    <a:bodyPr/>
                    <a:lstStyle/>
                    <a:p>
                      <a:pPr algn="ctr" fontAlgn="ctr"/>
                      <a:r>
                        <a:rPr lang="en-IN" sz="800" b="0" i="0" u="none" strike="noStrike" dirty="0">
                          <a:solidFill>
                            <a:schemeClr val="bg1"/>
                          </a:solidFill>
                          <a:effectLst/>
                          <a:latin typeface="+mn-lt"/>
                        </a:rPr>
                        <a:t>1126124</a:t>
                      </a:r>
                    </a:p>
                  </a:txBody>
                  <a:tcPr marL="4755" marR="4755" marT="4755" marB="0" anchor="ctr">
                    <a:solidFill>
                      <a:srgbClr val="0070C0"/>
                    </a:solidFill>
                  </a:tcPr>
                </a:tc>
                <a:tc>
                  <a:txBody>
                    <a:bodyPr/>
                    <a:lstStyle/>
                    <a:p>
                      <a:pPr algn="l" rtl="0" fontAlgn="ctr"/>
                      <a:r>
                        <a:rPr lang="en-US" sz="700" b="0" i="0" u="none" strike="noStrike" dirty="0">
                          <a:solidFill>
                            <a:srgbClr val="000000"/>
                          </a:solidFill>
                          <a:effectLst/>
                          <a:latin typeface="+mn-lt"/>
                        </a:rPr>
                        <a:t>File transfers to Gemini were interrupted for 1hr 48 mins which delayed publication of Line Pack data for the 19:00 to 22:00 hour bars.</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During a project change a software fault was  encountered during a network device configuration update causing the loss of connectivity.</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Customers would not have an accurate view on the available capacity within the National Transmission System that they are able to bid for.</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Xoserve support teams instigated contingency processes and  worked with support partners to restart the device and restore service.</a:t>
                      </a:r>
                      <a:endParaRPr lang="en-IN" sz="700" b="0" i="0" u="none" strike="noStrike" dirty="0">
                        <a:solidFill>
                          <a:srgbClr val="000000"/>
                        </a:solidFill>
                        <a:effectLst/>
                        <a:latin typeface="+mn-lt"/>
                      </a:endParaRPr>
                    </a:p>
                  </a:txBody>
                  <a:tcPr marL="9525" marR="9525" marT="9525" anchor="ctr"/>
                </a:tc>
                <a:tc>
                  <a:txBody>
                    <a:bodyPr/>
                    <a:lstStyle/>
                    <a:p>
                      <a:pPr algn="ctr" rtl="0" fontAlgn="ctr"/>
                      <a:r>
                        <a:rPr lang="en-GB" sz="700" b="0" i="0" u="none" strike="noStrike" dirty="0">
                          <a:solidFill>
                            <a:srgbClr val="000000"/>
                          </a:solidFill>
                          <a:effectLst/>
                          <a:latin typeface="Arial" panose="020B0604020202020204" pitchFamily="34" charset="0"/>
                        </a:rPr>
                        <a:t>09/05/2020 19:42</a:t>
                      </a:r>
                    </a:p>
                  </a:txBody>
                  <a:tcPr marL="6350" marR="6350" marT="6350" marB="0" anchor="ctr"/>
                </a:tc>
                <a:tc>
                  <a:txBody>
                    <a:bodyPr/>
                    <a:lstStyle/>
                    <a:p>
                      <a:pPr algn="ctr" rtl="0" fontAlgn="ctr"/>
                      <a:r>
                        <a:rPr lang="en-GB" sz="700" b="0" i="0" u="none" strike="noStrike" dirty="0">
                          <a:solidFill>
                            <a:srgbClr val="000000"/>
                          </a:solidFill>
                          <a:effectLst/>
                          <a:latin typeface="Arial" panose="020B0604020202020204" pitchFamily="34" charset="0"/>
                        </a:rPr>
                        <a:t>09/05/2020 21:30</a:t>
                      </a:r>
                    </a:p>
                  </a:txBody>
                  <a:tcPr marL="6350" marR="6350" marT="6350" marB="0" anchor="ctr"/>
                </a:tc>
                <a:extLst>
                  <a:ext uri="{0D108BD9-81ED-4DB2-BD59-A6C34878D82A}">
                    <a16:rowId xmlns:a16="http://schemas.microsoft.com/office/drawing/2014/main" val="1516443557"/>
                  </a:ext>
                </a:extLst>
              </a:tr>
              <a:tr h="505234">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IN" sz="800" b="0" i="0" u="none" strike="noStrike" dirty="0">
                          <a:solidFill>
                            <a:schemeClr val="bg1"/>
                          </a:solidFill>
                          <a:effectLst/>
                          <a:latin typeface="+mn-lt"/>
                        </a:rPr>
                        <a:t>1127568</a:t>
                      </a:r>
                    </a:p>
                  </a:txBody>
                  <a:tcPr marL="4755" marR="4755" marT="4755" marB="0" anchor="ctr">
                    <a:solidFill>
                      <a:srgbClr val="0070C0"/>
                    </a:solidFill>
                  </a:tcPr>
                </a:tc>
                <a:tc>
                  <a:txBody>
                    <a:bodyPr/>
                    <a:lstStyle/>
                    <a:p>
                      <a:pPr algn="l" rtl="0" fontAlgn="ctr"/>
                      <a:r>
                        <a:rPr lang="en-US" sz="700" b="0" i="0" u="none" strike="noStrike" dirty="0">
                          <a:solidFill>
                            <a:srgbClr val="000000"/>
                          </a:solidFill>
                          <a:effectLst/>
                          <a:latin typeface="+mn-lt"/>
                        </a:rPr>
                        <a:t>File transfers to Gemini were interrupted for 2hrs 36 mins which delayed publication of Line Pack data for the 05:00 to 08:00 hour bars.</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During a project change to rectify a network device software fault (1126124) issues were encountered during the upgrade causing loss of connectivity.</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Customers would not have an accurate view on the available capacity within the National Transmission System that they are able to bid for.</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Xoserve support teams instigated contingency processes and worked with support partners to backout the upgrade and restore connectivity. Analysis completed on cause and upgrade re-planned.</a:t>
                      </a:r>
                      <a:endParaRPr lang="en-IN" sz="700" b="0" i="0" u="none" strike="noStrike" dirty="0">
                        <a:solidFill>
                          <a:srgbClr val="000000"/>
                        </a:solidFill>
                        <a:effectLst/>
                        <a:latin typeface="+mn-lt"/>
                      </a:endParaRPr>
                    </a:p>
                  </a:txBody>
                  <a:tcPr marL="9525" marR="9525" marT="9525" anchor="ctr"/>
                </a:tc>
                <a:tc>
                  <a:txBody>
                    <a:bodyPr/>
                    <a:lstStyle/>
                    <a:p>
                      <a:pPr algn="ctr" fontAlgn="ctr"/>
                      <a:r>
                        <a:rPr lang="en-IN" sz="700" b="0" i="0" u="none" strike="noStrike" dirty="0">
                          <a:solidFill>
                            <a:srgbClr val="000000"/>
                          </a:solidFill>
                          <a:effectLst/>
                          <a:latin typeface="+mj-lt"/>
                        </a:rPr>
                        <a:t>10/05/2020 06:19</a:t>
                      </a:r>
                    </a:p>
                  </a:txBody>
                  <a:tcPr marL="4755" marR="4755" marT="4755" marB="0" anchor="ctr"/>
                </a:tc>
                <a:tc>
                  <a:txBody>
                    <a:bodyPr/>
                    <a:lstStyle/>
                    <a:p>
                      <a:pPr algn="ctr" fontAlgn="ctr"/>
                      <a:r>
                        <a:rPr lang="en-IN" sz="700" b="0" i="0" u="none" strike="noStrike" dirty="0">
                          <a:solidFill>
                            <a:srgbClr val="000000"/>
                          </a:solidFill>
                          <a:effectLst/>
                          <a:latin typeface="+mj-lt"/>
                        </a:rPr>
                        <a:t>10/05/2020 08:55</a:t>
                      </a:r>
                    </a:p>
                  </a:txBody>
                  <a:tcPr marL="4755" marR="4755" marT="4755" marB="0" anchor="ctr"/>
                </a:tc>
                <a:extLst>
                  <a:ext uri="{0D108BD9-81ED-4DB2-BD59-A6C34878D82A}">
                    <a16:rowId xmlns:a16="http://schemas.microsoft.com/office/drawing/2014/main" val="4079092240"/>
                  </a:ext>
                </a:extLst>
              </a:tr>
              <a:tr h="505234">
                <a:tc>
                  <a:txBody>
                    <a:bodyPr/>
                    <a:lstStyle/>
                    <a:p>
                      <a:pPr algn="ctr" fontAlgn="ctr"/>
                      <a:r>
                        <a:rPr lang="en-IN" sz="800" b="0" i="0" u="none" strike="noStrike" dirty="0">
                          <a:solidFill>
                            <a:schemeClr val="bg1"/>
                          </a:solidFill>
                          <a:effectLst/>
                          <a:latin typeface="+mn-lt"/>
                        </a:rPr>
                        <a:t>1131627</a:t>
                      </a:r>
                    </a:p>
                  </a:txBody>
                  <a:tcPr marL="4755" marR="4755" marT="4755" marB="0" anchor="ctr">
                    <a:solidFill>
                      <a:schemeClr val="accent2"/>
                    </a:solidFill>
                  </a:tcPr>
                </a:tc>
                <a:tc>
                  <a:txBody>
                    <a:bodyPr/>
                    <a:lstStyle/>
                    <a:p>
                      <a:pPr algn="l" rtl="0" fontAlgn="ctr"/>
                      <a:r>
                        <a:rPr lang="en-US" sz="700" b="0" i="0" u="none" strike="noStrike" dirty="0">
                          <a:solidFill>
                            <a:srgbClr val="000000"/>
                          </a:solidFill>
                          <a:effectLst/>
                          <a:latin typeface="+mn-lt"/>
                        </a:rPr>
                        <a:t>File transfers to Gemini were interrupted for 2hrs 3 mins  which delayed publication of Line Pack data for the 00:00 to 02:00 hour bars.</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Unknown issues caused a loss of connectivity. Xoserve teams are working with network supplier to understand the root cause.</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a:solidFill>
                            <a:srgbClr val="000000"/>
                          </a:solidFill>
                          <a:effectLst/>
                          <a:latin typeface="+mn-lt"/>
                        </a:rPr>
                        <a:t>Customers would not have an accurate view on the available capacity within the National Transmission System that they are able to bid for.</a:t>
                      </a:r>
                      <a:endParaRPr lang="en-IN" sz="700" b="0" i="0" u="none" strike="noStrike" dirty="0">
                        <a:solidFill>
                          <a:srgbClr val="000000"/>
                        </a:solidFill>
                        <a:effectLst/>
                        <a:latin typeface="+mn-lt"/>
                      </a:endParaRPr>
                    </a:p>
                  </a:txBody>
                  <a:tcPr marL="9525" marR="9525" marT="9525" anchor="ctr"/>
                </a:tc>
                <a:tc>
                  <a:txBody>
                    <a:bodyPr/>
                    <a:lstStyle/>
                    <a:p>
                      <a:pPr algn="l" rtl="0" fontAlgn="ctr"/>
                      <a:r>
                        <a:rPr lang="en-US" sz="700" b="0" i="0" u="none" strike="noStrike" dirty="0">
                          <a:solidFill>
                            <a:srgbClr val="000000"/>
                          </a:solidFill>
                          <a:effectLst/>
                          <a:latin typeface="+mn-lt"/>
                        </a:rPr>
                        <a:t>Xoserve support teams instigated contingency processes and worked with our supplier teams to restore service.</a:t>
                      </a:r>
                      <a:endParaRPr lang="en-IN" sz="700" b="0" i="0" u="none" strike="noStrike" dirty="0">
                        <a:solidFill>
                          <a:srgbClr val="000000"/>
                        </a:solidFill>
                        <a:effectLst/>
                        <a:latin typeface="+mn-lt"/>
                      </a:endParaRPr>
                    </a:p>
                  </a:txBody>
                  <a:tcPr marL="9525" marR="9525" marT="9525" anchor="ctr"/>
                </a:tc>
                <a:tc>
                  <a:txBody>
                    <a:bodyPr/>
                    <a:lstStyle/>
                    <a:p>
                      <a:pPr algn="ctr" fontAlgn="ctr"/>
                      <a:r>
                        <a:rPr lang="en-IN" sz="700" b="0" i="0" u="none" strike="noStrike" dirty="0">
                          <a:solidFill>
                            <a:srgbClr val="000000"/>
                          </a:solidFill>
                          <a:effectLst/>
                          <a:latin typeface="+mj-lt"/>
                        </a:rPr>
                        <a:t>19/05/2020 00:47</a:t>
                      </a:r>
                    </a:p>
                  </a:txBody>
                  <a:tcPr marL="4755" marR="4755" marT="4755" marB="0" anchor="ctr"/>
                </a:tc>
                <a:tc>
                  <a:txBody>
                    <a:bodyPr/>
                    <a:lstStyle/>
                    <a:p>
                      <a:pPr algn="ctr" fontAlgn="ctr"/>
                      <a:r>
                        <a:rPr lang="en-IN" sz="700" u="none" strike="noStrike" dirty="0">
                          <a:effectLst/>
                          <a:latin typeface="+mj-lt"/>
                        </a:rPr>
                        <a:t>19/05/2020 02:50</a:t>
                      </a:r>
                    </a:p>
                  </a:txBody>
                  <a:tcPr marL="4755" marR="4755" marT="4755" marB="0" anchor="ctr"/>
                </a:tc>
                <a:extLst>
                  <a:ext uri="{0D108BD9-81ED-4DB2-BD59-A6C34878D82A}">
                    <a16:rowId xmlns:a16="http://schemas.microsoft.com/office/drawing/2014/main" val="413955819"/>
                  </a:ext>
                </a:extLst>
              </a:tr>
            </a:tbl>
          </a:graphicData>
        </a:graphic>
      </p:graphicFrame>
    </p:spTree>
    <p:extLst>
      <p:ext uri="{BB962C8B-B14F-4D97-AF65-F5344CB8AC3E}">
        <p14:creationId xmlns:p14="http://schemas.microsoft.com/office/powerpoint/2010/main" val="914544572"/>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75D87-9DA6-4683-A5BA-130C8FFFF1BB}"/>
              </a:ext>
            </a:extLst>
          </p:cNvPr>
          <p:cNvSpPr>
            <a:spLocks noGrp="1"/>
          </p:cNvSpPr>
          <p:nvPr>
            <p:ph type="title"/>
          </p:nvPr>
        </p:nvSpPr>
        <p:spPr>
          <a:xfrm>
            <a:off x="457200" y="0"/>
            <a:ext cx="8229600" cy="635000"/>
          </a:xfrm>
        </p:spPr>
        <p:txBody>
          <a:bodyPr/>
          <a:lstStyle/>
          <a:p>
            <a:r>
              <a:rPr lang="en-GB" dirty="0"/>
              <a:t>What is happening Overall</a:t>
            </a:r>
          </a:p>
        </p:txBody>
      </p:sp>
      <p:sp>
        <p:nvSpPr>
          <p:cNvPr id="3" name="TextBox 2">
            <a:extLst>
              <a:ext uri="{FF2B5EF4-FFF2-40B4-BE49-F238E27FC236}">
                <a16:creationId xmlns:a16="http://schemas.microsoft.com/office/drawing/2014/main" id="{35A0BAC9-8E38-462A-A44F-CE455DBC13E7}"/>
              </a:ext>
            </a:extLst>
          </p:cNvPr>
          <p:cNvSpPr txBox="1"/>
          <p:nvPr/>
        </p:nvSpPr>
        <p:spPr>
          <a:xfrm>
            <a:off x="6992471" y="2866778"/>
            <a:ext cx="1844168" cy="584775"/>
          </a:xfrm>
          <a:prstGeom prst="rect">
            <a:avLst/>
          </a:prstGeom>
          <a:solidFill>
            <a:schemeClr val="accent5"/>
          </a:solidFill>
        </p:spPr>
        <p:txBody>
          <a:bodyPr wrap="square" rtlCol="0" anchor="t">
            <a:spAutoFit/>
          </a:bodyPr>
          <a:lstStyle/>
          <a:p>
            <a:r>
              <a:rPr lang="en-GB" sz="800" dirty="0">
                <a:solidFill>
                  <a:schemeClr val="bg1"/>
                </a:solidFill>
              </a:rPr>
              <a:t>A fault that  has developed that  only impacts Xoserve users or an incident on core services that has had no customer impact</a:t>
            </a:r>
          </a:p>
        </p:txBody>
      </p:sp>
      <p:graphicFrame>
        <p:nvGraphicFramePr>
          <p:cNvPr id="4" name="Table 3">
            <a:extLst>
              <a:ext uri="{FF2B5EF4-FFF2-40B4-BE49-F238E27FC236}">
                <a16:creationId xmlns:a16="http://schemas.microsoft.com/office/drawing/2014/main" id="{116256F2-B3F1-4784-9808-A2F3CBBAD647}"/>
              </a:ext>
            </a:extLst>
          </p:cNvPr>
          <p:cNvGraphicFramePr>
            <a:graphicFrameLocks noGrp="1"/>
          </p:cNvGraphicFramePr>
          <p:nvPr>
            <p:extLst/>
          </p:nvPr>
        </p:nvGraphicFramePr>
        <p:xfrm>
          <a:off x="6631320" y="843159"/>
          <a:ext cx="2205319" cy="2001474"/>
        </p:xfrm>
        <a:graphic>
          <a:graphicData uri="http://schemas.openxmlformats.org/drawingml/2006/table">
            <a:tbl>
              <a:tblPr firstRow="1" bandRow="1">
                <a:tableStyleId>{5C22544A-7EE6-4342-B048-85BDC9FD1C3A}</a:tableStyleId>
              </a:tblPr>
              <a:tblGrid>
                <a:gridCol w="351626">
                  <a:extLst>
                    <a:ext uri="{9D8B030D-6E8A-4147-A177-3AD203B41FA5}">
                      <a16:colId xmlns:a16="http://schemas.microsoft.com/office/drawing/2014/main" val="153172005"/>
                    </a:ext>
                  </a:extLst>
                </a:gridCol>
                <a:gridCol w="903863">
                  <a:extLst>
                    <a:ext uri="{9D8B030D-6E8A-4147-A177-3AD203B41FA5}">
                      <a16:colId xmlns:a16="http://schemas.microsoft.com/office/drawing/2014/main" val="547931521"/>
                    </a:ext>
                  </a:extLst>
                </a:gridCol>
                <a:gridCol w="949830">
                  <a:extLst>
                    <a:ext uri="{9D8B030D-6E8A-4147-A177-3AD203B41FA5}">
                      <a16:colId xmlns:a16="http://schemas.microsoft.com/office/drawing/2014/main" val="1463294942"/>
                    </a:ext>
                  </a:extLst>
                </a:gridCol>
              </a:tblGrid>
              <a:tr h="325074">
                <a:tc>
                  <a:txBody>
                    <a:bodyPr/>
                    <a:lstStyle/>
                    <a:p>
                      <a:endParaRPr lang="en-GB" sz="750" dirty="0"/>
                    </a:p>
                  </a:txBody>
                  <a:tcPr>
                    <a:noFill/>
                  </a:tcPr>
                </a:tc>
                <a:tc>
                  <a:txBody>
                    <a:bodyPr/>
                    <a:lstStyle/>
                    <a:p>
                      <a:pPr algn="ctr"/>
                      <a:r>
                        <a:rPr lang="en-GB" sz="750" b="0" dirty="0">
                          <a:solidFill>
                            <a:schemeClr val="bg1">
                              <a:lumMod val="50000"/>
                            </a:schemeClr>
                          </a:solidFill>
                        </a:rPr>
                        <a:t>Xoserve </a:t>
                      </a:r>
                      <a:endParaRPr lang="en-US" dirty="0"/>
                    </a:p>
                    <a:p>
                      <a:pPr lvl="0" algn="ctr">
                        <a:buNone/>
                      </a:pPr>
                      <a:r>
                        <a:rPr lang="en-GB" sz="750" b="0" dirty="0">
                          <a:solidFill>
                            <a:schemeClr val="bg1">
                              <a:lumMod val="50000"/>
                            </a:schemeClr>
                          </a:solidFill>
                        </a:rPr>
                        <a:t>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rtl="0" eaLnBrk="1" fontAlgn="auto" latinLnBrk="0" hangingPunct="1">
                        <a:lnSpc>
                          <a:spcPct val="100000"/>
                        </a:lnSpc>
                        <a:spcBef>
                          <a:spcPts val="0"/>
                        </a:spcBef>
                        <a:spcAft>
                          <a:spcPts val="0"/>
                        </a:spcAft>
                        <a:buFontTx/>
                        <a:buNone/>
                      </a:pPr>
                      <a:r>
                        <a:rPr lang="en-GB" sz="750" b="0" dirty="0">
                          <a:solidFill>
                            <a:schemeClr val="bg1">
                              <a:lumMod val="50000"/>
                            </a:schemeClr>
                          </a:solidFill>
                        </a:rPr>
                        <a:t>Customer </a:t>
                      </a:r>
                      <a:endParaRPr lang="en-US" dirty="0"/>
                    </a:p>
                    <a:p>
                      <a:pPr marL="0" marR="0" lvl="0" indent="0" algn="ctr">
                        <a:lnSpc>
                          <a:spcPct val="100000"/>
                        </a:lnSpc>
                        <a:spcBef>
                          <a:spcPts val="0"/>
                        </a:spcBef>
                        <a:spcAft>
                          <a:spcPts val="0"/>
                        </a:spcAft>
                        <a:buFontTx/>
                        <a:buNone/>
                      </a:pPr>
                      <a:r>
                        <a:rPr lang="en-GB" sz="750" b="0" dirty="0">
                          <a:solidFill>
                            <a:schemeClr val="bg1">
                              <a:lumMod val="50000"/>
                            </a:schemeClr>
                          </a:solidFill>
                        </a:rPr>
                        <a:t>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743026">
                <a:tc>
                  <a:txBody>
                    <a:bodyPr/>
                    <a:lstStyle/>
                    <a:p>
                      <a:pPr algn="ctr"/>
                      <a:r>
                        <a:rPr lang="en-GB" sz="750" dirty="0">
                          <a:solidFill>
                            <a:schemeClr val="bg1">
                              <a:lumMod val="50000"/>
                            </a:schemeClr>
                          </a:solidFill>
                        </a:rPr>
                        <a:t>Xoserve </a:t>
                      </a:r>
                      <a:endParaRPr lang="en-US" dirty="0"/>
                    </a:p>
                    <a:p>
                      <a:pPr lvl="0" algn="ctr">
                        <a:buNone/>
                      </a:pPr>
                      <a:r>
                        <a:rPr lang="en-GB" sz="750" dirty="0">
                          <a:solidFill>
                            <a:schemeClr val="bg1">
                              <a:lumMod val="50000"/>
                            </a:schemeClr>
                          </a:solidFill>
                        </a:rPr>
                        <a:t>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700" dirty="0">
                          <a:solidFill>
                            <a:schemeClr val="bg1"/>
                          </a:solidFill>
                        </a:rPr>
                        <a:t>Xoserve Identified the incident and the incident could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Customer Identified the incident and the incident could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799257">
                <a:tc>
                  <a:txBody>
                    <a:bodyPr/>
                    <a:lstStyle/>
                    <a:p>
                      <a:pPr marL="0" marR="0" lvl="0" indent="0" algn="ctr" rtl="0" eaLnBrk="1" fontAlgn="auto" latinLnBrk="0" hangingPunct="1">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Xoserve</a:t>
                      </a:r>
                      <a:endParaRPr lang="en-US" dirty="0"/>
                    </a:p>
                    <a:p>
                      <a:pPr marL="0" marR="0" lvl="0" indent="0" algn="ctr">
                        <a:lnSpc>
                          <a:spcPct val="100000"/>
                        </a:lnSpc>
                        <a:spcBef>
                          <a:spcPts val="0"/>
                        </a:spcBef>
                        <a:spcAft>
                          <a:spcPts val="0"/>
                        </a:spcAft>
                        <a:buFontTx/>
                        <a:buNone/>
                      </a:pPr>
                      <a:r>
                        <a:rPr lang="en-GB" sz="750" kern="1200" dirty="0">
                          <a:solidFill>
                            <a:schemeClr val="bg1">
                              <a:lumMod val="50000"/>
                            </a:schemeClr>
                          </a:solidFill>
                          <a:latin typeface="+mn-lt"/>
                          <a:ea typeface="+mn-ea"/>
                          <a:cs typeface="+mn-cs"/>
                        </a:rPr>
                        <a:t>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00" dirty="0">
                          <a:solidFill>
                            <a:schemeClr val="bg1"/>
                          </a:solidFill>
                        </a:rPr>
                        <a:t>Xoserve Identified the incident but the incident could not have been avoided had Xoserve taken earlier action</a:t>
                      </a:r>
                      <a:endParaRPr lang="en-GB" sz="700" dirty="0">
                        <a:solidFill>
                          <a:schemeClr val="bg1"/>
                        </a:solidFill>
                      </a:endParaRPr>
                    </a:p>
                  </a:txBody>
                  <a:tcP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700" dirty="0">
                          <a:solidFill>
                            <a:schemeClr val="bg1"/>
                          </a:solidFill>
                        </a:rPr>
                        <a:t>Customer Identified the incident but the incident could not have been avoided had Xoserve taken earlier action</a:t>
                      </a:r>
                      <a:endParaRPr lang="en-GB" sz="700" dirty="0">
                        <a:solidFill>
                          <a:schemeClr val="bg1"/>
                        </a:solidFill>
                      </a:endParaRPr>
                    </a:p>
                  </a:txBody>
                  <a:tcP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6" name="Chart 5">
            <a:extLst>
              <a:ext uri="{FF2B5EF4-FFF2-40B4-BE49-F238E27FC236}">
                <a16:creationId xmlns:a16="http://schemas.microsoft.com/office/drawing/2014/main" id="{00000000-0008-0000-0200-000008000000}"/>
              </a:ext>
            </a:extLst>
          </p:cNvPr>
          <p:cNvGraphicFramePr>
            <a:graphicFrameLocks/>
          </p:cNvGraphicFramePr>
          <p:nvPr>
            <p:extLst>
              <p:ext uri="{D42A27DB-BD31-4B8C-83A1-F6EECF244321}">
                <p14:modId xmlns:p14="http://schemas.microsoft.com/office/powerpoint/2010/main" val="618809823"/>
              </p:ext>
            </p:extLst>
          </p:nvPr>
        </p:nvGraphicFramePr>
        <p:xfrm>
          <a:off x="-142324" y="720671"/>
          <a:ext cx="9041192" cy="447901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499708194"/>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42428-52CA-4511-81EE-20A593C50902}"/>
              </a:ext>
            </a:extLst>
          </p:cNvPr>
          <p:cNvSpPr>
            <a:spLocks noGrp="1"/>
          </p:cNvSpPr>
          <p:nvPr>
            <p:ph type="title"/>
          </p:nvPr>
        </p:nvSpPr>
        <p:spPr/>
        <p:txBody>
          <a:bodyPr>
            <a:normAutofit/>
          </a:bodyPr>
          <a:lstStyle/>
          <a:p>
            <a:r>
              <a:rPr lang="en-GB" sz="2400" dirty="0"/>
              <a:t>What is happening Overall?</a:t>
            </a:r>
          </a:p>
        </p:txBody>
      </p:sp>
      <p:sp>
        <p:nvSpPr>
          <p:cNvPr id="51" name="Rectangle 50">
            <a:extLst>
              <a:ext uri="{FF2B5EF4-FFF2-40B4-BE49-F238E27FC236}">
                <a16:creationId xmlns:a16="http://schemas.microsoft.com/office/drawing/2014/main" id="{1FF00511-A681-476E-9907-5B9037AADF35}"/>
              </a:ext>
            </a:extLst>
          </p:cNvPr>
          <p:cNvSpPr/>
          <p:nvPr/>
        </p:nvSpPr>
        <p:spPr>
          <a:xfrm>
            <a:off x="1224549" y="1061519"/>
            <a:ext cx="684803" cy="369332"/>
          </a:xfrm>
          <a:prstGeom prst="rect">
            <a:avLst/>
          </a:prstGeom>
        </p:spPr>
        <p:txBody>
          <a:bodyPr wrap="none">
            <a:spAutoFit/>
          </a:bodyPr>
          <a:lstStyle/>
          <a:p>
            <a:r>
              <a:rPr lang="en-US" b="1" dirty="0">
                <a:solidFill>
                  <a:schemeClr val="bg1">
                    <a:lumMod val="50000"/>
                  </a:schemeClr>
                </a:solidFill>
              </a:rPr>
              <a:t>Key:</a:t>
            </a:r>
            <a:endParaRPr lang="en-GB" b="1" dirty="0"/>
          </a:p>
        </p:txBody>
      </p:sp>
      <p:graphicFrame>
        <p:nvGraphicFramePr>
          <p:cNvPr id="56" name="Table 55">
            <a:extLst>
              <a:ext uri="{FF2B5EF4-FFF2-40B4-BE49-F238E27FC236}">
                <a16:creationId xmlns:a16="http://schemas.microsoft.com/office/drawing/2014/main" id="{EC56BDC5-5E93-48CE-A700-78112AE76225}"/>
              </a:ext>
            </a:extLst>
          </p:cNvPr>
          <p:cNvGraphicFramePr>
            <a:graphicFrameLocks noGrp="1"/>
          </p:cNvGraphicFramePr>
          <p:nvPr>
            <p:extLst>
              <p:ext uri="{D42A27DB-BD31-4B8C-83A1-F6EECF244321}">
                <p14:modId xmlns:p14="http://schemas.microsoft.com/office/powerpoint/2010/main" val="3267865261"/>
              </p:ext>
            </p:extLst>
          </p:nvPr>
        </p:nvGraphicFramePr>
        <p:xfrm>
          <a:off x="18482" y="1534331"/>
          <a:ext cx="2637253" cy="2629552"/>
        </p:xfrm>
        <a:graphic>
          <a:graphicData uri="http://schemas.openxmlformats.org/drawingml/2006/table">
            <a:tbl>
              <a:tblPr firstRow="1" bandRow="1">
                <a:tableStyleId>{5C22544A-7EE6-4342-B048-85BDC9FD1C3A}</a:tableStyleId>
              </a:tblPr>
              <a:tblGrid>
                <a:gridCol w="420496">
                  <a:extLst>
                    <a:ext uri="{9D8B030D-6E8A-4147-A177-3AD203B41FA5}">
                      <a16:colId xmlns:a16="http://schemas.microsoft.com/office/drawing/2014/main" val="153172005"/>
                    </a:ext>
                  </a:extLst>
                </a:gridCol>
                <a:gridCol w="1047916">
                  <a:extLst>
                    <a:ext uri="{9D8B030D-6E8A-4147-A177-3AD203B41FA5}">
                      <a16:colId xmlns:a16="http://schemas.microsoft.com/office/drawing/2014/main" val="547931521"/>
                    </a:ext>
                  </a:extLst>
                </a:gridCol>
                <a:gridCol w="1168841">
                  <a:extLst>
                    <a:ext uri="{9D8B030D-6E8A-4147-A177-3AD203B41FA5}">
                      <a16:colId xmlns:a16="http://schemas.microsoft.com/office/drawing/2014/main" val="1463294942"/>
                    </a:ext>
                  </a:extLst>
                </a:gridCol>
              </a:tblGrid>
              <a:tr h="448528">
                <a:tc>
                  <a:txBody>
                    <a:bodyPr/>
                    <a:lstStyle/>
                    <a:p>
                      <a:endParaRPr lang="en-GB" dirty="0"/>
                    </a:p>
                  </a:txBody>
                  <a:tcPr>
                    <a:noFill/>
                  </a:tcPr>
                </a:tc>
                <a:tc>
                  <a:txBody>
                    <a:bodyPr/>
                    <a:lstStyle/>
                    <a:p>
                      <a:pPr algn="ctr"/>
                      <a:r>
                        <a:rPr lang="en-GB" sz="1050" b="0" dirty="0">
                          <a:solidFill>
                            <a:schemeClr val="bg1">
                              <a:lumMod val="50000"/>
                            </a:schemeClr>
                          </a:solidFill>
                        </a:rPr>
                        <a:t>Xoserve Identified</a:t>
                      </a:r>
                    </a:p>
                  </a:txBody>
                  <a:tcPr anchor="b" anchorCtr="1">
                    <a:lnR w="9525" cap="flat" cmpd="sng" algn="ctr">
                      <a:solidFill>
                        <a:schemeClr val="tx1"/>
                      </a:solidFill>
                      <a:prstDash val="dash"/>
                      <a:round/>
                      <a:headEnd type="none" w="med" len="med"/>
                      <a:tailEnd type="none" w="med" len="med"/>
                    </a:lnR>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b="0" dirty="0">
                          <a:solidFill>
                            <a:schemeClr val="bg1">
                              <a:lumMod val="50000"/>
                            </a:schemeClr>
                          </a:solidFill>
                        </a:rPr>
                        <a:t>Customer  Identified</a:t>
                      </a:r>
                    </a:p>
                  </a:txBody>
                  <a:tcPr anchor="b" anchorCtr="1">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noFill/>
                  </a:tcPr>
                </a:tc>
                <a:extLst>
                  <a:ext uri="{0D108BD9-81ED-4DB2-BD59-A6C34878D82A}">
                    <a16:rowId xmlns:a16="http://schemas.microsoft.com/office/drawing/2014/main" val="2216463583"/>
                  </a:ext>
                </a:extLst>
              </a:tr>
              <a:tr h="1090512">
                <a:tc>
                  <a:txBody>
                    <a:bodyPr/>
                    <a:lstStyle/>
                    <a:p>
                      <a:pPr algn="ctr"/>
                      <a:r>
                        <a:rPr lang="en-GB" sz="1050" dirty="0">
                          <a:solidFill>
                            <a:schemeClr val="bg1">
                              <a:lumMod val="50000"/>
                            </a:schemeClr>
                          </a:solidFill>
                        </a:rPr>
                        <a:t>Xoserve Controllable</a:t>
                      </a:r>
                    </a:p>
                  </a:txBody>
                  <a:tcPr vert="vert270" anchor="b" anchorCtr="1">
                    <a:lnB w="9525" cap="flat" cmpd="sng" algn="ctr">
                      <a:solidFill>
                        <a:schemeClr val="tx1"/>
                      </a:solidFill>
                      <a:prstDash val="dash"/>
                      <a:round/>
                      <a:headEnd type="none" w="med" len="med"/>
                      <a:tailEnd type="none" w="med" len="med"/>
                    </a:lnB>
                    <a:noFill/>
                  </a:tcPr>
                </a:tc>
                <a:tc>
                  <a:txBody>
                    <a:bodyPr/>
                    <a:lstStyle/>
                    <a:p>
                      <a:pPr algn="ctr"/>
                      <a:r>
                        <a:rPr lang="en-US" sz="800" dirty="0">
                          <a:solidFill>
                            <a:schemeClr val="bg1"/>
                          </a:solidFill>
                        </a:rPr>
                        <a:t>Xoserve Identified the incident and the incident could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rgbClr val="0070C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Customer Identified the incident and the incident could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B w="9525" cap="flat" cmpd="sng" algn="ctr">
                      <a:solidFill>
                        <a:schemeClr val="tx1"/>
                      </a:solidFill>
                      <a:prstDash val="dash"/>
                      <a:round/>
                      <a:headEnd type="none" w="med" len="med"/>
                      <a:tailEnd type="none" w="med" len="med"/>
                    </a:lnB>
                    <a:solidFill>
                      <a:schemeClr val="accent2"/>
                    </a:solidFill>
                  </a:tcPr>
                </a:tc>
                <a:extLst>
                  <a:ext uri="{0D108BD9-81ED-4DB2-BD59-A6C34878D82A}">
                    <a16:rowId xmlns:a16="http://schemas.microsoft.com/office/drawing/2014/main" val="2714944025"/>
                  </a:ext>
                </a:extLst>
              </a:tr>
              <a:tr h="109051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50" kern="1200" dirty="0">
                          <a:solidFill>
                            <a:schemeClr val="bg1">
                              <a:lumMod val="50000"/>
                            </a:schemeClr>
                          </a:solidFill>
                          <a:latin typeface="+mn-lt"/>
                          <a:ea typeface="+mn-ea"/>
                          <a:cs typeface="+mn-cs"/>
                        </a:rPr>
                        <a:t>Xoserve Uncontrollable</a:t>
                      </a:r>
                    </a:p>
                  </a:txBody>
                  <a:tcPr vert="vert270" anchor="b" anchorCtr="1">
                    <a:lnT w="9525" cap="flat" cmpd="sng" algn="ctr">
                      <a:solidFill>
                        <a:schemeClr val="tx1"/>
                      </a:solidFill>
                      <a:prstDash val="dash"/>
                      <a:round/>
                      <a:headEnd type="none" w="med" len="med"/>
                      <a:tailEnd type="none" w="med" len="med"/>
                    </a:lnT>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solidFill>
                            <a:schemeClr val="bg1"/>
                          </a:solidFill>
                        </a:rPr>
                        <a:t>Xoserve Identified the incident but the incident could not have been avoided had Xoserve taken earlier action</a:t>
                      </a:r>
                      <a:endParaRPr lang="en-GB" sz="800" dirty="0">
                        <a:solidFill>
                          <a:schemeClr val="bg1"/>
                        </a:solidFill>
                      </a:endParaRPr>
                    </a:p>
                  </a:txBody>
                  <a:tcPr anchor="ctr">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9CCB3B"/>
                    </a:solidFill>
                  </a:tcPr>
                </a:tc>
                <a:tc>
                  <a:txBody>
                    <a:bodyPr/>
                    <a:lstStyle/>
                    <a:p>
                      <a:pPr algn="ctr"/>
                      <a:r>
                        <a:rPr lang="en-US" sz="800" dirty="0">
                          <a:solidFill>
                            <a:schemeClr val="bg1"/>
                          </a:solidFill>
                        </a:rPr>
                        <a:t>Customer Identified the incident but the incident could not have been avoided had Xoserve taken earlier action</a:t>
                      </a:r>
                      <a:endParaRPr lang="en-GB" sz="800" dirty="0">
                        <a:solidFill>
                          <a:schemeClr val="bg1"/>
                        </a:solidFill>
                      </a:endParaRPr>
                    </a:p>
                  </a:txBody>
                  <a:tcPr anchor="ctr">
                    <a:lnL w="9525" cap="flat" cmpd="sng" algn="ctr">
                      <a:solidFill>
                        <a:schemeClr val="tx1"/>
                      </a:solidFill>
                      <a:prstDash val="dash"/>
                      <a:round/>
                      <a:headEnd type="none" w="med" len="med"/>
                      <a:tailEnd type="none" w="med" len="med"/>
                    </a:lnL>
                    <a:lnR w="9525" cap="flat" cmpd="sng" algn="ctr">
                      <a:solidFill>
                        <a:schemeClr val="tx1"/>
                      </a:solidFill>
                      <a:prstDash val="dash"/>
                      <a:round/>
                      <a:headEnd type="none" w="med" len="med"/>
                      <a:tailEnd type="none" w="med" len="med"/>
                    </a:lnR>
                    <a:lnT w="9525" cap="flat" cmpd="sng" algn="ctr">
                      <a:solidFill>
                        <a:schemeClr val="tx1"/>
                      </a:solidFill>
                      <a:prstDash val="dash"/>
                      <a:round/>
                      <a:headEnd type="none" w="med" len="med"/>
                      <a:tailEnd type="none" w="med" len="med"/>
                    </a:lnT>
                    <a:solidFill>
                      <a:srgbClr val="7030A0"/>
                    </a:solidFill>
                  </a:tcPr>
                </a:tc>
                <a:extLst>
                  <a:ext uri="{0D108BD9-81ED-4DB2-BD59-A6C34878D82A}">
                    <a16:rowId xmlns:a16="http://schemas.microsoft.com/office/drawing/2014/main" val="4138741572"/>
                  </a:ext>
                </a:extLst>
              </a:tr>
            </a:tbl>
          </a:graphicData>
        </a:graphic>
      </p:graphicFrame>
      <p:graphicFrame>
        <p:nvGraphicFramePr>
          <p:cNvPr id="7" name="Table 6">
            <a:extLst>
              <a:ext uri="{FF2B5EF4-FFF2-40B4-BE49-F238E27FC236}">
                <a16:creationId xmlns:a16="http://schemas.microsoft.com/office/drawing/2014/main" id="{F583CA47-946A-4F83-8EA2-257D76FD88F1}"/>
              </a:ext>
            </a:extLst>
          </p:cNvPr>
          <p:cNvGraphicFramePr>
            <a:graphicFrameLocks noGrp="1"/>
          </p:cNvGraphicFramePr>
          <p:nvPr>
            <p:extLst>
              <p:ext uri="{D42A27DB-BD31-4B8C-83A1-F6EECF244321}">
                <p14:modId xmlns:p14="http://schemas.microsoft.com/office/powerpoint/2010/main" val="2819740337"/>
              </p:ext>
            </p:extLst>
          </p:nvPr>
        </p:nvGraphicFramePr>
        <p:xfrm>
          <a:off x="5738893" y="1061519"/>
          <a:ext cx="3276600" cy="3113263"/>
        </p:xfrm>
        <a:graphic>
          <a:graphicData uri="http://schemas.openxmlformats.org/drawingml/2006/table">
            <a:tbl>
              <a:tblPr/>
              <a:tblGrid>
                <a:gridCol w="965200">
                  <a:extLst>
                    <a:ext uri="{9D8B030D-6E8A-4147-A177-3AD203B41FA5}">
                      <a16:colId xmlns:a16="http://schemas.microsoft.com/office/drawing/2014/main" val="3528046539"/>
                    </a:ext>
                  </a:extLst>
                </a:gridCol>
                <a:gridCol w="1092200">
                  <a:extLst>
                    <a:ext uri="{9D8B030D-6E8A-4147-A177-3AD203B41FA5}">
                      <a16:colId xmlns:a16="http://schemas.microsoft.com/office/drawing/2014/main" val="1659926680"/>
                    </a:ext>
                  </a:extLst>
                </a:gridCol>
                <a:gridCol w="1219200">
                  <a:extLst>
                    <a:ext uri="{9D8B030D-6E8A-4147-A177-3AD203B41FA5}">
                      <a16:colId xmlns:a16="http://schemas.microsoft.com/office/drawing/2014/main" val="2722394606"/>
                    </a:ext>
                  </a:extLst>
                </a:gridCol>
              </a:tblGrid>
              <a:tr h="323055">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gridSpan="2">
                  <a:txBody>
                    <a:bodyPr/>
                    <a:lstStyle/>
                    <a:p>
                      <a:pPr algn="ctr" fontAlgn="b"/>
                      <a:r>
                        <a:rPr lang="en-GB" sz="1800" b="1" i="0" u="none" strike="noStrike" dirty="0">
                          <a:solidFill>
                            <a:srgbClr val="808080"/>
                          </a:solidFill>
                          <a:effectLst/>
                          <a:latin typeface="Arial" panose="020B0604020202020204" pitchFamily="34" charset="0"/>
                        </a:rPr>
                        <a:t>Year to Date</a:t>
                      </a:r>
                    </a:p>
                  </a:txBody>
                  <a:tcPr marL="0" marR="0" marT="0" marB="0" anchor="b">
                    <a:lnL>
                      <a:noFill/>
                    </a:lnL>
                    <a:lnR>
                      <a:noFill/>
                    </a:lnR>
                    <a:lnT>
                      <a:noFill/>
                    </a:lnT>
                    <a:lnB>
                      <a:noFill/>
                    </a:lnB>
                  </a:tcPr>
                </a:tc>
                <a:tc hMerge="1">
                  <a:txBody>
                    <a:bodyPr/>
                    <a:lstStyle/>
                    <a:p>
                      <a:endParaRPr lang="en-GB"/>
                    </a:p>
                  </a:txBody>
                  <a:tcPr/>
                </a:tc>
                <a:extLst>
                  <a:ext uri="{0D108BD9-81ED-4DB2-BD59-A6C34878D82A}">
                    <a16:rowId xmlns:a16="http://schemas.microsoft.com/office/drawing/2014/main" val="3954612936"/>
                  </a:ext>
                </a:extLst>
              </a:tr>
              <a:tr h="210688">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1927044895"/>
                  </a:ext>
                </a:extLst>
              </a:tr>
              <a:tr h="386260">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849715099"/>
                  </a:ext>
                </a:extLst>
              </a:tr>
              <a:tr h="106256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7</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490598614"/>
                  </a:ext>
                </a:extLst>
              </a:tr>
              <a:tr h="1130691">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2</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3</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3921815034"/>
                  </a:ext>
                </a:extLst>
              </a:tr>
            </a:tbl>
          </a:graphicData>
        </a:graphic>
      </p:graphicFrame>
      <p:graphicFrame>
        <p:nvGraphicFramePr>
          <p:cNvPr id="10" name="Table 9">
            <a:extLst>
              <a:ext uri="{FF2B5EF4-FFF2-40B4-BE49-F238E27FC236}">
                <a16:creationId xmlns:a16="http://schemas.microsoft.com/office/drawing/2014/main" id="{2DBA6B71-335D-4387-BF27-E90307E4DF4B}"/>
              </a:ext>
            </a:extLst>
          </p:cNvPr>
          <p:cNvGraphicFramePr>
            <a:graphicFrameLocks noGrp="1"/>
          </p:cNvGraphicFramePr>
          <p:nvPr>
            <p:extLst>
              <p:ext uri="{D42A27DB-BD31-4B8C-83A1-F6EECF244321}">
                <p14:modId xmlns:p14="http://schemas.microsoft.com/office/powerpoint/2010/main" val="3301711979"/>
              </p:ext>
            </p:extLst>
          </p:nvPr>
        </p:nvGraphicFramePr>
        <p:xfrm>
          <a:off x="2655735" y="1061519"/>
          <a:ext cx="3276599" cy="3113263"/>
        </p:xfrm>
        <a:graphic>
          <a:graphicData uri="http://schemas.openxmlformats.org/drawingml/2006/table">
            <a:tbl>
              <a:tblPr/>
              <a:tblGrid>
                <a:gridCol w="965200">
                  <a:extLst>
                    <a:ext uri="{9D8B030D-6E8A-4147-A177-3AD203B41FA5}">
                      <a16:colId xmlns:a16="http://schemas.microsoft.com/office/drawing/2014/main" val="1008481607"/>
                    </a:ext>
                  </a:extLst>
                </a:gridCol>
                <a:gridCol w="1092200">
                  <a:extLst>
                    <a:ext uri="{9D8B030D-6E8A-4147-A177-3AD203B41FA5}">
                      <a16:colId xmlns:a16="http://schemas.microsoft.com/office/drawing/2014/main" val="882255482"/>
                    </a:ext>
                  </a:extLst>
                </a:gridCol>
                <a:gridCol w="1219199">
                  <a:extLst>
                    <a:ext uri="{9D8B030D-6E8A-4147-A177-3AD203B41FA5}">
                      <a16:colId xmlns:a16="http://schemas.microsoft.com/office/drawing/2014/main" val="3273536462"/>
                    </a:ext>
                  </a:extLst>
                </a:gridCol>
              </a:tblGrid>
              <a:tr h="594576">
                <a:tc>
                  <a:txBody>
                    <a:bodyPr/>
                    <a:lstStyle/>
                    <a:p>
                      <a:pPr algn="l" fontAlgn="b"/>
                      <a:endParaRPr lang="en-GB"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gridSpan="2">
                  <a:txBody>
                    <a:bodyPr/>
                    <a:lstStyle/>
                    <a:p>
                      <a:pPr algn="ctr" fontAlgn="b"/>
                      <a:r>
                        <a:rPr lang="en-GB" sz="1800" b="1" i="0" u="none" strike="noStrike" dirty="0">
                          <a:solidFill>
                            <a:srgbClr val="808080"/>
                          </a:solidFill>
                          <a:effectLst/>
                          <a:latin typeface="Arial" panose="020B0604020202020204" pitchFamily="34" charset="0"/>
                        </a:rPr>
                        <a:t>May 2020</a:t>
                      </a:r>
                    </a:p>
                    <a:p>
                      <a:pPr algn="ctr" fontAlgn="b"/>
                      <a:endParaRPr lang="en-GB" sz="1800" b="1" i="0" u="none" strike="noStrike" dirty="0">
                        <a:solidFill>
                          <a:srgbClr val="808080"/>
                        </a:solidFill>
                        <a:effectLst/>
                        <a:latin typeface="Arial" panose="020B0604020202020204" pitchFamily="34" charset="0"/>
                      </a:endParaRPr>
                    </a:p>
                  </a:txBody>
                  <a:tcPr marL="0" marR="0" marT="0" marB="0" anchor="b">
                    <a:lnL>
                      <a:noFill/>
                    </a:lnL>
                    <a:lnR>
                      <a:noFill/>
                    </a:lnR>
                    <a:lnT>
                      <a:noFill/>
                    </a:lnT>
                    <a:lnB w="12700" cap="flat" cmpd="sng" algn="ctr">
                      <a:solidFill>
                        <a:srgbClr val="FFFFFF"/>
                      </a:solidFill>
                      <a:prstDash val="solid"/>
                      <a:round/>
                      <a:headEnd type="none" w="med" len="med"/>
                      <a:tailEnd type="none" w="med" len="med"/>
                    </a:lnB>
                  </a:tcPr>
                </a:tc>
                <a:tc hMerge="1">
                  <a:txBody>
                    <a:bodyPr/>
                    <a:lstStyle/>
                    <a:p>
                      <a:endParaRPr lang="en-GB"/>
                    </a:p>
                  </a:txBody>
                  <a:tcPr/>
                </a:tc>
                <a:extLst>
                  <a:ext uri="{0D108BD9-81ED-4DB2-BD59-A6C34878D82A}">
                    <a16:rowId xmlns:a16="http://schemas.microsoft.com/office/drawing/2014/main" val="1895249633"/>
                  </a:ext>
                </a:extLst>
              </a:tr>
              <a:tr h="378491">
                <a:tc>
                  <a:txBody>
                    <a:bodyPr/>
                    <a:lstStyle/>
                    <a:p>
                      <a:pPr algn="l" fontAlgn="t"/>
                      <a:r>
                        <a:rPr lang="en-GB" sz="1800" b="0" i="0" u="none" strike="noStrike">
                          <a:solidFill>
                            <a:srgbClr val="000000"/>
                          </a:solidFill>
                          <a:effectLst/>
                          <a:latin typeface="Arial" panose="020B0604020202020204" pitchFamily="34" charset="0"/>
                        </a:rPr>
                        <a:t> </a:t>
                      </a: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tc>
                  <a:txBody>
                    <a:bodyPr/>
                    <a:lstStyle/>
                    <a:p>
                      <a:pPr algn="ctr" rtl="0" fontAlgn="ctr"/>
                      <a:r>
                        <a:rPr lang="en-GB" sz="1050" b="0" i="0" u="none" strike="noStrike">
                          <a:solidFill>
                            <a:srgbClr val="7F7F7F"/>
                          </a:solidFill>
                          <a:effectLst/>
                          <a:latin typeface="Arial" panose="020B0604020202020204" pitchFamily="34" charset="0"/>
                        </a:rPr>
                        <a:t>Customer</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Identified</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2700" cap="flat" cmpd="sng" algn="ctr">
                      <a:solidFill>
                        <a:srgbClr val="FFFFFF"/>
                      </a:solidFill>
                      <a:prstDash val="solid"/>
                      <a:round/>
                      <a:headEnd type="none" w="med" len="med"/>
                      <a:tailEnd type="none" w="med" len="med"/>
                    </a:lnT>
                    <a:lnB w="19050" cap="flat" cmpd="sng" algn="ctr">
                      <a:solidFill>
                        <a:srgbClr val="FFFFFF"/>
                      </a:solidFill>
                      <a:prstDash val="solid"/>
                      <a:round/>
                      <a:headEnd type="none" w="med" len="med"/>
                      <a:tailEnd type="none" w="med" len="med"/>
                    </a:lnB>
                  </a:tcPr>
                </a:tc>
                <a:extLst>
                  <a:ext uri="{0D108BD9-81ED-4DB2-BD59-A6C34878D82A}">
                    <a16:rowId xmlns:a16="http://schemas.microsoft.com/office/drawing/2014/main" val="518106703"/>
                  </a:ext>
                </a:extLst>
              </a:tr>
              <a:tr h="1066657">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2</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0070C0"/>
                    </a:solidFill>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000000"/>
                      </a:solidFill>
                      <a:prstDash val="dash"/>
                      <a:round/>
                      <a:headEnd type="none" w="med" len="med"/>
                      <a:tailEnd type="none" w="med" len="med"/>
                    </a:lnB>
                    <a:solidFill>
                      <a:srgbClr val="D75733"/>
                    </a:solidFill>
                  </a:tcPr>
                </a:tc>
                <a:extLst>
                  <a:ext uri="{0D108BD9-81ED-4DB2-BD59-A6C34878D82A}">
                    <a16:rowId xmlns:a16="http://schemas.microsoft.com/office/drawing/2014/main" val="3999588760"/>
                  </a:ext>
                </a:extLst>
              </a:tr>
              <a:tr h="1073539">
                <a:tc>
                  <a:txBody>
                    <a:bodyPr/>
                    <a:lstStyle/>
                    <a:p>
                      <a:pPr algn="ctr" rtl="0" fontAlgn="ctr"/>
                      <a:r>
                        <a:rPr lang="en-GB" sz="1050" b="0" i="0" u="none" strike="noStrike">
                          <a:solidFill>
                            <a:srgbClr val="7F7F7F"/>
                          </a:solidFill>
                          <a:effectLst/>
                          <a:latin typeface="Arial" panose="020B0604020202020204" pitchFamily="34" charset="0"/>
                        </a:rPr>
                        <a:t>Xoserve</a:t>
                      </a:r>
                      <a:br>
                        <a:rPr lang="en-GB" sz="1050" b="0" i="0" u="none" strike="noStrike">
                          <a:solidFill>
                            <a:srgbClr val="7F7F7F"/>
                          </a:solidFill>
                          <a:effectLst/>
                          <a:latin typeface="Arial" panose="020B0604020202020204" pitchFamily="34" charset="0"/>
                        </a:rPr>
                      </a:br>
                      <a:r>
                        <a:rPr lang="en-GB" sz="1050" b="0" i="0" u="none" strike="noStrike">
                          <a:solidFill>
                            <a:srgbClr val="7F7F7F"/>
                          </a:solidFill>
                          <a:effectLst/>
                          <a:latin typeface="Arial" panose="020B0604020202020204" pitchFamily="34" charset="0"/>
                        </a:rPr>
                        <a:t>Uncontrollable</a:t>
                      </a:r>
                    </a:p>
                  </a:txBody>
                  <a:tcPr marL="0" marR="0" marT="0" marB="0" vert="vert270" anchor="ctr">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tcPr>
                </a:tc>
                <a:tc>
                  <a:txBody>
                    <a:bodyPr/>
                    <a:lstStyle/>
                    <a:p>
                      <a:pPr algn="ctr" rtl="0" fontAlgn="ctr"/>
                      <a:r>
                        <a:rPr lang="en-GB" sz="4000" b="0" i="0" u="none" strike="noStrike">
                          <a:solidFill>
                            <a:srgbClr val="FFFFFF"/>
                          </a:solidFill>
                          <a:effectLst/>
                          <a:latin typeface="Arial" panose="020B0604020202020204" pitchFamily="34" charset="0"/>
                        </a:rPr>
                        <a:t>1</a:t>
                      </a:r>
                    </a:p>
                  </a:txBody>
                  <a:tcPr marL="0" marR="0" marT="0" marB="0" anchor="ctr">
                    <a:lnL w="12700" cap="flat" cmpd="sng" algn="ctr">
                      <a:solidFill>
                        <a:srgbClr val="FFFFFF"/>
                      </a:solidFill>
                      <a:prstDash val="solid"/>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9CCB3B"/>
                    </a:solidFill>
                  </a:tcPr>
                </a:tc>
                <a:tc>
                  <a:txBody>
                    <a:bodyPr/>
                    <a:lstStyle/>
                    <a:p>
                      <a:pPr algn="ctr" rtl="0" fontAlgn="ctr"/>
                      <a:r>
                        <a:rPr lang="en-GB" sz="4000" b="0" i="0" u="none" strike="noStrike" dirty="0">
                          <a:solidFill>
                            <a:srgbClr val="FFFFFF"/>
                          </a:solidFill>
                          <a:effectLst/>
                          <a:latin typeface="Arial" panose="020B0604020202020204" pitchFamily="34" charset="0"/>
                        </a:rPr>
                        <a:t>2</a:t>
                      </a:r>
                    </a:p>
                  </a:txBody>
                  <a:tcPr marL="0" marR="0" marT="0" marB="0" anchor="ctr">
                    <a:lnL w="6350" cap="flat" cmpd="sng" algn="ctr">
                      <a:solidFill>
                        <a:srgbClr val="000000"/>
                      </a:solidFill>
                      <a:prstDash val="dash"/>
                      <a:round/>
                      <a:headEnd type="none" w="med" len="med"/>
                      <a:tailEnd type="none" w="med" len="med"/>
                    </a:lnL>
                    <a:lnR w="6350" cap="flat" cmpd="sng" algn="ctr">
                      <a:solidFill>
                        <a:srgbClr val="000000"/>
                      </a:solidFill>
                      <a:prstDash val="dash"/>
                      <a:round/>
                      <a:headEnd type="none" w="med" len="med"/>
                      <a:tailEnd type="none" w="med" len="med"/>
                    </a:lnR>
                    <a:lnT w="6350" cap="flat" cmpd="sng" algn="ctr">
                      <a:solidFill>
                        <a:srgbClr val="000000"/>
                      </a:solidFill>
                      <a:prstDash val="dash"/>
                      <a:round/>
                      <a:headEnd type="none" w="med" len="med"/>
                      <a:tailEnd type="none" w="med" len="med"/>
                    </a:lnT>
                    <a:lnB w="12700" cap="flat" cmpd="sng" algn="ctr">
                      <a:solidFill>
                        <a:srgbClr val="FFFFFF"/>
                      </a:solidFill>
                      <a:prstDash val="solid"/>
                      <a:round/>
                      <a:headEnd type="none" w="med" len="med"/>
                      <a:tailEnd type="none" w="med" len="med"/>
                    </a:lnB>
                    <a:solidFill>
                      <a:srgbClr val="7030A0"/>
                    </a:solidFill>
                  </a:tcPr>
                </a:tc>
                <a:extLst>
                  <a:ext uri="{0D108BD9-81ED-4DB2-BD59-A6C34878D82A}">
                    <a16:rowId xmlns:a16="http://schemas.microsoft.com/office/drawing/2014/main" val="1179973948"/>
                  </a:ext>
                </a:extLst>
              </a:tr>
            </a:tbl>
          </a:graphicData>
        </a:graphic>
      </p:graphicFrame>
    </p:spTree>
    <p:extLst>
      <p:ext uri="{BB962C8B-B14F-4D97-AF65-F5344CB8AC3E}">
        <p14:creationId xmlns:p14="http://schemas.microsoft.com/office/powerpoint/2010/main" val="1986254670"/>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haredWithUsers xmlns="103fba77-31dd-4780-83f9-c54f26c3a260">
      <UserInfo>
        <DisplayName>Regan, Denis</DisplayName>
        <AccountId>59</AccountId>
        <AccountType/>
      </UserInfo>
    </SharedWithUser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CD78529C455A9849A187361FC3458725" ma:contentTypeVersion="6" ma:contentTypeDescription="Create a new document." ma:contentTypeScope="" ma:versionID="5555bc4e76dcffa51c54044eeb283f7a">
  <xsd:schema xmlns:xsd="http://www.w3.org/2001/XMLSchema" xmlns:xs="http://www.w3.org/2001/XMLSchema" xmlns:p="http://schemas.microsoft.com/office/2006/metadata/properties" xmlns:ns2="06f4956c-4c52-4651-8c4e-2a64183ace1b" xmlns:ns3="103fba77-31dd-4780-83f9-c54f26c3a260" targetNamespace="http://schemas.microsoft.com/office/2006/metadata/properties" ma:root="true" ma:fieldsID="04e7acac1b15043f2fc7db01ae58639f" ns2:_="" ns3:_="">
    <xsd:import namespace="06f4956c-4c52-4651-8c4e-2a64183ace1b"/>
    <xsd:import namespace="103fba77-31dd-4780-83f9-c54f26c3a26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6f4956c-4c52-4651-8c4e-2a64183ace1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03fba77-31dd-4780-83f9-c54f26c3a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DEEE7B-1543-4EFF-B3C1-AFC857C3E502}">
  <ds:schemaRefs>
    <ds:schemaRef ds:uri="http://schemas.microsoft.com/sharepoint/v3/contenttype/forms"/>
  </ds:schemaRefs>
</ds:datastoreItem>
</file>

<file path=customXml/itemProps2.xml><?xml version="1.0" encoding="utf-8"?>
<ds:datastoreItem xmlns:ds="http://schemas.openxmlformats.org/officeDocument/2006/customXml" ds:itemID="{211B2E31-4703-4F4D-BB47-74A8364BAC36}">
  <ds:schemaRefs>
    <ds:schemaRef ds:uri="http://purl.org/dc/elements/1.1/"/>
    <ds:schemaRef ds:uri="http://www.w3.org/XML/1998/namespace"/>
    <ds:schemaRef ds:uri="http://purl.org/dc/dcmitype/"/>
    <ds:schemaRef ds:uri="http://schemas.microsoft.com/office/2006/documentManagement/types"/>
    <ds:schemaRef ds:uri="d141e6de-1288-460b-86bc-8094cfe395f8"/>
    <ds:schemaRef ds:uri="http://purl.org/dc/terms/"/>
    <ds:schemaRef ds:uri="http://schemas.openxmlformats.org/package/2006/metadata/core-properties"/>
    <ds:schemaRef ds:uri="http://schemas.microsoft.com/office/infopath/2007/PartnerControls"/>
    <ds:schemaRef ds:uri="http://schemas.microsoft.com/office/2006/metadata/properties"/>
  </ds:schemaRefs>
</ds:datastoreItem>
</file>

<file path=customXml/itemProps3.xml><?xml version="1.0" encoding="utf-8"?>
<ds:datastoreItem xmlns:ds="http://schemas.openxmlformats.org/officeDocument/2006/customXml" ds:itemID="{92A0F5AB-5437-4DC1-80B9-B2607F1086C1}"/>
</file>

<file path=docProps/app.xml><?xml version="1.0" encoding="utf-8"?>
<Properties xmlns="http://schemas.openxmlformats.org/officeDocument/2006/extended-properties" xmlns:vt="http://schemas.openxmlformats.org/officeDocument/2006/docPropsVTypes">
  <TotalTime>1756</TotalTime>
  <Words>886</Words>
  <Application>Microsoft Office PowerPoint</Application>
  <PresentationFormat>On-screen Show (16:9)</PresentationFormat>
  <Paragraphs>108</Paragraphs>
  <Slides>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Xoserve Incident Summary: May 2020</vt:lpstr>
      <vt:lpstr>What is this presentation covering?</vt:lpstr>
      <vt:lpstr>High-level summary of P1/2 incidents: May 2020</vt:lpstr>
      <vt:lpstr>What is happening Overall</vt:lpstr>
      <vt:lpstr>What is happening Overall?</vt:lpstr>
    </vt:vector>
  </TitlesOfParts>
  <Company>National Grid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LF Monthly Customer Major Incident Summary for contract managers meeting</dc:title>
  <dc:creator>National Grid</dc:creator>
  <cp:lastModifiedBy>Wilkes, Andrew</cp:lastModifiedBy>
  <cp:revision>17</cp:revision>
  <cp:lastPrinted>2020-02-07T08:17:24Z</cp:lastPrinted>
  <dcterms:created xsi:type="dcterms:W3CDTF">2018-09-02T17:12:15Z</dcterms:created>
  <dcterms:modified xsi:type="dcterms:W3CDTF">2020-06-08T07:33:37Z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0x010100CD78529C455A9849A187361FC3458725</vt:lpwstr>
  </property>
</Properties>
</file>