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335" r:id="rId5"/>
    <p:sldId id="311" r:id="rId6"/>
    <p:sldId id="343" r:id="rId7"/>
    <p:sldId id="342" r:id="rId8"/>
    <p:sldId id="340" r:id="rId9"/>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1" userDrawn="1">
          <p15:clr>
            <a:srgbClr val="A4A3A4"/>
          </p15:clr>
        </p15:guide>
        <p15:guide id="3" pos="975" userDrawn="1">
          <p15:clr>
            <a:srgbClr val="A4A3A4"/>
          </p15:clr>
        </p15:guide>
        <p15:guide id="4" pos="5624" userDrawn="1">
          <p15:clr>
            <a:srgbClr val="A4A3A4"/>
          </p15:clr>
        </p15:guide>
        <p15:guide id="5" pos="1247" userDrawn="1">
          <p15:clr>
            <a:srgbClr val="A4A3A4"/>
          </p15:clr>
        </p15:guide>
        <p15:guide id="6" pos="2109" userDrawn="1">
          <p15:clr>
            <a:srgbClr val="A4A3A4"/>
          </p15:clr>
        </p15:guide>
        <p15:guide id="7" pos="2517" userDrawn="1">
          <p15:clr>
            <a:srgbClr val="A4A3A4"/>
          </p15:clr>
        </p15:guide>
        <p15:guide id="8" pos="340" userDrawn="1">
          <p15:clr>
            <a:srgbClr val="A4A3A4"/>
          </p15:clr>
        </p15:guide>
        <p15:guide id="9" orient="horz" pos="1393" userDrawn="1">
          <p15:clr>
            <a:srgbClr val="A4A3A4"/>
          </p15:clr>
        </p15:guide>
        <p15:guide id="10" pos="256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ster, Lee" initials="FL" lastIdx="10" clrIdx="0">
    <p:extLst>
      <p:ext uri="{19B8F6BF-5375-455C-9EA6-DF929625EA0E}">
        <p15:presenceInfo xmlns:p15="http://schemas.microsoft.com/office/powerpoint/2012/main" userId="S-1-5-21-4145888014-839675345-3125187760-3207" providerId="AD"/>
      </p:ext>
    </p:extLst>
  </p:cmAuthor>
  <p:cmAuthor id="2" name="Wilkes, Andrew" initials="WA" lastIdx="10" clrIdx="1">
    <p:extLst>
      <p:ext uri="{19B8F6BF-5375-455C-9EA6-DF929625EA0E}">
        <p15:presenceInfo xmlns:p15="http://schemas.microsoft.com/office/powerpoint/2012/main" userId="S-1-5-21-4145888014-839675345-3125187760-3489" providerId="AD"/>
      </p:ext>
    </p:extLst>
  </p:cmAuthor>
  <p:cmAuthor id="3" name="Wilkes, Andrew" initials="WA [2]" lastIdx="1" clrIdx="2">
    <p:extLst>
      <p:ext uri="{19B8F6BF-5375-455C-9EA6-DF929625EA0E}">
        <p15:presenceInfo xmlns:p15="http://schemas.microsoft.com/office/powerpoint/2012/main" userId="S::andrew.wilkes@xoserve.com::8c737259-034c-4913-8a34-8fa457fa1904" providerId="AD"/>
      </p:ext>
    </p:extLst>
  </p:cmAuthor>
  <p:cmAuthor id="4" name="Wilkes, Andrew" initials="AW" lastIdx="3" clrIdx="3">
    <p:extLst>
      <p:ext uri="{19B8F6BF-5375-455C-9EA6-DF929625EA0E}">
        <p15:presenceInfo xmlns:p15="http://schemas.microsoft.com/office/powerpoint/2012/main" userId="Wilkes, Andrew" providerId="None"/>
      </p:ext>
    </p:extLst>
  </p:cmAuthor>
  <p:cmAuthor id="5" name="KumarBS, Vijay" initials="KV" lastIdx="3" clrIdx="4">
    <p:extLst>
      <p:ext uri="{19B8F6BF-5375-455C-9EA6-DF929625EA0E}">
        <p15:presenceInfo xmlns:p15="http://schemas.microsoft.com/office/powerpoint/2012/main" userId="S-1-5-21-4145888014-839675345-3125187760-16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D1F5"/>
    <a:srgbClr val="FFFFFF"/>
    <a:srgbClr val="9C4877"/>
    <a:srgbClr val="9CCB3B"/>
    <a:srgbClr val="0070C0"/>
    <a:srgbClr val="D75733"/>
    <a:srgbClr val="B1D6E8"/>
    <a:srgbClr val="F2F2F2"/>
    <a:srgbClr val="7F7F7F"/>
    <a:srgbClr val="84B8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AD204C-ACD7-46A5-BD41-E36E20BAE72A}" v="47" dt="2020-07-06T11:02:32.5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1532" autoAdjust="0"/>
  </p:normalViewPr>
  <p:slideViewPr>
    <p:cSldViewPr snapToGrid="0">
      <p:cViewPr varScale="1">
        <p:scale>
          <a:sx n="89" d="100"/>
          <a:sy n="89" d="100"/>
        </p:scale>
        <p:origin x="620" y="48"/>
      </p:cViewPr>
      <p:guideLst>
        <p:guide orient="horz" pos="441"/>
        <p:guide pos="975"/>
        <p:guide pos="5624"/>
        <p:guide pos="1247"/>
        <p:guide pos="2109"/>
        <p:guide pos="2517"/>
        <p:guide pos="340"/>
        <p:guide orient="horz" pos="1393"/>
        <p:guide pos="256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Major Incident Causality Chart - Year to Date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4155787888669319E-2"/>
          <c:y val="0.12418771249715264"/>
          <c:w val="0.68392187475176558"/>
          <c:h val="0.78807047312517398"/>
        </c:manualLayout>
      </c:layout>
      <c:barChart>
        <c:barDir val="col"/>
        <c:grouping val="clustered"/>
        <c:varyColors val="0"/>
        <c:ser>
          <c:idx val="0"/>
          <c:order val="0"/>
          <c:tx>
            <c:strRef>
              <c:f>'IM Graphs'!$C$2</c:f>
              <c:strCache>
                <c:ptCount val="1"/>
                <c:pt idx="0">
                  <c:v>Xoserve Identified/Xoserve Avoidable or Controllable</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name>Trend for XOS Triggered/Avoidable</c:name>
            <c:spPr>
              <a:ln w="25400" cap="rnd">
                <a:solidFill>
                  <a:schemeClr val="accent1"/>
                </a:solidFill>
                <a:prstDash val="sysDot"/>
              </a:ln>
              <a:effectLst/>
            </c:spPr>
            <c:trendlineType val="linear"/>
            <c:dispRSqr val="0"/>
            <c:dispEq val="0"/>
          </c:trendline>
          <c:cat>
            <c:strRef>
              <c:f>'IM Graphs'!$B$6:$B$17</c:f>
              <c:strCache>
                <c:ptCount val="12"/>
                <c:pt idx="0">
                  <c:v>J</c:v>
                </c:pt>
                <c:pt idx="1">
                  <c:v>A</c:v>
                </c:pt>
                <c:pt idx="2">
                  <c:v>S</c:v>
                </c:pt>
                <c:pt idx="3">
                  <c:v>O</c:v>
                </c:pt>
                <c:pt idx="4">
                  <c:v>N</c:v>
                </c:pt>
                <c:pt idx="5">
                  <c:v>D</c:v>
                </c:pt>
                <c:pt idx="6">
                  <c:v>J</c:v>
                </c:pt>
                <c:pt idx="7">
                  <c:v>F</c:v>
                </c:pt>
                <c:pt idx="8">
                  <c:v>M</c:v>
                </c:pt>
                <c:pt idx="9">
                  <c:v>A</c:v>
                </c:pt>
                <c:pt idx="10">
                  <c:v>M</c:v>
                </c:pt>
                <c:pt idx="11">
                  <c:v>J</c:v>
                </c:pt>
              </c:strCache>
            </c:strRef>
          </c:cat>
          <c:val>
            <c:numRef>
              <c:f>'IM Graphs'!$C$6:$C$17</c:f>
              <c:numCache>
                <c:formatCode>General</c:formatCode>
                <c:ptCount val="12"/>
                <c:pt idx="0">
                  <c:v>3</c:v>
                </c:pt>
                <c:pt idx="1">
                  <c:v>1</c:v>
                </c:pt>
                <c:pt idx="2">
                  <c:v>4</c:v>
                </c:pt>
                <c:pt idx="3">
                  <c:v>2</c:v>
                </c:pt>
                <c:pt idx="4">
                  <c:v>0</c:v>
                </c:pt>
                <c:pt idx="5">
                  <c:v>1</c:v>
                </c:pt>
                <c:pt idx="6">
                  <c:v>1</c:v>
                </c:pt>
                <c:pt idx="7">
                  <c:v>2</c:v>
                </c:pt>
                <c:pt idx="8">
                  <c:v>2</c:v>
                </c:pt>
                <c:pt idx="9">
                  <c:v>5</c:v>
                </c:pt>
                <c:pt idx="10">
                  <c:v>2</c:v>
                </c:pt>
                <c:pt idx="11">
                  <c:v>2</c:v>
                </c:pt>
              </c:numCache>
            </c:numRef>
          </c:val>
          <c:extLst>
            <c:ext xmlns:c16="http://schemas.microsoft.com/office/drawing/2014/chart" uri="{C3380CC4-5D6E-409C-BE32-E72D297353CC}">
              <c16:uniqueId val="{00000001-D417-4EFB-BE2B-36146B9BC548}"/>
            </c:ext>
          </c:extLst>
        </c:ser>
        <c:ser>
          <c:idx val="1"/>
          <c:order val="1"/>
          <c:tx>
            <c:strRef>
              <c:f>'IM Graphs'!$D$2</c:f>
              <c:strCache>
                <c:ptCount val="1"/>
                <c:pt idx="0">
                  <c:v>Non Xoserve identified/Xoserve Avoidable or Controllable</c:v>
                </c:pt>
              </c:strCache>
            </c:strRef>
          </c:tx>
          <c:spPr>
            <a:solidFill>
              <a:srgbClr val="D7573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31750" cap="rnd">
                <a:solidFill>
                  <a:schemeClr val="accent2"/>
                </a:solidFill>
                <a:prstDash val="sysDot"/>
              </a:ln>
              <a:effectLst/>
            </c:spPr>
            <c:trendlineType val="linear"/>
            <c:dispRSqr val="0"/>
            <c:dispEq val="0"/>
          </c:trendline>
          <c:cat>
            <c:strRef>
              <c:f>'IM Graphs'!$B$6:$B$17</c:f>
              <c:strCache>
                <c:ptCount val="12"/>
                <c:pt idx="0">
                  <c:v>J</c:v>
                </c:pt>
                <c:pt idx="1">
                  <c:v>A</c:v>
                </c:pt>
                <c:pt idx="2">
                  <c:v>S</c:v>
                </c:pt>
                <c:pt idx="3">
                  <c:v>O</c:v>
                </c:pt>
                <c:pt idx="4">
                  <c:v>N</c:v>
                </c:pt>
                <c:pt idx="5">
                  <c:v>D</c:v>
                </c:pt>
                <c:pt idx="6">
                  <c:v>J</c:v>
                </c:pt>
                <c:pt idx="7">
                  <c:v>F</c:v>
                </c:pt>
                <c:pt idx="8">
                  <c:v>M</c:v>
                </c:pt>
                <c:pt idx="9">
                  <c:v>A</c:v>
                </c:pt>
                <c:pt idx="10">
                  <c:v>M</c:v>
                </c:pt>
                <c:pt idx="11">
                  <c:v>J</c:v>
                </c:pt>
              </c:strCache>
            </c:strRef>
          </c:cat>
          <c:val>
            <c:numRef>
              <c:f>'IM Graphs'!$D$6:$D$17</c:f>
              <c:numCache>
                <c:formatCode>General</c:formatCode>
                <c:ptCount val="12"/>
                <c:pt idx="0">
                  <c:v>3</c:v>
                </c:pt>
                <c:pt idx="1">
                  <c:v>0</c:v>
                </c:pt>
                <c:pt idx="2">
                  <c:v>0</c:v>
                </c:pt>
                <c:pt idx="3">
                  <c:v>0</c:v>
                </c:pt>
                <c:pt idx="4">
                  <c:v>0</c:v>
                </c:pt>
                <c:pt idx="5">
                  <c:v>0</c:v>
                </c:pt>
                <c:pt idx="6">
                  <c:v>2</c:v>
                </c:pt>
                <c:pt idx="7">
                  <c:v>0</c:v>
                </c:pt>
                <c:pt idx="8">
                  <c:v>1</c:v>
                </c:pt>
                <c:pt idx="9">
                  <c:v>0</c:v>
                </c:pt>
                <c:pt idx="10">
                  <c:v>1</c:v>
                </c:pt>
                <c:pt idx="11">
                  <c:v>0</c:v>
                </c:pt>
              </c:numCache>
            </c:numRef>
          </c:val>
          <c:extLst>
            <c:ext xmlns:c16="http://schemas.microsoft.com/office/drawing/2014/chart" uri="{C3380CC4-5D6E-409C-BE32-E72D297353CC}">
              <c16:uniqueId val="{00000003-D417-4EFB-BE2B-36146B9BC548}"/>
            </c:ext>
          </c:extLst>
        </c:ser>
        <c:ser>
          <c:idx val="2"/>
          <c:order val="2"/>
          <c:tx>
            <c:strRef>
              <c:f>'IM Graphs'!$E$2</c:f>
              <c:strCache>
                <c:ptCount val="1"/>
                <c:pt idx="0">
                  <c:v>Xoserve Indentified/ Uncontrollable by Xoserve</c:v>
                </c:pt>
              </c:strCache>
            </c:strRef>
          </c:tx>
          <c:spPr>
            <a:solidFill>
              <a:srgbClr val="9CCB3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Graphs'!$B$6:$B$17</c:f>
              <c:strCache>
                <c:ptCount val="12"/>
                <c:pt idx="0">
                  <c:v>J</c:v>
                </c:pt>
                <c:pt idx="1">
                  <c:v>A</c:v>
                </c:pt>
                <c:pt idx="2">
                  <c:v>S</c:v>
                </c:pt>
                <c:pt idx="3">
                  <c:v>O</c:v>
                </c:pt>
                <c:pt idx="4">
                  <c:v>N</c:v>
                </c:pt>
                <c:pt idx="5">
                  <c:v>D</c:v>
                </c:pt>
                <c:pt idx="6">
                  <c:v>J</c:v>
                </c:pt>
                <c:pt idx="7">
                  <c:v>F</c:v>
                </c:pt>
                <c:pt idx="8">
                  <c:v>M</c:v>
                </c:pt>
                <c:pt idx="9">
                  <c:v>A</c:v>
                </c:pt>
                <c:pt idx="10">
                  <c:v>M</c:v>
                </c:pt>
                <c:pt idx="11">
                  <c:v>J</c:v>
                </c:pt>
              </c:strCache>
            </c:strRef>
          </c:cat>
          <c:val>
            <c:numRef>
              <c:f>'IM Graphs'!$E$6:$E$17</c:f>
              <c:numCache>
                <c:formatCode>General</c:formatCode>
                <c:ptCount val="12"/>
                <c:pt idx="0">
                  <c:v>0</c:v>
                </c:pt>
                <c:pt idx="1">
                  <c:v>0</c:v>
                </c:pt>
                <c:pt idx="2">
                  <c:v>0</c:v>
                </c:pt>
                <c:pt idx="3">
                  <c:v>2</c:v>
                </c:pt>
                <c:pt idx="4">
                  <c:v>2</c:v>
                </c:pt>
                <c:pt idx="5">
                  <c:v>1</c:v>
                </c:pt>
                <c:pt idx="6">
                  <c:v>2</c:v>
                </c:pt>
                <c:pt idx="7">
                  <c:v>2</c:v>
                </c:pt>
                <c:pt idx="8">
                  <c:v>2</c:v>
                </c:pt>
                <c:pt idx="9">
                  <c:v>1</c:v>
                </c:pt>
                <c:pt idx="10">
                  <c:v>1</c:v>
                </c:pt>
                <c:pt idx="11">
                  <c:v>3</c:v>
                </c:pt>
              </c:numCache>
            </c:numRef>
          </c:val>
          <c:extLst>
            <c:ext xmlns:c16="http://schemas.microsoft.com/office/drawing/2014/chart" uri="{C3380CC4-5D6E-409C-BE32-E72D297353CC}">
              <c16:uniqueId val="{00000004-D417-4EFB-BE2B-36146B9BC548}"/>
            </c:ext>
          </c:extLst>
        </c:ser>
        <c:ser>
          <c:idx val="3"/>
          <c:order val="3"/>
          <c:tx>
            <c:strRef>
              <c:f>'IM Graphs'!$F$2</c:f>
              <c:strCache>
                <c:ptCount val="1"/>
                <c:pt idx="0">
                  <c:v>Non Xoserve Indentified/Uncontrollable by Xoserve</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Graphs'!$B$6:$B$17</c:f>
              <c:strCache>
                <c:ptCount val="12"/>
                <c:pt idx="0">
                  <c:v>J</c:v>
                </c:pt>
                <c:pt idx="1">
                  <c:v>A</c:v>
                </c:pt>
                <c:pt idx="2">
                  <c:v>S</c:v>
                </c:pt>
                <c:pt idx="3">
                  <c:v>O</c:v>
                </c:pt>
                <c:pt idx="4">
                  <c:v>N</c:v>
                </c:pt>
                <c:pt idx="5">
                  <c:v>D</c:v>
                </c:pt>
                <c:pt idx="6">
                  <c:v>J</c:v>
                </c:pt>
                <c:pt idx="7">
                  <c:v>F</c:v>
                </c:pt>
                <c:pt idx="8">
                  <c:v>M</c:v>
                </c:pt>
                <c:pt idx="9">
                  <c:v>A</c:v>
                </c:pt>
                <c:pt idx="10">
                  <c:v>M</c:v>
                </c:pt>
                <c:pt idx="11">
                  <c:v>J</c:v>
                </c:pt>
              </c:strCache>
            </c:strRef>
          </c:cat>
          <c:val>
            <c:numRef>
              <c:f>'IM Graphs'!$F$6:$F$17</c:f>
              <c:numCache>
                <c:formatCode>General</c:formatCode>
                <c:ptCount val="12"/>
                <c:pt idx="0">
                  <c:v>0</c:v>
                </c:pt>
                <c:pt idx="1">
                  <c:v>2</c:v>
                </c:pt>
                <c:pt idx="2">
                  <c:v>1</c:v>
                </c:pt>
                <c:pt idx="3">
                  <c:v>1</c:v>
                </c:pt>
                <c:pt idx="4">
                  <c:v>1</c:v>
                </c:pt>
                <c:pt idx="5">
                  <c:v>1</c:v>
                </c:pt>
                <c:pt idx="6">
                  <c:v>0</c:v>
                </c:pt>
                <c:pt idx="7">
                  <c:v>3</c:v>
                </c:pt>
                <c:pt idx="8">
                  <c:v>0</c:v>
                </c:pt>
                <c:pt idx="9">
                  <c:v>1</c:v>
                </c:pt>
                <c:pt idx="10">
                  <c:v>2</c:v>
                </c:pt>
                <c:pt idx="11">
                  <c:v>0</c:v>
                </c:pt>
              </c:numCache>
            </c:numRef>
          </c:val>
          <c:extLst>
            <c:ext xmlns:c16="http://schemas.microsoft.com/office/drawing/2014/chart" uri="{C3380CC4-5D6E-409C-BE32-E72D297353CC}">
              <c16:uniqueId val="{00000005-D417-4EFB-BE2B-36146B9BC548}"/>
            </c:ext>
          </c:extLst>
        </c:ser>
        <c:ser>
          <c:idx val="4"/>
          <c:order val="4"/>
          <c:tx>
            <c:strRef>
              <c:f>'IM Graphs'!$G$2</c:f>
              <c:strCache>
                <c:ptCount val="1"/>
                <c:pt idx="0">
                  <c:v>Xoserve Internal/No customer impacts</c:v>
                </c:pt>
              </c:strCache>
            </c:strRef>
          </c:tx>
          <c:spPr>
            <a:solidFill>
              <a:srgbClr val="40D1F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Graphs'!$B$6:$B$17</c:f>
              <c:strCache>
                <c:ptCount val="12"/>
                <c:pt idx="0">
                  <c:v>J</c:v>
                </c:pt>
                <c:pt idx="1">
                  <c:v>A</c:v>
                </c:pt>
                <c:pt idx="2">
                  <c:v>S</c:v>
                </c:pt>
                <c:pt idx="3">
                  <c:v>O</c:v>
                </c:pt>
                <c:pt idx="4">
                  <c:v>N</c:v>
                </c:pt>
                <c:pt idx="5">
                  <c:v>D</c:v>
                </c:pt>
                <c:pt idx="6">
                  <c:v>J</c:v>
                </c:pt>
                <c:pt idx="7">
                  <c:v>F</c:v>
                </c:pt>
                <c:pt idx="8">
                  <c:v>M</c:v>
                </c:pt>
                <c:pt idx="9">
                  <c:v>A</c:v>
                </c:pt>
                <c:pt idx="10">
                  <c:v>M</c:v>
                </c:pt>
                <c:pt idx="11">
                  <c:v>J</c:v>
                </c:pt>
              </c:strCache>
            </c:strRef>
          </c:cat>
          <c:val>
            <c:numRef>
              <c:f>'IM Graphs'!$G$6:$G$17</c:f>
              <c:numCache>
                <c:formatCode>General</c:formatCode>
                <c:ptCount val="12"/>
                <c:pt idx="0">
                  <c:v>3</c:v>
                </c:pt>
                <c:pt idx="1">
                  <c:v>1</c:v>
                </c:pt>
                <c:pt idx="2">
                  <c:v>2</c:v>
                </c:pt>
                <c:pt idx="3">
                  <c:v>0</c:v>
                </c:pt>
                <c:pt idx="4">
                  <c:v>2</c:v>
                </c:pt>
                <c:pt idx="5">
                  <c:v>3</c:v>
                </c:pt>
                <c:pt idx="6">
                  <c:v>0</c:v>
                </c:pt>
                <c:pt idx="7">
                  <c:v>2</c:v>
                </c:pt>
                <c:pt idx="8">
                  <c:v>0</c:v>
                </c:pt>
                <c:pt idx="9">
                  <c:v>2</c:v>
                </c:pt>
                <c:pt idx="10">
                  <c:v>0</c:v>
                </c:pt>
                <c:pt idx="11">
                  <c:v>2</c:v>
                </c:pt>
              </c:numCache>
            </c:numRef>
          </c:val>
          <c:extLst>
            <c:ext xmlns:c16="http://schemas.microsoft.com/office/drawing/2014/chart" uri="{C3380CC4-5D6E-409C-BE32-E72D297353CC}">
              <c16:uniqueId val="{00000006-D417-4EFB-BE2B-36146B9BC548}"/>
            </c:ext>
          </c:extLst>
        </c:ser>
        <c:dLbls>
          <c:dLblPos val="ctr"/>
          <c:showLegendKey val="0"/>
          <c:showVal val="1"/>
          <c:showCatName val="0"/>
          <c:showSerName val="0"/>
          <c:showPercent val="0"/>
          <c:showBubbleSize val="0"/>
        </c:dLbls>
        <c:gapWidth val="150"/>
        <c:axId val="299672096"/>
        <c:axId val="299674272"/>
      </c:barChart>
      <c:catAx>
        <c:axId val="29967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4272"/>
        <c:crosses val="autoZero"/>
        <c:auto val="1"/>
        <c:lblAlgn val="ctr"/>
        <c:lblOffset val="100"/>
        <c:noMultiLvlLbl val="0"/>
      </c:catAx>
      <c:valAx>
        <c:axId val="299674272"/>
        <c:scaling>
          <c:orientation val="minMax"/>
          <c:max val="6"/>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Incidents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2096"/>
        <c:crosses val="autoZero"/>
        <c:crossBetween val="between"/>
      </c:valAx>
      <c:spPr>
        <a:noFill/>
        <a:ln>
          <a:noFill/>
        </a:ln>
        <a:effectLst/>
      </c:spPr>
    </c:plotArea>
    <c:legend>
      <c:legendPos val="r"/>
      <c:legendEntry>
        <c:idx val="0"/>
        <c:delete val="1"/>
      </c:legendEntry>
      <c:legendEntry>
        <c:idx val="1"/>
        <c:delete val="1"/>
      </c:legendEntry>
      <c:legendEntry>
        <c:idx val="2"/>
        <c:delete val="1"/>
      </c:legendEntry>
      <c:legendEntry>
        <c:idx val="3"/>
        <c:delete val="1"/>
      </c:legendEntry>
      <c:layout>
        <c:manualLayout>
          <c:xMode val="edge"/>
          <c:yMode val="edge"/>
          <c:x val="0.78013700745673009"/>
          <c:y val="0.61133271390153554"/>
          <c:w val="0.21543897726985076"/>
          <c:h val="0.3386524129091407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14015" cy="488712"/>
          </a:xfrm>
          <a:prstGeom prst="rect">
            <a:avLst/>
          </a:prstGeom>
        </p:spPr>
        <p:txBody>
          <a:bodyPr vert="horz" lIns="91700" tIns="45849" rIns="91700" bIns="45849" rtlCol="0"/>
          <a:lstStyle>
            <a:lvl1pPr algn="l">
              <a:defRPr sz="1200"/>
            </a:lvl1pPr>
          </a:lstStyle>
          <a:p>
            <a:endParaRPr lang="en-GB" dirty="0"/>
          </a:p>
        </p:txBody>
      </p:sp>
      <p:sp>
        <p:nvSpPr>
          <p:cNvPr id="3" name="Date Placeholder 2"/>
          <p:cNvSpPr>
            <a:spLocks noGrp="1"/>
          </p:cNvSpPr>
          <p:nvPr>
            <p:ph type="dt" idx="1"/>
          </p:nvPr>
        </p:nvSpPr>
        <p:spPr>
          <a:xfrm>
            <a:off x="3809081" y="0"/>
            <a:ext cx="2914015" cy="488712"/>
          </a:xfrm>
          <a:prstGeom prst="rect">
            <a:avLst/>
          </a:prstGeom>
        </p:spPr>
        <p:txBody>
          <a:bodyPr vert="horz" lIns="91700" tIns="45849" rIns="91700" bIns="45849" rtlCol="0"/>
          <a:lstStyle>
            <a:lvl1pPr algn="r">
              <a:defRPr sz="1200"/>
            </a:lvl1pPr>
          </a:lstStyle>
          <a:p>
            <a:fld id="{30CC7C86-2D66-4C55-8F99-E153512351BA}" type="datetimeFigureOut">
              <a:rPr lang="en-GB" smtClean="0"/>
              <a:t>06/07/2020</a:t>
            </a:fld>
            <a:endParaRPr lang="en-GB" dirty="0"/>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700" tIns="45849" rIns="91700" bIns="45849" rtlCol="0" anchor="ctr"/>
          <a:lstStyle/>
          <a:p>
            <a:endParaRPr lang="en-GB" dirty="0"/>
          </a:p>
        </p:txBody>
      </p:sp>
      <p:sp>
        <p:nvSpPr>
          <p:cNvPr id="5" name="Notes Placeholder 4"/>
          <p:cNvSpPr>
            <a:spLocks noGrp="1"/>
          </p:cNvSpPr>
          <p:nvPr>
            <p:ph type="body" sz="quarter" idx="3"/>
          </p:nvPr>
        </p:nvSpPr>
        <p:spPr>
          <a:xfrm>
            <a:off x="672467" y="4642763"/>
            <a:ext cx="5379720" cy="4398407"/>
          </a:xfrm>
          <a:prstGeom prst="rect">
            <a:avLst/>
          </a:prstGeom>
        </p:spPr>
        <p:txBody>
          <a:bodyPr vert="horz" lIns="91700" tIns="45849" rIns="91700" bIns="458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4" y="9283830"/>
            <a:ext cx="2914015" cy="488712"/>
          </a:xfrm>
          <a:prstGeom prst="rect">
            <a:avLst/>
          </a:prstGeom>
        </p:spPr>
        <p:txBody>
          <a:bodyPr vert="horz" lIns="91700" tIns="45849" rIns="91700" bIns="45849"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81" y="9283830"/>
            <a:ext cx="2914015" cy="488712"/>
          </a:xfrm>
          <a:prstGeom prst="rect">
            <a:avLst/>
          </a:prstGeom>
        </p:spPr>
        <p:txBody>
          <a:bodyPr vert="horz" lIns="91700" tIns="45849" rIns="91700" bIns="45849"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4195454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a:t>
            </a:r>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356264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B517DF-1F76-410B-B5D3-59640A739A43}"/>
              </a:ext>
            </a:extLst>
          </p:cNvPr>
          <p:cNvSpPr>
            <a:spLocks noGrp="1"/>
          </p:cNvSpPr>
          <p:nvPr>
            <p:ph type="ctrTitle"/>
          </p:nvPr>
        </p:nvSpPr>
        <p:spPr/>
        <p:txBody>
          <a:bodyPr/>
          <a:lstStyle/>
          <a:p>
            <a:r>
              <a:rPr lang="en-GB" dirty="0">
                <a:latin typeface="Arial"/>
                <a:cs typeface="Arial"/>
              </a:rPr>
              <a:t>Xoserve Incident Summary: June 2020</a:t>
            </a:r>
          </a:p>
        </p:txBody>
      </p:sp>
      <p:sp>
        <p:nvSpPr>
          <p:cNvPr id="3" name="Subtitle 4">
            <a:extLst>
              <a:ext uri="{FF2B5EF4-FFF2-40B4-BE49-F238E27FC236}">
                <a16:creationId xmlns:a16="http://schemas.microsoft.com/office/drawing/2014/main" id="{8385E8BA-F4A8-4D87-B1FA-19A74FB981CA}"/>
              </a:ext>
            </a:extLst>
          </p:cNvPr>
          <p:cNvSpPr>
            <a:spLocks noGrp="1"/>
          </p:cNvSpPr>
          <p:nvPr>
            <p:ph type="subTitle" idx="1"/>
          </p:nvPr>
        </p:nvSpPr>
        <p:spPr>
          <a:xfrm>
            <a:off x="1371600" y="2914650"/>
            <a:ext cx="6400800" cy="1314450"/>
          </a:xfrm>
        </p:spPr>
        <p:txBody>
          <a:bodyPr vert="horz" lIns="91440" tIns="45720" rIns="91440" bIns="45720" rtlCol="0" anchor="t">
            <a:normAutofit/>
          </a:bodyPr>
          <a:lstStyle/>
          <a:p>
            <a:r>
              <a:rPr lang="en-GB" sz="2400" dirty="0">
                <a:latin typeface="Arial"/>
                <a:cs typeface="Arial"/>
              </a:rPr>
              <a:t>1</a:t>
            </a:r>
            <a:r>
              <a:rPr lang="en-GB" sz="2400" baseline="30000" dirty="0">
                <a:latin typeface="Arial"/>
                <a:cs typeface="Arial"/>
              </a:rPr>
              <a:t>st</a:t>
            </a:r>
            <a:r>
              <a:rPr lang="en-GB" sz="2400" dirty="0">
                <a:latin typeface="Arial"/>
                <a:cs typeface="Arial"/>
              </a:rPr>
              <a:t> July 2020</a:t>
            </a:r>
          </a:p>
        </p:txBody>
      </p:sp>
    </p:spTree>
    <p:extLst>
      <p:ext uri="{BB962C8B-B14F-4D97-AF65-F5344CB8AC3E}">
        <p14:creationId xmlns:p14="http://schemas.microsoft.com/office/powerpoint/2010/main" val="1212332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200" dirty="0"/>
              <a:t>What is this presentation covering?</a:t>
            </a:r>
          </a:p>
        </p:txBody>
      </p:sp>
      <p:sp>
        <p:nvSpPr>
          <p:cNvPr id="3" name="Content Placeholder 2"/>
          <p:cNvSpPr>
            <a:spLocks noGrp="1"/>
          </p:cNvSpPr>
          <p:nvPr>
            <p:ph idx="1"/>
          </p:nvPr>
        </p:nvSpPr>
        <p:spPr>
          <a:xfrm>
            <a:off x="457200" y="776211"/>
            <a:ext cx="8229600" cy="4258964"/>
          </a:xfrm>
        </p:spPr>
        <p:txBody>
          <a:bodyPr>
            <a:noAutofit/>
          </a:bodyPr>
          <a:lstStyle/>
          <a:p>
            <a:pPr>
              <a:lnSpc>
                <a:spcPts val="2100"/>
              </a:lnSpc>
              <a:spcBef>
                <a:spcPts val="0"/>
              </a:spcBef>
              <a:spcAft>
                <a:spcPts val="600"/>
              </a:spcAft>
            </a:pPr>
            <a:r>
              <a:rPr lang="en-US" sz="1600" dirty="0">
                <a:latin typeface="+mj-lt"/>
              </a:rPr>
              <a:t>This presentation provides an overview of </a:t>
            </a:r>
            <a:r>
              <a:rPr lang="en-US" sz="1600" b="1" dirty="0">
                <a:latin typeface="+mj-lt"/>
              </a:rPr>
              <a:t>P1/2 incidents </a:t>
            </a:r>
            <a:r>
              <a:rPr lang="en-US" sz="1600" dirty="0">
                <a:latin typeface="+mj-lt"/>
              </a:rPr>
              <a:t>experienced in the </a:t>
            </a:r>
            <a:r>
              <a:rPr lang="en-US" sz="1600" b="1" dirty="0">
                <a:latin typeface="+mj-lt"/>
              </a:rPr>
              <a:t>previous calendar month</a:t>
            </a:r>
          </a:p>
          <a:p>
            <a:pPr>
              <a:lnSpc>
                <a:spcPts val="2100"/>
              </a:lnSpc>
              <a:spcBef>
                <a:spcPts val="0"/>
              </a:spcBef>
              <a:spcAft>
                <a:spcPts val="600"/>
              </a:spcAft>
            </a:pPr>
            <a:r>
              <a:rPr lang="en-US" sz="1600" dirty="0">
                <a:latin typeface="+mj-lt"/>
              </a:rPr>
              <a:t>It will describe </a:t>
            </a:r>
            <a:r>
              <a:rPr lang="en-US" sz="1600" b="1" dirty="0">
                <a:latin typeface="+mj-lt"/>
              </a:rPr>
              <a:t>high level impacts and causes</a:t>
            </a:r>
            <a:r>
              <a:rPr lang="en-US" sz="1600" dirty="0">
                <a:latin typeface="+mj-lt"/>
              </a:rPr>
              <a:t>, and the </a:t>
            </a:r>
            <a:r>
              <a:rPr lang="en-US" sz="1600" b="1" dirty="0">
                <a:latin typeface="+mj-lt"/>
              </a:rPr>
              <a:t>resolution Xoserve undertook</a:t>
            </a:r>
            <a:r>
              <a:rPr lang="en-US" sz="1600" dirty="0">
                <a:latin typeface="+mj-lt"/>
              </a:rPr>
              <a:t> (or is undertaking) to resolve</a:t>
            </a:r>
          </a:p>
          <a:p>
            <a:pPr>
              <a:lnSpc>
                <a:spcPts val="2100"/>
              </a:lnSpc>
              <a:spcBef>
                <a:spcPts val="0"/>
              </a:spcBef>
              <a:spcAft>
                <a:spcPts val="600"/>
              </a:spcAft>
            </a:pPr>
            <a:r>
              <a:rPr lang="en-US" sz="1600" dirty="0">
                <a:latin typeface="+mj-lt"/>
              </a:rPr>
              <a:t>This information is provided to </a:t>
            </a:r>
            <a:r>
              <a:rPr lang="en-US" sz="1600" b="1" dirty="0">
                <a:latin typeface="+mj-lt"/>
              </a:rPr>
              <a:t>enable customers to have a greater insight </a:t>
            </a:r>
            <a:r>
              <a:rPr lang="en-US" sz="1600" dirty="0">
                <a:latin typeface="+mj-lt"/>
              </a:rPr>
              <a:t>of the activities within Xoserve’s platforms that support your critical business process</a:t>
            </a:r>
          </a:p>
          <a:p>
            <a:pPr>
              <a:lnSpc>
                <a:spcPts val="2100"/>
              </a:lnSpc>
              <a:spcBef>
                <a:spcPts val="0"/>
              </a:spcBef>
              <a:spcAft>
                <a:spcPts val="600"/>
              </a:spcAft>
            </a:pPr>
            <a:r>
              <a:rPr lang="en-US" sz="1600" dirty="0">
                <a:latin typeface="+mj-lt"/>
              </a:rPr>
              <a:t>It is also shared with the intention to provide customers with an </a:t>
            </a:r>
            <a:r>
              <a:rPr lang="en-US" sz="1600" b="1" dirty="0">
                <a:latin typeface="+mj-lt"/>
              </a:rPr>
              <a:t>understanding of what Xoserve are doing to maintain and improve service</a:t>
            </a:r>
            <a:r>
              <a:rPr lang="en-US" sz="1600" dirty="0">
                <a:latin typeface="+mj-lt"/>
              </a:rPr>
              <a:t>, and;</a:t>
            </a:r>
          </a:p>
          <a:p>
            <a:pPr>
              <a:lnSpc>
                <a:spcPts val="2100"/>
              </a:lnSpc>
              <a:spcBef>
                <a:spcPts val="0"/>
              </a:spcBef>
              <a:spcAft>
                <a:spcPts val="600"/>
              </a:spcAft>
            </a:pPr>
            <a:r>
              <a:rPr lang="en-US" sz="1600" dirty="0">
                <a:latin typeface="+mj-lt"/>
              </a:rPr>
              <a:t>It is provided to </a:t>
            </a:r>
            <a:r>
              <a:rPr lang="en-US" sz="1600" b="1" dirty="0">
                <a:latin typeface="+mj-lt"/>
              </a:rPr>
              <a:t>enable customers to provide feedback </a:t>
            </a:r>
            <a:r>
              <a:rPr lang="en-US" sz="1600" dirty="0">
                <a:latin typeface="+mj-lt"/>
              </a:rPr>
              <a:t>if they believe improvements can be made</a:t>
            </a:r>
            <a:endParaRPr lang="en-GB" sz="1000" dirty="0"/>
          </a:p>
          <a:p>
            <a:pPr>
              <a:lnSpc>
                <a:spcPts val="2100"/>
              </a:lnSpc>
              <a:spcBef>
                <a:spcPts val="0"/>
              </a:spcBef>
              <a:spcAft>
                <a:spcPts val="600"/>
              </a:spcAft>
            </a:pPr>
            <a:endParaRPr lang="en-GB" sz="1600" dirty="0">
              <a:latin typeface="+mj-lt"/>
            </a:endParaRP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4698485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37"/>
            <a:ext cx="8229600" cy="527535"/>
          </a:xfrm>
        </p:spPr>
        <p:txBody>
          <a:bodyPr>
            <a:normAutofit/>
          </a:bodyPr>
          <a:lstStyle/>
          <a:p>
            <a:r>
              <a:rPr lang="en-GB" sz="2000" dirty="0"/>
              <a:t>High-level summary of P1/2 incidents: June 2020</a:t>
            </a: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graphicFrame>
        <p:nvGraphicFramePr>
          <p:cNvPr id="6" name="Content Placeholder 6">
            <a:extLst>
              <a:ext uri="{FF2B5EF4-FFF2-40B4-BE49-F238E27FC236}">
                <a16:creationId xmlns:a16="http://schemas.microsoft.com/office/drawing/2014/main" id="{5769632A-ADCC-498B-A405-D206900A983C}"/>
              </a:ext>
            </a:extLst>
          </p:cNvPr>
          <p:cNvGraphicFramePr>
            <a:graphicFrameLocks/>
          </p:cNvGraphicFramePr>
          <p:nvPr>
            <p:extLst>
              <p:ext uri="{D42A27DB-BD31-4B8C-83A1-F6EECF244321}">
                <p14:modId xmlns:p14="http://schemas.microsoft.com/office/powerpoint/2010/main" val="1342095253"/>
              </p:ext>
            </p:extLst>
          </p:nvPr>
        </p:nvGraphicFramePr>
        <p:xfrm>
          <a:off x="15095" y="441541"/>
          <a:ext cx="9113004" cy="4682953"/>
        </p:xfrm>
        <a:graphic>
          <a:graphicData uri="http://schemas.openxmlformats.org/drawingml/2006/table">
            <a:tbl>
              <a:tblPr firstRow="1" bandRow="1">
                <a:tableStyleId>{5C22544A-7EE6-4342-B048-85BDC9FD1C3A}</a:tableStyleId>
              </a:tblPr>
              <a:tblGrid>
                <a:gridCol w="517433">
                  <a:extLst>
                    <a:ext uri="{9D8B030D-6E8A-4147-A177-3AD203B41FA5}">
                      <a16:colId xmlns:a16="http://schemas.microsoft.com/office/drawing/2014/main" val="1820395623"/>
                    </a:ext>
                  </a:extLst>
                </a:gridCol>
                <a:gridCol w="1409484">
                  <a:extLst>
                    <a:ext uri="{9D8B030D-6E8A-4147-A177-3AD203B41FA5}">
                      <a16:colId xmlns:a16="http://schemas.microsoft.com/office/drawing/2014/main" val="3579627632"/>
                    </a:ext>
                  </a:extLst>
                </a:gridCol>
                <a:gridCol w="1638358">
                  <a:extLst>
                    <a:ext uri="{9D8B030D-6E8A-4147-A177-3AD203B41FA5}">
                      <a16:colId xmlns:a16="http://schemas.microsoft.com/office/drawing/2014/main" val="715552888"/>
                    </a:ext>
                  </a:extLst>
                </a:gridCol>
                <a:gridCol w="1956587">
                  <a:extLst>
                    <a:ext uri="{9D8B030D-6E8A-4147-A177-3AD203B41FA5}">
                      <a16:colId xmlns:a16="http://schemas.microsoft.com/office/drawing/2014/main" val="2287827896"/>
                    </a:ext>
                  </a:extLst>
                </a:gridCol>
                <a:gridCol w="2318932">
                  <a:extLst>
                    <a:ext uri="{9D8B030D-6E8A-4147-A177-3AD203B41FA5}">
                      <a16:colId xmlns:a16="http://schemas.microsoft.com/office/drawing/2014/main" val="1642094320"/>
                    </a:ext>
                  </a:extLst>
                </a:gridCol>
                <a:gridCol w="605967">
                  <a:extLst>
                    <a:ext uri="{9D8B030D-6E8A-4147-A177-3AD203B41FA5}">
                      <a16:colId xmlns:a16="http://schemas.microsoft.com/office/drawing/2014/main" val="4119213854"/>
                    </a:ext>
                  </a:extLst>
                </a:gridCol>
                <a:gridCol w="666243">
                  <a:extLst>
                    <a:ext uri="{9D8B030D-6E8A-4147-A177-3AD203B41FA5}">
                      <a16:colId xmlns:a16="http://schemas.microsoft.com/office/drawing/2014/main" val="1273231573"/>
                    </a:ext>
                  </a:extLst>
                </a:gridCol>
              </a:tblGrid>
              <a:tr h="327325">
                <a:tc>
                  <a:txBody>
                    <a:bodyPr/>
                    <a:lstStyle/>
                    <a:p>
                      <a:r>
                        <a:rPr lang="en-US" sz="800" dirty="0"/>
                        <a:t> Ref.</a:t>
                      </a:r>
                      <a:endParaRPr lang="en-GB" sz="800" dirty="0"/>
                    </a:p>
                  </a:txBody>
                  <a:tcPr anchor="ctr"/>
                </a:tc>
                <a:tc>
                  <a:txBody>
                    <a:bodyPr/>
                    <a:lstStyle/>
                    <a:p>
                      <a:r>
                        <a:rPr lang="en-US" sz="800" dirty="0"/>
                        <a:t>What happened?</a:t>
                      </a:r>
                      <a:endParaRPr lang="en-GB" sz="800" dirty="0"/>
                    </a:p>
                  </a:txBody>
                  <a:tcPr anchor="ctr"/>
                </a:tc>
                <a:tc>
                  <a:txBody>
                    <a:bodyPr/>
                    <a:lstStyle/>
                    <a:p>
                      <a:r>
                        <a:rPr lang="en-US" sz="800" dirty="0"/>
                        <a:t>Why did it happen?</a:t>
                      </a:r>
                      <a:endParaRPr lang="en-GB" sz="800" dirty="0"/>
                    </a:p>
                  </a:txBody>
                  <a:tcPr anchor="ctr"/>
                </a:tc>
                <a:tc>
                  <a:txBody>
                    <a:bodyPr/>
                    <a:lstStyle/>
                    <a:p>
                      <a:r>
                        <a:rPr lang="en-US" sz="800" dirty="0"/>
                        <a:t>What do Xoserve understand our customers experienced?</a:t>
                      </a:r>
                      <a:endParaRPr lang="en-GB" sz="800" dirty="0"/>
                    </a:p>
                  </a:txBody>
                  <a:tcPr anchor="ctr"/>
                </a:tc>
                <a:tc>
                  <a:txBody>
                    <a:bodyPr/>
                    <a:lstStyle/>
                    <a:p>
                      <a:r>
                        <a:rPr lang="en-US" sz="800" dirty="0"/>
                        <a:t>What did your Xoserve team do to resolve?</a:t>
                      </a:r>
                      <a:endParaRPr lang="en-GB" sz="800" dirty="0"/>
                    </a:p>
                  </a:txBody>
                  <a:tcPr anchor="ctr"/>
                </a:tc>
                <a:tc>
                  <a:txBody>
                    <a:bodyPr/>
                    <a:lstStyle/>
                    <a:p>
                      <a:pPr algn="ctr">
                        <a:spcAft>
                          <a:spcPts val="0"/>
                        </a:spcAft>
                      </a:pPr>
                      <a:r>
                        <a:rPr lang="en-GB" sz="900" dirty="0">
                          <a:effectLst/>
                          <a:latin typeface="+mn-lt"/>
                        </a:rPr>
                        <a:t>Incident Date</a:t>
                      </a:r>
                      <a:endParaRPr lang="en-GB" sz="900" dirty="0">
                        <a:effectLst/>
                        <a:latin typeface="+mn-lt"/>
                        <a:ea typeface="Calibri" panose="020F0502020204030204" pitchFamily="34" charset="0"/>
                      </a:endParaRPr>
                    </a:p>
                  </a:txBody>
                  <a:tcPr marL="46877" marR="46877" marT="0" marB="0" anchor="ctr"/>
                </a:tc>
                <a:tc>
                  <a:txBody>
                    <a:bodyPr/>
                    <a:lstStyle/>
                    <a:p>
                      <a:pPr algn="ctr">
                        <a:spcAft>
                          <a:spcPts val="0"/>
                        </a:spcAft>
                      </a:pPr>
                      <a:r>
                        <a:rPr lang="en-GB" sz="900" dirty="0">
                          <a:effectLst/>
                          <a:latin typeface="+mn-lt"/>
                        </a:rPr>
                        <a:t>Resolved Date</a:t>
                      </a:r>
                      <a:endParaRPr lang="en-GB" sz="900" dirty="0">
                        <a:effectLst/>
                        <a:latin typeface="+mn-lt"/>
                        <a:ea typeface="Calibri" panose="020F0502020204030204" pitchFamily="34" charset="0"/>
                      </a:endParaRPr>
                    </a:p>
                  </a:txBody>
                  <a:tcPr marL="46877" marR="46877" marT="0" marB="0" anchor="ctr"/>
                </a:tc>
                <a:extLst>
                  <a:ext uri="{0D108BD9-81ED-4DB2-BD59-A6C34878D82A}">
                    <a16:rowId xmlns:a16="http://schemas.microsoft.com/office/drawing/2014/main" val="503059204"/>
                  </a:ext>
                </a:extLst>
              </a:tr>
              <a:tr h="585673">
                <a:tc>
                  <a:txBody>
                    <a:bodyPr/>
                    <a:lstStyle/>
                    <a:p>
                      <a:pPr algn="ctr" fontAlgn="ctr"/>
                      <a:r>
                        <a:rPr lang="en-IN" sz="800" u="none" strike="noStrike" kern="1200" dirty="0">
                          <a:solidFill>
                            <a:schemeClr val="bg1"/>
                          </a:solidFill>
                          <a:effectLst/>
                          <a:latin typeface="+mn-lt"/>
                          <a:ea typeface="+mn-ea"/>
                          <a:cs typeface="+mn-cs"/>
                        </a:rPr>
                        <a:t>1138250</a:t>
                      </a:r>
                    </a:p>
                  </a:txBody>
                  <a:tcPr marL="4755" marR="4755" marT="4755" marB="0" anchor="ctr">
                    <a:solidFill>
                      <a:srgbClr val="0070C0"/>
                    </a:solidFill>
                  </a:tcPr>
                </a:tc>
                <a:tc>
                  <a:txBody>
                    <a:bodyPr/>
                    <a:lstStyle/>
                    <a:p>
                      <a:pPr algn="l" rtl="0" fontAlgn="ctr"/>
                      <a:r>
                        <a:rPr lang="en-US" sz="700" b="0" i="0" u="none" strike="noStrike" dirty="0">
                          <a:solidFill>
                            <a:srgbClr val="000000"/>
                          </a:solidFill>
                          <a:effectLst/>
                          <a:latin typeface="Arial" panose="020B0604020202020204" pitchFamily="34" charset="0"/>
                        </a:rPr>
                        <a:t>Job failures prevented within-day auctions on Gemini from being scheduled for Gas Day 5th June.</a:t>
                      </a:r>
                    </a:p>
                  </a:txBody>
                  <a:tcPr marL="90000" marR="90000" marT="46800" marB="46800" anchor="ctr"/>
                </a:tc>
                <a:tc>
                  <a:txBody>
                    <a:bodyPr/>
                    <a:lstStyle/>
                    <a:p>
                      <a:pPr algn="l" rtl="0" fontAlgn="ctr"/>
                      <a:r>
                        <a:rPr lang="en-US" sz="700" b="0" i="0" u="none" strike="noStrike" kern="1200" dirty="0">
                          <a:solidFill>
                            <a:srgbClr val="000000"/>
                          </a:solidFill>
                          <a:effectLst/>
                          <a:latin typeface="Arial" panose="020B0604020202020204" pitchFamily="34" charset="0"/>
                          <a:ea typeface="+mn-ea"/>
                          <a:cs typeface="+mn-cs"/>
                        </a:rPr>
                        <a:t>A system account password had expired ahead of its scheduled expiry period preventing connectivity.</a:t>
                      </a:r>
                    </a:p>
                  </a:txBody>
                  <a:tcPr marL="90000" marR="90000" marT="46800" marB="46800" anchor="ctr"/>
                </a:tc>
                <a:tc>
                  <a:txBody>
                    <a:bodyPr/>
                    <a:lstStyle/>
                    <a:p>
                      <a:pPr algn="l" rtl="0" fontAlgn="ctr"/>
                      <a:r>
                        <a:rPr lang="en-US" sz="700" b="0" i="0" u="none" strike="noStrike" dirty="0">
                          <a:solidFill>
                            <a:srgbClr val="000000"/>
                          </a:solidFill>
                          <a:effectLst/>
                          <a:latin typeface="Arial" panose="020B0604020202020204" pitchFamily="34" charset="0"/>
                        </a:rPr>
                        <a:t>Shippers were unable to view and participate within auctions for the 5th and 6th hour bars.</a:t>
                      </a:r>
                    </a:p>
                  </a:txBody>
                  <a:tcPr marL="90000" marR="90000" marT="46800" marB="46800" anchor="ctr"/>
                </a:tc>
                <a:tc>
                  <a:txBody>
                    <a:bodyPr/>
                    <a:lstStyle/>
                    <a:p>
                      <a:pPr algn="l" rtl="0" fontAlgn="ctr"/>
                      <a:r>
                        <a:rPr lang="en-US" sz="700" b="0" i="0" u="none" strike="noStrike" dirty="0">
                          <a:solidFill>
                            <a:srgbClr val="000000"/>
                          </a:solidFill>
                          <a:effectLst/>
                          <a:latin typeface="Arial" panose="020B0604020202020204" pitchFamily="34" charset="0"/>
                        </a:rPr>
                        <a:t>The system password was reset to restore product connectivity. The fault was due to a known error within the current software, which has now been upgraded.</a:t>
                      </a:r>
                    </a:p>
                  </a:txBody>
                  <a:tcPr marL="90000" marR="90000" marT="46800" marB="46800" anchor="ctr"/>
                </a:tc>
                <a:tc>
                  <a:txBody>
                    <a:bodyPr/>
                    <a:lstStyle/>
                    <a:p>
                      <a:pPr algn="ctr" fontAlgn="ctr"/>
                      <a:r>
                        <a:rPr lang="en-IN" sz="700" b="0" i="0" u="none" strike="noStrike" dirty="0">
                          <a:solidFill>
                            <a:srgbClr val="000000"/>
                          </a:solidFill>
                          <a:effectLst/>
                          <a:latin typeface="+mj-lt"/>
                        </a:rPr>
                        <a:t>04-06-2020 18:44</a:t>
                      </a:r>
                    </a:p>
                  </a:txBody>
                  <a:tcPr marL="4755" marR="4755" marT="4755" marB="0" anchor="ctr"/>
                </a:tc>
                <a:tc>
                  <a:txBody>
                    <a:bodyPr/>
                    <a:lstStyle/>
                    <a:p>
                      <a:pPr algn="ctr" fontAlgn="ctr"/>
                      <a:r>
                        <a:rPr lang="en-IN" sz="700" b="0" i="0" u="none" strike="noStrike" dirty="0">
                          <a:solidFill>
                            <a:srgbClr val="000000"/>
                          </a:solidFill>
                          <a:effectLst/>
                          <a:latin typeface="+mj-lt"/>
                        </a:rPr>
                        <a:t>04-06-2020 20:49</a:t>
                      </a:r>
                    </a:p>
                  </a:txBody>
                  <a:tcPr marL="4755" marR="4755" marT="4755" marB="0" anchor="ctr"/>
                </a:tc>
                <a:extLst>
                  <a:ext uri="{0D108BD9-81ED-4DB2-BD59-A6C34878D82A}">
                    <a16:rowId xmlns:a16="http://schemas.microsoft.com/office/drawing/2014/main" val="3229766741"/>
                  </a:ext>
                </a:extLst>
              </a:tr>
              <a:tr h="703919">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IN" sz="800" b="0" i="0" u="none" strike="noStrike" dirty="0">
                          <a:solidFill>
                            <a:schemeClr val="bg1"/>
                          </a:solidFill>
                          <a:effectLst/>
                          <a:latin typeface="+mn-lt"/>
                        </a:rPr>
                        <a:t>1139534</a:t>
                      </a:r>
                    </a:p>
                  </a:txBody>
                  <a:tcPr marL="4755" marR="4755" marT="4755" marB="0" anchor="ctr">
                    <a:solidFill>
                      <a:srgbClr val="92D050"/>
                    </a:solidFill>
                  </a:tcPr>
                </a:tc>
                <a:tc>
                  <a:txBody>
                    <a:bodyPr/>
                    <a:lstStyle/>
                    <a:p>
                      <a:pPr algn="l" rtl="0" fontAlgn="ctr"/>
                      <a:r>
                        <a:rPr lang="en-US" sz="700" b="0" i="0" u="none" strike="noStrike" dirty="0">
                          <a:solidFill>
                            <a:srgbClr val="000000"/>
                          </a:solidFill>
                          <a:effectLst/>
                          <a:latin typeface="Arial" panose="020B0604020202020204" pitchFamily="34" charset="0"/>
                        </a:rPr>
                        <a:t>Connection was lost to services hosted from an Xoserve Data Centre for 25 minutes.</a:t>
                      </a:r>
                    </a:p>
                  </a:txBody>
                  <a:tcPr marL="90000" marR="90000" marT="46800" marB="46800" anchor="ctr"/>
                </a:tc>
                <a:tc>
                  <a:txBody>
                    <a:bodyPr/>
                    <a:lstStyle/>
                    <a:p>
                      <a:pPr algn="l" rtl="0" fontAlgn="ctr"/>
                      <a:r>
                        <a:rPr lang="en-US" sz="700" b="0" i="0" u="none" strike="noStrike" dirty="0">
                          <a:solidFill>
                            <a:srgbClr val="000000"/>
                          </a:solidFill>
                          <a:effectLst/>
                          <a:latin typeface="Arial" panose="020B0604020202020204" pitchFamily="34" charset="0"/>
                        </a:rPr>
                        <a:t>Incident occurred due to uncommunicated engineering works by our suppliers</a:t>
                      </a:r>
                    </a:p>
                  </a:txBody>
                  <a:tcPr marL="90000" marR="90000" marT="46800" marB="46800" anchor="ctr"/>
                </a:tc>
                <a:tc>
                  <a:txBody>
                    <a:bodyPr/>
                    <a:lstStyle/>
                    <a:p>
                      <a:pPr algn="l" rtl="0" fontAlgn="ctr"/>
                      <a:r>
                        <a:rPr lang="en-US" sz="700" b="0" i="0" u="none" strike="noStrike" dirty="0">
                          <a:solidFill>
                            <a:srgbClr val="000000"/>
                          </a:solidFill>
                          <a:effectLst/>
                          <a:latin typeface="Arial" panose="020B0604020202020204" pitchFamily="34" charset="0"/>
                        </a:rPr>
                        <a:t>Customers trying to place EU Nominations on Gemini would have been unable to, DES users would have been unable to access their portfolio information and some customer would not have been able to log tickets via the Service Desk portal.</a:t>
                      </a:r>
                    </a:p>
                  </a:txBody>
                  <a:tcPr marL="90000" marR="90000" marT="46800" marB="46800" anchor="ctr"/>
                </a:tc>
                <a:tc>
                  <a:txBody>
                    <a:bodyPr/>
                    <a:lstStyle/>
                    <a:p>
                      <a:pPr algn="l" rtl="0" fontAlgn="ctr"/>
                      <a:r>
                        <a:rPr lang="en-US" sz="700" b="0" i="0" u="none" strike="noStrike" dirty="0">
                          <a:solidFill>
                            <a:srgbClr val="000000"/>
                          </a:solidFill>
                          <a:effectLst/>
                          <a:latin typeface="Arial" panose="020B0604020202020204" pitchFamily="34" charset="0"/>
                        </a:rPr>
                        <a:t>Xoserve support teams worked with National Grid to reschedule EU nominations and with our suppliers to restore service. An amended process will be put in place with our suppliers.</a:t>
                      </a:r>
                    </a:p>
                  </a:txBody>
                  <a:tcPr marL="90000" marR="90000" marT="46800" marB="4680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kern="1200" dirty="0">
                          <a:solidFill>
                            <a:srgbClr val="000000"/>
                          </a:solidFill>
                          <a:effectLst/>
                          <a:latin typeface="+mn-lt"/>
                          <a:ea typeface="+mn-ea"/>
                          <a:cs typeface="+mn-cs"/>
                        </a:rPr>
                        <a:t>09-06-2020 02:05</a:t>
                      </a:r>
                    </a:p>
                  </a:txBody>
                  <a:tcPr marL="4755" marR="4755" marT="4755" marB="0" anchor="ctr"/>
                </a:tc>
                <a:tc>
                  <a:txBody>
                    <a:bodyPr/>
                    <a:lstStyle/>
                    <a:p>
                      <a:pPr algn="ctr" fontAlgn="ctr"/>
                      <a:r>
                        <a:rPr lang="en-IN" sz="700" b="0" i="0" u="none" strike="noStrike" dirty="0">
                          <a:solidFill>
                            <a:srgbClr val="000000"/>
                          </a:solidFill>
                          <a:effectLst/>
                          <a:latin typeface="+mj-lt"/>
                        </a:rPr>
                        <a:t>09-06-2020 02:30</a:t>
                      </a:r>
                    </a:p>
                  </a:txBody>
                  <a:tcPr marL="4755" marR="4755" marT="4755" marB="0" anchor="ctr"/>
                </a:tc>
                <a:extLst>
                  <a:ext uri="{0D108BD9-81ED-4DB2-BD59-A6C34878D82A}">
                    <a16:rowId xmlns:a16="http://schemas.microsoft.com/office/drawing/2014/main" val="3079584533"/>
                  </a:ext>
                </a:extLst>
              </a:tr>
              <a:tr h="51483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IN" sz="800" b="0" i="0" u="none" strike="noStrike" dirty="0">
                          <a:solidFill>
                            <a:schemeClr val="bg1"/>
                          </a:solidFill>
                          <a:effectLst/>
                          <a:latin typeface="+mn-lt"/>
                        </a:rPr>
                        <a:t>1140025</a:t>
                      </a:r>
                    </a:p>
                  </a:txBody>
                  <a:tcPr marL="4755" marR="4755" marT="4755" marB="0" anchor="ctr">
                    <a:solidFill>
                      <a:srgbClr val="92D050"/>
                    </a:solidFill>
                  </a:tcPr>
                </a:tc>
                <a:tc>
                  <a:txBody>
                    <a:bodyPr/>
                    <a:lstStyle/>
                    <a:p>
                      <a:pPr algn="l" rtl="0" fontAlgn="ctr"/>
                      <a:r>
                        <a:rPr lang="en-US" sz="700" b="0" i="0" u="none" strike="noStrike" dirty="0">
                          <a:solidFill>
                            <a:srgbClr val="000000"/>
                          </a:solidFill>
                          <a:effectLst/>
                          <a:latin typeface="Arial" panose="020B0604020202020204" pitchFamily="34" charset="0"/>
                        </a:rPr>
                        <a:t>Customers were unable to transfer or receive files for approximately 44mins.</a:t>
                      </a:r>
                    </a:p>
                  </a:txBody>
                  <a:tcPr marL="90000" marR="90000" marT="46800" marB="46800" anchor="ctr"/>
                </a:tc>
                <a:tc>
                  <a:txBody>
                    <a:bodyPr/>
                    <a:lstStyle/>
                    <a:p>
                      <a:pPr algn="l" rtl="0" fontAlgn="ctr"/>
                      <a:r>
                        <a:rPr lang="en-US" sz="700" b="0" i="0" u="none" strike="noStrike" dirty="0">
                          <a:solidFill>
                            <a:srgbClr val="000000"/>
                          </a:solidFill>
                          <a:effectLst/>
                          <a:latin typeface="Arial" panose="020B0604020202020204" pitchFamily="34" charset="0"/>
                        </a:rPr>
                        <a:t>Due to issues occurring during a supplier’s planned maintenance activity, approximately 40% of connections on the IX network were unavailable.</a:t>
                      </a:r>
                    </a:p>
                  </a:txBody>
                  <a:tcPr marL="90000" marR="90000" marT="46800" marB="46800" anchor="ctr"/>
                </a:tc>
                <a:tc>
                  <a:txBody>
                    <a:bodyPr/>
                    <a:lstStyle/>
                    <a:p>
                      <a:pPr algn="l" rtl="0" fontAlgn="ctr"/>
                      <a:r>
                        <a:rPr lang="en-US" sz="700" b="0" i="0" u="none" strike="noStrike" dirty="0">
                          <a:solidFill>
                            <a:srgbClr val="000000"/>
                          </a:solidFill>
                          <a:effectLst/>
                          <a:latin typeface="Arial" panose="020B0604020202020204" pitchFamily="34" charset="0"/>
                        </a:rPr>
                        <a:t>Customers were unable to send and receive files and one customer was unable to process EU Nominations.</a:t>
                      </a:r>
                    </a:p>
                  </a:txBody>
                  <a:tcPr marL="90000" marR="90000" marT="46800" marB="46800" anchor="ctr"/>
                </a:tc>
                <a:tc>
                  <a:txBody>
                    <a:bodyPr/>
                    <a:lstStyle/>
                    <a:p>
                      <a:pPr algn="l" rtl="0" fontAlgn="ctr"/>
                      <a:r>
                        <a:rPr lang="en-US" sz="700" b="0" i="0" u="none" strike="noStrike" dirty="0">
                          <a:solidFill>
                            <a:srgbClr val="000000"/>
                          </a:solidFill>
                          <a:effectLst/>
                          <a:latin typeface="Arial" panose="020B0604020202020204" pitchFamily="34" charset="0"/>
                        </a:rPr>
                        <a:t>Xoserve support teams worked with our supplier until the service was restored an IX connectivity confirmed.</a:t>
                      </a:r>
                    </a:p>
                  </a:txBody>
                  <a:tcPr marL="90000" marR="90000" marT="46800" marB="46800" anchor="ctr"/>
                </a:tc>
                <a:tc>
                  <a:txBody>
                    <a:bodyPr/>
                    <a:lstStyle/>
                    <a:p>
                      <a:pPr algn="ctr" fontAlgn="ctr"/>
                      <a:r>
                        <a:rPr lang="en-IN" sz="700" b="0" i="0" u="none" strike="noStrike" dirty="0">
                          <a:solidFill>
                            <a:srgbClr val="000000"/>
                          </a:solidFill>
                          <a:effectLst/>
                          <a:latin typeface="+mj-lt"/>
                        </a:rPr>
                        <a:t>09-06-2020 04:46</a:t>
                      </a:r>
                    </a:p>
                  </a:txBody>
                  <a:tcPr marL="4755" marR="4755" marT="4755" marB="0" anchor="ctr"/>
                </a:tc>
                <a:tc>
                  <a:txBody>
                    <a:bodyPr/>
                    <a:lstStyle/>
                    <a:p>
                      <a:pPr algn="ctr" fontAlgn="ctr"/>
                      <a:r>
                        <a:rPr lang="en-IN" sz="700" b="0" i="0" u="none" strike="noStrike" dirty="0">
                          <a:solidFill>
                            <a:srgbClr val="000000"/>
                          </a:solidFill>
                          <a:effectLst/>
                          <a:latin typeface="+mj-lt"/>
                        </a:rPr>
                        <a:t>09-06-2020 05:30</a:t>
                      </a:r>
                    </a:p>
                  </a:txBody>
                  <a:tcPr marL="4755" marR="4755" marT="4755" marB="0" anchor="ctr"/>
                </a:tc>
                <a:extLst>
                  <a:ext uri="{0D108BD9-81ED-4DB2-BD59-A6C34878D82A}">
                    <a16:rowId xmlns:a16="http://schemas.microsoft.com/office/drawing/2014/main" val="3663066868"/>
                  </a:ext>
                </a:extLst>
              </a:tr>
              <a:tr h="624893">
                <a:tc>
                  <a:txBody>
                    <a:bodyPr/>
                    <a:lstStyle/>
                    <a:p>
                      <a:pPr algn="ctr" fontAlgn="ctr"/>
                      <a:r>
                        <a:rPr lang="en-IN" sz="800" b="0" i="0" u="none" strike="noStrike" dirty="0">
                          <a:solidFill>
                            <a:schemeClr val="bg1"/>
                          </a:solidFill>
                          <a:effectLst/>
                          <a:latin typeface="+mn-lt"/>
                        </a:rPr>
                        <a:t>1142287</a:t>
                      </a:r>
                    </a:p>
                  </a:txBody>
                  <a:tcPr marL="4755" marR="4755" marT="4755" marB="0" anchor="ctr">
                    <a:solidFill>
                      <a:srgbClr val="92D050"/>
                    </a:solidFill>
                  </a:tcPr>
                </a:tc>
                <a:tc>
                  <a:txBody>
                    <a:bodyPr/>
                    <a:lstStyle/>
                    <a:p>
                      <a:pPr marL="0" algn="l" defTabSz="914400" rtl="0" eaLnBrk="1" fontAlgn="ctr" latinLnBrk="0" hangingPunct="1"/>
                      <a:r>
                        <a:rPr lang="en-US" sz="700" b="0" i="0" u="none" strike="noStrike" kern="1200" dirty="0">
                          <a:solidFill>
                            <a:srgbClr val="000000"/>
                          </a:solidFill>
                          <a:effectLst/>
                          <a:latin typeface="Arial" panose="020B0604020202020204" pitchFamily="34" charset="0"/>
                          <a:ea typeface="+mn-ea"/>
                          <a:cs typeface="+mn-cs"/>
                        </a:rPr>
                        <a:t>Connectivity to internet facing services was unavailable for 49 minutes.</a:t>
                      </a:r>
                    </a:p>
                  </a:txBody>
                  <a:tcPr marL="90000" marR="90000" marT="46800" marB="46800" anchor="ctr"/>
                </a:tc>
                <a:tc>
                  <a:txBody>
                    <a:bodyPr/>
                    <a:lstStyle/>
                    <a:p>
                      <a:pPr algn="l" rtl="0" fontAlgn="ctr"/>
                      <a:r>
                        <a:rPr lang="en-US" sz="700" b="0" i="0" u="none" strike="noStrike" dirty="0">
                          <a:solidFill>
                            <a:srgbClr val="000000"/>
                          </a:solidFill>
                          <a:effectLst/>
                          <a:latin typeface="Arial" panose="020B0604020202020204" pitchFamily="34" charset="0"/>
                        </a:rPr>
                        <a:t>A fault occurred on a suppliers internal network hardware device.</a:t>
                      </a:r>
                    </a:p>
                  </a:txBody>
                  <a:tcPr marL="90000" marR="90000" marT="46800" marB="46800" anchor="ctr"/>
                </a:tc>
                <a:tc>
                  <a:txBody>
                    <a:bodyPr/>
                    <a:lstStyle/>
                    <a:p>
                      <a:pPr algn="l" rtl="0" fontAlgn="ctr"/>
                      <a:r>
                        <a:rPr lang="en-GB" sz="700" b="0" i="0" u="none" strike="noStrike" dirty="0">
                          <a:solidFill>
                            <a:srgbClr val="000000"/>
                          </a:solidFill>
                          <a:effectLst/>
                          <a:latin typeface="Arial" panose="020B0604020202020204" pitchFamily="34" charset="0"/>
                        </a:rPr>
                        <a:t>Customers would have had issues submitting EU Nominations to Gemini. Checking portfolio information via DES and UK Link and logging fault tickets via Service Desk portal would also have been unavailable.</a:t>
                      </a:r>
                    </a:p>
                  </a:txBody>
                  <a:tcPr marL="90000" marR="90000" marT="46800" marB="46800" anchor="ctr"/>
                </a:tc>
                <a:tc>
                  <a:txBody>
                    <a:bodyPr/>
                    <a:lstStyle/>
                    <a:p>
                      <a:pPr algn="l" rtl="0" fontAlgn="ctr"/>
                      <a:r>
                        <a:rPr lang="en-US" sz="700" b="0" i="0" u="none" strike="noStrike" dirty="0">
                          <a:solidFill>
                            <a:srgbClr val="000000"/>
                          </a:solidFill>
                          <a:effectLst/>
                          <a:latin typeface="Arial" panose="020B0604020202020204" pitchFamily="34" charset="0"/>
                        </a:rPr>
                        <a:t>Xoserve support teams worked with National Grid to reschedule EU nominations and with our suppliers to restore service.</a:t>
                      </a:r>
                    </a:p>
                  </a:txBody>
                  <a:tcPr marL="90000" marR="90000" marT="46800" marB="46800" anchor="ctr"/>
                </a:tc>
                <a:tc>
                  <a:txBody>
                    <a:bodyPr/>
                    <a:lstStyle/>
                    <a:p>
                      <a:pPr algn="ctr" fontAlgn="ctr"/>
                      <a:r>
                        <a:rPr lang="en-IN" sz="700" b="0" i="0" u="none" strike="noStrike" dirty="0">
                          <a:solidFill>
                            <a:srgbClr val="000000"/>
                          </a:solidFill>
                          <a:effectLst/>
                          <a:latin typeface="+mj-lt"/>
                        </a:rPr>
                        <a:t>16-06-2020 00:30</a:t>
                      </a:r>
                    </a:p>
                  </a:txBody>
                  <a:tcPr marL="4755" marR="4755" marT="4755" marB="0" anchor="ctr"/>
                </a:tc>
                <a:tc>
                  <a:txBody>
                    <a:bodyPr/>
                    <a:lstStyle/>
                    <a:p>
                      <a:pPr algn="ctr" fontAlgn="ctr"/>
                      <a:r>
                        <a:rPr lang="en-IN" sz="700" b="0" i="0" u="none" strike="noStrike" dirty="0">
                          <a:solidFill>
                            <a:srgbClr val="000000"/>
                          </a:solidFill>
                          <a:effectLst/>
                          <a:latin typeface="+mj-lt"/>
                        </a:rPr>
                        <a:t>16-06-2020 01:09</a:t>
                      </a:r>
                    </a:p>
                  </a:txBody>
                  <a:tcPr marL="4755" marR="4755" marT="4755" marB="0" anchor="ctr"/>
                </a:tc>
                <a:extLst>
                  <a:ext uri="{0D108BD9-81ED-4DB2-BD59-A6C34878D82A}">
                    <a16:rowId xmlns:a16="http://schemas.microsoft.com/office/drawing/2014/main" val="1516443557"/>
                  </a:ext>
                </a:extLst>
              </a:tr>
              <a:tr h="403217">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IN" sz="800" b="0" i="0" u="none" strike="noStrike" dirty="0">
                          <a:solidFill>
                            <a:schemeClr val="bg1"/>
                          </a:solidFill>
                          <a:effectLst/>
                          <a:latin typeface="+mn-lt"/>
                        </a:rPr>
                        <a:t>1144309</a:t>
                      </a:r>
                    </a:p>
                  </a:txBody>
                  <a:tcPr marL="4755" marR="4755" marT="4755" marB="0" anchor="ctr">
                    <a:solidFill>
                      <a:srgbClr val="40D1F5"/>
                    </a:solidFill>
                  </a:tcPr>
                </a:tc>
                <a:tc>
                  <a:txBody>
                    <a:bodyPr/>
                    <a:lstStyle/>
                    <a:p>
                      <a:pPr algn="l" rtl="0" fontAlgn="t"/>
                      <a:r>
                        <a:rPr lang="en-US" sz="700" b="0" i="0" u="none" strike="noStrike" dirty="0">
                          <a:solidFill>
                            <a:srgbClr val="000000"/>
                          </a:solidFill>
                          <a:effectLst/>
                          <a:latin typeface="Arial" panose="020B0604020202020204" pitchFamily="34" charset="0"/>
                        </a:rPr>
                        <a:t>Slowness in accessing and using Gemini.</a:t>
                      </a:r>
                    </a:p>
                  </a:txBody>
                  <a:tcPr marL="90000" marR="90000" marT="46800" marB="46800" anchor="ctr"/>
                </a:tc>
                <a:tc>
                  <a:txBody>
                    <a:bodyPr/>
                    <a:lstStyle/>
                    <a:p>
                      <a:pPr algn="l" rtl="0" fontAlgn="ctr"/>
                      <a:r>
                        <a:rPr lang="en-US" sz="700" b="0" i="0" u="none" strike="noStrike" dirty="0">
                          <a:solidFill>
                            <a:srgbClr val="000000"/>
                          </a:solidFill>
                          <a:effectLst/>
                          <a:latin typeface="Arial" panose="020B0604020202020204" pitchFamily="34" charset="0"/>
                        </a:rPr>
                        <a:t>Our network supplier identified that traffic was intermittently being rerouted between primary and secondary connections.</a:t>
                      </a:r>
                    </a:p>
                  </a:txBody>
                  <a:tcPr marL="90000" marR="90000" marT="46800" marB="46800" anchor="ctr"/>
                </a:tc>
                <a:tc>
                  <a:txBody>
                    <a:bodyPr/>
                    <a:lstStyle/>
                    <a:p>
                      <a:pPr algn="l" rtl="0" fontAlgn="ctr"/>
                      <a:r>
                        <a:rPr lang="en-US" sz="700" b="0" i="0" u="none" strike="noStrike" dirty="0">
                          <a:solidFill>
                            <a:srgbClr val="000000"/>
                          </a:solidFill>
                          <a:effectLst/>
                          <a:latin typeface="Arial" panose="020B0604020202020204" pitchFamily="34" charset="0"/>
                        </a:rPr>
                        <a:t>No impacts to external customers.</a:t>
                      </a:r>
                    </a:p>
                  </a:txBody>
                  <a:tcPr marL="90000" marR="90000" marT="46800" marB="46800" anchor="ctr"/>
                </a:tc>
                <a:tc>
                  <a:txBody>
                    <a:bodyPr/>
                    <a:lstStyle/>
                    <a:p>
                      <a:pPr algn="l" rtl="0" fontAlgn="ctr"/>
                      <a:r>
                        <a:rPr lang="en-US" sz="700" b="0" i="0" u="none" strike="noStrike" dirty="0">
                          <a:solidFill>
                            <a:srgbClr val="000000"/>
                          </a:solidFill>
                          <a:effectLst/>
                          <a:latin typeface="Arial" panose="020B0604020202020204" pitchFamily="34" charset="0"/>
                        </a:rPr>
                        <a:t>Xoserve worked with the suppliers to restore the service during which the fault was corrected with no intervention. Root cause analysis in progress with our suppliers.</a:t>
                      </a:r>
                    </a:p>
                  </a:txBody>
                  <a:tcPr marL="90000" marR="90000" marT="46800" marB="46800" anchor="ctr"/>
                </a:tc>
                <a:tc>
                  <a:txBody>
                    <a:bodyPr/>
                    <a:lstStyle/>
                    <a:p>
                      <a:pPr algn="ctr" fontAlgn="ctr"/>
                      <a:r>
                        <a:rPr lang="en-IN" sz="700" b="0" i="0" u="none" strike="noStrike" dirty="0">
                          <a:solidFill>
                            <a:srgbClr val="000000"/>
                          </a:solidFill>
                          <a:effectLst/>
                          <a:latin typeface="+mj-lt"/>
                        </a:rPr>
                        <a:t>22-06-2020 16:29</a:t>
                      </a:r>
                    </a:p>
                  </a:txBody>
                  <a:tcPr marL="4755" marR="4755" marT="4755" marB="0" anchor="ctr"/>
                </a:tc>
                <a:tc>
                  <a:txBody>
                    <a:bodyPr/>
                    <a:lstStyle/>
                    <a:p>
                      <a:pPr algn="ctr" fontAlgn="ctr"/>
                      <a:r>
                        <a:rPr lang="en-IN" sz="700" b="0" i="0" u="none" strike="noStrike" dirty="0">
                          <a:solidFill>
                            <a:srgbClr val="000000"/>
                          </a:solidFill>
                          <a:effectLst/>
                          <a:latin typeface="+mj-lt"/>
                        </a:rPr>
                        <a:t>22-06-2020 17:29</a:t>
                      </a:r>
                    </a:p>
                  </a:txBody>
                  <a:tcPr marL="4755" marR="4755" marT="4755" marB="0" anchor="ctr"/>
                </a:tc>
                <a:extLst>
                  <a:ext uri="{0D108BD9-81ED-4DB2-BD59-A6C34878D82A}">
                    <a16:rowId xmlns:a16="http://schemas.microsoft.com/office/drawing/2014/main" val="4079092240"/>
                  </a:ext>
                </a:extLst>
              </a:tr>
              <a:tr h="508878">
                <a:tc>
                  <a:txBody>
                    <a:bodyPr/>
                    <a:lstStyle/>
                    <a:p>
                      <a:pPr algn="ctr" fontAlgn="ctr"/>
                      <a:r>
                        <a:rPr lang="en-IN" sz="800" b="0" i="0" u="none" strike="noStrike" dirty="0">
                          <a:solidFill>
                            <a:schemeClr val="bg1"/>
                          </a:solidFill>
                          <a:effectLst/>
                          <a:latin typeface="+mn-lt"/>
                        </a:rPr>
                        <a:t>1145360</a:t>
                      </a:r>
                    </a:p>
                  </a:txBody>
                  <a:tcPr marL="4755" marR="4755" marT="4755" marB="0" anchor="ctr">
                    <a:solidFill>
                      <a:srgbClr val="0070C0"/>
                    </a:solidFill>
                  </a:tcPr>
                </a:tc>
                <a:tc>
                  <a:txBody>
                    <a:bodyPr/>
                    <a:lstStyle/>
                    <a:p>
                      <a:pPr algn="l" rtl="0" fontAlgn="ctr"/>
                      <a:r>
                        <a:rPr lang="en-US" sz="700" b="0" i="0" u="none" strike="noStrike" dirty="0">
                          <a:solidFill>
                            <a:srgbClr val="000000"/>
                          </a:solidFill>
                          <a:effectLst/>
                          <a:latin typeface="Arial" panose="020B0604020202020204" pitchFamily="34" charset="0"/>
                        </a:rPr>
                        <a:t>Gemini file transfer service was impacted for 3 hours 4 minutes affecting outgoing file transmission.</a:t>
                      </a:r>
                    </a:p>
                  </a:txBody>
                  <a:tcPr marL="90000" marR="90000" marT="46800" marB="46800" anchor="ctr"/>
                </a:tc>
                <a:tc>
                  <a:txBody>
                    <a:bodyPr/>
                    <a:lstStyle/>
                    <a:p>
                      <a:pPr algn="l" rtl="0" fontAlgn="ctr"/>
                      <a:r>
                        <a:rPr lang="en-US" sz="700" b="0" i="0" u="none" strike="noStrike" dirty="0">
                          <a:solidFill>
                            <a:srgbClr val="000000"/>
                          </a:solidFill>
                          <a:effectLst/>
                          <a:latin typeface="Arial" panose="020B0604020202020204" pitchFamily="34" charset="0"/>
                        </a:rPr>
                        <a:t>During an update to a security certificate a fault was encountered that meant connections could not be made to customer’s certificates.</a:t>
                      </a:r>
                    </a:p>
                  </a:txBody>
                  <a:tcPr marL="90000" marR="90000" marT="46800" marB="46800" anchor="ctr"/>
                </a:tc>
                <a:tc>
                  <a:txBody>
                    <a:bodyPr/>
                    <a:lstStyle/>
                    <a:p>
                      <a:pPr algn="l" rtl="0" fontAlgn="ctr"/>
                      <a:r>
                        <a:rPr lang="en-US" sz="700" b="0" i="0" u="none" strike="noStrike" dirty="0">
                          <a:solidFill>
                            <a:srgbClr val="000000"/>
                          </a:solidFill>
                          <a:effectLst/>
                          <a:latin typeface="Arial" panose="020B0604020202020204" pitchFamily="34" charset="0"/>
                        </a:rPr>
                        <a:t>This led to a delay in customer’s EU nominations being confirmed within the Gemini system.</a:t>
                      </a:r>
                    </a:p>
                  </a:txBody>
                  <a:tcPr marL="90000" marR="90000" marT="46800" marB="46800" anchor="ctr"/>
                </a:tc>
                <a:tc>
                  <a:txBody>
                    <a:bodyPr/>
                    <a:lstStyle/>
                    <a:p>
                      <a:pPr algn="l" rtl="0" fontAlgn="ctr"/>
                      <a:r>
                        <a:rPr lang="en-US" sz="700" b="0" i="0" u="none" strike="noStrike" dirty="0">
                          <a:solidFill>
                            <a:srgbClr val="000000"/>
                          </a:solidFill>
                          <a:effectLst/>
                          <a:latin typeface="Arial" panose="020B0604020202020204" pitchFamily="34" charset="0"/>
                        </a:rPr>
                        <a:t>Xoserve worked with the Gemini European Transport Operators to roll back the security certificate updates. Implementation plans have been updated to ensure subsequent changes do not impact customers.</a:t>
                      </a:r>
                    </a:p>
                  </a:txBody>
                  <a:tcPr marL="90000" marR="90000" marT="46800" marB="46800" anchor="ctr"/>
                </a:tc>
                <a:tc>
                  <a:txBody>
                    <a:bodyPr/>
                    <a:lstStyle/>
                    <a:p>
                      <a:pPr algn="ctr" fontAlgn="ctr"/>
                      <a:r>
                        <a:rPr lang="en-IN" sz="700" b="0" i="0" u="none" strike="noStrike" dirty="0">
                          <a:solidFill>
                            <a:srgbClr val="000000"/>
                          </a:solidFill>
                          <a:effectLst/>
                          <a:latin typeface="+mj-lt"/>
                        </a:rPr>
                        <a:t>25-06-2020 11:22</a:t>
                      </a:r>
                    </a:p>
                  </a:txBody>
                  <a:tcPr marL="4755" marR="4755" marT="4755" marB="0" anchor="ctr"/>
                </a:tc>
                <a:tc>
                  <a:txBody>
                    <a:bodyPr/>
                    <a:lstStyle/>
                    <a:p>
                      <a:pPr algn="ctr" fontAlgn="ctr"/>
                      <a:r>
                        <a:rPr lang="en-IN" sz="700" u="none" strike="noStrike" dirty="0">
                          <a:effectLst/>
                          <a:latin typeface="+mj-lt"/>
                        </a:rPr>
                        <a:t>25-06-2020 14:26</a:t>
                      </a:r>
                    </a:p>
                  </a:txBody>
                  <a:tcPr marL="4755" marR="4755" marT="4755" marB="0" anchor="ctr"/>
                </a:tc>
                <a:extLst>
                  <a:ext uri="{0D108BD9-81ED-4DB2-BD59-A6C34878D82A}">
                    <a16:rowId xmlns:a16="http://schemas.microsoft.com/office/drawing/2014/main" val="413955819"/>
                  </a:ext>
                </a:extLst>
              </a:tr>
              <a:tr h="600239">
                <a:tc>
                  <a:txBody>
                    <a:bodyPr/>
                    <a:lstStyle/>
                    <a:p>
                      <a:pPr algn="ctr" fontAlgn="ctr"/>
                      <a:r>
                        <a:rPr lang="en-IN" sz="800" b="0" i="0" u="none" strike="noStrike" dirty="0">
                          <a:solidFill>
                            <a:schemeClr val="bg1"/>
                          </a:solidFill>
                          <a:effectLst/>
                          <a:latin typeface="+mn-lt"/>
                        </a:rPr>
                        <a:t>1147359</a:t>
                      </a:r>
                    </a:p>
                  </a:txBody>
                  <a:tcPr marL="4755" marR="4755" marT="4755" marB="0" anchor="ctr">
                    <a:solidFill>
                      <a:srgbClr val="40D1F5"/>
                    </a:solidFill>
                  </a:tcPr>
                </a:tc>
                <a:tc>
                  <a:txBody>
                    <a:bodyPr/>
                    <a:lstStyle/>
                    <a:p>
                      <a:pPr algn="l" rtl="0" fontAlgn="t"/>
                      <a:r>
                        <a:rPr lang="en-US" sz="700" b="0" i="0" u="none" strike="noStrike" dirty="0">
                          <a:solidFill>
                            <a:srgbClr val="000000"/>
                          </a:solidFill>
                          <a:effectLst/>
                          <a:latin typeface="Arial" panose="020B0604020202020204" pitchFamily="34" charset="0"/>
                        </a:rPr>
                        <a:t>New file formats implemented as part of UK Link June 20 project release could not be processed within SAP.</a:t>
                      </a:r>
                    </a:p>
                  </a:txBody>
                  <a:tcPr marL="90000" marR="90000" marT="46800" marB="46800"/>
                </a:tc>
                <a:tc>
                  <a:txBody>
                    <a:bodyPr/>
                    <a:lstStyle/>
                    <a:p>
                      <a:pPr algn="l" rtl="0" fontAlgn="t"/>
                      <a:r>
                        <a:rPr lang="en-US" sz="700" b="0" i="0" u="none" strike="noStrike" dirty="0">
                          <a:solidFill>
                            <a:srgbClr val="000000"/>
                          </a:solidFill>
                          <a:effectLst/>
                          <a:latin typeface="Arial" panose="020B0604020202020204" pitchFamily="34" charset="0"/>
                        </a:rPr>
                        <a:t>Old file formats were not flushed from the system when the new formats were applied.</a:t>
                      </a:r>
                    </a:p>
                  </a:txBody>
                  <a:tcPr marL="90000" marR="90000" marT="46800" marB="46800"/>
                </a:tc>
                <a:tc>
                  <a:txBody>
                    <a:bodyPr/>
                    <a:lstStyle/>
                    <a:p>
                      <a:pPr algn="l" rtl="0" fontAlgn="ctr"/>
                      <a:r>
                        <a:rPr lang="en-US" sz="700" b="0" i="0" u="none" strike="noStrike" dirty="0">
                          <a:solidFill>
                            <a:srgbClr val="000000"/>
                          </a:solidFill>
                          <a:effectLst/>
                          <a:latin typeface="Arial" panose="020B0604020202020204" pitchFamily="34" charset="0"/>
                        </a:rPr>
                        <a:t>There was no customer impact as file flows were managed to ensure no failures.</a:t>
                      </a:r>
                    </a:p>
                  </a:txBody>
                  <a:tcPr marL="90000" marR="90000" marT="46800" marB="46800"/>
                </a:tc>
                <a:tc>
                  <a:txBody>
                    <a:bodyPr/>
                    <a:lstStyle/>
                    <a:p>
                      <a:pPr algn="l" rtl="0" fontAlgn="ctr"/>
                      <a:r>
                        <a:rPr lang="en-US" sz="700" b="0" i="0" u="none" strike="noStrike" dirty="0">
                          <a:solidFill>
                            <a:srgbClr val="000000"/>
                          </a:solidFill>
                          <a:effectLst/>
                          <a:latin typeface="Arial" panose="020B0604020202020204" pitchFamily="34" charset="0"/>
                        </a:rPr>
                        <a:t>Xoserve worked with SAP to find a resolution and identify subsequent data issues. Changes were applied by our support teams to correct the faults. A  ticket has been raised with SAP for root cause analysis.</a:t>
                      </a:r>
                    </a:p>
                  </a:txBody>
                  <a:tcPr marL="90000" marR="90000" marT="46800" marB="46800"/>
                </a:tc>
                <a:tc>
                  <a:txBody>
                    <a:bodyPr/>
                    <a:lstStyle/>
                    <a:p>
                      <a:pPr algn="ctr" fontAlgn="ctr"/>
                      <a:r>
                        <a:rPr lang="en-IN" sz="700" b="0" i="0" u="none" strike="noStrike" dirty="0">
                          <a:solidFill>
                            <a:srgbClr val="000000"/>
                          </a:solidFill>
                          <a:effectLst/>
                          <a:latin typeface="+mj-lt"/>
                        </a:rPr>
                        <a:t>28-06-2020 14:30</a:t>
                      </a:r>
                    </a:p>
                  </a:txBody>
                  <a:tcPr marL="4755" marR="4755" marT="4755" marB="0" anchor="ctr"/>
                </a:tc>
                <a:tc>
                  <a:txBody>
                    <a:bodyPr/>
                    <a:lstStyle/>
                    <a:p>
                      <a:pPr algn="ctr" fontAlgn="ctr"/>
                      <a:r>
                        <a:rPr lang="en-IN" sz="700" u="none" strike="noStrike" dirty="0">
                          <a:effectLst/>
                          <a:latin typeface="+mj-lt"/>
                        </a:rPr>
                        <a:t>29-06-2020 18:30</a:t>
                      </a:r>
                    </a:p>
                  </a:txBody>
                  <a:tcPr marL="4755" marR="4755" marT="4755" marB="0" anchor="ctr"/>
                </a:tc>
                <a:extLst>
                  <a:ext uri="{0D108BD9-81ED-4DB2-BD59-A6C34878D82A}">
                    <a16:rowId xmlns:a16="http://schemas.microsoft.com/office/drawing/2014/main" val="3378036387"/>
                  </a:ext>
                </a:extLst>
              </a:tr>
            </a:tbl>
          </a:graphicData>
        </a:graphic>
      </p:graphicFrame>
    </p:spTree>
    <p:extLst>
      <p:ext uri="{BB962C8B-B14F-4D97-AF65-F5344CB8AC3E}">
        <p14:creationId xmlns:p14="http://schemas.microsoft.com/office/powerpoint/2010/main" val="9145445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75D87-9DA6-4683-A5BA-130C8FFFF1BB}"/>
              </a:ext>
            </a:extLst>
          </p:cNvPr>
          <p:cNvSpPr>
            <a:spLocks noGrp="1"/>
          </p:cNvSpPr>
          <p:nvPr>
            <p:ph type="title"/>
          </p:nvPr>
        </p:nvSpPr>
        <p:spPr>
          <a:xfrm>
            <a:off x="457200" y="0"/>
            <a:ext cx="8229600" cy="635000"/>
          </a:xfrm>
        </p:spPr>
        <p:txBody>
          <a:bodyPr/>
          <a:lstStyle/>
          <a:p>
            <a:r>
              <a:rPr lang="en-GB" dirty="0"/>
              <a:t>What is happening Overall</a:t>
            </a:r>
          </a:p>
        </p:txBody>
      </p:sp>
      <p:sp>
        <p:nvSpPr>
          <p:cNvPr id="3" name="TextBox 2">
            <a:extLst>
              <a:ext uri="{FF2B5EF4-FFF2-40B4-BE49-F238E27FC236}">
                <a16:creationId xmlns:a16="http://schemas.microsoft.com/office/drawing/2014/main" id="{35A0BAC9-8E38-462A-A44F-CE455DBC13E7}"/>
              </a:ext>
            </a:extLst>
          </p:cNvPr>
          <p:cNvSpPr txBox="1"/>
          <p:nvPr/>
        </p:nvSpPr>
        <p:spPr>
          <a:xfrm>
            <a:off x="6992471" y="2866778"/>
            <a:ext cx="1844168" cy="584775"/>
          </a:xfrm>
          <a:prstGeom prst="rect">
            <a:avLst/>
          </a:prstGeom>
          <a:solidFill>
            <a:schemeClr val="accent5"/>
          </a:solidFill>
        </p:spPr>
        <p:txBody>
          <a:bodyPr wrap="square" rtlCol="0" anchor="t">
            <a:spAutoFit/>
          </a:bodyPr>
          <a:lstStyle/>
          <a:p>
            <a:r>
              <a:rPr lang="en-GB" sz="800" dirty="0">
                <a:solidFill>
                  <a:schemeClr val="bg1"/>
                </a:solidFill>
              </a:rPr>
              <a:t>A fault that  has developed that  only impacts Xoserve users or an incident on core services that has had no customer impact</a:t>
            </a:r>
          </a:p>
        </p:txBody>
      </p:sp>
      <p:graphicFrame>
        <p:nvGraphicFramePr>
          <p:cNvPr id="4" name="Table 3">
            <a:extLst>
              <a:ext uri="{FF2B5EF4-FFF2-40B4-BE49-F238E27FC236}">
                <a16:creationId xmlns:a16="http://schemas.microsoft.com/office/drawing/2014/main" id="{116256F2-B3F1-4784-9808-A2F3CBBAD647}"/>
              </a:ext>
            </a:extLst>
          </p:cNvPr>
          <p:cNvGraphicFramePr>
            <a:graphicFrameLocks noGrp="1"/>
          </p:cNvGraphicFramePr>
          <p:nvPr/>
        </p:nvGraphicFramePr>
        <p:xfrm>
          <a:off x="6631320" y="843159"/>
          <a:ext cx="2205319" cy="2001474"/>
        </p:xfrm>
        <a:graphic>
          <a:graphicData uri="http://schemas.openxmlformats.org/drawingml/2006/table">
            <a:tbl>
              <a:tblPr firstRow="1" bandRow="1">
                <a:tableStyleId>{5C22544A-7EE6-4342-B048-85BDC9FD1C3A}</a:tableStyleId>
              </a:tblPr>
              <a:tblGrid>
                <a:gridCol w="351626">
                  <a:extLst>
                    <a:ext uri="{9D8B030D-6E8A-4147-A177-3AD203B41FA5}">
                      <a16:colId xmlns:a16="http://schemas.microsoft.com/office/drawing/2014/main" val="153172005"/>
                    </a:ext>
                  </a:extLst>
                </a:gridCol>
                <a:gridCol w="903863">
                  <a:extLst>
                    <a:ext uri="{9D8B030D-6E8A-4147-A177-3AD203B41FA5}">
                      <a16:colId xmlns:a16="http://schemas.microsoft.com/office/drawing/2014/main" val="547931521"/>
                    </a:ext>
                  </a:extLst>
                </a:gridCol>
                <a:gridCol w="949830">
                  <a:extLst>
                    <a:ext uri="{9D8B030D-6E8A-4147-A177-3AD203B41FA5}">
                      <a16:colId xmlns:a16="http://schemas.microsoft.com/office/drawing/2014/main" val="1463294942"/>
                    </a:ext>
                  </a:extLst>
                </a:gridCol>
              </a:tblGrid>
              <a:tr h="325074">
                <a:tc>
                  <a:txBody>
                    <a:bodyPr/>
                    <a:lstStyle/>
                    <a:p>
                      <a:endParaRPr lang="en-GB" sz="750" dirty="0"/>
                    </a:p>
                  </a:txBody>
                  <a:tcPr>
                    <a:noFill/>
                  </a:tcPr>
                </a:tc>
                <a:tc>
                  <a:txBody>
                    <a:bodyPr/>
                    <a:lstStyle/>
                    <a:p>
                      <a:pPr algn="ctr"/>
                      <a:r>
                        <a:rPr lang="en-GB" sz="750" b="0" dirty="0">
                          <a:solidFill>
                            <a:schemeClr val="bg1">
                              <a:lumMod val="50000"/>
                            </a:schemeClr>
                          </a:solidFill>
                        </a:rPr>
                        <a:t>Xoserve </a:t>
                      </a:r>
                      <a:endParaRPr lang="en-US" dirty="0"/>
                    </a:p>
                    <a:p>
                      <a:pPr lvl="0" algn="ctr">
                        <a:buNone/>
                      </a:pPr>
                      <a:r>
                        <a:rPr lang="en-GB" sz="750" b="0" dirty="0">
                          <a:solidFill>
                            <a:schemeClr val="bg1">
                              <a:lumMod val="50000"/>
                            </a:schemeClr>
                          </a:solidFill>
                        </a:rPr>
                        <a:t>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rtl="0" eaLnBrk="1" fontAlgn="auto" latinLnBrk="0" hangingPunct="1">
                        <a:lnSpc>
                          <a:spcPct val="100000"/>
                        </a:lnSpc>
                        <a:spcBef>
                          <a:spcPts val="0"/>
                        </a:spcBef>
                        <a:spcAft>
                          <a:spcPts val="0"/>
                        </a:spcAft>
                        <a:buFontTx/>
                        <a:buNone/>
                      </a:pPr>
                      <a:r>
                        <a:rPr lang="en-GB" sz="750" b="0" dirty="0">
                          <a:solidFill>
                            <a:schemeClr val="bg1">
                              <a:lumMod val="50000"/>
                            </a:schemeClr>
                          </a:solidFill>
                        </a:rPr>
                        <a:t>Customer </a:t>
                      </a:r>
                      <a:endParaRPr lang="en-US" dirty="0"/>
                    </a:p>
                    <a:p>
                      <a:pPr marL="0" marR="0" lvl="0" indent="0" algn="ctr">
                        <a:lnSpc>
                          <a:spcPct val="100000"/>
                        </a:lnSpc>
                        <a:spcBef>
                          <a:spcPts val="0"/>
                        </a:spcBef>
                        <a:spcAft>
                          <a:spcPts val="0"/>
                        </a:spcAft>
                        <a:buFontTx/>
                        <a:buNone/>
                      </a:pPr>
                      <a:r>
                        <a:rPr lang="en-GB" sz="750" b="0" dirty="0">
                          <a:solidFill>
                            <a:schemeClr val="bg1">
                              <a:lumMod val="50000"/>
                            </a:schemeClr>
                          </a:solidFill>
                        </a:rPr>
                        <a:t>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743026">
                <a:tc>
                  <a:txBody>
                    <a:bodyPr/>
                    <a:lstStyle/>
                    <a:p>
                      <a:pPr algn="ctr"/>
                      <a:r>
                        <a:rPr lang="en-GB" sz="750" dirty="0">
                          <a:solidFill>
                            <a:schemeClr val="bg1">
                              <a:lumMod val="50000"/>
                            </a:schemeClr>
                          </a:solidFill>
                        </a:rPr>
                        <a:t>Xoserve </a:t>
                      </a:r>
                      <a:endParaRPr lang="en-US" dirty="0"/>
                    </a:p>
                    <a:p>
                      <a:pPr lvl="0" algn="ctr">
                        <a:buNone/>
                      </a:pPr>
                      <a:r>
                        <a:rPr lang="en-GB" sz="750" dirty="0">
                          <a:solidFill>
                            <a:schemeClr val="bg1">
                              <a:lumMod val="50000"/>
                            </a:schemeClr>
                          </a:solidFill>
                        </a:rPr>
                        <a:t>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700" dirty="0">
                          <a:solidFill>
                            <a:schemeClr val="bg1"/>
                          </a:solidFill>
                        </a:rPr>
                        <a:t>Xoserve Identified the incident and the incident could have been avoided had Xoserve taken earlier action</a:t>
                      </a:r>
                      <a:endParaRPr lang="en-GB" sz="700" dirty="0">
                        <a:solidFill>
                          <a:schemeClr val="bg1"/>
                        </a:solidFill>
                      </a:endParaRPr>
                    </a:p>
                  </a:txBody>
                  <a:tcP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700" dirty="0">
                          <a:solidFill>
                            <a:schemeClr val="bg1"/>
                          </a:solidFill>
                        </a:rPr>
                        <a:t>Customer Identified the incident and the incident could have been avoided had Xoserve taken earlier action</a:t>
                      </a:r>
                      <a:endParaRPr lang="en-GB" sz="700" dirty="0">
                        <a:solidFill>
                          <a:schemeClr val="bg1"/>
                        </a:solidFill>
                      </a:endParaRPr>
                    </a:p>
                  </a:txBody>
                  <a:tcP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799257">
                <a:tc>
                  <a:txBody>
                    <a:bodyPr/>
                    <a:lstStyle/>
                    <a:p>
                      <a:pPr marL="0" marR="0" lvl="0" indent="0" algn="ctr" rtl="0" eaLnBrk="1" fontAlgn="auto" latinLnBrk="0" hangingPunct="1">
                        <a:lnSpc>
                          <a:spcPct val="100000"/>
                        </a:lnSpc>
                        <a:spcBef>
                          <a:spcPts val="0"/>
                        </a:spcBef>
                        <a:spcAft>
                          <a:spcPts val="0"/>
                        </a:spcAft>
                        <a:buFontTx/>
                        <a:buNone/>
                      </a:pPr>
                      <a:r>
                        <a:rPr lang="en-GB" sz="750" kern="1200" dirty="0">
                          <a:solidFill>
                            <a:schemeClr val="bg1">
                              <a:lumMod val="50000"/>
                            </a:schemeClr>
                          </a:solidFill>
                          <a:latin typeface="+mn-lt"/>
                          <a:ea typeface="+mn-ea"/>
                          <a:cs typeface="+mn-cs"/>
                        </a:rPr>
                        <a:t>Xoserve</a:t>
                      </a:r>
                      <a:endParaRPr lang="en-US" dirty="0"/>
                    </a:p>
                    <a:p>
                      <a:pPr marL="0" marR="0" lvl="0" indent="0" algn="ctr">
                        <a:lnSpc>
                          <a:spcPct val="100000"/>
                        </a:lnSpc>
                        <a:spcBef>
                          <a:spcPts val="0"/>
                        </a:spcBef>
                        <a:spcAft>
                          <a:spcPts val="0"/>
                        </a:spcAft>
                        <a:buFontTx/>
                        <a:buNone/>
                      </a:pPr>
                      <a:r>
                        <a:rPr lang="en-GB" sz="750" kern="1200" dirty="0">
                          <a:solidFill>
                            <a:schemeClr val="bg1">
                              <a:lumMod val="50000"/>
                            </a:schemeClr>
                          </a:solidFill>
                          <a:latin typeface="+mn-lt"/>
                          <a:ea typeface="+mn-ea"/>
                          <a:cs typeface="+mn-cs"/>
                        </a:rPr>
                        <a:t>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700" dirty="0">
                          <a:solidFill>
                            <a:schemeClr val="bg1"/>
                          </a:solidFill>
                        </a:rPr>
                        <a:t>Xoserve Identified the incident but the incident could not have been avoided had Xoserve taken earlier action</a:t>
                      </a:r>
                      <a:endParaRPr lang="en-GB" sz="700" dirty="0">
                        <a:solidFill>
                          <a:schemeClr val="bg1"/>
                        </a:solidFill>
                      </a:endParaRPr>
                    </a:p>
                  </a:txBody>
                  <a:tcP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700" dirty="0">
                          <a:solidFill>
                            <a:schemeClr val="bg1"/>
                          </a:solidFill>
                        </a:rPr>
                        <a:t>Customer Identified the incident but the incident could not have been avoided had Xoserve taken earlier action</a:t>
                      </a:r>
                      <a:endParaRPr lang="en-GB" sz="700" dirty="0">
                        <a:solidFill>
                          <a:schemeClr val="bg1"/>
                        </a:solidFill>
                      </a:endParaRPr>
                    </a:p>
                  </a:txBody>
                  <a:tcP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graphicFrame>
        <p:nvGraphicFramePr>
          <p:cNvPr id="6" name="Chart 5">
            <a:extLst>
              <a:ext uri="{FF2B5EF4-FFF2-40B4-BE49-F238E27FC236}">
                <a16:creationId xmlns:a16="http://schemas.microsoft.com/office/drawing/2014/main" id="{00000000-0008-0000-0200-000008000000}"/>
              </a:ext>
            </a:extLst>
          </p:cNvPr>
          <p:cNvGraphicFramePr>
            <a:graphicFrameLocks/>
          </p:cNvGraphicFramePr>
          <p:nvPr>
            <p:extLst>
              <p:ext uri="{D42A27DB-BD31-4B8C-83A1-F6EECF244321}">
                <p14:modId xmlns:p14="http://schemas.microsoft.com/office/powerpoint/2010/main" val="2137899574"/>
              </p:ext>
            </p:extLst>
          </p:nvPr>
        </p:nvGraphicFramePr>
        <p:xfrm>
          <a:off x="-176733" y="562993"/>
          <a:ext cx="9115773" cy="46544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9970819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42428-52CA-4511-81EE-20A593C50902}"/>
              </a:ext>
            </a:extLst>
          </p:cNvPr>
          <p:cNvSpPr>
            <a:spLocks noGrp="1"/>
          </p:cNvSpPr>
          <p:nvPr>
            <p:ph type="title"/>
          </p:nvPr>
        </p:nvSpPr>
        <p:spPr/>
        <p:txBody>
          <a:bodyPr>
            <a:normAutofit/>
          </a:bodyPr>
          <a:lstStyle/>
          <a:p>
            <a:r>
              <a:rPr lang="en-GB" sz="2400" dirty="0"/>
              <a:t>What is happening Overall?</a:t>
            </a:r>
          </a:p>
        </p:txBody>
      </p:sp>
      <p:sp>
        <p:nvSpPr>
          <p:cNvPr id="51" name="Rectangle 50">
            <a:extLst>
              <a:ext uri="{FF2B5EF4-FFF2-40B4-BE49-F238E27FC236}">
                <a16:creationId xmlns:a16="http://schemas.microsoft.com/office/drawing/2014/main" id="{1FF00511-A681-476E-9907-5B9037AADF35}"/>
              </a:ext>
            </a:extLst>
          </p:cNvPr>
          <p:cNvSpPr/>
          <p:nvPr/>
        </p:nvSpPr>
        <p:spPr>
          <a:xfrm>
            <a:off x="1224549" y="1061519"/>
            <a:ext cx="684803" cy="369332"/>
          </a:xfrm>
          <a:prstGeom prst="rect">
            <a:avLst/>
          </a:prstGeom>
        </p:spPr>
        <p:txBody>
          <a:bodyPr wrap="none">
            <a:spAutoFit/>
          </a:bodyPr>
          <a:lstStyle/>
          <a:p>
            <a:r>
              <a:rPr lang="en-US" b="1" dirty="0">
                <a:solidFill>
                  <a:schemeClr val="bg1">
                    <a:lumMod val="50000"/>
                  </a:schemeClr>
                </a:solidFill>
              </a:rPr>
              <a:t>Key:</a:t>
            </a:r>
            <a:endParaRPr lang="en-GB" b="1" dirty="0"/>
          </a:p>
        </p:txBody>
      </p:sp>
      <p:graphicFrame>
        <p:nvGraphicFramePr>
          <p:cNvPr id="56" name="Table 55">
            <a:extLst>
              <a:ext uri="{FF2B5EF4-FFF2-40B4-BE49-F238E27FC236}">
                <a16:creationId xmlns:a16="http://schemas.microsoft.com/office/drawing/2014/main" id="{EC56BDC5-5E93-48CE-A700-78112AE76225}"/>
              </a:ext>
            </a:extLst>
          </p:cNvPr>
          <p:cNvGraphicFramePr>
            <a:graphicFrameLocks noGrp="1"/>
          </p:cNvGraphicFramePr>
          <p:nvPr>
            <p:extLst>
              <p:ext uri="{D42A27DB-BD31-4B8C-83A1-F6EECF244321}">
                <p14:modId xmlns:p14="http://schemas.microsoft.com/office/powerpoint/2010/main" val="3267865261"/>
              </p:ext>
            </p:extLst>
          </p:nvPr>
        </p:nvGraphicFramePr>
        <p:xfrm>
          <a:off x="18482" y="1534331"/>
          <a:ext cx="2637253" cy="2629552"/>
        </p:xfrm>
        <a:graphic>
          <a:graphicData uri="http://schemas.openxmlformats.org/drawingml/2006/table">
            <a:tbl>
              <a:tblPr firstRow="1" bandRow="1">
                <a:tableStyleId>{5C22544A-7EE6-4342-B048-85BDC9FD1C3A}</a:tableStyleId>
              </a:tblPr>
              <a:tblGrid>
                <a:gridCol w="420496">
                  <a:extLst>
                    <a:ext uri="{9D8B030D-6E8A-4147-A177-3AD203B41FA5}">
                      <a16:colId xmlns:a16="http://schemas.microsoft.com/office/drawing/2014/main" val="153172005"/>
                    </a:ext>
                  </a:extLst>
                </a:gridCol>
                <a:gridCol w="1047916">
                  <a:extLst>
                    <a:ext uri="{9D8B030D-6E8A-4147-A177-3AD203B41FA5}">
                      <a16:colId xmlns:a16="http://schemas.microsoft.com/office/drawing/2014/main" val="547931521"/>
                    </a:ext>
                  </a:extLst>
                </a:gridCol>
                <a:gridCol w="1168841">
                  <a:extLst>
                    <a:ext uri="{9D8B030D-6E8A-4147-A177-3AD203B41FA5}">
                      <a16:colId xmlns:a16="http://schemas.microsoft.com/office/drawing/2014/main" val="1463294942"/>
                    </a:ext>
                  </a:extLst>
                </a:gridCol>
              </a:tblGrid>
              <a:tr h="448528">
                <a:tc>
                  <a:txBody>
                    <a:bodyPr/>
                    <a:lstStyle/>
                    <a:p>
                      <a:endParaRPr lang="en-GB" dirty="0"/>
                    </a:p>
                  </a:txBody>
                  <a:tcPr>
                    <a:noFill/>
                  </a:tcPr>
                </a:tc>
                <a:tc>
                  <a:txBody>
                    <a:bodyPr/>
                    <a:lstStyle/>
                    <a:p>
                      <a:pPr algn="ctr"/>
                      <a:r>
                        <a:rPr lang="en-GB" sz="1050" b="0" dirty="0">
                          <a:solidFill>
                            <a:schemeClr val="bg1">
                              <a:lumMod val="50000"/>
                            </a:schemeClr>
                          </a:solidFill>
                        </a:rPr>
                        <a:t>Xoserve 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dirty="0">
                          <a:solidFill>
                            <a:schemeClr val="bg1">
                              <a:lumMod val="50000"/>
                            </a:schemeClr>
                          </a:solidFill>
                        </a:rPr>
                        <a:t>Customer  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1090512">
                <a:tc>
                  <a:txBody>
                    <a:bodyPr/>
                    <a:lstStyle/>
                    <a:p>
                      <a:pPr algn="ctr"/>
                      <a:r>
                        <a:rPr lang="en-GB" sz="1050" dirty="0">
                          <a:solidFill>
                            <a:schemeClr val="bg1">
                              <a:lumMod val="50000"/>
                            </a:schemeClr>
                          </a:solidFill>
                        </a:rPr>
                        <a:t>Xoserve 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800" dirty="0">
                          <a:solidFill>
                            <a:schemeClr val="bg1"/>
                          </a:solidFill>
                        </a:rPr>
                        <a:t>Xoserve Identified the incident and the incident could have been avoided had Xoserve taken earlier action</a:t>
                      </a:r>
                      <a:endParaRPr lang="en-GB" sz="800" dirty="0">
                        <a:solidFill>
                          <a:schemeClr val="bg1"/>
                        </a:solidFill>
                      </a:endParaRPr>
                    </a:p>
                  </a:txBody>
                  <a:tcPr anchor="ct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rPr>
                        <a:t>Customer Identified the incident and the incident could have been avoided had Xoserve taken earlier action</a:t>
                      </a:r>
                      <a:endParaRPr lang="en-GB" sz="800" dirty="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10905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kern="1200" dirty="0">
                          <a:solidFill>
                            <a:schemeClr val="bg1">
                              <a:lumMod val="50000"/>
                            </a:schemeClr>
                          </a:solidFill>
                          <a:latin typeface="+mn-lt"/>
                          <a:ea typeface="+mn-ea"/>
                          <a:cs typeface="+mn-cs"/>
                        </a:rPr>
                        <a:t>Xoserve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rPr>
                        <a:t>Xoserve Identified the incident but the incident could not have been avoided had Xoserve taken earlier action</a:t>
                      </a:r>
                      <a:endParaRPr lang="en-GB" sz="800" dirty="0">
                        <a:solidFill>
                          <a:schemeClr val="bg1"/>
                        </a:solidFill>
                      </a:endParaRPr>
                    </a:p>
                  </a:txBody>
                  <a:tcPr anchor="ct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800" dirty="0">
                          <a:solidFill>
                            <a:schemeClr val="bg1"/>
                          </a:solidFill>
                        </a:rPr>
                        <a:t>Customer Identified the incident but the incident could not have been avoided had Xoserve taken earlier action</a:t>
                      </a:r>
                      <a:endParaRPr lang="en-GB" sz="800" dirty="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graphicFrame>
        <p:nvGraphicFramePr>
          <p:cNvPr id="7" name="Table 6">
            <a:extLst>
              <a:ext uri="{FF2B5EF4-FFF2-40B4-BE49-F238E27FC236}">
                <a16:creationId xmlns:a16="http://schemas.microsoft.com/office/drawing/2014/main" id="{F583CA47-946A-4F83-8EA2-257D76FD88F1}"/>
              </a:ext>
            </a:extLst>
          </p:cNvPr>
          <p:cNvGraphicFramePr>
            <a:graphicFrameLocks noGrp="1"/>
          </p:cNvGraphicFramePr>
          <p:nvPr>
            <p:extLst>
              <p:ext uri="{D42A27DB-BD31-4B8C-83A1-F6EECF244321}">
                <p14:modId xmlns:p14="http://schemas.microsoft.com/office/powerpoint/2010/main" val="799930056"/>
              </p:ext>
            </p:extLst>
          </p:nvPr>
        </p:nvGraphicFramePr>
        <p:xfrm>
          <a:off x="5738893" y="1061519"/>
          <a:ext cx="3276600" cy="3113263"/>
        </p:xfrm>
        <a:graphic>
          <a:graphicData uri="http://schemas.openxmlformats.org/drawingml/2006/table">
            <a:tbl>
              <a:tblPr/>
              <a:tblGrid>
                <a:gridCol w="965200">
                  <a:extLst>
                    <a:ext uri="{9D8B030D-6E8A-4147-A177-3AD203B41FA5}">
                      <a16:colId xmlns:a16="http://schemas.microsoft.com/office/drawing/2014/main" val="3528046539"/>
                    </a:ext>
                  </a:extLst>
                </a:gridCol>
                <a:gridCol w="1092200">
                  <a:extLst>
                    <a:ext uri="{9D8B030D-6E8A-4147-A177-3AD203B41FA5}">
                      <a16:colId xmlns:a16="http://schemas.microsoft.com/office/drawing/2014/main" val="1659926680"/>
                    </a:ext>
                  </a:extLst>
                </a:gridCol>
                <a:gridCol w="1219200">
                  <a:extLst>
                    <a:ext uri="{9D8B030D-6E8A-4147-A177-3AD203B41FA5}">
                      <a16:colId xmlns:a16="http://schemas.microsoft.com/office/drawing/2014/main" val="2722394606"/>
                    </a:ext>
                  </a:extLst>
                </a:gridCol>
              </a:tblGrid>
              <a:tr h="323055">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2">
                  <a:txBody>
                    <a:bodyPr/>
                    <a:lstStyle/>
                    <a:p>
                      <a:pPr algn="ctr" fontAlgn="b"/>
                      <a:r>
                        <a:rPr lang="en-GB" sz="1800" b="1" i="0" u="none" strike="noStrike" dirty="0">
                          <a:solidFill>
                            <a:srgbClr val="808080"/>
                          </a:solidFill>
                          <a:effectLst/>
                          <a:latin typeface="Arial" panose="020B0604020202020204" pitchFamily="34" charset="0"/>
                        </a:rPr>
                        <a:t>Year to Date</a:t>
                      </a:r>
                    </a:p>
                  </a:txBody>
                  <a:tcPr marL="0" marR="0" marT="0" marB="0" anchor="b">
                    <a:lnL>
                      <a:noFill/>
                    </a:lnL>
                    <a:lnR>
                      <a:noFill/>
                    </a:lnR>
                    <a:lnT>
                      <a:noFill/>
                    </a:lnT>
                    <a:lnB>
                      <a:noFill/>
                    </a:lnB>
                  </a:tcPr>
                </a:tc>
                <a:tc hMerge="1">
                  <a:txBody>
                    <a:bodyPr/>
                    <a:lstStyle/>
                    <a:p>
                      <a:endParaRPr lang="en-GB"/>
                    </a:p>
                  </a:txBody>
                  <a:tcPr/>
                </a:tc>
                <a:extLst>
                  <a:ext uri="{0D108BD9-81ED-4DB2-BD59-A6C34878D82A}">
                    <a16:rowId xmlns:a16="http://schemas.microsoft.com/office/drawing/2014/main" val="3954612936"/>
                  </a:ext>
                </a:extLst>
              </a:tr>
              <a:tr h="210688">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927044895"/>
                  </a:ext>
                </a:extLst>
              </a:tr>
              <a:tr h="386260">
                <a:tc>
                  <a:txBody>
                    <a:bodyPr/>
                    <a:lstStyle/>
                    <a:p>
                      <a:pPr algn="l" fontAlgn="t"/>
                      <a:r>
                        <a:rPr lang="en-GB" sz="1800" b="0" i="0" u="none" strike="noStrike">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Customer</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849715099"/>
                  </a:ext>
                </a:extLst>
              </a:tr>
              <a:tr h="1062569">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GB" sz="4000" b="0" i="0" u="none" strike="noStrike" dirty="0">
                          <a:solidFill>
                            <a:srgbClr val="FFFFFF"/>
                          </a:solidFill>
                          <a:effectLst/>
                          <a:latin typeface="Arial" panose="020B0604020202020204" pitchFamily="34" charset="0"/>
                        </a:rPr>
                        <a:t>9</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GB" sz="4000" b="0" i="0" u="none" strike="noStrike">
                          <a:solidFill>
                            <a:srgbClr val="FFFFFF"/>
                          </a:solidFill>
                          <a:effectLst/>
                          <a:latin typeface="Arial" panose="020B0604020202020204" pitchFamily="34" charset="0"/>
                        </a:rPr>
                        <a:t>1</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490598614"/>
                  </a:ext>
                </a:extLst>
              </a:tr>
              <a:tr h="1130691">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GB" sz="4000" b="0" i="0" u="none" strike="noStrike" dirty="0">
                          <a:solidFill>
                            <a:srgbClr val="FFFFFF"/>
                          </a:solidFill>
                          <a:effectLst/>
                          <a:latin typeface="Arial" panose="020B0604020202020204" pitchFamily="34" charset="0"/>
                        </a:rPr>
                        <a:t>5</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9CCB3B"/>
                    </a:solidFill>
                  </a:tcPr>
                </a:tc>
                <a:tc>
                  <a:txBody>
                    <a:bodyPr/>
                    <a:lstStyle/>
                    <a:p>
                      <a:pPr algn="ctr" rtl="0" fontAlgn="ctr"/>
                      <a:r>
                        <a:rPr lang="en-GB" sz="4000" b="0" i="0" u="none" strike="noStrike" dirty="0">
                          <a:solidFill>
                            <a:srgbClr val="FFFFFF"/>
                          </a:solidFill>
                          <a:effectLst/>
                          <a:latin typeface="Arial" panose="020B0604020202020204" pitchFamily="34" charset="0"/>
                        </a:rPr>
                        <a:t>3</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3921815034"/>
                  </a:ext>
                </a:extLst>
              </a:tr>
            </a:tbl>
          </a:graphicData>
        </a:graphic>
      </p:graphicFrame>
      <p:graphicFrame>
        <p:nvGraphicFramePr>
          <p:cNvPr id="10" name="Table 9">
            <a:extLst>
              <a:ext uri="{FF2B5EF4-FFF2-40B4-BE49-F238E27FC236}">
                <a16:creationId xmlns:a16="http://schemas.microsoft.com/office/drawing/2014/main" id="{2DBA6B71-335D-4387-BF27-E90307E4DF4B}"/>
              </a:ext>
            </a:extLst>
          </p:cNvPr>
          <p:cNvGraphicFramePr>
            <a:graphicFrameLocks noGrp="1"/>
          </p:cNvGraphicFramePr>
          <p:nvPr>
            <p:extLst>
              <p:ext uri="{D42A27DB-BD31-4B8C-83A1-F6EECF244321}">
                <p14:modId xmlns:p14="http://schemas.microsoft.com/office/powerpoint/2010/main" val="3379833542"/>
              </p:ext>
            </p:extLst>
          </p:nvPr>
        </p:nvGraphicFramePr>
        <p:xfrm>
          <a:off x="2655735" y="1061519"/>
          <a:ext cx="3276599" cy="3113263"/>
        </p:xfrm>
        <a:graphic>
          <a:graphicData uri="http://schemas.openxmlformats.org/drawingml/2006/table">
            <a:tbl>
              <a:tblPr/>
              <a:tblGrid>
                <a:gridCol w="965200">
                  <a:extLst>
                    <a:ext uri="{9D8B030D-6E8A-4147-A177-3AD203B41FA5}">
                      <a16:colId xmlns:a16="http://schemas.microsoft.com/office/drawing/2014/main" val="1008481607"/>
                    </a:ext>
                  </a:extLst>
                </a:gridCol>
                <a:gridCol w="1092200">
                  <a:extLst>
                    <a:ext uri="{9D8B030D-6E8A-4147-A177-3AD203B41FA5}">
                      <a16:colId xmlns:a16="http://schemas.microsoft.com/office/drawing/2014/main" val="882255482"/>
                    </a:ext>
                  </a:extLst>
                </a:gridCol>
                <a:gridCol w="1219199">
                  <a:extLst>
                    <a:ext uri="{9D8B030D-6E8A-4147-A177-3AD203B41FA5}">
                      <a16:colId xmlns:a16="http://schemas.microsoft.com/office/drawing/2014/main" val="3273536462"/>
                    </a:ext>
                  </a:extLst>
                </a:gridCol>
              </a:tblGrid>
              <a:tr h="594576">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gridSpan="2">
                  <a:txBody>
                    <a:bodyPr/>
                    <a:lstStyle/>
                    <a:p>
                      <a:pPr algn="ctr" fontAlgn="b"/>
                      <a:r>
                        <a:rPr lang="en-GB" sz="1800" b="1" i="0" u="none" strike="noStrike" dirty="0">
                          <a:solidFill>
                            <a:srgbClr val="808080"/>
                          </a:solidFill>
                          <a:effectLst/>
                          <a:latin typeface="Arial" panose="020B0604020202020204" pitchFamily="34" charset="0"/>
                        </a:rPr>
                        <a:t>June 2020</a:t>
                      </a:r>
                    </a:p>
                    <a:p>
                      <a:pPr algn="ctr" fontAlgn="b"/>
                      <a:endParaRPr lang="en-GB" sz="1800" b="1" i="0" u="none" strike="noStrike" dirty="0">
                        <a:solidFill>
                          <a:srgbClr val="808080"/>
                        </a:solidFill>
                        <a:effectLst/>
                        <a:latin typeface="Arial" panose="020B060402020202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895249633"/>
                  </a:ext>
                </a:extLst>
              </a:tr>
              <a:tr h="378491">
                <a:tc>
                  <a:txBody>
                    <a:bodyPr/>
                    <a:lstStyle/>
                    <a:p>
                      <a:pPr algn="l" fontAlgn="t"/>
                      <a:r>
                        <a:rPr lang="en-GB" sz="1800" b="0" i="0" u="none" strike="noStrike">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Customer</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518106703"/>
                  </a:ext>
                </a:extLst>
              </a:tr>
              <a:tr h="1066657">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dirty="0">
                          <a:solidFill>
                            <a:srgbClr val="FFFFFF"/>
                          </a:solidFill>
                          <a:effectLst/>
                          <a:latin typeface="Arial" panose="020B0604020202020204" pitchFamily="34" charset="0"/>
                        </a:rPr>
                        <a:t>2</a:t>
                      </a:r>
                      <a:endParaRPr lang="en-GB" sz="4000" b="0" i="0" u="none" strike="noStrike" dirty="0">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GB" sz="4000" b="0" i="0" u="none" strike="noStrike" dirty="0">
                          <a:solidFill>
                            <a:srgbClr val="FFFFFF"/>
                          </a:solidFill>
                          <a:effectLst/>
                          <a:latin typeface="Arial" panose="020B0604020202020204" pitchFamily="34" charset="0"/>
                        </a:rPr>
                        <a:t>0</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999588760"/>
                  </a:ext>
                </a:extLst>
              </a:tr>
              <a:tr h="1073539">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GB" sz="4000" b="0" i="0" u="none" strike="noStrike" dirty="0">
                          <a:solidFill>
                            <a:srgbClr val="FFFFFF"/>
                          </a:solidFill>
                          <a:effectLst/>
                          <a:latin typeface="Arial" panose="020B0604020202020204" pitchFamily="34" charset="0"/>
                        </a:rPr>
                        <a:t>3</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9CCB3B"/>
                    </a:solidFill>
                  </a:tcPr>
                </a:tc>
                <a:tc>
                  <a:txBody>
                    <a:bodyPr/>
                    <a:lstStyle/>
                    <a:p>
                      <a:pPr algn="ctr" rtl="0" fontAlgn="ctr"/>
                      <a:r>
                        <a:rPr lang="en-GB" sz="4000" b="0" i="0" u="none" strike="noStrike" dirty="0">
                          <a:solidFill>
                            <a:srgbClr val="FFFFFF"/>
                          </a:solidFill>
                          <a:effectLst/>
                          <a:latin typeface="Arial" panose="020B0604020202020204" pitchFamily="34" charset="0"/>
                        </a:rPr>
                        <a:t>0</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179973948"/>
                  </a:ext>
                </a:extLst>
              </a:tr>
            </a:tbl>
          </a:graphicData>
        </a:graphic>
      </p:graphicFrame>
    </p:spTree>
    <p:extLst>
      <p:ext uri="{BB962C8B-B14F-4D97-AF65-F5344CB8AC3E}">
        <p14:creationId xmlns:p14="http://schemas.microsoft.com/office/powerpoint/2010/main" val="19862546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092569d-7549-4f1f-b838-122d264c6bd8">
      <UserInfo>
        <DisplayName>Regan, Denis</DisplayName>
        <AccountId>59</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1A7FD4F90B5DA4788FF0464472C409F" ma:contentTypeVersion="11" ma:contentTypeDescription="Create a new document." ma:contentTypeScope="" ma:versionID="da65dba817ad8906a4a744e36306c50e">
  <xsd:schema xmlns:xsd="http://www.w3.org/2001/XMLSchema" xmlns:xs="http://www.w3.org/2001/XMLSchema" xmlns:p="http://schemas.microsoft.com/office/2006/metadata/properties" xmlns:ns3="01f7a547-d57a-44ce-a211-81869c79743b" xmlns:ns4="3092569d-7549-4f1f-b838-122d264c6bd8" targetNamespace="http://schemas.microsoft.com/office/2006/metadata/properties" ma:root="true" ma:fieldsID="d3a42e83de8c3bf3350fe2c8c5def860" ns3:_="" ns4:_="">
    <xsd:import namespace="01f7a547-d57a-44ce-a211-81869c79743b"/>
    <xsd:import namespace="3092569d-7549-4f1f-b838-122d264c6bd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f7a547-d57a-44ce-a211-81869c7974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92569d-7549-4f1f-b838-122d264c6b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http://schemas.microsoft.com/office/2006/documentManagement/types"/>
    <ds:schemaRef ds:uri="01f7a547-d57a-44ce-a211-81869c79743b"/>
    <ds:schemaRef ds:uri="http://purl.org/dc/terms/"/>
    <ds:schemaRef ds:uri="http://schemas.microsoft.com/office/2006/metadata/properties"/>
    <ds:schemaRef ds:uri="http://purl.org/dc/dcmitype/"/>
    <ds:schemaRef ds:uri="http://www.w3.org/XML/1998/namespace"/>
    <ds:schemaRef ds:uri="http://purl.org/dc/elements/1.1/"/>
    <ds:schemaRef ds:uri="http://schemas.microsoft.com/office/infopath/2007/PartnerControls"/>
    <ds:schemaRef ds:uri="http://schemas.openxmlformats.org/package/2006/metadata/core-properties"/>
    <ds:schemaRef ds:uri="3092569d-7549-4f1f-b838-122d264c6bd8"/>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2EB81A3C-CA0D-4284-A248-922ABC6C18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f7a547-d57a-44ce-a211-81869c79743b"/>
    <ds:schemaRef ds:uri="3092569d-7549-4f1f-b838-122d264c6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1931</TotalTime>
  <Words>930</Words>
  <Application>Microsoft Office PowerPoint</Application>
  <PresentationFormat>On-screen Show (16:9)</PresentationFormat>
  <Paragraphs>114</Paragraphs>
  <Slides>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Xoserve Incident Summary: June 2020</vt:lpstr>
      <vt:lpstr>What is this presentation covering?</vt:lpstr>
      <vt:lpstr>High-level summary of P1/2 incidents: June 2020</vt:lpstr>
      <vt:lpstr>What is happening Overall</vt:lpstr>
      <vt:lpstr>What is happening Overall?</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LF Monthly Customer Major Incident Summary for contract managers meeting</dc:title>
  <dc:creator>National Grid</dc:creator>
  <cp:lastModifiedBy>Clarke, Angela</cp:lastModifiedBy>
  <cp:revision>18</cp:revision>
  <cp:lastPrinted>2020-02-07T08:17:24Z</cp:lastPrinted>
  <dcterms:created xsi:type="dcterms:W3CDTF">2018-09-02T17:12:15Z</dcterms:created>
  <dcterms:modified xsi:type="dcterms:W3CDTF">2020-07-06T12:23:17Z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0x01010041A7FD4F90B5DA4788FF0464472C409F</vt:lpwstr>
  </property>
</Properties>
</file>