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5"/>
  </p:notesMasterIdLst>
  <p:sldIdLst>
    <p:sldId id="669" r:id="rId5"/>
    <p:sldId id="723" r:id="rId6"/>
    <p:sldId id="718" r:id="rId7"/>
    <p:sldId id="525" r:id="rId8"/>
    <p:sldId id="526" r:id="rId9"/>
    <p:sldId id="724" r:id="rId10"/>
    <p:sldId id="527" r:id="rId11"/>
    <p:sldId id="528" r:id="rId12"/>
    <p:sldId id="529" r:id="rId13"/>
    <p:sldId id="719" r:id="rId14"/>
  </p:sldIdLst>
  <p:sldSz cx="9144000" cy="5143500" type="screen16x9"/>
  <p:notesSz cx="6724650" cy="97742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7BB20"/>
    <a:srgbClr val="F5835D"/>
    <a:srgbClr val="9CCB3B"/>
    <a:srgbClr val="FFFFFF"/>
    <a:srgbClr val="FF0000"/>
    <a:srgbClr val="40D1F5"/>
    <a:srgbClr val="84B8DA"/>
    <a:srgbClr val="B1D6E8"/>
    <a:srgbClr val="9C4877"/>
    <a:srgbClr val="2B80B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F930DAB-2A36-45ED-9C97-66BD3FE17412}" v="381" dt="2020-06-05T10:12:05.00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688" autoAdjust="0"/>
    <p:restoredTop sz="93883" autoAdjust="0"/>
  </p:normalViewPr>
  <p:slideViewPr>
    <p:cSldViewPr snapToGrid="0">
      <p:cViewPr varScale="1">
        <p:scale>
          <a:sx n="83" d="100"/>
          <a:sy n="83" d="100"/>
        </p:scale>
        <p:origin x="1140" y="60"/>
      </p:cViewPr>
      <p:guideLst>
        <p:guide orient="horz" pos="1620"/>
        <p:guide pos="2880"/>
      </p:guideLst>
    </p:cSldViewPr>
  </p:slideViewPr>
  <p:outlineViewPr>
    <p:cViewPr>
      <p:scale>
        <a:sx n="33" d="100"/>
        <a:sy n="33" d="100"/>
      </p:scale>
      <p:origin x="0" y="-736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14015" cy="48871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09080" y="1"/>
            <a:ext cx="2914015" cy="488712"/>
          </a:xfrm>
          <a:prstGeom prst="rect">
            <a:avLst/>
          </a:prstGeom>
        </p:spPr>
        <p:txBody>
          <a:bodyPr vert="horz" lIns="91440" tIns="45720" rIns="91440" bIns="45720" rtlCol="0"/>
          <a:lstStyle>
            <a:lvl1pPr algn="r">
              <a:defRPr sz="1200"/>
            </a:lvl1pPr>
          </a:lstStyle>
          <a:p>
            <a:fld id="{30CC7C86-2D66-4C55-8F99-E153512351BA}" type="datetimeFigureOut">
              <a:rPr lang="en-GB" smtClean="0"/>
              <a:t>06/07/2020</a:t>
            </a:fld>
            <a:endParaRPr lang="en-GB"/>
          </a:p>
        </p:txBody>
      </p:sp>
      <p:sp>
        <p:nvSpPr>
          <p:cNvPr id="4" name="Slide Image Placeholder 3"/>
          <p:cNvSpPr>
            <a:spLocks noGrp="1" noRot="1" noChangeAspect="1"/>
          </p:cNvSpPr>
          <p:nvPr>
            <p:ph type="sldImg" idx="2"/>
          </p:nvPr>
        </p:nvSpPr>
        <p:spPr>
          <a:xfrm>
            <a:off x="104775" y="733425"/>
            <a:ext cx="6515100" cy="3665538"/>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2465" y="4642764"/>
            <a:ext cx="5379720" cy="439840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1" y="9283831"/>
            <a:ext cx="2914015" cy="48871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09080" y="9283831"/>
            <a:ext cx="2914015" cy="488712"/>
          </a:xfrm>
          <a:prstGeom prst="rect">
            <a:avLst/>
          </a:prstGeom>
        </p:spPr>
        <p:txBody>
          <a:bodyPr vert="horz" lIns="91440" tIns="45720" rIns="91440" bIns="45720" rtlCol="0" anchor="b"/>
          <a:lstStyle>
            <a:lvl1pPr algn="r">
              <a:defRPr sz="1200"/>
            </a:lvl1pPr>
          </a:lstStyle>
          <a:p>
            <a:fld id="{2A2357B9-A31F-4FC7-A38A-70DF36F645F3}" type="slidenum">
              <a:rPr lang="en-GB" smtClean="0"/>
              <a:t>‹#›</a:t>
            </a:fld>
            <a:endParaRPr lang="en-GB"/>
          </a:p>
        </p:txBody>
      </p:sp>
    </p:spTree>
    <p:extLst>
      <p:ext uri="{BB962C8B-B14F-4D97-AF65-F5344CB8AC3E}">
        <p14:creationId xmlns:p14="http://schemas.microsoft.com/office/powerpoint/2010/main" val="792964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A2357B9-A31F-4FC7-A38A-70DF36F645F3}" type="slidenum">
              <a:rPr lang="en-GB" smtClean="0"/>
              <a:t>3</a:t>
            </a:fld>
            <a:endParaRPr lang="en-GB" dirty="0"/>
          </a:p>
        </p:txBody>
      </p:sp>
    </p:spTree>
    <p:extLst>
      <p:ext uri="{BB962C8B-B14F-4D97-AF65-F5344CB8AC3E}">
        <p14:creationId xmlns:p14="http://schemas.microsoft.com/office/powerpoint/2010/main" val="14450930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A2357B9-A31F-4FC7-A38A-70DF36F645F3}" type="slidenum">
              <a:rPr lang="en-GB" smtClean="0"/>
              <a:t>4</a:t>
            </a:fld>
            <a:endParaRPr lang="en-GB" dirty="0"/>
          </a:p>
        </p:txBody>
      </p:sp>
    </p:spTree>
    <p:extLst>
      <p:ext uri="{BB962C8B-B14F-4D97-AF65-F5344CB8AC3E}">
        <p14:creationId xmlns:p14="http://schemas.microsoft.com/office/powerpoint/2010/main" val="14450930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A2357B9-A31F-4FC7-A38A-70DF36F645F3}" type="slidenum">
              <a:rPr lang="en-GB" smtClean="0"/>
              <a:t>5</a:t>
            </a:fld>
            <a:endParaRPr lang="en-GB" dirty="0"/>
          </a:p>
        </p:txBody>
      </p:sp>
    </p:spTree>
    <p:extLst>
      <p:ext uri="{BB962C8B-B14F-4D97-AF65-F5344CB8AC3E}">
        <p14:creationId xmlns:p14="http://schemas.microsoft.com/office/powerpoint/2010/main" val="14450930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A2357B9-A31F-4FC7-A38A-70DF36F645F3}" type="slidenum">
              <a:rPr lang="en-GB" smtClean="0"/>
              <a:t>7</a:t>
            </a:fld>
            <a:endParaRPr lang="en-GB" dirty="0"/>
          </a:p>
        </p:txBody>
      </p:sp>
    </p:spTree>
    <p:extLst>
      <p:ext uri="{BB962C8B-B14F-4D97-AF65-F5344CB8AC3E}">
        <p14:creationId xmlns:p14="http://schemas.microsoft.com/office/powerpoint/2010/main" val="14450930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A2357B9-A31F-4FC7-A38A-70DF36F645F3}" type="slidenum">
              <a:rPr lang="en-GB" smtClean="0"/>
              <a:t>8</a:t>
            </a:fld>
            <a:endParaRPr lang="en-GB" dirty="0"/>
          </a:p>
        </p:txBody>
      </p:sp>
    </p:spTree>
    <p:extLst>
      <p:ext uri="{BB962C8B-B14F-4D97-AF65-F5344CB8AC3E}">
        <p14:creationId xmlns:p14="http://schemas.microsoft.com/office/powerpoint/2010/main" val="14450930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A2357B9-A31F-4FC7-A38A-70DF36F645F3}" type="slidenum">
              <a:rPr lang="en-GB" smtClean="0"/>
              <a:t>9</a:t>
            </a:fld>
            <a:endParaRPr lang="en-GB" dirty="0"/>
          </a:p>
        </p:txBody>
      </p:sp>
    </p:spTree>
    <p:extLst>
      <p:ext uri="{BB962C8B-B14F-4D97-AF65-F5344CB8AC3E}">
        <p14:creationId xmlns:p14="http://schemas.microsoft.com/office/powerpoint/2010/main" val="14450930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A2357B9-A31F-4FC7-A38A-70DF36F645F3}" type="slidenum">
              <a:rPr lang="en-GB" smtClean="0"/>
              <a:t>10</a:t>
            </a:fld>
            <a:endParaRPr lang="en-GB"/>
          </a:p>
        </p:txBody>
      </p:sp>
    </p:spTree>
    <p:extLst>
      <p:ext uri="{BB962C8B-B14F-4D97-AF65-F5344CB8AC3E}">
        <p14:creationId xmlns:p14="http://schemas.microsoft.com/office/powerpoint/2010/main" val="331653198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Tree>
    <p:extLst>
      <p:ext uri="{BB962C8B-B14F-4D97-AF65-F5344CB8AC3E}">
        <p14:creationId xmlns:p14="http://schemas.microsoft.com/office/powerpoint/2010/main" val="3130393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31192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187301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65506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a:t>Click to edit Master title style</a:t>
            </a:r>
            <a:endParaRPr lang="en-GB"/>
          </a:p>
        </p:txBody>
      </p:sp>
    </p:spTree>
    <p:extLst>
      <p:ext uri="{BB962C8B-B14F-4D97-AF65-F5344CB8AC3E}">
        <p14:creationId xmlns:p14="http://schemas.microsoft.com/office/powerpoint/2010/main" val="3118097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881219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7238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80750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64219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279291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FCEEA2-DF77-4912-9D29-6232E3B17B5B}"/>
              </a:ext>
            </a:extLst>
          </p:cNvPr>
          <p:cNvSpPr>
            <a:spLocks noGrp="1"/>
          </p:cNvSpPr>
          <p:nvPr>
            <p:ph type="title"/>
          </p:nvPr>
        </p:nvSpPr>
        <p:spPr>
          <a:xfrm>
            <a:off x="889953" y="2131696"/>
            <a:ext cx="7772400" cy="1021556"/>
          </a:xfrm>
        </p:spPr>
        <p:txBody>
          <a:bodyPr>
            <a:normAutofit fontScale="90000"/>
          </a:bodyPr>
          <a:lstStyle/>
          <a:p>
            <a:r>
              <a:rPr lang="en-GB" dirty="0">
                <a:latin typeface="Arial"/>
                <a:cs typeface="Arial"/>
              </a:rPr>
              <a:t>Amendment Invoice Update</a:t>
            </a:r>
            <a:br>
              <a:rPr lang="en-GB" dirty="0">
                <a:latin typeface="Arial"/>
                <a:cs typeface="Arial"/>
              </a:rPr>
            </a:br>
            <a:br>
              <a:rPr lang="en-GB" dirty="0">
                <a:latin typeface="Arial"/>
                <a:cs typeface="Arial"/>
              </a:rPr>
            </a:br>
            <a:endParaRPr lang="en-GB" dirty="0">
              <a:latin typeface="Arial"/>
              <a:cs typeface="Arial"/>
            </a:endParaRPr>
          </a:p>
        </p:txBody>
      </p:sp>
      <p:sp>
        <p:nvSpPr>
          <p:cNvPr id="3" name="Rectangle 2">
            <a:extLst>
              <a:ext uri="{FF2B5EF4-FFF2-40B4-BE49-F238E27FC236}">
                <a16:creationId xmlns:a16="http://schemas.microsoft.com/office/drawing/2014/main" id="{89797006-2F8F-455A-86DE-050E49B05FE0}"/>
              </a:ext>
            </a:extLst>
          </p:cNvPr>
          <p:cNvSpPr/>
          <p:nvPr/>
        </p:nvSpPr>
        <p:spPr>
          <a:xfrm>
            <a:off x="3581057" y="2968586"/>
            <a:ext cx="1689886" cy="369332"/>
          </a:xfrm>
          <a:prstGeom prst="rect">
            <a:avLst/>
          </a:prstGeom>
        </p:spPr>
        <p:txBody>
          <a:bodyPr wrap="none">
            <a:spAutoFit/>
          </a:bodyPr>
          <a:lstStyle/>
          <a:p>
            <a:r>
              <a:rPr lang="en-GB" b="1" dirty="0">
                <a:solidFill>
                  <a:schemeClr val="accent1">
                    <a:lumMod val="75000"/>
                  </a:schemeClr>
                </a:solidFill>
                <a:cs typeface="Arial"/>
              </a:rPr>
              <a:t>15</a:t>
            </a:r>
            <a:r>
              <a:rPr lang="en-GB" b="1" baseline="30000" dirty="0">
                <a:solidFill>
                  <a:schemeClr val="accent1">
                    <a:lumMod val="75000"/>
                  </a:schemeClr>
                </a:solidFill>
                <a:cs typeface="Arial"/>
              </a:rPr>
              <a:t>th</a:t>
            </a:r>
            <a:r>
              <a:rPr lang="en-GB" b="1" dirty="0">
                <a:solidFill>
                  <a:schemeClr val="accent1">
                    <a:lumMod val="75000"/>
                  </a:schemeClr>
                </a:solidFill>
                <a:cs typeface="Arial"/>
              </a:rPr>
              <a:t> July 2020</a:t>
            </a:r>
            <a:endParaRPr lang="en-GB" b="1" dirty="0">
              <a:solidFill>
                <a:schemeClr val="accent1">
                  <a:lumMod val="75000"/>
                </a:schemeClr>
              </a:solidFill>
            </a:endParaRPr>
          </a:p>
        </p:txBody>
      </p:sp>
    </p:spTree>
    <p:extLst>
      <p:ext uri="{BB962C8B-B14F-4D97-AF65-F5344CB8AC3E}">
        <p14:creationId xmlns:p14="http://schemas.microsoft.com/office/powerpoint/2010/main" val="33383017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94792" y="-63066"/>
            <a:ext cx="8507288" cy="504056"/>
          </a:xfrm>
        </p:spPr>
        <p:txBody>
          <a:bodyPr vert="horz" lIns="91440" tIns="45720" rIns="91440" bIns="45720" rtlCol="0" anchor="ctr">
            <a:normAutofit/>
          </a:bodyPr>
          <a:lstStyle/>
          <a:p>
            <a:pPr algn="l"/>
            <a:r>
              <a:rPr lang="en-GB" sz="1600" dirty="0"/>
              <a:t>Summary Resolution One Pager</a:t>
            </a:r>
          </a:p>
        </p:txBody>
      </p:sp>
      <p:graphicFrame>
        <p:nvGraphicFramePr>
          <p:cNvPr id="5" name="Table 4"/>
          <p:cNvGraphicFramePr>
            <a:graphicFrameLocks noGrp="1"/>
          </p:cNvGraphicFramePr>
          <p:nvPr>
            <p:extLst>
              <p:ext uri="{D42A27DB-BD31-4B8C-83A1-F6EECF244321}">
                <p14:modId xmlns:p14="http://schemas.microsoft.com/office/powerpoint/2010/main" val="2872763376"/>
              </p:ext>
            </p:extLst>
          </p:nvPr>
        </p:nvGraphicFramePr>
        <p:xfrm>
          <a:off x="107503" y="306320"/>
          <a:ext cx="8928993" cy="4785777"/>
        </p:xfrm>
        <a:graphic>
          <a:graphicData uri="http://schemas.openxmlformats.org/drawingml/2006/table">
            <a:tbl>
              <a:tblPr firstRow="1" bandRow="1">
                <a:tableStyleId>{5940675A-B579-460E-94D1-54222C63F5DA}</a:tableStyleId>
              </a:tblPr>
              <a:tblGrid>
                <a:gridCol w="1800201">
                  <a:extLst>
                    <a:ext uri="{9D8B030D-6E8A-4147-A177-3AD203B41FA5}">
                      <a16:colId xmlns:a16="http://schemas.microsoft.com/office/drawing/2014/main" val="20000"/>
                    </a:ext>
                  </a:extLst>
                </a:gridCol>
                <a:gridCol w="1656184">
                  <a:extLst>
                    <a:ext uri="{9D8B030D-6E8A-4147-A177-3AD203B41FA5}">
                      <a16:colId xmlns:a16="http://schemas.microsoft.com/office/drawing/2014/main" val="20001"/>
                    </a:ext>
                  </a:extLst>
                </a:gridCol>
                <a:gridCol w="1872207">
                  <a:extLst>
                    <a:ext uri="{9D8B030D-6E8A-4147-A177-3AD203B41FA5}">
                      <a16:colId xmlns:a16="http://schemas.microsoft.com/office/drawing/2014/main" val="20002"/>
                    </a:ext>
                  </a:extLst>
                </a:gridCol>
                <a:gridCol w="1872208">
                  <a:extLst>
                    <a:ext uri="{9D8B030D-6E8A-4147-A177-3AD203B41FA5}">
                      <a16:colId xmlns:a16="http://schemas.microsoft.com/office/drawing/2014/main" val="20003"/>
                    </a:ext>
                  </a:extLst>
                </a:gridCol>
                <a:gridCol w="1728193">
                  <a:extLst>
                    <a:ext uri="{9D8B030D-6E8A-4147-A177-3AD203B41FA5}">
                      <a16:colId xmlns:a16="http://schemas.microsoft.com/office/drawing/2014/main" val="20004"/>
                    </a:ext>
                  </a:extLst>
                </a:gridCol>
              </a:tblGrid>
              <a:tr h="235477">
                <a:tc>
                  <a:txBody>
                    <a:bodyPr/>
                    <a:lstStyle/>
                    <a:p>
                      <a:pPr algn="ctr"/>
                      <a:r>
                        <a:rPr lang="en-GB" sz="1000" b="1" u="sng" dirty="0">
                          <a:solidFill>
                            <a:schemeClr val="bg1"/>
                          </a:solidFill>
                        </a:rPr>
                        <a:t>Mismatches</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tc>
                  <a:txBody>
                    <a:bodyPr/>
                    <a:lstStyle/>
                    <a:p>
                      <a:pPr algn="ctr"/>
                      <a:r>
                        <a:rPr lang="en-GB" sz="1000" b="1" u="sng" kern="1200" dirty="0">
                          <a:solidFill>
                            <a:schemeClr val="bg1"/>
                          </a:solidFill>
                          <a:latin typeface="+mn-lt"/>
                          <a:ea typeface="+mn-ea"/>
                          <a:cs typeface="+mn-cs"/>
                        </a:rPr>
                        <a:t>Exceptions</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tc>
                  <a:txBody>
                    <a:bodyPr/>
                    <a:lstStyle/>
                    <a:p>
                      <a:pPr algn="ctr"/>
                      <a:r>
                        <a:rPr lang="en-GB" sz="1000" b="1" u="sng" kern="1200" dirty="0">
                          <a:solidFill>
                            <a:schemeClr val="bg1"/>
                          </a:solidFill>
                          <a:latin typeface="+mn-lt"/>
                          <a:ea typeface="+mn-ea"/>
                          <a:cs typeface="+mn-cs"/>
                        </a:rPr>
                        <a:t>Exclusions</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tc>
                  <a:txBody>
                    <a:bodyPr/>
                    <a:lstStyle/>
                    <a:p>
                      <a:pPr algn="ctr"/>
                      <a:r>
                        <a:rPr lang="en-GB" sz="1000" b="1" u="sng" kern="1200" dirty="0">
                          <a:solidFill>
                            <a:schemeClr val="bg1"/>
                          </a:solidFill>
                          <a:latin typeface="+mn-lt"/>
                          <a:ea typeface="+mn-ea"/>
                          <a:cs typeface="+mn-cs"/>
                        </a:rPr>
                        <a:t>Defects</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tc>
                  <a:txBody>
                    <a:bodyPr/>
                    <a:lstStyle/>
                    <a:p>
                      <a:pPr algn="ctr"/>
                      <a:r>
                        <a:rPr lang="en-GB" sz="1000" b="1" u="sng" kern="1200" dirty="0">
                          <a:solidFill>
                            <a:schemeClr val="bg1"/>
                          </a:solidFill>
                          <a:latin typeface="+mn-lt"/>
                          <a:ea typeface="+mn-ea"/>
                          <a:cs typeface="+mn-cs"/>
                        </a:rPr>
                        <a:t>MI / Reporting</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0"/>
                  </a:ext>
                </a:extLst>
              </a:tr>
              <a:tr h="1319653">
                <a:tc>
                  <a:txBody>
                    <a:bodyPr/>
                    <a:lstStyle/>
                    <a:p>
                      <a:pPr marL="72000" lvl="0" indent="-72000">
                        <a:spcAft>
                          <a:spcPts val="400"/>
                        </a:spcAft>
                        <a:buFont typeface="Arial" panose="020B0604020202020204" pitchFamily="34" charset="0"/>
                        <a:buChar char="•"/>
                      </a:pPr>
                      <a:r>
                        <a:rPr lang="en-GB" sz="600" dirty="0"/>
                        <a:t>Mismatches are corrected ‘in cycle’ and associated defects are cleared in time for the second following cycle from detection. </a:t>
                      </a:r>
                    </a:p>
                    <a:p>
                      <a:pPr marL="72000" lvl="0" indent="-72000">
                        <a:spcAft>
                          <a:spcPts val="400"/>
                        </a:spcAft>
                        <a:buFont typeface="Arial" panose="020B0604020202020204" pitchFamily="34" charset="0"/>
                        <a:buChar char="•"/>
                      </a:pPr>
                      <a:r>
                        <a:rPr lang="en-GB" sz="600" dirty="0"/>
                        <a:t>Correction of mismatches should be invisible to shippers. During transition to this any correction files issued are delivered within </a:t>
                      </a:r>
                      <a:r>
                        <a:rPr lang="en-GB" sz="600" b="1" dirty="0"/>
                        <a:t>3 business</a:t>
                      </a:r>
                      <a:r>
                        <a:rPr lang="en-GB" sz="600" dirty="0"/>
                        <a:t> days of payment due date issue and meet communicated quality and format requirements on first delivery.</a:t>
                      </a:r>
                    </a:p>
                    <a:p>
                      <a:pPr marL="72000" lvl="0" indent="-72000">
                        <a:spcAft>
                          <a:spcPts val="400"/>
                        </a:spcAft>
                        <a:buFont typeface="Arial" panose="020B0604020202020204" pitchFamily="34" charset="0"/>
                        <a:buChar char="•"/>
                      </a:pPr>
                      <a:r>
                        <a:rPr lang="en-GB" sz="600" dirty="0"/>
                        <a:t>There should be no unresolved causes to  mismatches of more than </a:t>
                      </a:r>
                      <a:r>
                        <a:rPr lang="en-GB" sz="600" b="1" dirty="0"/>
                        <a:t>2 invoice cycles </a:t>
                      </a:r>
                      <a:r>
                        <a:rPr lang="en-GB" sz="600" dirty="0"/>
                        <a:t>in age.</a:t>
                      </a:r>
                      <a:r>
                        <a:rPr lang="en-GB" sz="600" b="1" dirty="0"/>
                        <a:t> </a:t>
                      </a:r>
                    </a:p>
                  </a:txBody>
                  <a:tcP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tc>
                  <a:txBody>
                    <a:bodyPr/>
                    <a:lstStyle/>
                    <a:p>
                      <a:pPr marL="72000" lvl="0" indent="-72000" algn="l" defTabSz="914400" rtl="0" eaLnBrk="1" latinLnBrk="0" hangingPunct="1">
                        <a:spcAft>
                          <a:spcPts val="400"/>
                        </a:spcAft>
                        <a:buFont typeface="Arial" panose="020B0604020202020204" pitchFamily="34" charset="0"/>
                        <a:buChar char="•"/>
                      </a:pPr>
                      <a:r>
                        <a:rPr lang="en-GB" sz="700" kern="1200" dirty="0">
                          <a:solidFill>
                            <a:schemeClr val="tx1"/>
                          </a:solidFill>
                          <a:latin typeface="+mn-lt"/>
                          <a:ea typeface="+mn-ea"/>
                          <a:cs typeface="+mn-cs"/>
                        </a:rPr>
                        <a:t>Known exceptions are corrected ‘in cycle’; new exceptions within the gift of Xoserve and its partners to correct are cleared in time for the second cycle from detection, as is any defect that caused the exception.</a:t>
                      </a:r>
                    </a:p>
                    <a:p>
                      <a:pPr marL="72000" lvl="0" indent="-72000" algn="l" defTabSz="914400" rtl="0" eaLnBrk="1" latinLnBrk="0" hangingPunct="1">
                        <a:spcAft>
                          <a:spcPts val="400"/>
                        </a:spcAft>
                        <a:buFont typeface="Arial" panose="020B0604020202020204" pitchFamily="34" charset="0"/>
                        <a:buChar char="•"/>
                      </a:pPr>
                      <a:r>
                        <a:rPr lang="en-GB" sz="700" kern="1200" dirty="0">
                          <a:solidFill>
                            <a:schemeClr val="tx1"/>
                          </a:solidFill>
                          <a:latin typeface="+mn-lt"/>
                          <a:ea typeface="+mn-ea"/>
                          <a:cs typeface="+mn-cs"/>
                        </a:rPr>
                        <a:t>Exception backlogs should be no more than </a:t>
                      </a:r>
                      <a:r>
                        <a:rPr lang="en-GB" sz="700" b="1" kern="1200" dirty="0">
                          <a:solidFill>
                            <a:schemeClr val="tx1"/>
                          </a:solidFill>
                          <a:latin typeface="+mn-lt"/>
                          <a:ea typeface="+mn-ea"/>
                          <a:cs typeface="+mn-cs"/>
                        </a:rPr>
                        <a:t>2 invoice cycles </a:t>
                      </a:r>
                      <a:r>
                        <a:rPr lang="en-GB" sz="700" kern="1200" dirty="0">
                          <a:solidFill>
                            <a:schemeClr val="tx1"/>
                          </a:solidFill>
                          <a:latin typeface="+mn-lt"/>
                          <a:ea typeface="+mn-ea"/>
                          <a:cs typeface="+mn-cs"/>
                        </a:rPr>
                        <a:t>old.</a:t>
                      </a:r>
                    </a:p>
                    <a:p>
                      <a:pPr marL="0" lvl="0" indent="0" algn="l" defTabSz="914400" rtl="0" eaLnBrk="1" latinLnBrk="0" hangingPunct="1">
                        <a:spcAft>
                          <a:spcPts val="400"/>
                        </a:spcAft>
                        <a:buFont typeface="Arial" panose="020B0604020202020204" pitchFamily="34" charset="0"/>
                        <a:buNone/>
                      </a:pPr>
                      <a:endParaRPr lang="en-GB" sz="600" kern="1200" dirty="0">
                        <a:solidFill>
                          <a:schemeClr val="tx1"/>
                        </a:solidFill>
                        <a:latin typeface="+mn-lt"/>
                        <a:ea typeface="+mn-ea"/>
                        <a:cs typeface="+mn-cs"/>
                      </a:endParaRPr>
                    </a:p>
                  </a:txBody>
                  <a:tcP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tc>
                  <a:txBody>
                    <a:bodyPr/>
                    <a:lstStyle/>
                    <a:p>
                      <a:pPr marL="72000" lvl="0" indent="-72000" algn="l" defTabSz="914400" rtl="0" eaLnBrk="1" latinLnBrk="0" hangingPunct="1">
                        <a:spcAft>
                          <a:spcPts val="400"/>
                        </a:spcAft>
                        <a:buFont typeface="Arial" panose="020B0604020202020204" pitchFamily="34" charset="0"/>
                        <a:buChar char="•"/>
                      </a:pPr>
                      <a:r>
                        <a:rPr lang="en-GB" sz="700" kern="1200" dirty="0">
                          <a:solidFill>
                            <a:schemeClr val="tx1"/>
                          </a:solidFill>
                          <a:latin typeface="+mn-lt"/>
                          <a:ea typeface="+mn-ea"/>
                          <a:cs typeface="+mn-cs"/>
                        </a:rPr>
                        <a:t>Known exclusions are executed ‘in cycle’; new exclusions within the gift of Xoserve and its partners to correct are cleared in time for the second cycle from detection, as is the defect that caused the exclusion.</a:t>
                      </a:r>
                    </a:p>
                    <a:p>
                      <a:pPr marL="72000" lvl="0" indent="-72000" algn="l" defTabSz="914400" rtl="0" eaLnBrk="1" latinLnBrk="0" hangingPunct="1">
                        <a:spcAft>
                          <a:spcPts val="400"/>
                        </a:spcAft>
                        <a:buFont typeface="Arial" panose="020B0604020202020204" pitchFamily="34" charset="0"/>
                        <a:buChar char="•"/>
                      </a:pPr>
                      <a:r>
                        <a:rPr lang="en-GB" sz="700" kern="1200" dirty="0">
                          <a:solidFill>
                            <a:schemeClr val="tx1"/>
                          </a:solidFill>
                          <a:latin typeface="+mn-lt"/>
                          <a:ea typeface="+mn-ea"/>
                          <a:cs typeface="+mn-cs"/>
                        </a:rPr>
                        <a:t>Exclusion backlogs should be no more than </a:t>
                      </a:r>
                      <a:r>
                        <a:rPr lang="en-GB" sz="700" b="1" kern="1200" dirty="0">
                          <a:solidFill>
                            <a:schemeClr val="tx1"/>
                          </a:solidFill>
                          <a:latin typeface="+mn-lt"/>
                          <a:ea typeface="+mn-ea"/>
                          <a:cs typeface="+mn-cs"/>
                        </a:rPr>
                        <a:t>2 invoice cycles</a:t>
                      </a:r>
                      <a:r>
                        <a:rPr lang="en-GB" sz="700" kern="1200" dirty="0">
                          <a:solidFill>
                            <a:schemeClr val="tx1"/>
                          </a:solidFill>
                          <a:latin typeface="+mn-lt"/>
                          <a:ea typeface="+mn-ea"/>
                          <a:cs typeface="+mn-cs"/>
                        </a:rPr>
                        <a:t> old.</a:t>
                      </a:r>
                    </a:p>
                    <a:p>
                      <a:pPr marL="72000" lvl="0" indent="-72000" algn="l" defTabSz="914400" rtl="0" eaLnBrk="1" latinLnBrk="0" hangingPunct="1">
                        <a:spcAft>
                          <a:spcPts val="400"/>
                        </a:spcAft>
                        <a:buFont typeface="Arial" panose="020B0604020202020204" pitchFamily="34" charset="0"/>
                        <a:buChar char="•"/>
                      </a:pPr>
                      <a:r>
                        <a:rPr lang="en-GB" sz="700" kern="1200" dirty="0">
                          <a:solidFill>
                            <a:schemeClr val="tx1"/>
                          </a:solidFill>
                          <a:latin typeface="+mn-lt"/>
                          <a:ea typeface="+mn-ea"/>
                          <a:cs typeface="+mn-cs"/>
                        </a:rPr>
                        <a:t>Correction of billed exclusions should be performed no later than </a:t>
                      </a:r>
                      <a:r>
                        <a:rPr lang="en-GB" sz="700" b="1" kern="1200" dirty="0">
                          <a:solidFill>
                            <a:schemeClr val="tx1"/>
                          </a:solidFill>
                          <a:latin typeface="+mn-lt"/>
                          <a:ea typeface="+mn-ea"/>
                          <a:cs typeface="+mn-cs"/>
                        </a:rPr>
                        <a:t>2 invoice cycles </a:t>
                      </a:r>
                      <a:r>
                        <a:rPr lang="en-GB" sz="700" kern="1200" dirty="0">
                          <a:solidFill>
                            <a:schemeClr val="tx1"/>
                          </a:solidFill>
                          <a:latin typeface="+mn-lt"/>
                          <a:ea typeface="+mn-ea"/>
                          <a:cs typeface="+mn-cs"/>
                        </a:rPr>
                        <a:t>after detection.</a:t>
                      </a:r>
                    </a:p>
                  </a:txBody>
                  <a:tcP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tc>
                  <a:txBody>
                    <a:bodyPr/>
                    <a:lstStyle/>
                    <a:p>
                      <a:pPr marL="72000" marR="0" lvl="0" indent="-7200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lang="en-GB" sz="800" kern="1200" dirty="0">
                          <a:solidFill>
                            <a:schemeClr val="tx1"/>
                          </a:solidFill>
                          <a:latin typeface="+mn-lt"/>
                          <a:ea typeface="+mn-ea"/>
                          <a:cs typeface="+mn-cs"/>
                        </a:rPr>
                        <a:t>Defects, including associated data fixes, within the gift of Xoserve and its partners to resolve should be cleared within </a:t>
                      </a:r>
                      <a:r>
                        <a:rPr lang="en-GB" sz="800" b="1" kern="1200" dirty="0">
                          <a:solidFill>
                            <a:schemeClr val="tx1"/>
                          </a:solidFill>
                          <a:latin typeface="+mn-lt"/>
                          <a:ea typeface="+mn-ea"/>
                          <a:cs typeface="+mn-cs"/>
                        </a:rPr>
                        <a:t>2 invoice cycles </a:t>
                      </a:r>
                      <a:r>
                        <a:rPr lang="en-GB" sz="800" kern="1200" dirty="0">
                          <a:solidFill>
                            <a:schemeClr val="tx1"/>
                          </a:solidFill>
                          <a:latin typeface="+mn-lt"/>
                          <a:ea typeface="+mn-ea"/>
                          <a:cs typeface="+mn-cs"/>
                        </a:rPr>
                        <a:t>of being raised.</a:t>
                      </a:r>
                    </a:p>
                  </a:txBody>
                  <a:tcP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tc>
                  <a:txBody>
                    <a:bodyPr/>
                    <a:lstStyle/>
                    <a:p>
                      <a:pPr marL="72000" lvl="0" indent="-72000" algn="l" defTabSz="914400" rtl="0" eaLnBrk="1" latinLnBrk="0" hangingPunct="1">
                        <a:spcAft>
                          <a:spcPts val="400"/>
                        </a:spcAft>
                        <a:buFont typeface="Arial" panose="020B0604020202020204" pitchFamily="34" charset="0"/>
                        <a:buChar char="•"/>
                      </a:pPr>
                      <a:r>
                        <a:rPr lang="en-GB" sz="700" kern="1200" dirty="0">
                          <a:solidFill>
                            <a:schemeClr val="tx1"/>
                          </a:solidFill>
                          <a:latin typeface="+mn-lt"/>
                          <a:ea typeface="+mn-ea"/>
                          <a:cs typeface="+mn-cs"/>
                        </a:rPr>
                        <a:t>All MPRN recs received are accounted for and valued; allocation across invoices, exceptions, exclusions and mismatches is shared at shipper level with individual shippers at the end of each invoice cycle</a:t>
                      </a:r>
                    </a:p>
                    <a:p>
                      <a:pPr marL="72000" lvl="0" indent="-72000" algn="l" defTabSz="914400" rtl="0" eaLnBrk="1" latinLnBrk="0" hangingPunct="1">
                        <a:spcAft>
                          <a:spcPts val="400"/>
                        </a:spcAft>
                        <a:buFont typeface="Arial" panose="020B0604020202020204" pitchFamily="34" charset="0"/>
                        <a:buChar char="•"/>
                      </a:pPr>
                      <a:r>
                        <a:rPr lang="en-GB" sz="700" kern="1200" dirty="0">
                          <a:solidFill>
                            <a:schemeClr val="tx1"/>
                          </a:solidFill>
                          <a:latin typeface="+mn-lt"/>
                          <a:ea typeface="+mn-ea"/>
                          <a:cs typeface="+mn-cs"/>
                        </a:rPr>
                        <a:t>Exceptions, Exclusions and mismatches are communicated within </a:t>
                      </a:r>
                      <a:r>
                        <a:rPr lang="en-GB" sz="700" b="1" kern="1200" dirty="0">
                          <a:solidFill>
                            <a:schemeClr val="tx1"/>
                          </a:solidFill>
                          <a:latin typeface="+mn-lt"/>
                          <a:ea typeface="+mn-ea"/>
                          <a:cs typeface="+mn-cs"/>
                        </a:rPr>
                        <a:t>2 business days </a:t>
                      </a:r>
                      <a:r>
                        <a:rPr lang="en-GB" sz="700" kern="1200" dirty="0">
                          <a:solidFill>
                            <a:schemeClr val="tx1"/>
                          </a:solidFill>
                          <a:latin typeface="+mn-lt"/>
                          <a:ea typeface="+mn-ea"/>
                          <a:cs typeface="+mn-cs"/>
                        </a:rPr>
                        <a:t>following  invoice receipt. </a:t>
                      </a:r>
                    </a:p>
                  </a:txBody>
                  <a:tcP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0001"/>
                  </a:ext>
                </a:extLst>
              </a:tr>
              <a:tr h="191325">
                <a:tc gridSpan="5">
                  <a:txBody>
                    <a:bodyPr/>
                    <a:lstStyle/>
                    <a:p>
                      <a:pPr marL="0" algn="ctr" defTabSz="914400" rtl="0" eaLnBrk="1" latinLnBrk="0" hangingPunct="1"/>
                      <a:r>
                        <a:rPr lang="en-US" sz="700" b="1" kern="1200" dirty="0">
                          <a:solidFill>
                            <a:schemeClr val="bg1"/>
                          </a:solidFill>
                          <a:latin typeface="+mn-lt"/>
                          <a:ea typeface="+mn-ea"/>
                          <a:cs typeface="+mn-cs"/>
                        </a:rPr>
                        <a:t>Target</a:t>
                      </a:r>
                      <a:r>
                        <a:rPr lang="en-US" sz="700" b="1" kern="1200" baseline="0" dirty="0">
                          <a:solidFill>
                            <a:schemeClr val="bg1"/>
                          </a:solidFill>
                          <a:latin typeface="+mn-lt"/>
                          <a:ea typeface="+mn-ea"/>
                          <a:cs typeface="+mn-cs"/>
                        </a:rPr>
                        <a:t> Date to operate within SLA</a:t>
                      </a:r>
                      <a:endParaRPr lang="en-US" sz="700" b="1" kern="1200" dirty="0">
                        <a:solidFill>
                          <a:schemeClr val="bg1"/>
                        </a:solidFill>
                        <a:latin typeface="+mn-lt"/>
                        <a:ea typeface="+mn-ea"/>
                        <a:cs typeface="+mn-cs"/>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700" b="1" kern="1200" dirty="0">
                        <a:solidFill>
                          <a:schemeClr val="bg1"/>
                        </a:solidFill>
                        <a:latin typeface="+mn-lt"/>
                        <a:ea typeface="+mn-ea"/>
                        <a:cs typeface="+mn-cs"/>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700" b="1" kern="1200" dirty="0">
                        <a:solidFill>
                          <a:schemeClr val="bg1"/>
                        </a:solidFill>
                        <a:latin typeface="+mn-lt"/>
                        <a:ea typeface="+mn-ea"/>
                        <a:cs typeface="+mn-cs"/>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700" b="1" kern="1200" dirty="0">
                        <a:solidFill>
                          <a:schemeClr val="bg1"/>
                        </a:solidFill>
                        <a:latin typeface="+mn-lt"/>
                        <a:ea typeface="+mn-ea"/>
                        <a:cs typeface="+mn-cs"/>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700" b="1" kern="1200" dirty="0">
                        <a:solidFill>
                          <a:schemeClr val="bg1"/>
                        </a:solidFill>
                        <a:latin typeface="+mn-lt"/>
                        <a:ea typeface="+mn-ea"/>
                        <a:cs typeface="+mn-cs"/>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2"/>
                  </a:ext>
                </a:extLst>
              </a:tr>
              <a:tr h="191325">
                <a:tc>
                  <a:txBody>
                    <a:bodyPr/>
                    <a:lstStyle/>
                    <a:p>
                      <a:pPr algn="ctr"/>
                      <a:r>
                        <a:rPr lang="en-GB" sz="700" b="0" dirty="0"/>
                        <a:t>September 2019</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700" b="0" dirty="0"/>
                        <a:t>August 2019</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tc>
                  <a:txBody>
                    <a:bodyPr/>
                    <a:lstStyle/>
                    <a:p>
                      <a:pPr algn="ctr"/>
                      <a:r>
                        <a:rPr lang="en-GB" sz="700" b="0" dirty="0"/>
                        <a:t>July 2019</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tc>
                  <a:txBody>
                    <a:bodyPr/>
                    <a:lstStyle/>
                    <a:p>
                      <a:pPr algn="ctr"/>
                      <a:r>
                        <a:rPr lang="en-GB" sz="700" b="0" dirty="0"/>
                        <a:t>August 2019</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tc>
                  <a:txBody>
                    <a:bodyPr/>
                    <a:lstStyle/>
                    <a:p>
                      <a:pPr algn="ctr"/>
                      <a:r>
                        <a:rPr lang="en-GB" sz="700" b="0" dirty="0"/>
                        <a:t>August 2019</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0003"/>
                  </a:ext>
                </a:extLst>
              </a:tr>
              <a:tr h="203617">
                <a:tc gridSpan="5">
                  <a:txBody>
                    <a:bodyPr/>
                    <a:lstStyle/>
                    <a:p>
                      <a:pPr algn="ctr"/>
                      <a:r>
                        <a:rPr lang="en-GB" sz="700" b="1" dirty="0">
                          <a:solidFill>
                            <a:schemeClr val="bg1"/>
                          </a:solidFill>
                        </a:rPr>
                        <a:t>Current </a:t>
                      </a:r>
                      <a:r>
                        <a:rPr lang="en-GB" sz="700" b="1" baseline="0" dirty="0">
                          <a:solidFill>
                            <a:schemeClr val="bg1"/>
                          </a:solidFill>
                        </a:rPr>
                        <a:t> SLA RAG Status</a:t>
                      </a:r>
                      <a:endParaRPr lang="en-GB" sz="700" b="0" dirty="0">
                        <a:solidFill>
                          <a:schemeClr val="bg1"/>
                        </a:solidFill>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tc hMerge="1">
                  <a:txBody>
                    <a:bodyPr/>
                    <a:lstStyle/>
                    <a:p>
                      <a:endParaRPr lang="en-GB" sz="700" b="0" dirty="0">
                        <a:solidFill>
                          <a:schemeClr val="bg1"/>
                        </a:solidFill>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tc hMerge="1">
                  <a:txBody>
                    <a:bodyPr/>
                    <a:lstStyle/>
                    <a:p>
                      <a:endParaRPr lang="en-GB" sz="700" b="0" dirty="0">
                        <a:solidFill>
                          <a:schemeClr val="bg1"/>
                        </a:solidFill>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tc hMerge="1">
                  <a:txBody>
                    <a:bodyPr/>
                    <a:lstStyle/>
                    <a:p>
                      <a:endParaRPr lang="en-GB" sz="700" b="0" dirty="0">
                        <a:solidFill>
                          <a:schemeClr val="bg1"/>
                        </a:solidFill>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tc hMerge="1">
                  <a:txBody>
                    <a:bodyPr/>
                    <a:lstStyle/>
                    <a:p>
                      <a:endParaRPr lang="en-GB" sz="700" b="0" dirty="0">
                        <a:solidFill>
                          <a:schemeClr val="bg1"/>
                        </a:solidFill>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4"/>
                  </a:ext>
                </a:extLst>
              </a:tr>
              <a:tr h="19132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700" b="1" dirty="0">
                          <a:solidFill>
                            <a:schemeClr val="bg1"/>
                          </a:solidFill>
                        </a:rPr>
                        <a:t>GREEN</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B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700" b="1" kern="1200" dirty="0">
                          <a:solidFill>
                            <a:schemeClr val="bg1"/>
                          </a:solidFill>
                          <a:latin typeface="+mn-lt"/>
                          <a:ea typeface="+mn-ea"/>
                          <a:cs typeface="+mn-cs"/>
                        </a:rPr>
                        <a:t>AMBER</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FFC00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700" b="1" kern="1200" dirty="0">
                          <a:solidFill>
                            <a:schemeClr val="bg1"/>
                          </a:solidFill>
                          <a:latin typeface="+mn-lt"/>
                          <a:ea typeface="+mn-ea"/>
                          <a:cs typeface="+mn-cs"/>
                        </a:rPr>
                        <a:t>GREEN</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B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700" b="1" dirty="0">
                          <a:solidFill>
                            <a:schemeClr val="bg1"/>
                          </a:solidFill>
                        </a:rPr>
                        <a:t>RED</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FF000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700" b="1" dirty="0">
                          <a:solidFill>
                            <a:schemeClr val="bg1"/>
                          </a:solidFill>
                        </a:rPr>
                        <a:t>GREEN</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B050"/>
                    </a:solidFill>
                  </a:tcPr>
                </a:tc>
                <a:extLst>
                  <a:ext uri="{0D108BD9-81ED-4DB2-BD59-A6C34878D82A}">
                    <a16:rowId xmlns:a16="http://schemas.microsoft.com/office/drawing/2014/main" val="10005"/>
                  </a:ext>
                </a:extLst>
              </a:tr>
              <a:tr h="294346">
                <a:tc gridSpan="5">
                  <a:txBody>
                    <a:bodyPr/>
                    <a:lstStyle/>
                    <a:p>
                      <a:pPr marL="171450" marR="0" indent="-171450" algn="ctr"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700" b="1" dirty="0">
                        <a:solidFill>
                          <a:schemeClr val="bg1"/>
                        </a:solidFill>
                      </a:endParaRPr>
                    </a:p>
                    <a:p>
                      <a:pPr marL="171450" marR="0" indent="-171450" algn="ctr"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700" b="1" dirty="0">
                          <a:solidFill>
                            <a:schemeClr val="bg1"/>
                          </a:solidFill>
                        </a:rPr>
                        <a:t>RAG</a:t>
                      </a:r>
                      <a:r>
                        <a:rPr lang="en-GB" sz="700" b="1" baseline="0" dirty="0">
                          <a:solidFill>
                            <a:schemeClr val="bg1"/>
                          </a:solidFill>
                        </a:rPr>
                        <a:t> Justification</a:t>
                      </a:r>
                      <a:endParaRPr lang="en-GB" sz="700" b="1" dirty="0">
                        <a:solidFill>
                          <a:schemeClr val="bg1"/>
                        </a:solidFill>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700" b="1" dirty="0">
                        <a:solidFill>
                          <a:schemeClr val="bg1"/>
                        </a:solidFill>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700" b="1" dirty="0">
                        <a:solidFill>
                          <a:schemeClr val="bg1"/>
                        </a:solidFill>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700" b="1" dirty="0">
                        <a:solidFill>
                          <a:schemeClr val="bg1"/>
                        </a:solidFill>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700" b="1" dirty="0">
                        <a:solidFill>
                          <a:schemeClr val="bg1"/>
                        </a:solidFill>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6"/>
                  </a:ext>
                </a:extLst>
              </a:tr>
              <a:tr h="2064281">
                <a:tc>
                  <a:txBody>
                    <a:bodyPr/>
                    <a:lstStyle/>
                    <a:p>
                      <a:pPr marL="171450" lvl="0" indent="-171450">
                        <a:spcAft>
                          <a:spcPts val="400"/>
                        </a:spcAft>
                        <a:buFont typeface="Arial" panose="020B0604020202020204" pitchFamily="34" charset="0"/>
                        <a:buChar char="•"/>
                      </a:pPr>
                      <a:r>
                        <a:rPr lang="en-GB" sz="1000" baseline="0" dirty="0">
                          <a:solidFill>
                            <a:schemeClr val="tx1"/>
                          </a:solidFill>
                          <a:latin typeface="+mj-lt"/>
                        </a:rPr>
                        <a:t>54 MPRNs with ASP mismatch</a:t>
                      </a:r>
                      <a:endParaRPr lang="en-GB" sz="1000" kern="1200" baseline="0" dirty="0">
                        <a:solidFill>
                          <a:schemeClr val="tx1"/>
                        </a:solidFill>
                        <a:latin typeface="+mj-lt"/>
                        <a:ea typeface="+mn-ea"/>
                        <a:cs typeface="+mn-cs"/>
                      </a:endParaRPr>
                    </a:p>
                    <a:p>
                      <a:pPr marL="171450" lvl="0" indent="-171450">
                        <a:spcAft>
                          <a:spcPts val="400"/>
                        </a:spcAft>
                        <a:buFont typeface="Arial" panose="020B0604020202020204" pitchFamily="34" charset="0"/>
                        <a:buChar char="•"/>
                      </a:pPr>
                      <a:r>
                        <a:rPr lang="en-GB" sz="1000" kern="1200" baseline="0" dirty="0">
                          <a:solidFill>
                            <a:schemeClr val="tx1"/>
                          </a:solidFill>
                          <a:latin typeface="+mj-lt"/>
                          <a:ea typeface="+mn-ea"/>
                          <a:cs typeface="+mn-cs"/>
                        </a:rPr>
                        <a:t>ASP file merge activities ensured the mismatch data for the affected MPRNs were included in the ASP online file.</a:t>
                      </a:r>
                    </a:p>
                    <a:p>
                      <a:pPr marL="171450" lvl="0" indent="-171450">
                        <a:spcAft>
                          <a:spcPts val="400"/>
                        </a:spcAft>
                        <a:buFont typeface="Arial" panose="020B0604020202020204" pitchFamily="34" charset="0"/>
                        <a:buChar char="•"/>
                      </a:pPr>
                      <a:endParaRPr lang="en-GB" sz="1000" kern="1200" baseline="0" dirty="0">
                        <a:solidFill>
                          <a:schemeClr val="tx1"/>
                        </a:solidFill>
                        <a:latin typeface="+mj-lt"/>
                        <a:ea typeface="+mn-ea"/>
                        <a:cs typeface="+mn-cs"/>
                      </a:endParaRPr>
                    </a:p>
                    <a:p>
                      <a:pPr marL="171450" lvl="0" indent="-171450">
                        <a:spcAft>
                          <a:spcPts val="400"/>
                        </a:spcAft>
                        <a:buFont typeface="Arial" panose="020B0604020202020204" pitchFamily="34" charset="0"/>
                        <a:buChar char="•"/>
                      </a:pPr>
                      <a:r>
                        <a:rPr lang="en-GB" sz="1000" baseline="0" dirty="0">
                          <a:solidFill>
                            <a:schemeClr val="tx1"/>
                          </a:solidFill>
                          <a:latin typeface="+mj-lt"/>
                        </a:rPr>
                        <a:t>419 MPRNs with AML mismatch, all AML mismatch files delivered within SLA</a:t>
                      </a:r>
                    </a:p>
                  </a:txBody>
                  <a:tcP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tc>
                  <a:txBody>
                    <a:bodyPr/>
                    <a:lstStyle/>
                    <a:p>
                      <a:pPr marL="72000" lvl="0" indent="-72000">
                        <a:spcAft>
                          <a:spcPts val="400"/>
                        </a:spcAft>
                        <a:buFont typeface="Arial" panose="020B0604020202020204" pitchFamily="34" charset="0"/>
                        <a:buChar char="•"/>
                      </a:pPr>
                      <a:r>
                        <a:rPr lang="en-GB" sz="1000" dirty="0">
                          <a:solidFill>
                            <a:schemeClr val="tx1"/>
                          </a:solidFill>
                          <a:latin typeface="+mj-lt"/>
                        </a:rPr>
                        <a:t>A number of exceptions BAU (raised between 1</a:t>
                      </a:r>
                      <a:r>
                        <a:rPr lang="en-GB" sz="1000" baseline="30000" dirty="0">
                          <a:solidFill>
                            <a:schemeClr val="tx1"/>
                          </a:solidFill>
                          <a:latin typeface="+mj-lt"/>
                        </a:rPr>
                        <a:t>st</a:t>
                      </a:r>
                      <a:r>
                        <a:rPr lang="en-GB" sz="1000" dirty="0">
                          <a:solidFill>
                            <a:schemeClr val="tx1"/>
                          </a:solidFill>
                          <a:latin typeface="+mj-lt"/>
                        </a:rPr>
                        <a:t> August and current date) continue to miss the 2 month SLA.</a:t>
                      </a:r>
                    </a:p>
                    <a:p>
                      <a:pPr marL="72000" lvl="0" indent="-72000">
                        <a:spcAft>
                          <a:spcPts val="400"/>
                        </a:spcAft>
                        <a:buFont typeface="Arial" panose="020B0604020202020204" pitchFamily="34" charset="0"/>
                        <a:buChar char="•"/>
                      </a:pPr>
                      <a:r>
                        <a:rPr lang="en-GB" sz="1000" dirty="0">
                          <a:solidFill>
                            <a:schemeClr val="tx1"/>
                          </a:solidFill>
                          <a:latin typeface="+mj-lt"/>
                          <a:cs typeface="Arial"/>
                        </a:rPr>
                        <a:t>Automation of Exception resolution underway and resolution steps for a number of exception codes have been implemented.</a:t>
                      </a:r>
                    </a:p>
                    <a:p>
                      <a:pPr marL="72000" lvl="0" indent="-72000">
                        <a:spcAft>
                          <a:spcPts val="400"/>
                        </a:spcAft>
                        <a:buFont typeface="Arial" panose="020B0604020202020204" pitchFamily="34" charset="0"/>
                        <a:buChar char="•"/>
                      </a:pPr>
                      <a:endParaRPr lang="en-GB" sz="1000" baseline="0" dirty="0">
                        <a:solidFill>
                          <a:schemeClr val="tx1"/>
                        </a:solidFill>
                        <a:latin typeface="+mj-lt"/>
                      </a:endParaRPr>
                    </a:p>
                  </a:txBody>
                  <a:tcP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tc>
                  <a:txBody>
                    <a:bodyPr/>
                    <a:lstStyle/>
                    <a:p>
                      <a:pPr marL="72000" marR="0" lvl="0" indent="-7200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lang="en-GB" sz="1000" kern="1200" baseline="0" dirty="0">
                          <a:solidFill>
                            <a:schemeClr val="tx1"/>
                          </a:solidFill>
                          <a:latin typeface="+mj-lt"/>
                          <a:ea typeface="+mn-ea"/>
                          <a:cs typeface="+mn-cs"/>
                        </a:rPr>
                        <a:t>419 unique MPRNs excluded from May 2020 invoice cycle.</a:t>
                      </a:r>
                      <a:endParaRPr lang="en-GB" sz="1000" dirty="0">
                        <a:solidFill>
                          <a:schemeClr val="tx1"/>
                        </a:solidFill>
                        <a:latin typeface="+mj-lt"/>
                      </a:endParaRPr>
                    </a:p>
                  </a:txBody>
                  <a:tcP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tc>
                  <a:txBody>
                    <a:bodyPr/>
                    <a:lstStyle/>
                    <a:p>
                      <a:pPr marL="171450" lvl="0" indent="-171450">
                        <a:buFont typeface="Arial" panose="020B0604020202020204" pitchFamily="34" charset="0"/>
                        <a:buChar char="•"/>
                      </a:pPr>
                      <a:r>
                        <a:rPr lang="en-US" sz="1000" kern="1200" dirty="0">
                          <a:solidFill>
                            <a:schemeClr val="tx1"/>
                          </a:solidFill>
                          <a:effectLst/>
                          <a:latin typeface="+mj-lt"/>
                          <a:ea typeface="+mn-ea"/>
                          <a:cs typeface="Calibri" panose="020F0502020204030204" pitchFamily="34" charset="0"/>
                        </a:rPr>
                        <a:t>3 Defects did not meet the June SLA</a:t>
                      </a:r>
                    </a:p>
                    <a:p>
                      <a:pPr marL="171450" lvl="0" indent="-171450">
                        <a:buFont typeface="Arial" panose="020B0604020202020204" pitchFamily="34" charset="0"/>
                        <a:buChar char="•"/>
                      </a:pPr>
                      <a:endParaRPr lang="en-US" sz="1000" kern="1200" dirty="0">
                        <a:solidFill>
                          <a:schemeClr val="tx1"/>
                        </a:solidFill>
                        <a:effectLst/>
                        <a:latin typeface="+mj-lt"/>
                        <a:ea typeface="+mn-ea"/>
                        <a:cs typeface="Calibri" panose="020F0502020204030204" pitchFamily="34" charset="0"/>
                      </a:endParaRPr>
                    </a:p>
                    <a:p>
                      <a:pPr marL="171450" lvl="0" indent="-171450">
                        <a:buFont typeface="Arial" panose="020B0604020202020204" pitchFamily="34" charset="0"/>
                        <a:buChar char="•"/>
                      </a:pPr>
                      <a:r>
                        <a:rPr lang="en-US" sz="1000" kern="1200" dirty="0">
                          <a:solidFill>
                            <a:schemeClr val="tx1"/>
                          </a:solidFill>
                          <a:effectLst/>
                          <a:latin typeface="+mj-lt"/>
                          <a:ea typeface="+mn-ea"/>
                          <a:cs typeface="Calibri" panose="020F0502020204030204" pitchFamily="34" charset="0"/>
                        </a:rPr>
                        <a:t>Return to Green Plan for end of July 2020</a:t>
                      </a:r>
                    </a:p>
                    <a:p>
                      <a:pPr marL="0" lvl="0" indent="0">
                        <a:buFontTx/>
                        <a:buNone/>
                      </a:pPr>
                      <a:endParaRPr lang="en-US" sz="1000" kern="1200" dirty="0">
                        <a:solidFill>
                          <a:schemeClr val="tx1"/>
                        </a:solidFill>
                        <a:effectLst/>
                        <a:latin typeface="+mj-lt"/>
                        <a:ea typeface="+mn-ea"/>
                        <a:cs typeface="Calibri" panose="020F0502020204030204" pitchFamily="34" charset="0"/>
                      </a:endParaRPr>
                    </a:p>
                    <a:p>
                      <a:pPr lvl="0"/>
                      <a:endParaRPr lang="en-US" sz="1000" kern="1200" dirty="0">
                        <a:solidFill>
                          <a:schemeClr val="tx1"/>
                        </a:solidFill>
                        <a:effectLst/>
                        <a:latin typeface="+mj-lt"/>
                        <a:ea typeface="+mn-ea"/>
                        <a:cs typeface="Calibri" panose="020F0502020204030204" pitchFamily="34" charset="0"/>
                      </a:endParaRPr>
                    </a:p>
                    <a:p>
                      <a:pPr lvl="0"/>
                      <a:endParaRPr lang="en-GB" sz="1000" dirty="0">
                        <a:effectLst/>
                        <a:latin typeface="+mj-lt"/>
                        <a:ea typeface="Calibri" panose="020F0502020204030204" pitchFamily="34" charset="0"/>
                        <a:cs typeface="Calibri" panose="020F0502020204030204" pitchFamily="34" charset="0"/>
                      </a:endParaRPr>
                    </a:p>
                    <a:p>
                      <a:pPr lvl="0"/>
                      <a:endParaRPr lang="en-GB" sz="1000" baseline="0" dirty="0">
                        <a:solidFill>
                          <a:srgbClr val="FF0000"/>
                        </a:solidFill>
                        <a:latin typeface="+mj-lt"/>
                      </a:endParaRPr>
                    </a:p>
                  </a:txBody>
                  <a:tcP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tc>
                  <a:txBody>
                    <a:bodyPr/>
                    <a:lstStyle/>
                    <a:p>
                      <a:pPr marL="72000" marR="0" lvl="0" indent="-7200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lang="en-US" sz="1000" baseline="0" dirty="0">
                          <a:solidFill>
                            <a:schemeClr val="tx1"/>
                          </a:solidFill>
                          <a:latin typeface="+mj-lt"/>
                        </a:rPr>
                        <a:t>Reports shared with all customers 2 business days after Amendment invoice issue date.</a:t>
                      </a:r>
                    </a:p>
                    <a:p>
                      <a:pPr marL="0" marR="0" lvl="0" indent="0" algn="l" defTabSz="914400" rtl="0" eaLnBrk="1" fontAlgn="auto" latinLnBrk="0" hangingPunct="1">
                        <a:lnSpc>
                          <a:spcPct val="100000"/>
                        </a:lnSpc>
                        <a:spcBef>
                          <a:spcPts val="0"/>
                        </a:spcBef>
                        <a:spcAft>
                          <a:spcPts val="400"/>
                        </a:spcAft>
                        <a:buClrTx/>
                        <a:buSzTx/>
                        <a:buFont typeface="Arial" panose="020B0604020202020204" pitchFamily="34" charset="0"/>
                        <a:buNone/>
                        <a:tabLst/>
                        <a:defRPr/>
                      </a:pPr>
                      <a:endParaRPr lang="en-US" sz="1000" baseline="0" dirty="0">
                        <a:solidFill>
                          <a:schemeClr val="tx1"/>
                        </a:solidFill>
                        <a:latin typeface="+mj-lt"/>
                      </a:endParaRPr>
                    </a:p>
                    <a:p>
                      <a:pPr marL="0" marR="0" lvl="0" indent="0" algn="l" defTabSz="914400" rtl="0" eaLnBrk="1" fontAlgn="auto" latinLnBrk="0" hangingPunct="1">
                        <a:lnSpc>
                          <a:spcPct val="100000"/>
                        </a:lnSpc>
                        <a:spcBef>
                          <a:spcPts val="0"/>
                        </a:spcBef>
                        <a:spcAft>
                          <a:spcPts val="400"/>
                        </a:spcAft>
                        <a:buClrTx/>
                        <a:buSzTx/>
                        <a:buFont typeface="Arial" panose="020B0604020202020204" pitchFamily="34" charset="0"/>
                        <a:buNone/>
                        <a:tabLst/>
                        <a:defRPr/>
                      </a:pPr>
                      <a:endParaRPr lang="en-US" sz="1000" baseline="0" dirty="0">
                        <a:solidFill>
                          <a:schemeClr val="tx1"/>
                        </a:solidFill>
                        <a:latin typeface="+mj-lt"/>
                      </a:endParaRPr>
                    </a:p>
                  </a:txBody>
                  <a:tcP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16514634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Summary</a:t>
            </a:r>
          </a:p>
        </p:txBody>
      </p:sp>
      <p:sp>
        <p:nvSpPr>
          <p:cNvPr id="3" name="Content Placeholder 2"/>
          <p:cNvSpPr>
            <a:spLocks noGrp="1"/>
          </p:cNvSpPr>
          <p:nvPr>
            <p:ph idx="1"/>
          </p:nvPr>
        </p:nvSpPr>
        <p:spPr/>
        <p:txBody>
          <a:bodyPr>
            <a:normAutofit/>
          </a:bodyPr>
          <a:lstStyle/>
          <a:p>
            <a:endParaRPr lang="en-GB" sz="1600" dirty="0"/>
          </a:p>
          <a:p>
            <a:endParaRPr lang="en-GB" sz="1600" dirty="0"/>
          </a:p>
          <a:p>
            <a:pPr marL="0" indent="0">
              <a:buNone/>
            </a:pPr>
            <a:endParaRPr lang="en-GB" sz="1600" dirty="0"/>
          </a:p>
          <a:p>
            <a:pPr marL="0" indent="0">
              <a:buNone/>
            </a:pPr>
            <a:endParaRPr lang="en-GB" sz="1400" dirty="0"/>
          </a:p>
          <a:p>
            <a:endParaRPr lang="en-GB" sz="1400" dirty="0"/>
          </a:p>
        </p:txBody>
      </p:sp>
      <p:sp>
        <p:nvSpPr>
          <p:cNvPr id="6" name="Content Placeholder 2"/>
          <p:cNvSpPr txBox="1">
            <a:spLocks/>
          </p:cNvSpPr>
          <p:nvPr/>
        </p:nvSpPr>
        <p:spPr>
          <a:xfrm>
            <a:off x="467544" y="669053"/>
            <a:ext cx="8229600" cy="4064388"/>
          </a:xfrm>
          <a:prstGeom prst="rect">
            <a:avLst/>
          </a:prstGeom>
        </p:spPr>
        <p:txBody>
          <a:bodyPr vert="horz" lIns="91440" tIns="45720" rIns="91440" bIns="45720" rtlCol="0" anchor="t">
            <a:normAutofit/>
          </a:bodyPr>
          <a:lst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GB" sz="1800" dirty="0">
                <a:solidFill>
                  <a:schemeClr val="accent1"/>
                </a:solidFill>
                <a:latin typeface="Arial"/>
                <a:cs typeface="Arial"/>
              </a:rPr>
              <a:t>54 unique MPRNs with ASP mismatch (% of billed Large Supply Points with ASP mismatch = 0.02%).</a:t>
            </a:r>
          </a:p>
          <a:p>
            <a:endParaRPr lang="en-GB" sz="1800" dirty="0">
              <a:solidFill>
                <a:schemeClr val="accent1"/>
              </a:solidFill>
              <a:latin typeface="Arial"/>
              <a:cs typeface="Arial"/>
            </a:endParaRPr>
          </a:p>
          <a:p>
            <a:r>
              <a:rPr lang="en-GB" sz="1800" dirty="0">
                <a:solidFill>
                  <a:schemeClr val="accent1"/>
                </a:solidFill>
                <a:latin typeface="Arial"/>
                <a:cs typeface="Arial"/>
              </a:rPr>
              <a:t>419 MPRNs with AML mismatch (% of Small Supply Points with AML mismatch = 0.004%).</a:t>
            </a:r>
          </a:p>
          <a:p>
            <a:pPr marL="0" indent="0">
              <a:buNone/>
            </a:pPr>
            <a:endParaRPr lang="en-GB" sz="1800" dirty="0">
              <a:solidFill>
                <a:schemeClr val="accent1"/>
              </a:solidFill>
              <a:latin typeface="Arial"/>
              <a:cs typeface="Arial"/>
            </a:endParaRPr>
          </a:p>
          <a:p>
            <a:r>
              <a:rPr lang="en-GB" sz="1800" dirty="0">
                <a:solidFill>
                  <a:schemeClr val="accent1"/>
                </a:solidFill>
                <a:latin typeface="Arial"/>
                <a:cs typeface="Arial"/>
              </a:rPr>
              <a:t>Automation of Exception resolution steps competed for a number of exception codes (eliminated manual effort and risk of error).</a:t>
            </a:r>
          </a:p>
          <a:p>
            <a:endParaRPr lang="en-GB" sz="1800" dirty="0">
              <a:solidFill>
                <a:schemeClr val="accent1"/>
              </a:solidFill>
              <a:latin typeface="Arial"/>
              <a:cs typeface="Arial"/>
            </a:endParaRPr>
          </a:p>
          <a:p>
            <a:r>
              <a:rPr lang="en-GB" sz="1800" dirty="0">
                <a:solidFill>
                  <a:schemeClr val="accent1"/>
                </a:solidFill>
              </a:rPr>
              <a:t>Defect resolution and deployment has been affected by re-prioritisation and focus on AQ issues and test environment availability issues causing bottle necks through-out the process. RTG forecast to be by 31</a:t>
            </a:r>
            <a:r>
              <a:rPr lang="en-GB" sz="1800" baseline="30000" dirty="0">
                <a:solidFill>
                  <a:schemeClr val="accent1"/>
                </a:solidFill>
              </a:rPr>
              <a:t>st</a:t>
            </a:r>
            <a:r>
              <a:rPr lang="en-GB" sz="1800" dirty="0">
                <a:solidFill>
                  <a:schemeClr val="accent1"/>
                </a:solidFill>
              </a:rPr>
              <a:t> July 2020.</a:t>
            </a:r>
          </a:p>
          <a:p>
            <a:endParaRPr lang="en-GB" sz="1800" dirty="0">
              <a:solidFill>
                <a:schemeClr val="accent1"/>
              </a:solidFill>
              <a:latin typeface="Arial"/>
              <a:cs typeface="Arial"/>
            </a:endParaRPr>
          </a:p>
          <a:p>
            <a:endParaRPr lang="en-GB" sz="1800" dirty="0">
              <a:solidFill>
                <a:schemeClr val="accent1"/>
              </a:solidFill>
              <a:latin typeface="Arial"/>
              <a:cs typeface="Arial"/>
            </a:endParaRPr>
          </a:p>
          <a:p>
            <a:endParaRPr lang="en-GB" sz="1800" dirty="0">
              <a:solidFill>
                <a:schemeClr val="accent1"/>
              </a:solidFill>
              <a:latin typeface="Arial"/>
              <a:cs typeface="Arial"/>
            </a:endParaRPr>
          </a:p>
          <a:p>
            <a:endParaRPr lang="en-GB" sz="1800" dirty="0">
              <a:solidFill>
                <a:schemeClr val="accent1"/>
              </a:solidFill>
              <a:latin typeface="Arial"/>
              <a:cs typeface="Arial"/>
            </a:endParaRPr>
          </a:p>
          <a:p>
            <a:endParaRPr lang="en-GB" sz="1800" dirty="0">
              <a:solidFill>
                <a:schemeClr val="accent1"/>
              </a:solidFill>
            </a:endParaRPr>
          </a:p>
          <a:p>
            <a:pPr marL="0" indent="0">
              <a:buNone/>
            </a:pPr>
            <a:endParaRPr lang="en-GB" sz="1400" u="sng" dirty="0"/>
          </a:p>
          <a:p>
            <a:endParaRPr lang="en-GB" sz="1400" dirty="0"/>
          </a:p>
          <a:p>
            <a:pPr marL="0" indent="0">
              <a:buNone/>
            </a:pPr>
            <a:endParaRPr lang="en-GB" sz="1400" dirty="0"/>
          </a:p>
          <a:p>
            <a:endParaRPr lang="en-GB" sz="1400" dirty="0"/>
          </a:p>
          <a:p>
            <a:endParaRPr lang="en-GB" sz="1400" dirty="0"/>
          </a:p>
          <a:p>
            <a:endParaRPr lang="en-GB" sz="1400" dirty="0"/>
          </a:p>
          <a:p>
            <a:endParaRPr lang="en-GB" sz="1400" dirty="0"/>
          </a:p>
          <a:p>
            <a:endParaRPr lang="en-GB" sz="1400" dirty="0"/>
          </a:p>
          <a:p>
            <a:endParaRPr lang="en-GB" sz="1600" i="1" dirty="0"/>
          </a:p>
          <a:p>
            <a:endParaRPr lang="en-GB" sz="1600" dirty="0"/>
          </a:p>
          <a:p>
            <a:pPr>
              <a:buFont typeface="Arial" panose="020B0604020202020204" pitchFamily="34" charset="0"/>
              <a:buChar char="•"/>
            </a:pPr>
            <a:endParaRPr lang="en-GB" sz="1600" dirty="0"/>
          </a:p>
          <a:p>
            <a:pPr marL="0" indent="0">
              <a:buNone/>
            </a:pPr>
            <a:endParaRPr lang="en-GB" sz="1600" dirty="0"/>
          </a:p>
          <a:p>
            <a:pPr marL="0" indent="0">
              <a:buNone/>
            </a:pPr>
            <a:endParaRPr lang="en-GB" sz="1400" dirty="0"/>
          </a:p>
          <a:p>
            <a:endParaRPr lang="en-GB" sz="1400" dirty="0"/>
          </a:p>
        </p:txBody>
      </p:sp>
    </p:spTree>
    <p:extLst>
      <p:ext uri="{BB962C8B-B14F-4D97-AF65-F5344CB8AC3E}">
        <p14:creationId xmlns:p14="http://schemas.microsoft.com/office/powerpoint/2010/main" val="5259341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792" y="195486"/>
            <a:ext cx="8507288" cy="637580"/>
          </a:xfrm>
        </p:spPr>
        <p:txBody>
          <a:bodyPr vert="horz" lIns="91440" tIns="45720" rIns="91440" bIns="45720" rtlCol="0" anchor="ctr">
            <a:normAutofit/>
          </a:bodyPr>
          <a:lstStyle/>
          <a:p>
            <a:pPr algn="l"/>
            <a:r>
              <a:rPr lang="en-GB" sz="2400" dirty="0"/>
              <a:t>Summary Resolution Plan</a:t>
            </a:r>
          </a:p>
        </p:txBody>
      </p:sp>
      <p:cxnSp>
        <p:nvCxnSpPr>
          <p:cNvPr id="16" name="Straight Connector 15"/>
          <p:cNvCxnSpPr/>
          <p:nvPr/>
        </p:nvCxnSpPr>
        <p:spPr>
          <a:xfrm>
            <a:off x="6533305" y="1347614"/>
            <a:ext cx="1100" cy="3493740"/>
          </a:xfrm>
          <a:prstGeom prst="line">
            <a:avLst/>
          </a:prstGeom>
          <a:ln w="28575">
            <a:solidFill>
              <a:schemeClr val="bg1">
                <a:lumMod val="7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698588" y="1347614"/>
            <a:ext cx="0" cy="3507804"/>
          </a:xfrm>
          <a:prstGeom prst="line">
            <a:avLst/>
          </a:prstGeom>
          <a:ln w="28575">
            <a:solidFill>
              <a:schemeClr val="bg1">
                <a:lumMod val="7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4818433" y="1347614"/>
            <a:ext cx="1100" cy="3493740"/>
          </a:xfrm>
          <a:prstGeom prst="line">
            <a:avLst/>
          </a:prstGeom>
          <a:ln w="28575">
            <a:solidFill>
              <a:schemeClr val="bg1">
                <a:lumMod val="7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3983716" y="1347614"/>
            <a:ext cx="0" cy="3507804"/>
          </a:xfrm>
          <a:prstGeom prst="line">
            <a:avLst/>
          </a:prstGeom>
          <a:ln w="28575">
            <a:solidFill>
              <a:schemeClr val="bg1">
                <a:lumMod val="7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3118520" y="1347614"/>
            <a:ext cx="1100" cy="3493740"/>
          </a:xfrm>
          <a:prstGeom prst="line">
            <a:avLst/>
          </a:prstGeom>
          <a:ln w="28575">
            <a:solidFill>
              <a:schemeClr val="bg1">
                <a:lumMod val="7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2283803" y="1347614"/>
            <a:ext cx="0" cy="3507804"/>
          </a:xfrm>
          <a:prstGeom prst="line">
            <a:avLst/>
          </a:prstGeom>
          <a:ln w="28575">
            <a:solidFill>
              <a:schemeClr val="bg1">
                <a:lumMod val="7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1403648" y="1347614"/>
            <a:ext cx="1100" cy="3493740"/>
          </a:xfrm>
          <a:prstGeom prst="line">
            <a:avLst/>
          </a:prstGeom>
          <a:ln w="28575">
            <a:solidFill>
              <a:schemeClr val="bg1">
                <a:lumMod val="75000"/>
              </a:schemeClr>
            </a:solidFill>
            <a:prstDash val="sysDot"/>
          </a:ln>
        </p:spPr>
        <p:style>
          <a:lnRef idx="1">
            <a:schemeClr val="accent1"/>
          </a:lnRef>
          <a:fillRef idx="0">
            <a:schemeClr val="accent1"/>
          </a:fillRef>
          <a:effectRef idx="0">
            <a:schemeClr val="accent1"/>
          </a:effectRef>
          <a:fontRef idx="minor">
            <a:schemeClr val="tx1"/>
          </a:fontRef>
        </p:style>
      </p:cxnSp>
      <p:sp>
        <p:nvSpPr>
          <p:cNvPr id="25" name="Rounded Rectangle 24"/>
          <p:cNvSpPr/>
          <p:nvPr/>
        </p:nvSpPr>
        <p:spPr>
          <a:xfrm>
            <a:off x="1454857" y="995564"/>
            <a:ext cx="792088" cy="288032"/>
          </a:xfrm>
          <a:prstGeom prst="roundRect">
            <a:avLst/>
          </a:prstGeom>
          <a:solidFill>
            <a:schemeClr val="tx2">
              <a:lumMod val="60000"/>
              <a:lumOff val="4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t>Apr</a:t>
            </a:r>
          </a:p>
        </p:txBody>
      </p:sp>
      <p:sp>
        <p:nvSpPr>
          <p:cNvPr id="26" name="Rounded Rectangle 25"/>
          <p:cNvSpPr/>
          <p:nvPr/>
        </p:nvSpPr>
        <p:spPr>
          <a:xfrm>
            <a:off x="2306267" y="995564"/>
            <a:ext cx="792088" cy="288032"/>
          </a:xfrm>
          <a:prstGeom prst="roundRect">
            <a:avLst/>
          </a:prstGeom>
          <a:solidFill>
            <a:schemeClr val="tx2">
              <a:lumMod val="60000"/>
              <a:lumOff val="4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t>May</a:t>
            </a:r>
          </a:p>
        </p:txBody>
      </p:sp>
      <p:sp>
        <p:nvSpPr>
          <p:cNvPr id="27" name="Rounded Rectangle 26"/>
          <p:cNvSpPr/>
          <p:nvPr/>
        </p:nvSpPr>
        <p:spPr>
          <a:xfrm>
            <a:off x="3157677" y="995564"/>
            <a:ext cx="792088" cy="288032"/>
          </a:xfrm>
          <a:prstGeom prst="roundRect">
            <a:avLst/>
          </a:prstGeom>
          <a:solidFill>
            <a:schemeClr val="tx2">
              <a:lumMod val="60000"/>
              <a:lumOff val="4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t>Jun</a:t>
            </a:r>
          </a:p>
        </p:txBody>
      </p:sp>
      <p:sp>
        <p:nvSpPr>
          <p:cNvPr id="28" name="Rounded Rectangle 27"/>
          <p:cNvSpPr/>
          <p:nvPr/>
        </p:nvSpPr>
        <p:spPr>
          <a:xfrm>
            <a:off x="4009087" y="995564"/>
            <a:ext cx="792088" cy="288032"/>
          </a:xfrm>
          <a:prstGeom prst="roundRect">
            <a:avLst/>
          </a:prstGeom>
          <a:solidFill>
            <a:schemeClr val="tx2">
              <a:lumMod val="60000"/>
              <a:lumOff val="4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t>Jul</a:t>
            </a:r>
          </a:p>
        </p:txBody>
      </p:sp>
      <p:sp>
        <p:nvSpPr>
          <p:cNvPr id="29" name="Rounded Rectangle 28"/>
          <p:cNvSpPr/>
          <p:nvPr/>
        </p:nvSpPr>
        <p:spPr>
          <a:xfrm>
            <a:off x="4860497" y="995564"/>
            <a:ext cx="792088" cy="288032"/>
          </a:xfrm>
          <a:prstGeom prst="roundRect">
            <a:avLst/>
          </a:prstGeom>
          <a:solidFill>
            <a:schemeClr val="tx2">
              <a:lumMod val="60000"/>
              <a:lumOff val="4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t>Aug</a:t>
            </a:r>
          </a:p>
        </p:txBody>
      </p:sp>
      <p:sp>
        <p:nvSpPr>
          <p:cNvPr id="30" name="Rounded Rectangle 29"/>
          <p:cNvSpPr/>
          <p:nvPr/>
        </p:nvSpPr>
        <p:spPr>
          <a:xfrm>
            <a:off x="5711908" y="995564"/>
            <a:ext cx="792088" cy="288032"/>
          </a:xfrm>
          <a:prstGeom prst="roundRect">
            <a:avLst/>
          </a:prstGeom>
          <a:solidFill>
            <a:schemeClr val="tx2">
              <a:lumMod val="60000"/>
              <a:lumOff val="4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t>Sept</a:t>
            </a:r>
          </a:p>
        </p:txBody>
      </p:sp>
      <p:sp>
        <p:nvSpPr>
          <p:cNvPr id="31" name="Pentagon 30"/>
          <p:cNvSpPr/>
          <p:nvPr/>
        </p:nvSpPr>
        <p:spPr>
          <a:xfrm>
            <a:off x="1462054" y="1995686"/>
            <a:ext cx="1643498" cy="216024"/>
          </a:xfrm>
          <a:prstGeom prst="homePlate">
            <a:avLst/>
          </a:prstGeom>
          <a:solidFill>
            <a:srgbClr val="0070C0"/>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b="1" dirty="0"/>
              <a:t>Mobilise</a:t>
            </a:r>
          </a:p>
        </p:txBody>
      </p:sp>
      <p:sp>
        <p:nvSpPr>
          <p:cNvPr id="32" name="Rounded Rectangle 31"/>
          <p:cNvSpPr/>
          <p:nvPr/>
        </p:nvSpPr>
        <p:spPr>
          <a:xfrm>
            <a:off x="6576004" y="994037"/>
            <a:ext cx="792088" cy="288032"/>
          </a:xfrm>
          <a:prstGeom prst="roundRect">
            <a:avLst/>
          </a:prstGeom>
          <a:solidFill>
            <a:schemeClr val="tx2">
              <a:lumMod val="60000"/>
              <a:lumOff val="4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t>Oct</a:t>
            </a:r>
          </a:p>
        </p:txBody>
      </p:sp>
      <p:sp>
        <p:nvSpPr>
          <p:cNvPr id="33" name="Rounded Rectangle 32"/>
          <p:cNvSpPr/>
          <p:nvPr/>
        </p:nvSpPr>
        <p:spPr>
          <a:xfrm>
            <a:off x="7440100" y="987574"/>
            <a:ext cx="1380372" cy="288032"/>
          </a:xfrm>
          <a:prstGeom prst="roundRect">
            <a:avLst/>
          </a:prstGeom>
          <a:solidFill>
            <a:schemeClr val="tx2">
              <a:lumMod val="60000"/>
              <a:lumOff val="4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t>Nov onwards</a:t>
            </a:r>
          </a:p>
        </p:txBody>
      </p:sp>
      <p:cxnSp>
        <p:nvCxnSpPr>
          <p:cNvPr id="34" name="Straight Connector 33"/>
          <p:cNvCxnSpPr/>
          <p:nvPr/>
        </p:nvCxnSpPr>
        <p:spPr>
          <a:xfrm>
            <a:off x="7380312" y="1346087"/>
            <a:ext cx="1100" cy="3493740"/>
          </a:xfrm>
          <a:prstGeom prst="line">
            <a:avLst/>
          </a:prstGeom>
          <a:ln w="28575">
            <a:solidFill>
              <a:schemeClr val="bg1">
                <a:lumMod val="75000"/>
              </a:schemeClr>
            </a:solidFill>
            <a:prstDash val="sysDot"/>
          </a:ln>
        </p:spPr>
        <p:style>
          <a:lnRef idx="1">
            <a:schemeClr val="accent1"/>
          </a:lnRef>
          <a:fillRef idx="0">
            <a:schemeClr val="accent1"/>
          </a:fillRef>
          <a:effectRef idx="0">
            <a:schemeClr val="accent1"/>
          </a:effectRef>
          <a:fontRef idx="minor">
            <a:schemeClr val="tx1"/>
          </a:fontRef>
        </p:style>
      </p:cxnSp>
      <p:sp>
        <p:nvSpPr>
          <p:cNvPr id="35" name="Rounded Rectangle 34"/>
          <p:cNvSpPr/>
          <p:nvPr/>
        </p:nvSpPr>
        <p:spPr>
          <a:xfrm>
            <a:off x="142603" y="1392210"/>
            <a:ext cx="1152128" cy="491130"/>
          </a:xfrm>
          <a:prstGeom prst="roundRect">
            <a:avLst/>
          </a:prstGeom>
          <a:solidFill>
            <a:srgbClr val="00B050"/>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a:t>ASP / AML Mismatches</a:t>
            </a:r>
          </a:p>
        </p:txBody>
      </p:sp>
      <p:sp>
        <p:nvSpPr>
          <p:cNvPr id="36" name="Rounded Rectangle 35"/>
          <p:cNvSpPr/>
          <p:nvPr/>
        </p:nvSpPr>
        <p:spPr>
          <a:xfrm>
            <a:off x="140653" y="3113728"/>
            <a:ext cx="1152128" cy="491130"/>
          </a:xfrm>
          <a:prstGeom prst="roundRect">
            <a:avLst/>
          </a:prstGeom>
          <a:solidFill>
            <a:srgbClr val="00B050"/>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a:t>Exclusions</a:t>
            </a:r>
          </a:p>
        </p:txBody>
      </p:sp>
      <p:sp>
        <p:nvSpPr>
          <p:cNvPr id="39" name="Rounded Rectangle 38"/>
          <p:cNvSpPr/>
          <p:nvPr/>
        </p:nvSpPr>
        <p:spPr>
          <a:xfrm>
            <a:off x="136749" y="3742262"/>
            <a:ext cx="1152128" cy="491130"/>
          </a:xfrm>
          <a:prstGeom prst="roundRect">
            <a:avLst/>
          </a:prstGeom>
          <a:solidFill>
            <a:srgbClr val="FF0000"/>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a:t>Defects</a:t>
            </a:r>
          </a:p>
        </p:txBody>
      </p:sp>
      <p:sp>
        <p:nvSpPr>
          <p:cNvPr id="40" name="Rounded Rectangle 39"/>
          <p:cNvSpPr/>
          <p:nvPr/>
        </p:nvSpPr>
        <p:spPr>
          <a:xfrm>
            <a:off x="136749" y="4329776"/>
            <a:ext cx="1152128" cy="491130"/>
          </a:xfrm>
          <a:prstGeom prst="roundRect">
            <a:avLst/>
          </a:prstGeom>
          <a:solidFill>
            <a:srgbClr val="00B050"/>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a:solidFill>
                  <a:schemeClr val="bg1"/>
                </a:solidFill>
              </a:rPr>
              <a:t>MI / Reporting</a:t>
            </a:r>
          </a:p>
        </p:txBody>
      </p:sp>
      <p:sp>
        <p:nvSpPr>
          <p:cNvPr id="41" name="Pentagon 40"/>
          <p:cNvSpPr/>
          <p:nvPr/>
        </p:nvSpPr>
        <p:spPr>
          <a:xfrm>
            <a:off x="3174934" y="1995872"/>
            <a:ext cx="4193158" cy="216024"/>
          </a:xfrm>
          <a:prstGeom prst="homePlate">
            <a:avLst/>
          </a:prstGeom>
          <a:solidFill>
            <a:srgbClr val="0070C0"/>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b="1" dirty="0"/>
              <a:t>Backlog Clearance</a:t>
            </a:r>
          </a:p>
        </p:txBody>
      </p:sp>
      <p:sp>
        <p:nvSpPr>
          <p:cNvPr id="42" name="Pentagon 41"/>
          <p:cNvSpPr/>
          <p:nvPr/>
        </p:nvSpPr>
        <p:spPr>
          <a:xfrm>
            <a:off x="4860496" y="2254829"/>
            <a:ext cx="3887967" cy="216024"/>
          </a:xfrm>
          <a:prstGeom prst="homePlate">
            <a:avLst/>
          </a:prstGeom>
          <a:solidFill>
            <a:schemeClr val="accent3">
              <a:lumMod val="75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b="1" dirty="0"/>
              <a:t>Operating within SLA</a:t>
            </a:r>
          </a:p>
        </p:txBody>
      </p:sp>
      <p:sp>
        <p:nvSpPr>
          <p:cNvPr id="43" name="Pentagon 42"/>
          <p:cNvSpPr/>
          <p:nvPr/>
        </p:nvSpPr>
        <p:spPr>
          <a:xfrm>
            <a:off x="1462054" y="2571750"/>
            <a:ext cx="1643498" cy="216024"/>
          </a:xfrm>
          <a:prstGeom prst="homePlate">
            <a:avLst/>
          </a:prstGeom>
          <a:solidFill>
            <a:srgbClr val="0070C0"/>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b="1" dirty="0"/>
              <a:t>Mobilise</a:t>
            </a:r>
          </a:p>
        </p:txBody>
      </p:sp>
      <p:sp>
        <p:nvSpPr>
          <p:cNvPr id="44" name="Pentagon 43"/>
          <p:cNvSpPr/>
          <p:nvPr/>
        </p:nvSpPr>
        <p:spPr>
          <a:xfrm>
            <a:off x="3174933" y="2571936"/>
            <a:ext cx="5573529" cy="216024"/>
          </a:xfrm>
          <a:prstGeom prst="homePlate">
            <a:avLst/>
          </a:prstGeom>
          <a:solidFill>
            <a:srgbClr val="0070C0"/>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b="1" dirty="0"/>
              <a:t>Backlog Clearance</a:t>
            </a:r>
          </a:p>
        </p:txBody>
      </p:sp>
      <p:sp>
        <p:nvSpPr>
          <p:cNvPr id="45" name="Pentagon 44"/>
          <p:cNvSpPr/>
          <p:nvPr/>
        </p:nvSpPr>
        <p:spPr>
          <a:xfrm>
            <a:off x="4860497" y="2842342"/>
            <a:ext cx="3887967" cy="216024"/>
          </a:xfrm>
          <a:prstGeom prst="homePlate">
            <a:avLst/>
          </a:prstGeom>
          <a:solidFill>
            <a:schemeClr val="accent3">
              <a:lumMod val="75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b="1" dirty="0"/>
              <a:t>Operating within SLA</a:t>
            </a:r>
          </a:p>
        </p:txBody>
      </p:sp>
      <p:sp>
        <p:nvSpPr>
          <p:cNvPr id="46" name="Pentagon 45"/>
          <p:cNvSpPr/>
          <p:nvPr/>
        </p:nvSpPr>
        <p:spPr>
          <a:xfrm>
            <a:off x="1453902" y="1399946"/>
            <a:ext cx="4244686" cy="216024"/>
          </a:xfrm>
          <a:prstGeom prst="homePlate">
            <a:avLst/>
          </a:prstGeom>
          <a:solidFill>
            <a:srgbClr val="0070C0"/>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b="1" dirty="0"/>
              <a:t>RCA activities</a:t>
            </a:r>
          </a:p>
        </p:txBody>
      </p:sp>
      <p:sp>
        <p:nvSpPr>
          <p:cNvPr id="47" name="Pentagon 46"/>
          <p:cNvSpPr/>
          <p:nvPr/>
        </p:nvSpPr>
        <p:spPr>
          <a:xfrm>
            <a:off x="5724128" y="1667316"/>
            <a:ext cx="3024333" cy="216024"/>
          </a:xfrm>
          <a:prstGeom prst="homePlate">
            <a:avLst/>
          </a:prstGeom>
          <a:solidFill>
            <a:schemeClr val="accent3">
              <a:lumMod val="75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b="1" dirty="0"/>
              <a:t>Operating within SLA</a:t>
            </a:r>
          </a:p>
        </p:txBody>
      </p:sp>
      <p:sp>
        <p:nvSpPr>
          <p:cNvPr id="48" name="Pentagon 47"/>
          <p:cNvSpPr/>
          <p:nvPr/>
        </p:nvSpPr>
        <p:spPr>
          <a:xfrm>
            <a:off x="1462054" y="3164455"/>
            <a:ext cx="1643498" cy="216024"/>
          </a:xfrm>
          <a:prstGeom prst="homePlate">
            <a:avLst/>
          </a:prstGeom>
          <a:solidFill>
            <a:srgbClr val="0070C0"/>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b="1" dirty="0"/>
              <a:t>Mobilise</a:t>
            </a:r>
          </a:p>
        </p:txBody>
      </p:sp>
      <p:sp>
        <p:nvSpPr>
          <p:cNvPr id="49" name="Pentagon 48"/>
          <p:cNvSpPr/>
          <p:nvPr/>
        </p:nvSpPr>
        <p:spPr>
          <a:xfrm>
            <a:off x="3174934" y="3164641"/>
            <a:ext cx="4193158" cy="216024"/>
          </a:xfrm>
          <a:prstGeom prst="homePlate">
            <a:avLst/>
          </a:prstGeom>
          <a:solidFill>
            <a:srgbClr val="0070C0"/>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b="1" dirty="0"/>
              <a:t>Backlog Clearance</a:t>
            </a:r>
          </a:p>
        </p:txBody>
      </p:sp>
      <p:sp>
        <p:nvSpPr>
          <p:cNvPr id="50" name="Pentagon 49"/>
          <p:cNvSpPr/>
          <p:nvPr/>
        </p:nvSpPr>
        <p:spPr>
          <a:xfrm>
            <a:off x="4067948" y="3429924"/>
            <a:ext cx="4680516" cy="216024"/>
          </a:xfrm>
          <a:prstGeom prst="homePlate">
            <a:avLst/>
          </a:prstGeom>
          <a:solidFill>
            <a:schemeClr val="accent3">
              <a:lumMod val="75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b="1" dirty="0"/>
              <a:t>Operating within SLA</a:t>
            </a:r>
          </a:p>
        </p:txBody>
      </p:sp>
      <p:sp>
        <p:nvSpPr>
          <p:cNvPr id="51" name="Pentagon 50"/>
          <p:cNvSpPr/>
          <p:nvPr/>
        </p:nvSpPr>
        <p:spPr>
          <a:xfrm>
            <a:off x="1453901" y="3742262"/>
            <a:ext cx="2495863" cy="216024"/>
          </a:xfrm>
          <a:prstGeom prst="homePlate">
            <a:avLst/>
          </a:prstGeom>
          <a:solidFill>
            <a:srgbClr val="0070C0"/>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b="1" dirty="0"/>
              <a:t>Backlog Clearance</a:t>
            </a:r>
          </a:p>
        </p:txBody>
      </p:sp>
      <p:sp>
        <p:nvSpPr>
          <p:cNvPr id="52" name="Pentagon 51"/>
          <p:cNvSpPr/>
          <p:nvPr/>
        </p:nvSpPr>
        <p:spPr>
          <a:xfrm>
            <a:off x="4860497" y="4028867"/>
            <a:ext cx="3887964" cy="216024"/>
          </a:xfrm>
          <a:prstGeom prst="homePlate">
            <a:avLst/>
          </a:prstGeom>
          <a:solidFill>
            <a:schemeClr val="accent3">
              <a:lumMod val="75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b="1" dirty="0"/>
              <a:t>Operating within SLA</a:t>
            </a:r>
          </a:p>
        </p:txBody>
      </p:sp>
      <p:sp>
        <p:nvSpPr>
          <p:cNvPr id="53" name="Pentagon 52"/>
          <p:cNvSpPr/>
          <p:nvPr/>
        </p:nvSpPr>
        <p:spPr>
          <a:xfrm>
            <a:off x="1453900" y="4329776"/>
            <a:ext cx="4198685" cy="216024"/>
          </a:xfrm>
          <a:prstGeom prst="homePlate">
            <a:avLst/>
          </a:prstGeom>
          <a:solidFill>
            <a:srgbClr val="0070C0"/>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b="1" dirty="0"/>
              <a:t>Deploy MI solution</a:t>
            </a:r>
          </a:p>
        </p:txBody>
      </p:sp>
      <p:sp>
        <p:nvSpPr>
          <p:cNvPr id="54" name="Pentagon 53"/>
          <p:cNvSpPr/>
          <p:nvPr/>
        </p:nvSpPr>
        <p:spPr>
          <a:xfrm>
            <a:off x="4860032" y="4587974"/>
            <a:ext cx="3887964" cy="216024"/>
          </a:xfrm>
          <a:prstGeom prst="homePlate">
            <a:avLst/>
          </a:prstGeom>
          <a:solidFill>
            <a:schemeClr val="accent3">
              <a:lumMod val="75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b="1" dirty="0"/>
              <a:t>Operating within SLA</a:t>
            </a:r>
          </a:p>
        </p:txBody>
      </p:sp>
      <p:sp>
        <p:nvSpPr>
          <p:cNvPr id="56" name="Rounded Rectangle 37">
            <a:extLst>
              <a:ext uri="{FF2B5EF4-FFF2-40B4-BE49-F238E27FC236}">
                <a16:creationId xmlns:a16="http://schemas.microsoft.com/office/drawing/2014/main" id="{720001BB-1748-451B-9A9A-23DF2152D3BB}"/>
              </a:ext>
            </a:extLst>
          </p:cNvPr>
          <p:cNvSpPr/>
          <p:nvPr/>
        </p:nvSpPr>
        <p:spPr>
          <a:xfrm>
            <a:off x="136749" y="1968291"/>
            <a:ext cx="1152128" cy="491130"/>
          </a:xfrm>
          <a:prstGeom prst="roundRect">
            <a:avLst/>
          </a:prstGeom>
          <a:solidFill>
            <a:srgbClr val="FFC000"/>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a:t>Exceptions (LSPs) </a:t>
            </a:r>
          </a:p>
        </p:txBody>
      </p:sp>
      <p:sp>
        <p:nvSpPr>
          <p:cNvPr id="58" name="Rounded Rectangle 37">
            <a:extLst>
              <a:ext uri="{FF2B5EF4-FFF2-40B4-BE49-F238E27FC236}">
                <a16:creationId xmlns:a16="http://schemas.microsoft.com/office/drawing/2014/main" id="{E7D7C361-E86A-482B-B0AA-9D7AACFFB9D0}"/>
              </a:ext>
            </a:extLst>
          </p:cNvPr>
          <p:cNvSpPr/>
          <p:nvPr/>
        </p:nvSpPr>
        <p:spPr>
          <a:xfrm>
            <a:off x="136749" y="2542209"/>
            <a:ext cx="1152128" cy="491130"/>
          </a:xfrm>
          <a:prstGeom prst="roundRect">
            <a:avLst/>
          </a:prstGeom>
          <a:solidFill>
            <a:srgbClr val="FFC000"/>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a:t>Exceptions (SSPs) </a:t>
            </a:r>
          </a:p>
        </p:txBody>
      </p:sp>
    </p:spTree>
    <p:extLst>
      <p:ext uri="{BB962C8B-B14F-4D97-AF65-F5344CB8AC3E}">
        <p14:creationId xmlns:p14="http://schemas.microsoft.com/office/powerpoint/2010/main" val="5973899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792" y="-20538"/>
            <a:ext cx="6574602" cy="637580"/>
          </a:xfrm>
        </p:spPr>
        <p:txBody>
          <a:bodyPr vert="horz" lIns="91440" tIns="45720" rIns="91440" bIns="45720" rtlCol="0" anchor="ctr">
            <a:normAutofit/>
          </a:bodyPr>
          <a:lstStyle/>
          <a:p>
            <a:r>
              <a:rPr lang="en-GB" sz="2400" dirty="0"/>
              <a:t>Supporting Information Mismatches</a:t>
            </a:r>
          </a:p>
        </p:txBody>
      </p:sp>
      <p:graphicFrame>
        <p:nvGraphicFramePr>
          <p:cNvPr id="7" name="Table 6"/>
          <p:cNvGraphicFramePr>
            <a:graphicFrameLocks noGrp="1"/>
          </p:cNvGraphicFramePr>
          <p:nvPr>
            <p:extLst>
              <p:ext uri="{D42A27DB-BD31-4B8C-83A1-F6EECF244321}">
                <p14:modId xmlns:p14="http://schemas.microsoft.com/office/powerpoint/2010/main" val="31100928"/>
              </p:ext>
            </p:extLst>
          </p:nvPr>
        </p:nvGraphicFramePr>
        <p:xfrm>
          <a:off x="6876256" y="204774"/>
          <a:ext cx="2088232" cy="4709500"/>
        </p:xfrm>
        <a:graphic>
          <a:graphicData uri="http://schemas.openxmlformats.org/drawingml/2006/table">
            <a:tbl>
              <a:tblPr firstRow="1" bandRow="1">
                <a:tableStyleId>{5940675A-B579-460E-94D1-54222C63F5DA}</a:tableStyleId>
              </a:tblPr>
              <a:tblGrid>
                <a:gridCol w="2088232">
                  <a:extLst>
                    <a:ext uri="{9D8B030D-6E8A-4147-A177-3AD203B41FA5}">
                      <a16:colId xmlns:a16="http://schemas.microsoft.com/office/drawing/2014/main" val="20000"/>
                    </a:ext>
                  </a:extLst>
                </a:gridCol>
              </a:tblGrid>
              <a:tr h="202284">
                <a:tc>
                  <a:txBody>
                    <a:bodyPr/>
                    <a:lstStyle/>
                    <a:p>
                      <a:r>
                        <a:rPr lang="en-GB" sz="900" b="1" dirty="0">
                          <a:solidFill>
                            <a:schemeClr val="bg1"/>
                          </a:solidFill>
                        </a:rPr>
                        <a:t>SLA</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0"/>
                  </a:ext>
                </a:extLst>
              </a:tr>
              <a:tr h="339466">
                <a:tc>
                  <a:txBody>
                    <a:bodyPr/>
                    <a:lstStyle/>
                    <a:p>
                      <a:pPr marL="72000" lvl="0" indent="-72000">
                        <a:spcAft>
                          <a:spcPts val="400"/>
                        </a:spcAft>
                        <a:buFont typeface="Arial" panose="020B0604020202020204" pitchFamily="34" charset="0"/>
                        <a:buChar char="•"/>
                      </a:pPr>
                      <a:r>
                        <a:rPr lang="en-GB" sz="700" dirty="0"/>
                        <a:t>Mismatches are corrected ‘in cycle’ and associated defects are cleared in time for the second following cycle from detection. </a:t>
                      </a:r>
                    </a:p>
                    <a:p>
                      <a:pPr marL="72000" lvl="0" indent="-72000">
                        <a:spcAft>
                          <a:spcPts val="400"/>
                        </a:spcAft>
                        <a:buFont typeface="Arial" panose="020B0604020202020204" pitchFamily="34" charset="0"/>
                        <a:buChar char="•"/>
                      </a:pPr>
                      <a:r>
                        <a:rPr lang="en-GB" sz="700" dirty="0"/>
                        <a:t>Correction of mismatches should be invisible to shippers. During transition to this any correction files issued are delivered within </a:t>
                      </a:r>
                      <a:r>
                        <a:rPr lang="en-GB" sz="700" b="1" dirty="0"/>
                        <a:t>3 business</a:t>
                      </a:r>
                      <a:r>
                        <a:rPr lang="en-GB" sz="700" dirty="0"/>
                        <a:t> days of payment due date issue and meet communicated quality and format requirements on first delivery.</a:t>
                      </a:r>
                    </a:p>
                    <a:p>
                      <a:pPr marL="72000" lvl="0" indent="-72000">
                        <a:spcAft>
                          <a:spcPts val="400"/>
                        </a:spcAft>
                        <a:buFont typeface="Arial" panose="020B0604020202020204" pitchFamily="34" charset="0"/>
                        <a:buChar char="•"/>
                      </a:pPr>
                      <a:r>
                        <a:rPr lang="en-GB" sz="700" dirty="0"/>
                        <a:t>There should be no unresolved causes to  mismatches of more than </a:t>
                      </a:r>
                      <a:r>
                        <a:rPr lang="en-GB" sz="700" b="1" dirty="0"/>
                        <a:t>2 invoice cycles </a:t>
                      </a:r>
                      <a:r>
                        <a:rPr lang="en-GB" sz="700" dirty="0"/>
                        <a:t>in age.</a:t>
                      </a:r>
                      <a:r>
                        <a:rPr lang="en-GB" sz="700" b="1" dirty="0"/>
                        <a:t> </a:t>
                      </a:r>
                      <a:endParaRPr lang="en-GB" sz="700" dirty="0"/>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0001"/>
                  </a:ext>
                </a:extLst>
              </a:tr>
              <a:tr h="176128">
                <a:tc>
                  <a:txBody>
                    <a:bodyPr/>
                    <a:lstStyle/>
                    <a:p>
                      <a:pPr marL="0" algn="l" defTabSz="914400" rtl="0" eaLnBrk="1" latinLnBrk="0" hangingPunct="1"/>
                      <a:r>
                        <a:rPr lang="en-US" sz="800" b="1" kern="1200" dirty="0">
                          <a:solidFill>
                            <a:schemeClr val="bg1"/>
                          </a:solidFill>
                          <a:latin typeface="+mn-lt"/>
                          <a:ea typeface="+mn-ea"/>
                          <a:cs typeface="+mn-cs"/>
                        </a:rPr>
                        <a:t>Target</a:t>
                      </a:r>
                      <a:r>
                        <a:rPr lang="en-US" sz="800" b="1" kern="1200" baseline="0" dirty="0">
                          <a:solidFill>
                            <a:schemeClr val="bg1"/>
                          </a:solidFill>
                          <a:latin typeface="+mn-lt"/>
                          <a:ea typeface="+mn-ea"/>
                          <a:cs typeface="+mn-cs"/>
                        </a:rPr>
                        <a:t> Date to operate within SLA</a:t>
                      </a:r>
                      <a:endParaRPr lang="en-US" sz="800" b="1" kern="1200" dirty="0">
                        <a:solidFill>
                          <a:schemeClr val="bg1"/>
                        </a:solidFill>
                        <a:latin typeface="+mn-lt"/>
                        <a:ea typeface="+mn-ea"/>
                        <a:cs typeface="+mn-cs"/>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2"/>
                  </a:ext>
                </a:extLst>
              </a:tr>
              <a:tr h="339466">
                <a:tc>
                  <a:txBody>
                    <a:bodyPr/>
                    <a:lstStyle/>
                    <a:p>
                      <a:pPr algn="ctr"/>
                      <a:r>
                        <a:rPr lang="en-GB" sz="800" b="0" dirty="0"/>
                        <a:t>August 2019</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0003"/>
                  </a:ext>
                </a:extLst>
              </a:tr>
              <a:tr h="271374">
                <a:tc>
                  <a:txBody>
                    <a:bodyPr/>
                    <a:lstStyle/>
                    <a:p>
                      <a:pPr algn="ctr"/>
                      <a:r>
                        <a:rPr lang="en-GB" sz="800" b="1" dirty="0">
                          <a:solidFill>
                            <a:schemeClr val="bg1"/>
                          </a:solidFill>
                        </a:rPr>
                        <a:t>Current </a:t>
                      </a:r>
                      <a:r>
                        <a:rPr lang="en-GB" sz="800" b="1" baseline="0" dirty="0">
                          <a:solidFill>
                            <a:schemeClr val="bg1"/>
                          </a:solidFill>
                        </a:rPr>
                        <a:t> SLA RAG Status</a:t>
                      </a:r>
                      <a:endParaRPr lang="en-GB" sz="800" b="0" dirty="0">
                        <a:solidFill>
                          <a:schemeClr val="bg1"/>
                        </a:solidFill>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4"/>
                  </a:ext>
                </a:extLst>
              </a:tr>
              <a:tr h="33946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800" b="1" dirty="0">
                          <a:solidFill>
                            <a:schemeClr val="bg1"/>
                          </a:solidFill>
                        </a:rPr>
                        <a:t>GREEN</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B050"/>
                    </a:solidFill>
                  </a:tcPr>
                </a:tc>
                <a:extLst>
                  <a:ext uri="{0D108BD9-81ED-4DB2-BD59-A6C34878D82A}">
                    <a16:rowId xmlns:a16="http://schemas.microsoft.com/office/drawing/2014/main" val="10005"/>
                  </a:ext>
                </a:extLst>
              </a:tr>
              <a:tr h="33946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800" b="1" dirty="0">
                          <a:solidFill>
                            <a:schemeClr val="bg1"/>
                          </a:solidFill>
                        </a:rPr>
                        <a:t>RAG</a:t>
                      </a:r>
                      <a:r>
                        <a:rPr lang="en-GB" sz="800" b="1" baseline="0" dirty="0">
                          <a:solidFill>
                            <a:schemeClr val="bg1"/>
                          </a:solidFill>
                        </a:rPr>
                        <a:t> Justification</a:t>
                      </a:r>
                      <a:endParaRPr lang="en-GB" sz="800" b="1" dirty="0">
                        <a:solidFill>
                          <a:schemeClr val="bg1"/>
                        </a:solidFill>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6"/>
                  </a:ext>
                </a:extLst>
              </a:tr>
              <a:tr h="1504568">
                <a:tc>
                  <a:txBody>
                    <a:bodyPr/>
                    <a:lstStyle/>
                    <a:p>
                      <a:pPr marL="72000" marR="0" lvl="0" indent="-7200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lang="en-GB" sz="800" kern="1200" dirty="0">
                          <a:solidFill>
                            <a:schemeClr val="tx1"/>
                          </a:solidFill>
                          <a:latin typeface="+mn-lt"/>
                          <a:ea typeface="+mn-ea"/>
                          <a:cs typeface="+mn-cs"/>
                        </a:rPr>
                        <a:t>54 MPRNs out of the 240,451 LSPs (0.02%) that were billed incurred an ASP mismatch.</a:t>
                      </a:r>
                    </a:p>
                    <a:p>
                      <a:pPr marL="0" marR="0" lvl="0" indent="0" algn="l" defTabSz="914400" rtl="0" eaLnBrk="1" fontAlgn="auto" latinLnBrk="0" hangingPunct="1">
                        <a:lnSpc>
                          <a:spcPct val="100000"/>
                        </a:lnSpc>
                        <a:spcBef>
                          <a:spcPts val="0"/>
                        </a:spcBef>
                        <a:spcAft>
                          <a:spcPts val="400"/>
                        </a:spcAft>
                        <a:buClrTx/>
                        <a:buSzTx/>
                        <a:buFont typeface="Arial" panose="020B0604020202020204" pitchFamily="34" charset="0"/>
                        <a:buNone/>
                        <a:tabLst/>
                        <a:defRPr/>
                      </a:pPr>
                      <a:endParaRPr lang="en-GB" sz="800" dirty="0">
                        <a:solidFill>
                          <a:schemeClr val="tx1"/>
                        </a:solidFill>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pic>
        <p:nvPicPr>
          <p:cNvPr id="8" name="Picture 2" descr="C:\Users\alex.stuart\OneDrive - Xoserve Limited\PowerPoint Icons\Business Blue\12 (3).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4334" y="3918028"/>
            <a:ext cx="648072" cy="648072"/>
          </a:xfrm>
          <a:prstGeom prst="rect">
            <a:avLst/>
          </a:prstGeom>
          <a:noFill/>
          <a:extLst>
            <a:ext uri="{909E8E84-426E-40DD-AFC4-6F175D3DCCD1}">
              <a14:hiddenFill xmlns:a14="http://schemas.microsoft.com/office/drawing/2010/main">
                <a:solidFill>
                  <a:srgbClr val="FFFFFF"/>
                </a:solidFill>
              </a14:hiddenFill>
            </a:ext>
          </a:extLst>
        </p:spPr>
      </p:pic>
      <p:sp>
        <p:nvSpPr>
          <p:cNvPr id="17" name="Title 1"/>
          <p:cNvSpPr txBox="1">
            <a:spLocks/>
          </p:cNvSpPr>
          <p:nvPr/>
        </p:nvSpPr>
        <p:spPr>
          <a:xfrm>
            <a:off x="815508" y="3883542"/>
            <a:ext cx="5897180" cy="792088"/>
          </a:xfrm>
          <a:prstGeom prst="rect">
            <a:avLst/>
          </a:prstGeom>
        </p:spPr>
        <p:txBody>
          <a:bodyPr vert="horz" lIns="91440" tIns="45720" rIns="91440" bIns="45720" rtlCol="0" anchor="t">
            <a:no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marL="171450" indent="-171450" algn="l">
              <a:buFont typeface="Arial" panose="020B0604020202020204" pitchFamily="34" charset="0"/>
              <a:buChar char="•"/>
            </a:pPr>
            <a:r>
              <a:rPr lang="en-GB" sz="1000" dirty="0">
                <a:solidFill>
                  <a:schemeClr val="tx1"/>
                </a:solidFill>
              </a:rPr>
              <a:t>54 unique MPRNs with ASP mismatch. File merge activities ensured mismatch data was included in ASP file issue on the invoice issue date.</a:t>
            </a:r>
          </a:p>
          <a:p>
            <a:pPr marL="171450" indent="-171450" algn="l">
              <a:buFont typeface="Arial" panose="020B0604020202020204" pitchFamily="34" charset="0"/>
              <a:buChar char="•"/>
            </a:pPr>
            <a:endParaRPr lang="en-GB" sz="1000" dirty="0">
              <a:solidFill>
                <a:schemeClr val="tx1"/>
              </a:solidFill>
            </a:endParaRPr>
          </a:p>
          <a:p>
            <a:pPr marL="171450" indent="-171450" algn="l">
              <a:buFont typeface="Arial" panose="020B0604020202020204" pitchFamily="34" charset="0"/>
              <a:buChar char="•"/>
            </a:pPr>
            <a:r>
              <a:rPr lang="en-GB" sz="1000" dirty="0">
                <a:solidFill>
                  <a:schemeClr val="tx1"/>
                </a:solidFill>
              </a:rPr>
              <a:t>All AML files were delivered ahead of the SLA.</a:t>
            </a:r>
            <a:endParaRPr lang="en-GB" sz="1000" b="0" dirty="0">
              <a:solidFill>
                <a:schemeClr val="tx1"/>
              </a:solidFill>
            </a:endParaRPr>
          </a:p>
        </p:txBody>
      </p:sp>
      <p:graphicFrame>
        <p:nvGraphicFramePr>
          <p:cNvPr id="4" name="Table 3">
            <a:extLst>
              <a:ext uri="{FF2B5EF4-FFF2-40B4-BE49-F238E27FC236}">
                <a16:creationId xmlns:a16="http://schemas.microsoft.com/office/drawing/2014/main" id="{E0818FA5-327E-4E54-AB78-8F3531DF13FD}"/>
              </a:ext>
            </a:extLst>
          </p:cNvPr>
          <p:cNvGraphicFramePr>
            <a:graphicFrameLocks noGrp="1"/>
          </p:cNvGraphicFramePr>
          <p:nvPr>
            <p:extLst>
              <p:ext uri="{D42A27DB-BD31-4B8C-83A1-F6EECF244321}">
                <p14:modId xmlns:p14="http://schemas.microsoft.com/office/powerpoint/2010/main" val="867786469"/>
              </p:ext>
            </p:extLst>
          </p:nvPr>
        </p:nvGraphicFramePr>
        <p:xfrm>
          <a:off x="91440" y="651528"/>
          <a:ext cx="6677953" cy="3053472"/>
        </p:xfrm>
        <a:graphic>
          <a:graphicData uri="http://schemas.openxmlformats.org/drawingml/2006/table">
            <a:tbl>
              <a:tblPr/>
              <a:tblGrid>
                <a:gridCol w="580291">
                  <a:extLst>
                    <a:ext uri="{9D8B030D-6E8A-4147-A177-3AD203B41FA5}">
                      <a16:colId xmlns:a16="http://schemas.microsoft.com/office/drawing/2014/main" val="3876349143"/>
                    </a:ext>
                  </a:extLst>
                </a:gridCol>
                <a:gridCol w="663190">
                  <a:extLst>
                    <a:ext uri="{9D8B030D-6E8A-4147-A177-3AD203B41FA5}">
                      <a16:colId xmlns:a16="http://schemas.microsoft.com/office/drawing/2014/main" val="700428491"/>
                    </a:ext>
                  </a:extLst>
                </a:gridCol>
                <a:gridCol w="764510">
                  <a:extLst>
                    <a:ext uri="{9D8B030D-6E8A-4147-A177-3AD203B41FA5}">
                      <a16:colId xmlns:a16="http://schemas.microsoft.com/office/drawing/2014/main" val="1995330506"/>
                    </a:ext>
                  </a:extLst>
                </a:gridCol>
                <a:gridCol w="1003996">
                  <a:extLst>
                    <a:ext uri="{9D8B030D-6E8A-4147-A177-3AD203B41FA5}">
                      <a16:colId xmlns:a16="http://schemas.microsoft.com/office/drawing/2014/main" val="1219652577"/>
                    </a:ext>
                  </a:extLst>
                </a:gridCol>
                <a:gridCol w="893464">
                  <a:extLst>
                    <a:ext uri="{9D8B030D-6E8A-4147-A177-3AD203B41FA5}">
                      <a16:colId xmlns:a16="http://schemas.microsoft.com/office/drawing/2014/main" val="1359005829"/>
                    </a:ext>
                  </a:extLst>
                </a:gridCol>
                <a:gridCol w="810565">
                  <a:extLst>
                    <a:ext uri="{9D8B030D-6E8A-4147-A177-3AD203B41FA5}">
                      <a16:colId xmlns:a16="http://schemas.microsoft.com/office/drawing/2014/main" val="1257949933"/>
                    </a:ext>
                  </a:extLst>
                </a:gridCol>
                <a:gridCol w="1003996">
                  <a:extLst>
                    <a:ext uri="{9D8B030D-6E8A-4147-A177-3AD203B41FA5}">
                      <a16:colId xmlns:a16="http://schemas.microsoft.com/office/drawing/2014/main" val="1394538789"/>
                    </a:ext>
                  </a:extLst>
                </a:gridCol>
                <a:gridCol w="957941">
                  <a:extLst>
                    <a:ext uri="{9D8B030D-6E8A-4147-A177-3AD203B41FA5}">
                      <a16:colId xmlns:a16="http://schemas.microsoft.com/office/drawing/2014/main" val="3668320897"/>
                    </a:ext>
                  </a:extLst>
                </a:gridCol>
              </a:tblGrid>
              <a:tr h="170268">
                <a:tc>
                  <a:txBody>
                    <a:bodyPr/>
                    <a:lstStyle/>
                    <a:p>
                      <a:pPr algn="l" fontAlgn="b"/>
                      <a:endParaRPr lang="en-GB" sz="1000" b="0" i="0" u="none" strike="noStrike">
                        <a:solidFill>
                          <a:srgbClr val="000000"/>
                        </a:solidFill>
                        <a:effectLst/>
                        <a:latin typeface="Calibri" panose="020F0502020204030204" pitchFamily="34" charset="0"/>
                      </a:endParaRPr>
                    </a:p>
                  </a:txBody>
                  <a:tcPr marL="5676" marR="5676" marT="5676"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5676" marR="5676" marT="5676"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5676" marR="5676" marT="5676"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gridSpan="2">
                  <a:txBody>
                    <a:bodyPr/>
                    <a:lstStyle/>
                    <a:p>
                      <a:pPr algn="ctr" fontAlgn="b"/>
                      <a:r>
                        <a:rPr lang="en-GB" sz="1000" b="1" i="0" u="none" strike="noStrike">
                          <a:solidFill>
                            <a:srgbClr val="000000"/>
                          </a:solidFill>
                          <a:effectLst/>
                          <a:latin typeface="Calibri" panose="020F0502020204030204" pitchFamily="34" charset="0"/>
                        </a:rPr>
                        <a:t>ASP Mismatches</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9694"/>
                    </a:solidFill>
                  </a:tcPr>
                </a:tc>
                <a:tc hMerge="1">
                  <a:txBody>
                    <a:bodyPr/>
                    <a:lstStyle/>
                    <a:p>
                      <a:endParaRPr lang="en-GB"/>
                    </a:p>
                  </a:txBody>
                  <a:tcPr/>
                </a:tc>
                <a:tc gridSpan="3">
                  <a:txBody>
                    <a:bodyPr/>
                    <a:lstStyle/>
                    <a:p>
                      <a:pPr algn="ctr" fontAlgn="b"/>
                      <a:r>
                        <a:rPr lang="en-GB" sz="1000" b="1" i="0" u="none" strike="noStrike">
                          <a:solidFill>
                            <a:srgbClr val="000000"/>
                          </a:solidFill>
                          <a:effectLst/>
                          <a:latin typeface="Calibri" panose="020F0502020204030204" pitchFamily="34" charset="0"/>
                        </a:rPr>
                        <a:t>AML Mismatches</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028911421"/>
                  </a:ext>
                </a:extLst>
              </a:tr>
              <a:tr h="499452">
                <a:tc>
                  <a:txBody>
                    <a:bodyPr/>
                    <a:lstStyle/>
                    <a:p>
                      <a:pPr algn="ctr" fontAlgn="ctr"/>
                      <a:r>
                        <a:rPr lang="en-GB" sz="1000" b="1" i="0" u="none" strike="noStrike">
                          <a:solidFill>
                            <a:srgbClr val="000000"/>
                          </a:solidFill>
                          <a:effectLst/>
                          <a:latin typeface="Calibri" panose="020F0502020204030204" pitchFamily="34" charset="0"/>
                        </a:rPr>
                        <a:t>Billing</a:t>
                      </a:r>
                      <a:br>
                        <a:rPr lang="en-GB" sz="1000" b="1" i="0" u="none" strike="noStrike">
                          <a:solidFill>
                            <a:srgbClr val="000000"/>
                          </a:solidFill>
                          <a:effectLst/>
                          <a:latin typeface="Calibri" panose="020F0502020204030204" pitchFamily="34" charset="0"/>
                        </a:rPr>
                      </a:br>
                      <a:r>
                        <a:rPr lang="en-GB" sz="1000" b="1" i="0" u="none" strike="noStrike">
                          <a:solidFill>
                            <a:srgbClr val="000000"/>
                          </a:solidFill>
                          <a:effectLst/>
                          <a:latin typeface="Calibri" panose="020F0502020204030204" pitchFamily="34" charset="0"/>
                        </a:rPr>
                        <a:t>Month</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7DEE8"/>
                    </a:solidFill>
                  </a:tcPr>
                </a:tc>
                <a:tc>
                  <a:txBody>
                    <a:bodyPr/>
                    <a:lstStyle/>
                    <a:p>
                      <a:pPr algn="ctr" fontAlgn="ctr"/>
                      <a:r>
                        <a:rPr lang="en-GB" sz="1000" b="1" i="0" u="none" strike="noStrike">
                          <a:solidFill>
                            <a:srgbClr val="000000"/>
                          </a:solidFill>
                          <a:effectLst/>
                          <a:latin typeface="Calibri" panose="020F0502020204030204" pitchFamily="34" charset="0"/>
                        </a:rPr>
                        <a:t>Billed </a:t>
                      </a:r>
                      <a:br>
                        <a:rPr lang="en-GB" sz="1000" b="1" i="0" u="none" strike="noStrike">
                          <a:solidFill>
                            <a:srgbClr val="000000"/>
                          </a:solidFill>
                          <a:effectLst/>
                          <a:latin typeface="Calibri" panose="020F0502020204030204" pitchFamily="34" charset="0"/>
                        </a:rPr>
                      </a:br>
                      <a:r>
                        <a:rPr lang="en-GB" sz="1000" b="1" i="0" u="none" strike="noStrike">
                          <a:solidFill>
                            <a:srgbClr val="000000"/>
                          </a:solidFill>
                          <a:effectLst/>
                          <a:latin typeface="Calibri" panose="020F0502020204030204" pitchFamily="34" charset="0"/>
                        </a:rPr>
                        <a:t>Contracts</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7DEE8"/>
                    </a:solidFill>
                  </a:tcPr>
                </a:tc>
                <a:tc>
                  <a:txBody>
                    <a:bodyPr/>
                    <a:lstStyle/>
                    <a:p>
                      <a:pPr algn="ctr" fontAlgn="ctr"/>
                      <a:r>
                        <a:rPr lang="en-GB" sz="1000" b="1" i="0" u="none" strike="noStrike">
                          <a:solidFill>
                            <a:srgbClr val="000000"/>
                          </a:solidFill>
                          <a:effectLst/>
                          <a:latin typeface="Calibri" panose="020F0502020204030204" pitchFamily="34" charset="0"/>
                        </a:rPr>
                        <a:t>LSP Invoiced</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7DEE8"/>
                    </a:solidFill>
                  </a:tcPr>
                </a:tc>
                <a:tc>
                  <a:txBody>
                    <a:bodyPr/>
                    <a:lstStyle/>
                    <a:p>
                      <a:pPr algn="ctr" fontAlgn="ctr"/>
                      <a:r>
                        <a:rPr lang="en-US" sz="1000" b="1" i="0" u="none" strike="noStrike">
                          <a:solidFill>
                            <a:srgbClr val="000000"/>
                          </a:solidFill>
                          <a:effectLst/>
                          <a:latin typeface="Calibri" panose="020F0502020204030204" pitchFamily="34" charset="0"/>
                        </a:rPr>
                        <a:t>Unique LSP MPRNs causing ASP mismatch </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7DEE8"/>
                    </a:solidFill>
                  </a:tcPr>
                </a:tc>
                <a:tc>
                  <a:txBody>
                    <a:bodyPr/>
                    <a:lstStyle/>
                    <a:p>
                      <a:pPr algn="ctr" fontAlgn="ctr"/>
                      <a:r>
                        <a:rPr lang="en-US" sz="1000" b="1" i="0" u="none" strike="noStrike">
                          <a:solidFill>
                            <a:srgbClr val="000000"/>
                          </a:solidFill>
                          <a:effectLst/>
                          <a:latin typeface="Calibri" panose="020F0502020204030204" pitchFamily="34" charset="0"/>
                        </a:rPr>
                        <a:t>% of invoiced LSPs causing ASP mismatches</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7DEE8"/>
                    </a:solidFill>
                  </a:tcPr>
                </a:tc>
                <a:tc>
                  <a:txBody>
                    <a:bodyPr/>
                    <a:lstStyle/>
                    <a:p>
                      <a:pPr algn="ctr" fontAlgn="ctr"/>
                      <a:r>
                        <a:rPr lang="en-GB" sz="1000" b="1" i="0" u="none" strike="noStrike">
                          <a:solidFill>
                            <a:srgbClr val="000000"/>
                          </a:solidFill>
                          <a:effectLst/>
                          <a:latin typeface="Calibri" panose="020F0502020204030204" pitchFamily="34" charset="0"/>
                        </a:rPr>
                        <a:t>SSP Invoiced</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7DEE8"/>
                    </a:solidFill>
                  </a:tcPr>
                </a:tc>
                <a:tc>
                  <a:txBody>
                    <a:bodyPr/>
                    <a:lstStyle/>
                    <a:p>
                      <a:pPr algn="ctr" fontAlgn="ctr"/>
                      <a:r>
                        <a:rPr lang="en-US" sz="1000" b="1" i="0" u="none" strike="noStrike">
                          <a:solidFill>
                            <a:srgbClr val="000000"/>
                          </a:solidFill>
                          <a:effectLst/>
                          <a:latin typeface="Calibri" panose="020F0502020204030204" pitchFamily="34" charset="0"/>
                        </a:rPr>
                        <a:t>Unique SSP MPRNs causing AML mismatch </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B7DEE8"/>
                    </a:solidFill>
                  </a:tcPr>
                </a:tc>
                <a:tc>
                  <a:txBody>
                    <a:bodyPr/>
                    <a:lstStyle/>
                    <a:p>
                      <a:pPr algn="ctr" fontAlgn="ctr"/>
                      <a:r>
                        <a:rPr lang="en-US" sz="1000" b="1" i="0" u="none" strike="noStrike">
                          <a:solidFill>
                            <a:srgbClr val="000000"/>
                          </a:solidFill>
                          <a:effectLst/>
                          <a:latin typeface="Calibri" panose="020F0502020204030204" pitchFamily="34" charset="0"/>
                        </a:rPr>
                        <a:t>% of invoiced SSP causing AML mismatches</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B7DEE8"/>
                    </a:solidFill>
                  </a:tcPr>
                </a:tc>
                <a:extLst>
                  <a:ext uri="{0D108BD9-81ED-4DB2-BD59-A6C34878D82A}">
                    <a16:rowId xmlns:a16="http://schemas.microsoft.com/office/drawing/2014/main" val="3739753618"/>
                  </a:ext>
                </a:extLst>
              </a:tr>
              <a:tr h="170268">
                <a:tc>
                  <a:txBody>
                    <a:bodyPr/>
                    <a:lstStyle/>
                    <a:p>
                      <a:pPr algn="ctr" fontAlgn="ctr"/>
                      <a:r>
                        <a:rPr lang="en-GB" sz="1000" b="0" i="0" u="none" strike="noStrike">
                          <a:solidFill>
                            <a:srgbClr val="000000"/>
                          </a:solidFill>
                          <a:effectLst/>
                          <a:latin typeface="Calibri" panose="020F0502020204030204" pitchFamily="34" charset="0"/>
                        </a:rPr>
                        <a:t>Apr-19</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8,896,444</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184,562</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264</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0.14%</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8,711,882</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5,594</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0.06%</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62080061"/>
                  </a:ext>
                </a:extLst>
              </a:tr>
              <a:tr h="170268">
                <a:tc>
                  <a:txBody>
                    <a:bodyPr/>
                    <a:lstStyle/>
                    <a:p>
                      <a:pPr algn="ctr" fontAlgn="ctr"/>
                      <a:r>
                        <a:rPr lang="en-GB" sz="1000" b="0" i="0" u="none" strike="noStrike">
                          <a:solidFill>
                            <a:srgbClr val="000000"/>
                          </a:solidFill>
                          <a:effectLst/>
                          <a:latin typeface="Calibri" panose="020F0502020204030204" pitchFamily="34" charset="0"/>
                        </a:rPr>
                        <a:t>May-19</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9,648,261</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168,267</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118</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0.07%</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9,479,994</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7,493</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0.08%</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30554274"/>
                  </a:ext>
                </a:extLst>
              </a:tr>
              <a:tr h="170268">
                <a:tc>
                  <a:txBody>
                    <a:bodyPr/>
                    <a:lstStyle/>
                    <a:p>
                      <a:pPr algn="ctr" fontAlgn="ctr"/>
                      <a:r>
                        <a:rPr lang="en-GB" sz="1000" b="0" i="0" u="none" strike="noStrike">
                          <a:solidFill>
                            <a:srgbClr val="000000"/>
                          </a:solidFill>
                          <a:effectLst/>
                          <a:latin typeface="Calibri" panose="020F0502020204030204" pitchFamily="34" charset="0"/>
                        </a:rPr>
                        <a:t>Jun-19</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9,653,613</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178,064</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65</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0.04%</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9,475,549</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1,882,702</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19.87%</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9591976"/>
                  </a:ext>
                </a:extLst>
              </a:tr>
              <a:tr h="170268">
                <a:tc>
                  <a:txBody>
                    <a:bodyPr/>
                    <a:lstStyle/>
                    <a:p>
                      <a:pPr algn="ctr" fontAlgn="ctr"/>
                      <a:r>
                        <a:rPr lang="en-GB" sz="1000" b="0" i="0" u="none" strike="noStrike">
                          <a:solidFill>
                            <a:srgbClr val="000000"/>
                          </a:solidFill>
                          <a:effectLst/>
                          <a:latin typeface="Calibri" panose="020F0502020204030204" pitchFamily="34" charset="0"/>
                        </a:rPr>
                        <a:t>Jul-19</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9,895,118</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180,536</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92</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0.05%</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9,714,582</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250</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0.00%</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93720321"/>
                  </a:ext>
                </a:extLst>
              </a:tr>
              <a:tr h="170268">
                <a:tc>
                  <a:txBody>
                    <a:bodyPr/>
                    <a:lstStyle/>
                    <a:p>
                      <a:pPr algn="ctr" fontAlgn="b"/>
                      <a:r>
                        <a:rPr lang="en-GB" sz="1000" b="0" i="0" u="none" strike="noStrike">
                          <a:solidFill>
                            <a:srgbClr val="000000"/>
                          </a:solidFill>
                          <a:effectLst/>
                          <a:latin typeface="Calibri" panose="020F0502020204030204" pitchFamily="34" charset="0"/>
                        </a:rPr>
                        <a:t>Aug-19</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9,977,884</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230,802</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254</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0.11%</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9,747,082</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208</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0.00%</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43528425"/>
                  </a:ext>
                </a:extLst>
              </a:tr>
              <a:tr h="170268">
                <a:tc>
                  <a:txBody>
                    <a:bodyPr/>
                    <a:lstStyle/>
                    <a:p>
                      <a:pPr algn="ctr" fontAlgn="b"/>
                      <a:r>
                        <a:rPr lang="en-GB" sz="1000" b="0" i="0" u="none" strike="noStrike">
                          <a:solidFill>
                            <a:srgbClr val="000000"/>
                          </a:solidFill>
                          <a:effectLst/>
                          <a:latin typeface="Calibri" panose="020F0502020204030204" pitchFamily="34" charset="0"/>
                        </a:rPr>
                        <a:t>Sep-19</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11,133,817</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310,321</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284</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0.09%</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10,823,496</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2,701</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0.02%</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25597767"/>
                  </a:ext>
                </a:extLst>
              </a:tr>
              <a:tr h="170268">
                <a:tc>
                  <a:txBody>
                    <a:bodyPr/>
                    <a:lstStyle/>
                    <a:p>
                      <a:pPr algn="ctr" fontAlgn="b"/>
                      <a:r>
                        <a:rPr lang="en-GB" sz="1000" b="0" i="0" u="none" strike="noStrike">
                          <a:solidFill>
                            <a:srgbClr val="000000"/>
                          </a:solidFill>
                          <a:effectLst/>
                          <a:latin typeface="Calibri" panose="020F0502020204030204" pitchFamily="34" charset="0"/>
                        </a:rPr>
                        <a:t>Oct-19</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11,067,074</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252,181</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855</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0.34%</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10,814,893</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9,235</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0.09%</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76391586"/>
                  </a:ext>
                </a:extLst>
              </a:tr>
              <a:tr h="170268">
                <a:tc>
                  <a:txBody>
                    <a:bodyPr/>
                    <a:lstStyle/>
                    <a:p>
                      <a:pPr algn="ctr" fontAlgn="b"/>
                      <a:r>
                        <a:rPr lang="en-GB" sz="1000" b="0" i="0" u="none" strike="noStrike">
                          <a:solidFill>
                            <a:srgbClr val="000000"/>
                          </a:solidFill>
                          <a:effectLst/>
                          <a:latin typeface="Calibri" panose="020F0502020204030204" pitchFamily="34" charset="0"/>
                        </a:rPr>
                        <a:t>Nov-19</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10,746,544</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235,402</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110</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0.05%</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10,511,142</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585</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0.01%</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515307"/>
                  </a:ext>
                </a:extLst>
              </a:tr>
              <a:tr h="170268">
                <a:tc>
                  <a:txBody>
                    <a:bodyPr/>
                    <a:lstStyle/>
                    <a:p>
                      <a:pPr algn="ctr" fontAlgn="b"/>
                      <a:r>
                        <a:rPr lang="en-GB" sz="1000" b="0" i="0" u="none" strike="noStrike">
                          <a:solidFill>
                            <a:srgbClr val="000000"/>
                          </a:solidFill>
                          <a:effectLst/>
                          <a:latin typeface="Calibri" panose="020F0502020204030204" pitchFamily="34" charset="0"/>
                        </a:rPr>
                        <a:t>Dec-19</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9,907,903</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227,508</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133</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0.06%</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9,680,395</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2,019</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0.02%</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64767335"/>
                  </a:ext>
                </a:extLst>
              </a:tr>
              <a:tr h="170268">
                <a:tc>
                  <a:txBody>
                    <a:bodyPr/>
                    <a:lstStyle/>
                    <a:p>
                      <a:pPr algn="ctr" fontAlgn="b"/>
                      <a:r>
                        <a:rPr lang="en-GB" sz="1000" b="0" i="0" u="none" strike="noStrike">
                          <a:solidFill>
                            <a:srgbClr val="000000"/>
                          </a:solidFill>
                          <a:effectLst/>
                          <a:latin typeface="Calibri" panose="020F0502020204030204" pitchFamily="34" charset="0"/>
                        </a:rPr>
                        <a:t>Jan-20</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11,143,336</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190,009</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189</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0.10%</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10,953,327</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1,521</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0.01%</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80452496"/>
                  </a:ext>
                </a:extLst>
              </a:tr>
              <a:tr h="170268">
                <a:tc>
                  <a:txBody>
                    <a:bodyPr/>
                    <a:lstStyle/>
                    <a:p>
                      <a:pPr algn="ctr" fontAlgn="b"/>
                      <a:r>
                        <a:rPr lang="en-GB" sz="1000" b="0" i="0" u="none" strike="noStrike">
                          <a:solidFill>
                            <a:srgbClr val="000000"/>
                          </a:solidFill>
                          <a:effectLst/>
                          <a:latin typeface="Calibri" panose="020F0502020204030204" pitchFamily="34" charset="0"/>
                        </a:rPr>
                        <a:t>Feb-20</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10,672,939</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206,203</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151</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0.07%</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10,466,736</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247</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0.002%</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84163344"/>
                  </a:ext>
                </a:extLst>
              </a:tr>
              <a:tr h="170268">
                <a:tc>
                  <a:txBody>
                    <a:bodyPr/>
                    <a:lstStyle/>
                    <a:p>
                      <a:pPr algn="ctr" fontAlgn="b"/>
                      <a:r>
                        <a:rPr lang="en-GB" sz="1000" b="0" i="0" u="none" strike="noStrike">
                          <a:solidFill>
                            <a:srgbClr val="000000"/>
                          </a:solidFill>
                          <a:effectLst/>
                          <a:latin typeface="Calibri" panose="020F0502020204030204" pitchFamily="34" charset="0"/>
                        </a:rPr>
                        <a:t>Mar-20</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11,210,849</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257,092</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172</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0.07%</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10,953,757</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1,113</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0.010%</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30975470"/>
                  </a:ext>
                </a:extLst>
              </a:tr>
              <a:tr h="170268">
                <a:tc>
                  <a:txBody>
                    <a:bodyPr/>
                    <a:lstStyle/>
                    <a:p>
                      <a:pPr algn="ctr" fontAlgn="b"/>
                      <a:r>
                        <a:rPr lang="en-GB" sz="1000" b="0" i="0" u="none" strike="noStrike">
                          <a:solidFill>
                            <a:srgbClr val="000000"/>
                          </a:solidFill>
                          <a:effectLst/>
                          <a:latin typeface="Calibri" panose="020F0502020204030204" pitchFamily="34" charset="0"/>
                        </a:rPr>
                        <a:t>Apr-20</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10,308,100</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249,620</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120</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0.05%</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10,058,480</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4,582</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0.046%</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61704750"/>
                  </a:ext>
                </a:extLst>
              </a:tr>
              <a:tr h="170268">
                <a:tc>
                  <a:txBody>
                    <a:bodyPr/>
                    <a:lstStyle/>
                    <a:p>
                      <a:pPr algn="ctr" fontAlgn="b"/>
                      <a:r>
                        <a:rPr lang="en-GB" sz="1000" b="0" i="0" u="none" strike="noStrike">
                          <a:solidFill>
                            <a:srgbClr val="000000"/>
                          </a:solidFill>
                          <a:effectLst/>
                          <a:latin typeface="Calibri" panose="020F0502020204030204" pitchFamily="34" charset="0"/>
                        </a:rPr>
                        <a:t>May-20</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10,227,416</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240,451</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54</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0.02%</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9,986,965</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419</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dirty="0">
                          <a:solidFill>
                            <a:srgbClr val="000000"/>
                          </a:solidFill>
                          <a:effectLst/>
                          <a:latin typeface="Calibri" panose="020F0502020204030204" pitchFamily="34" charset="0"/>
                        </a:rPr>
                        <a:t>0.004%</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36894955"/>
                  </a:ext>
                </a:extLst>
              </a:tr>
            </a:tbl>
          </a:graphicData>
        </a:graphic>
      </p:graphicFrame>
    </p:spTree>
    <p:extLst>
      <p:ext uri="{BB962C8B-B14F-4D97-AF65-F5344CB8AC3E}">
        <p14:creationId xmlns:p14="http://schemas.microsoft.com/office/powerpoint/2010/main" val="23268636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792" y="195486"/>
            <a:ext cx="8507288" cy="637580"/>
          </a:xfrm>
        </p:spPr>
        <p:txBody>
          <a:bodyPr vert="horz" lIns="91440" tIns="45720" rIns="91440" bIns="45720" rtlCol="0" anchor="ctr">
            <a:normAutofit/>
          </a:bodyPr>
          <a:lstStyle/>
          <a:p>
            <a:pPr algn="l"/>
            <a:r>
              <a:rPr lang="en-GB" sz="2400" dirty="0"/>
              <a:t>Exceptions</a:t>
            </a:r>
          </a:p>
        </p:txBody>
      </p:sp>
      <p:graphicFrame>
        <p:nvGraphicFramePr>
          <p:cNvPr id="7" name="Table 6"/>
          <p:cNvGraphicFramePr>
            <a:graphicFrameLocks noGrp="1"/>
          </p:cNvGraphicFramePr>
          <p:nvPr>
            <p:extLst>
              <p:ext uri="{D42A27DB-BD31-4B8C-83A1-F6EECF244321}">
                <p14:modId xmlns:p14="http://schemas.microsoft.com/office/powerpoint/2010/main" val="1358719446"/>
              </p:ext>
            </p:extLst>
          </p:nvPr>
        </p:nvGraphicFramePr>
        <p:xfrm>
          <a:off x="6861016" y="483518"/>
          <a:ext cx="2088232" cy="4032972"/>
        </p:xfrm>
        <a:graphic>
          <a:graphicData uri="http://schemas.openxmlformats.org/drawingml/2006/table">
            <a:tbl>
              <a:tblPr firstRow="1" bandRow="1">
                <a:tableStyleId>{5940675A-B579-460E-94D1-54222C63F5DA}</a:tableStyleId>
              </a:tblPr>
              <a:tblGrid>
                <a:gridCol w="2088232">
                  <a:extLst>
                    <a:ext uri="{9D8B030D-6E8A-4147-A177-3AD203B41FA5}">
                      <a16:colId xmlns:a16="http://schemas.microsoft.com/office/drawing/2014/main" val="20000"/>
                    </a:ext>
                  </a:extLst>
                </a:gridCol>
              </a:tblGrid>
              <a:tr h="216024">
                <a:tc>
                  <a:txBody>
                    <a:bodyPr/>
                    <a:lstStyle/>
                    <a:p>
                      <a:r>
                        <a:rPr lang="en-GB" sz="900" b="1" dirty="0">
                          <a:solidFill>
                            <a:schemeClr val="bg1"/>
                          </a:solidFill>
                        </a:rPr>
                        <a:t>SLA</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0"/>
                  </a:ext>
                </a:extLst>
              </a:tr>
              <a:tr h="339466">
                <a:tc>
                  <a:txBody>
                    <a:bodyPr/>
                    <a:lstStyle/>
                    <a:p>
                      <a:pPr marL="72000" lvl="0" indent="-72000" algn="l" defTabSz="914400" rtl="0" eaLnBrk="1" latinLnBrk="0" hangingPunct="1">
                        <a:spcAft>
                          <a:spcPts val="400"/>
                        </a:spcAft>
                        <a:buFont typeface="Arial" panose="020B0604020202020204" pitchFamily="34" charset="0"/>
                        <a:buChar char="•"/>
                      </a:pPr>
                      <a:r>
                        <a:rPr lang="en-GB" sz="700" kern="1200" dirty="0">
                          <a:solidFill>
                            <a:schemeClr val="tx1"/>
                          </a:solidFill>
                          <a:latin typeface="+mn-lt"/>
                          <a:ea typeface="+mn-ea"/>
                          <a:cs typeface="+mn-cs"/>
                        </a:rPr>
                        <a:t>Known exceptions are corrected ‘in cycle’; new exceptions within the gift of Xoserve and its partners to correct are cleared in time for the second cycle from detection, as is any defect that caused the exception.</a:t>
                      </a:r>
                    </a:p>
                    <a:p>
                      <a:pPr marL="72000" lvl="0" indent="-72000" algn="l" defTabSz="914400" rtl="0" eaLnBrk="1" latinLnBrk="0" hangingPunct="1">
                        <a:spcAft>
                          <a:spcPts val="400"/>
                        </a:spcAft>
                        <a:buFont typeface="Arial" panose="020B0604020202020204" pitchFamily="34" charset="0"/>
                        <a:buChar char="•"/>
                      </a:pPr>
                      <a:r>
                        <a:rPr lang="en-GB" sz="700" kern="1200" dirty="0">
                          <a:solidFill>
                            <a:schemeClr val="tx1"/>
                          </a:solidFill>
                          <a:latin typeface="+mn-lt"/>
                          <a:ea typeface="+mn-ea"/>
                          <a:cs typeface="+mn-cs"/>
                        </a:rPr>
                        <a:t>Exception backlogs should be no more than </a:t>
                      </a:r>
                      <a:r>
                        <a:rPr lang="en-GB" sz="700" b="1" kern="1200" dirty="0">
                          <a:solidFill>
                            <a:schemeClr val="tx1"/>
                          </a:solidFill>
                          <a:latin typeface="+mn-lt"/>
                          <a:ea typeface="+mn-ea"/>
                          <a:cs typeface="+mn-cs"/>
                        </a:rPr>
                        <a:t>2 invoice cycles </a:t>
                      </a:r>
                      <a:r>
                        <a:rPr lang="en-GB" sz="700" kern="1200" dirty="0">
                          <a:solidFill>
                            <a:schemeClr val="tx1"/>
                          </a:solidFill>
                          <a:latin typeface="+mn-lt"/>
                          <a:ea typeface="+mn-ea"/>
                          <a:cs typeface="+mn-cs"/>
                        </a:rPr>
                        <a:t>old.</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0001"/>
                  </a:ext>
                </a:extLst>
              </a:tr>
              <a:tr h="176128">
                <a:tc>
                  <a:txBody>
                    <a:bodyPr/>
                    <a:lstStyle/>
                    <a:p>
                      <a:pPr marL="0" algn="l" defTabSz="914400" rtl="0" eaLnBrk="1" latinLnBrk="0" hangingPunct="1"/>
                      <a:r>
                        <a:rPr lang="en-US" sz="800" b="1" kern="1200" dirty="0">
                          <a:solidFill>
                            <a:schemeClr val="bg1"/>
                          </a:solidFill>
                          <a:latin typeface="+mn-lt"/>
                          <a:ea typeface="+mn-ea"/>
                          <a:cs typeface="+mn-cs"/>
                        </a:rPr>
                        <a:t>Target</a:t>
                      </a:r>
                      <a:r>
                        <a:rPr lang="en-US" sz="800" b="1" kern="1200" baseline="0" dirty="0">
                          <a:solidFill>
                            <a:schemeClr val="bg1"/>
                          </a:solidFill>
                          <a:latin typeface="+mn-lt"/>
                          <a:ea typeface="+mn-ea"/>
                          <a:cs typeface="+mn-cs"/>
                        </a:rPr>
                        <a:t> Date to operate within SLA</a:t>
                      </a:r>
                      <a:endParaRPr lang="en-US" sz="800" b="1" kern="1200" dirty="0">
                        <a:solidFill>
                          <a:schemeClr val="bg1"/>
                        </a:solidFill>
                        <a:latin typeface="+mn-lt"/>
                        <a:ea typeface="+mn-ea"/>
                        <a:cs typeface="+mn-cs"/>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2"/>
                  </a:ext>
                </a:extLst>
              </a:tr>
              <a:tr h="339466">
                <a:tc>
                  <a:txBody>
                    <a:bodyPr/>
                    <a:lstStyle/>
                    <a:p>
                      <a:pPr algn="ctr"/>
                      <a:r>
                        <a:rPr lang="en-GB" sz="800" b="0" dirty="0"/>
                        <a:t>August 2019</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0003"/>
                  </a:ext>
                </a:extLst>
              </a:tr>
              <a:tr h="271374">
                <a:tc>
                  <a:txBody>
                    <a:bodyPr/>
                    <a:lstStyle/>
                    <a:p>
                      <a:r>
                        <a:rPr lang="en-GB" sz="800" b="1" dirty="0">
                          <a:solidFill>
                            <a:schemeClr val="bg1"/>
                          </a:solidFill>
                        </a:rPr>
                        <a:t>Current </a:t>
                      </a:r>
                      <a:r>
                        <a:rPr lang="en-GB" sz="800" b="1" baseline="0" dirty="0">
                          <a:solidFill>
                            <a:schemeClr val="bg1"/>
                          </a:solidFill>
                        </a:rPr>
                        <a:t> SLA RAG Status</a:t>
                      </a:r>
                      <a:endParaRPr lang="en-GB" sz="800" b="0" dirty="0">
                        <a:solidFill>
                          <a:schemeClr val="bg1"/>
                        </a:solidFill>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4"/>
                  </a:ext>
                </a:extLst>
              </a:tr>
              <a:tr h="33946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800" b="1" dirty="0">
                          <a:solidFill>
                            <a:schemeClr val="bg1"/>
                          </a:solidFill>
                        </a:rPr>
                        <a:t>AMBER</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FFC000"/>
                    </a:solidFill>
                  </a:tcPr>
                </a:tc>
                <a:extLst>
                  <a:ext uri="{0D108BD9-81ED-4DB2-BD59-A6C34878D82A}">
                    <a16:rowId xmlns:a16="http://schemas.microsoft.com/office/drawing/2014/main" val="10005"/>
                  </a:ext>
                </a:extLst>
              </a:tr>
              <a:tr h="33946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800" b="1" dirty="0">
                          <a:solidFill>
                            <a:schemeClr val="bg1"/>
                          </a:solidFill>
                        </a:rPr>
                        <a:t>RAG</a:t>
                      </a:r>
                      <a:r>
                        <a:rPr lang="en-GB" sz="800" b="1" baseline="0" dirty="0">
                          <a:solidFill>
                            <a:schemeClr val="bg1"/>
                          </a:solidFill>
                        </a:rPr>
                        <a:t> Justification</a:t>
                      </a:r>
                      <a:endParaRPr lang="en-GB" sz="800" b="1" dirty="0">
                        <a:solidFill>
                          <a:schemeClr val="bg1"/>
                        </a:solidFill>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6"/>
                  </a:ext>
                </a:extLst>
              </a:tr>
              <a:tr h="339466">
                <a:tc>
                  <a:txBody>
                    <a:bodyPr/>
                    <a:lstStyle/>
                    <a:p>
                      <a:pPr marL="72000" lvl="0" indent="-72000">
                        <a:spcAft>
                          <a:spcPts val="400"/>
                        </a:spcAft>
                        <a:buFont typeface="Arial" panose="020B0604020202020204" pitchFamily="34" charset="0"/>
                        <a:buChar char="•"/>
                      </a:pPr>
                      <a:endParaRPr lang="en-GB" sz="700" dirty="0">
                        <a:solidFill>
                          <a:schemeClr val="tx1"/>
                        </a:solidFill>
                      </a:endParaRPr>
                    </a:p>
                    <a:p>
                      <a:pPr marL="72000" lvl="0" indent="-72000">
                        <a:spcAft>
                          <a:spcPts val="400"/>
                        </a:spcAft>
                        <a:buFont typeface="Arial" panose="020B0604020202020204" pitchFamily="34" charset="0"/>
                        <a:buChar char="•"/>
                      </a:pPr>
                      <a:r>
                        <a:rPr lang="en-GB" sz="700" dirty="0">
                          <a:solidFill>
                            <a:schemeClr val="tx1"/>
                          </a:solidFill>
                        </a:rPr>
                        <a:t>A number of exceptions BAU (raised between 1</a:t>
                      </a:r>
                      <a:r>
                        <a:rPr lang="en-GB" sz="700" baseline="30000" dirty="0">
                          <a:solidFill>
                            <a:schemeClr val="tx1"/>
                          </a:solidFill>
                        </a:rPr>
                        <a:t>st</a:t>
                      </a:r>
                      <a:r>
                        <a:rPr lang="en-GB" sz="700" dirty="0">
                          <a:solidFill>
                            <a:schemeClr val="tx1"/>
                          </a:solidFill>
                        </a:rPr>
                        <a:t> August and current date) continue to miss the 2 month SLA.</a:t>
                      </a:r>
                    </a:p>
                    <a:p>
                      <a:pPr marL="72000" lvl="0" indent="-72000">
                        <a:spcAft>
                          <a:spcPts val="400"/>
                        </a:spcAft>
                        <a:buFont typeface="Arial" panose="020B0604020202020204" pitchFamily="34" charset="0"/>
                        <a:buChar char="•"/>
                      </a:pPr>
                      <a:endParaRPr lang="en-GB" sz="700" dirty="0">
                        <a:solidFill>
                          <a:schemeClr val="tx1"/>
                        </a:solidFill>
                      </a:endParaRPr>
                    </a:p>
                    <a:p>
                      <a:pPr marL="72000" lvl="0" indent="-72000">
                        <a:spcAft>
                          <a:spcPts val="400"/>
                        </a:spcAft>
                        <a:buFont typeface="Arial" panose="020B0604020202020204" pitchFamily="34" charset="0"/>
                        <a:buChar char="•"/>
                      </a:pPr>
                      <a:r>
                        <a:rPr lang="en-GB" sz="700" dirty="0">
                          <a:solidFill>
                            <a:schemeClr val="tx1"/>
                          </a:solidFill>
                        </a:rPr>
                        <a:t>Automation of exception resolution steps continuing to be worked upon – a number of codes have now been automated</a:t>
                      </a:r>
                    </a:p>
                    <a:p>
                      <a:pPr marL="72000" lvl="0" indent="-72000">
                        <a:spcAft>
                          <a:spcPts val="400"/>
                        </a:spcAft>
                        <a:buFont typeface="Arial" panose="020B0604020202020204" pitchFamily="34" charset="0"/>
                        <a:buChar char="•"/>
                      </a:pPr>
                      <a:endParaRPr lang="en-GB" sz="700" baseline="0" dirty="0">
                        <a:solidFill>
                          <a:schemeClr val="tx1"/>
                        </a:solidFill>
                      </a:endParaRPr>
                    </a:p>
                    <a:p>
                      <a:pPr marL="72000" lvl="0" indent="-72000">
                        <a:spcAft>
                          <a:spcPts val="400"/>
                        </a:spcAft>
                        <a:buFont typeface="Arial" panose="020B0604020202020204" pitchFamily="34" charset="0"/>
                        <a:buChar char="•"/>
                      </a:pPr>
                      <a:endParaRPr lang="en-GB" sz="700" baseline="0" dirty="0">
                        <a:solidFill>
                          <a:schemeClr val="tx1"/>
                        </a:solidFill>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
        <p:nvSpPr>
          <p:cNvPr id="8" name="Title 1"/>
          <p:cNvSpPr txBox="1">
            <a:spLocks/>
          </p:cNvSpPr>
          <p:nvPr/>
        </p:nvSpPr>
        <p:spPr>
          <a:xfrm>
            <a:off x="251520" y="907107"/>
            <a:ext cx="6408712" cy="1008112"/>
          </a:xfrm>
          <a:prstGeom prst="rect">
            <a:avLst/>
          </a:prstGeom>
        </p:spPr>
        <p:txBody>
          <a:bodyPr vert="horz" lIns="91440" tIns="45720" rIns="91440" bIns="45720" rtlCol="0" anchor="t">
            <a:no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algn="l">
              <a:spcAft>
                <a:spcPts val="300"/>
              </a:spcAft>
            </a:pPr>
            <a:r>
              <a:rPr lang="en-GB" sz="1200" dirty="0">
                <a:solidFill>
                  <a:schemeClr val="tx2"/>
                </a:solidFill>
              </a:rPr>
              <a:t>What is an exception?</a:t>
            </a:r>
          </a:p>
          <a:p>
            <a:pPr marL="171450" indent="-171450" algn="l">
              <a:spcAft>
                <a:spcPts val="300"/>
              </a:spcAft>
              <a:buFont typeface="Arial" charset="0"/>
              <a:buChar char="•"/>
            </a:pPr>
            <a:r>
              <a:rPr lang="en-US" sz="1200" b="0" dirty="0">
                <a:solidFill>
                  <a:schemeClr val="tx2"/>
                </a:solidFill>
              </a:rPr>
              <a:t>Business or Technical processing errors generated within our system, that cause reconciliations at individual sites, to be held back off the Amendment Invoice until resolved. </a:t>
            </a:r>
          </a:p>
          <a:p>
            <a:pPr algn="l">
              <a:spcAft>
                <a:spcPts val="300"/>
              </a:spcAft>
            </a:pPr>
            <a:endParaRPr lang="en-GB" sz="600" b="0" dirty="0">
              <a:solidFill>
                <a:schemeClr val="tx2"/>
              </a:solidFill>
            </a:endParaRPr>
          </a:p>
        </p:txBody>
      </p:sp>
      <p:pic>
        <p:nvPicPr>
          <p:cNvPr id="9" name="Picture 4" descr="C:\Users\alex.stuart\OneDrive - Xoserve Limited\PowerPoint Icons\Business Blue\12.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1761" y="2017531"/>
            <a:ext cx="752575" cy="752575"/>
          </a:xfrm>
          <a:prstGeom prst="rect">
            <a:avLst/>
          </a:prstGeom>
          <a:noFill/>
          <a:extLst>
            <a:ext uri="{909E8E84-426E-40DD-AFC4-6F175D3DCCD1}">
              <a14:hiddenFill xmlns:a14="http://schemas.microsoft.com/office/drawing/2010/main">
                <a:solidFill>
                  <a:srgbClr val="FFFFFF"/>
                </a:solidFill>
              </a14:hiddenFill>
            </a:ext>
          </a:extLst>
        </p:spPr>
      </p:pic>
      <p:sp>
        <p:nvSpPr>
          <p:cNvPr id="10" name="Title 1"/>
          <p:cNvSpPr txBox="1">
            <a:spLocks/>
          </p:cNvSpPr>
          <p:nvPr/>
        </p:nvSpPr>
        <p:spPr>
          <a:xfrm>
            <a:off x="1659656" y="1995686"/>
            <a:ext cx="4712543" cy="926976"/>
          </a:xfrm>
          <a:prstGeom prst="rect">
            <a:avLst/>
          </a:prstGeom>
        </p:spPr>
        <p:txBody>
          <a:bodyPr vert="horz" lIns="91440" tIns="45720" rIns="91440" bIns="45720" rtlCol="0" anchor="t">
            <a:no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algn="l"/>
            <a:r>
              <a:rPr lang="en-GB" sz="1200" b="0" dirty="0">
                <a:solidFill>
                  <a:schemeClr val="tx1"/>
                </a:solidFill>
              </a:rPr>
              <a:t>186,437 distinct MPRNs currently have unresolved exceptions within our systems (as of 2</a:t>
            </a:r>
            <a:r>
              <a:rPr lang="en-GB" sz="1200" b="0" baseline="30000" dirty="0">
                <a:solidFill>
                  <a:schemeClr val="tx1"/>
                </a:solidFill>
              </a:rPr>
              <a:t>nd</a:t>
            </a:r>
            <a:r>
              <a:rPr lang="en-GB" sz="1200" b="0" dirty="0">
                <a:solidFill>
                  <a:schemeClr val="tx1"/>
                </a:solidFill>
              </a:rPr>
              <a:t> July 2020).</a:t>
            </a:r>
          </a:p>
          <a:p>
            <a:pPr algn="l"/>
            <a:endParaRPr lang="en-GB" sz="1200" b="0" dirty="0">
              <a:solidFill>
                <a:schemeClr val="tx1"/>
              </a:solidFill>
            </a:endParaRPr>
          </a:p>
          <a:p>
            <a:pPr algn="l"/>
            <a:endParaRPr lang="en-GB" sz="1200" b="0" dirty="0">
              <a:solidFill>
                <a:schemeClr val="tx1"/>
              </a:solidFill>
            </a:endParaRPr>
          </a:p>
          <a:p>
            <a:r>
              <a:rPr lang="en-GB" sz="1200" b="0" i="1" dirty="0">
                <a:solidFill>
                  <a:schemeClr val="tx1"/>
                </a:solidFill>
              </a:rPr>
              <a:t>(Feb-20 = 219,491, Mar-20 = 320,023; Apr = 130,441)</a:t>
            </a:r>
            <a:endParaRPr lang="en-GB" sz="900" b="0" i="1" dirty="0">
              <a:solidFill>
                <a:schemeClr val="tx1"/>
              </a:solidFill>
            </a:endParaRPr>
          </a:p>
        </p:txBody>
      </p:sp>
      <p:pic>
        <p:nvPicPr>
          <p:cNvPr id="13" name="Picture 3" descr="C:\Users\alex.stuart\OneDrive - Xoserve Limited\PowerPoint Icons\Business Blue\09.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35888" y="3246088"/>
            <a:ext cx="824319" cy="824319"/>
          </a:xfrm>
          <a:prstGeom prst="rect">
            <a:avLst/>
          </a:prstGeom>
          <a:noFill/>
          <a:extLst>
            <a:ext uri="{909E8E84-426E-40DD-AFC4-6F175D3DCCD1}">
              <a14:hiddenFill xmlns:a14="http://schemas.microsoft.com/office/drawing/2010/main">
                <a:solidFill>
                  <a:srgbClr val="FFFFFF"/>
                </a:solidFill>
              </a14:hiddenFill>
            </a:ext>
          </a:extLst>
        </p:spPr>
      </p:pic>
      <p:sp>
        <p:nvSpPr>
          <p:cNvPr id="15" name="Title 1"/>
          <p:cNvSpPr txBox="1">
            <a:spLocks/>
          </p:cNvSpPr>
          <p:nvPr/>
        </p:nvSpPr>
        <p:spPr>
          <a:xfrm>
            <a:off x="1712945" y="3246088"/>
            <a:ext cx="4780004" cy="774420"/>
          </a:xfrm>
          <a:prstGeom prst="rect">
            <a:avLst/>
          </a:prstGeom>
        </p:spPr>
        <p:txBody>
          <a:bodyPr vert="horz" lIns="91440" tIns="45720" rIns="91440" bIns="45720" rtlCol="0" anchor="t">
            <a:no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algn="l"/>
            <a:r>
              <a:rPr lang="en-GB" sz="1200" dirty="0">
                <a:solidFill>
                  <a:schemeClr val="tx1"/>
                </a:solidFill>
              </a:rPr>
              <a:t>Customer MI </a:t>
            </a:r>
            <a:r>
              <a:rPr lang="en-GB" sz="1200" b="0" dirty="0">
                <a:solidFill>
                  <a:schemeClr val="tx1"/>
                </a:solidFill>
              </a:rPr>
              <a:t>outlining all reconciliations and their status </a:t>
            </a:r>
            <a:r>
              <a:rPr lang="en-GB" sz="1200" b="0" i="1" dirty="0">
                <a:solidFill>
                  <a:schemeClr val="tx1"/>
                </a:solidFill>
              </a:rPr>
              <a:t>(invoiced, in exception, in exclusion</a:t>
            </a:r>
            <a:r>
              <a:rPr lang="en-GB" sz="1200" b="0" dirty="0">
                <a:solidFill>
                  <a:schemeClr val="tx1"/>
                </a:solidFill>
              </a:rPr>
              <a:t>) has been shared with all customers.</a:t>
            </a:r>
            <a:endParaRPr lang="en-GB" sz="900" b="0" i="1" dirty="0">
              <a:solidFill>
                <a:schemeClr val="tx1"/>
              </a:solidFill>
            </a:endParaRPr>
          </a:p>
        </p:txBody>
      </p:sp>
    </p:spTree>
    <p:extLst>
      <p:ext uri="{BB962C8B-B14F-4D97-AF65-F5344CB8AC3E}">
        <p14:creationId xmlns:p14="http://schemas.microsoft.com/office/powerpoint/2010/main" val="39825054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7833215E-B335-46BD-8976-001D1F3AD865}"/>
              </a:ext>
            </a:extLst>
          </p:cNvPr>
          <p:cNvSpPr>
            <a:spLocks noGrp="1"/>
          </p:cNvSpPr>
          <p:nvPr>
            <p:ph type="title"/>
          </p:nvPr>
        </p:nvSpPr>
        <p:spPr>
          <a:xfrm>
            <a:off x="194792" y="195486"/>
            <a:ext cx="8507288" cy="637580"/>
          </a:xfrm>
        </p:spPr>
        <p:txBody>
          <a:bodyPr vert="horz" lIns="91440" tIns="45720" rIns="91440" bIns="45720" rtlCol="0" anchor="ctr">
            <a:normAutofit/>
          </a:bodyPr>
          <a:lstStyle/>
          <a:p>
            <a:pPr algn="l"/>
            <a:r>
              <a:rPr lang="en-GB" sz="2400" dirty="0"/>
              <a:t>Unworkable Exceptions</a:t>
            </a:r>
          </a:p>
        </p:txBody>
      </p:sp>
      <p:sp>
        <p:nvSpPr>
          <p:cNvPr id="6" name="Title 1">
            <a:extLst>
              <a:ext uri="{FF2B5EF4-FFF2-40B4-BE49-F238E27FC236}">
                <a16:creationId xmlns:a16="http://schemas.microsoft.com/office/drawing/2014/main" id="{FFC947CF-12B4-4C57-8461-1A66B9FCE290}"/>
              </a:ext>
            </a:extLst>
          </p:cNvPr>
          <p:cNvSpPr txBox="1">
            <a:spLocks/>
          </p:cNvSpPr>
          <p:nvPr/>
        </p:nvSpPr>
        <p:spPr>
          <a:xfrm>
            <a:off x="45720" y="701367"/>
            <a:ext cx="8949208" cy="723573"/>
          </a:xfrm>
          <a:prstGeom prst="rect">
            <a:avLst/>
          </a:prstGeom>
        </p:spPr>
        <p:txBody>
          <a:bodyPr vert="horz" lIns="91440" tIns="45720" rIns="91440" bIns="45720" rtlCol="0" anchor="t">
            <a:no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algn="l">
              <a:spcAft>
                <a:spcPts val="300"/>
              </a:spcAft>
            </a:pPr>
            <a:r>
              <a:rPr lang="en-GB" sz="1200" dirty="0"/>
              <a:t>The majority of exceptions are resolved via a technical or business solution and have no impact to customers as they are resolved before they are needed in the next step of the process. However, there are three outstanding exceptions which we are unable to resolve. Details of these are below and an initial industry communication was issued on 27</a:t>
            </a:r>
            <a:r>
              <a:rPr lang="en-GB" sz="1200" baseline="30000" dirty="0"/>
              <a:t>th</a:t>
            </a:r>
            <a:r>
              <a:rPr lang="en-GB" sz="1200" dirty="0"/>
              <a:t> April 2020. </a:t>
            </a:r>
            <a:endParaRPr lang="en-GB" sz="1200" b="0" dirty="0">
              <a:solidFill>
                <a:schemeClr val="tx2"/>
              </a:solidFill>
            </a:endParaRPr>
          </a:p>
        </p:txBody>
      </p:sp>
      <p:graphicFrame>
        <p:nvGraphicFramePr>
          <p:cNvPr id="3" name="Table 2">
            <a:extLst>
              <a:ext uri="{FF2B5EF4-FFF2-40B4-BE49-F238E27FC236}">
                <a16:creationId xmlns:a16="http://schemas.microsoft.com/office/drawing/2014/main" id="{58A46E71-9276-41DC-AF5F-264B209B4365}"/>
              </a:ext>
            </a:extLst>
          </p:cNvPr>
          <p:cNvGraphicFramePr>
            <a:graphicFrameLocks noGrp="1"/>
          </p:cNvGraphicFramePr>
          <p:nvPr>
            <p:extLst>
              <p:ext uri="{D42A27DB-BD31-4B8C-83A1-F6EECF244321}">
                <p14:modId xmlns:p14="http://schemas.microsoft.com/office/powerpoint/2010/main" val="4026262873"/>
              </p:ext>
            </p:extLst>
          </p:nvPr>
        </p:nvGraphicFramePr>
        <p:xfrm>
          <a:off x="194792" y="1507972"/>
          <a:ext cx="8476768" cy="3480270"/>
        </p:xfrm>
        <a:graphic>
          <a:graphicData uri="http://schemas.openxmlformats.org/drawingml/2006/table">
            <a:tbl>
              <a:tblPr/>
              <a:tblGrid>
                <a:gridCol w="459221">
                  <a:extLst>
                    <a:ext uri="{9D8B030D-6E8A-4147-A177-3AD203B41FA5}">
                      <a16:colId xmlns:a16="http://schemas.microsoft.com/office/drawing/2014/main" val="2446276840"/>
                    </a:ext>
                  </a:extLst>
                </a:gridCol>
                <a:gridCol w="730237">
                  <a:extLst>
                    <a:ext uri="{9D8B030D-6E8A-4147-A177-3AD203B41FA5}">
                      <a16:colId xmlns:a16="http://schemas.microsoft.com/office/drawing/2014/main" val="3023652298"/>
                    </a:ext>
                  </a:extLst>
                </a:gridCol>
                <a:gridCol w="474277">
                  <a:extLst>
                    <a:ext uri="{9D8B030D-6E8A-4147-A177-3AD203B41FA5}">
                      <a16:colId xmlns:a16="http://schemas.microsoft.com/office/drawing/2014/main" val="1359844784"/>
                    </a:ext>
                  </a:extLst>
                </a:gridCol>
                <a:gridCol w="474277">
                  <a:extLst>
                    <a:ext uri="{9D8B030D-6E8A-4147-A177-3AD203B41FA5}">
                      <a16:colId xmlns:a16="http://schemas.microsoft.com/office/drawing/2014/main" val="2371175446"/>
                    </a:ext>
                  </a:extLst>
                </a:gridCol>
                <a:gridCol w="421580">
                  <a:extLst>
                    <a:ext uri="{9D8B030D-6E8A-4147-A177-3AD203B41FA5}">
                      <a16:colId xmlns:a16="http://schemas.microsoft.com/office/drawing/2014/main" val="1282071109"/>
                    </a:ext>
                  </a:extLst>
                </a:gridCol>
                <a:gridCol w="1791715">
                  <a:extLst>
                    <a:ext uri="{9D8B030D-6E8A-4147-A177-3AD203B41FA5}">
                      <a16:colId xmlns:a16="http://schemas.microsoft.com/office/drawing/2014/main" val="4235715459"/>
                    </a:ext>
                  </a:extLst>
                </a:gridCol>
                <a:gridCol w="504390">
                  <a:extLst>
                    <a:ext uri="{9D8B030D-6E8A-4147-A177-3AD203B41FA5}">
                      <a16:colId xmlns:a16="http://schemas.microsoft.com/office/drawing/2014/main" val="121650448"/>
                    </a:ext>
                  </a:extLst>
                </a:gridCol>
                <a:gridCol w="429108">
                  <a:extLst>
                    <a:ext uri="{9D8B030D-6E8A-4147-A177-3AD203B41FA5}">
                      <a16:colId xmlns:a16="http://schemas.microsoft.com/office/drawing/2014/main" val="3587338470"/>
                    </a:ext>
                  </a:extLst>
                </a:gridCol>
                <a:gridCol w="3191963">
                  <a:extLst>
                    <a:ext uri="{9D8B030D-6E8A-4147-A177-3AD203B41FA5}">
                      <a16:colId xmlns:a16="http://schemas.microsoft.com/office/drawing/2014/main" val="1064796849"/>
                    </a:ext>
                  </a:extLst>
                </a:gridCol>
              </a:tblGrid>
              <a:tr h="552222">
                <a:tc>
                  <a:txBody>
                    <a:bodyPr/>
                    <a:lstStyle/>
                    <a:p>
                      <a:pPr algn="ctr" fontAlgn="ctr"/>
                      <a:r>
                        <a:rPr lang="en-GB" sz="800" b="1" i="0" u="none" strike="noStrike">
                          <a:solidFill>
                            <a:srgbClr val="FFFFFF"/>
                          </a:solidFill>
                          <a:effectLst/>
                          <a:latin typeface="+mj-lt"/>
                        </a:rPr>
                        <a:t>Exception Type</a:t>
                      </a:r>
                    </a:p>
                  </a:txBody>
                  <a:tcPr marL="3654" marR="3654" marT="36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F75B5"/>
                    </a:solidFill>
                  </a:tcPr>
                </a:tc>
                <a:tc>
                  <a:txBody>
                    <a:bodyPr/>
                    <a:lstStyle/>
                    <a:p>
                      <a:pPr algn="ctr" fontAlgn="ctr"/>
                      <a:r>
                        <a:rPr lang="en-GB" sz="800" b="1" i="0" u="none" strike="noStrike">
                          <a:solidFill>
                            <a:srgbClr val="FFFFFF"/>
                          </a:solidFill>
                          <a:effectLst/>
                          <a:latin typeface="+mj-lt"/>
                        </a:rPr>
                        <a:t>SAP Message Text</a:t>
                      </a:r>
                    </a:p>
                  </a:txBody>
                  <a:tcPr marL="3654" marR="3654" marT="36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F75B5"/>
                    </a:solidFill>
                  </a:tcPr>
                </a:tc>
                <a:tc>
                  <a:txBody>
                    <a:bodyPr/>
                    <a:lstStyle/>
                    <a:p>
                      <a:pPr algn="ctr" fontAlgn="ctr"/>
                      <a:r>
                        <a:rPr lang="en-GB" sz="800" b="1" i="0" u="none" strike="noStrike">
                          <a:solidFill>
                            <a:srgbClr val="FFFFFF"/>
                          </a:solidFill>
                          <a:effectLst/>
                          <a:latin typeface="+mj-lt"/>
                        </a:rPr>
                        <a:t>Exception Count at 27/05/20</a:t>
                      </a:r>
                    </a:p>
                  </a:txBody>
                  <a:tcPr marL="3654" marR="3654" marT="36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F75B5"/>
                    </a:solidFill>
                  </a:tcPr>
                </a:tc>
                <a:tc>
                  <a:txBody>
                    <a:bodyPr/>
                    <a:lstStyle/>
                    <a:p>
                      <a:pPr algn="ctr" fontAlgn="ctr"/>
                      <a:r>
                        <a:rPr lang="en-GB" sz="800" b="1" i="0" u="none" strike="noStrike">
                          <a:solidFill>
                            <a:srgbClr val="FFFFFF"/>
                          </a:solidFill>
                          <a:effectLst/>
                          <a:latin typeface="+mj-lt"/>
                        </a:rPr>
                        <a:t>Average Growth Per Month</a:t>
                      </a:r>
                    </a:p>
                  </a:txBody>
                  <a:tcPr marL="3654" marR="3654" marT="36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F75B5"/>
                    </a:solidFill>
                  </a:tcPr>
                </a:tc>
                <a:tc>
                  <a:txBody>
                    <a:bodyPr/>
                    <a:lstStyle/>
                    <a:p>
                      <a:pPr algn="ctr" fontAlgn="ctr"/>
                      <a:r>
                        <a:rPr lang="en-US" sz="800" b="1" i="0" u="none" strike="noStrike">
                          <a:solidFill>
                            <a:srgbClr val="FFFFFF"/>
                          </a:solidFill>
                          <a:effectLst/>
                          <a:latin typeface="+mj-lt"/>
                        </a:rPr>
                        <a:t>Unique MPRN Count at 27/05/20</a:t>
                      </a:r>
                    </a:p>
                  </a:txBody>
                  <a:tcPr marL="3654" marR="3654" marT="36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F75B5"/>
                    </a:solidFill>
                  </a:tcPr>
                </a:tc>
                <a:tc>
                  <a:txBody>
                    <a:bodyPr/>
                    <a:lstStyle/>
                    <a:p>
                      <a:pPr algn="ctr" fontAlgn="ctr"/>
                      <a:r>
                        <a:rPr lang="en-GB" sz="800" b="1" i="0" u="none" strike="noStrike" dirty="0">
                          <a:solidFill>
                            <a:srgbClr val="FFFFFF"/>
                          </a:solidFill>
                          <a:effectLst/>
                          <a:latin typeface="+mj-lt"/>
                        </a:rPr>
                        <a:t>Customer Impact</a:t>
                      </a:r>
                    </a:p>
                  </a:txBody>
                  <a:tcPr marL="3654" marR="3654" marT="36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F75B5"/>
                    </a:solidFill>
                  </a:tcPr>
                </a:tc>
                <a:tc>
                  <a:txBody>
                    <a:bodyPr/>
                    <a:lstStyle/>
                    <a:p>
                      <a:pPr algn="ctr" fontAlgn="ctr"/>
                      <a:r>
                        <a:rPr lang="en-GB" sz="800" b="1" i="0" u="none" strike="noStrike">
                          <a:solidFill>
                            <a:srgbClr val="FFFFFF"/>
                          </a:solidFill>
                          <a:effectLst/>
                          <a:latin typeface="+mj-lt"/>
                        </a:rPr>
                        <a:t>Target Deploy date</a:t>
                      </a:r>
                    </a:p>
                  </a:txBody>
                  <a:tcPr marL="3654" marR="3654" marT="36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F75B5"/>
                    </a:solidFill>
                  </a:tcPr>
                </a:tc>
                <a:tc>
                  <a:txBody>
                    <a:bodyPr/>
                    <a:lstStyle/>
                    <a:p>
                      <a:pPr algn="ctr" fontAlgn="ctr"/>
                      <a:r>
                        <a:rPr lang="en-GB" sz="800" b="1" i="0" u="none" strike="noStrike">
                          <a:solidFill>
                            <a:srgbClr val="FFFFFF"/>
                          </a:solidFill>
                          <a:effectLst/>
                          <a:latin typeface="+mj-lt"/>
                        </a:rPr>
                        <a:t>Backlog - Clearance date</a:t>
                      </a:r>
                    </a:p>
                  </a:txBody>
                  <a:tcPr marL="3654" marR="3654" marT="36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F75B5"/>
                    </a:solidFill>
                  </a:tcPr>
                </a:tc>
                <a:tc>
                  <a:txBody>
                    <a:bodyPr/>
                    <a:lstStyle/>
                    <a:p>
                      <a:pPr algn="ctr" fontAlgn="ctr"/>
                      <a:r>
                        <a:rPr lang="en-GB" sz="800" b="1" i="0" u="none" strike="noStrike">
                          <a:solidFill>
                            <a:srgbClr val="FFFFFF"/>
                          </a:solidFill>
                          <a:effectLst/>
                          <a:latin typeface="+mj-lt"/>
                        </a:rPr>
                        <a:t>Comments/Status</a:t>
                      </a:r>
                    </a:p>
                  </a:txBody>
                  <a:tcPr marL="3654" marR="3654" marT="36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F75B5"/>
                    </a:solidFill>
                  </a:tcPr>
                </a:tc>
                <a:extLst>
                  <a:ext uri="{0D108BD9-81ED-4DB2-BD59-A6C34878D82A}">
                    <a16:rowId xmlns:a16="http://schemas.microsoft.com/office/drawing/2014/main" val="3129085135"/>
                  </a:ext>
                </a:extLst>
              </a:tr>
              <a:tr h="1091940">
                <a:tc>
                  <a:txBody>
                    <a:bodyPr/>
                    <a:lstStyle/>
                    <a:p>
                      <a:pPr algn="ctr" fontAlgn="ctr"/>
                      <a:r>
                        <a:rPr lang="en-GB" sz="800" b="0" i="0" u="none" strike="noStrike">
                          <a:solidFill>
                            <a:srgbClr val="FFFFFF"/>
                          </a:solidFill>
                          <a:effectLst/>
                          <a:latin typeface="+mj-lt"/>
                        </a:rPr>
                        <a:t>MN09</a:t>
                      </a:r>
                    </a:p>
                  </a:txBody>
                  <a:tcPr marL="3654" marR="3654" marT="36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fontAlgn="ctr"/>
                      <a:r>
                        <a:rPr lang="nl-NL" sz="800" b="0" i="0" u="none" strike="noStrike">
                          <a:solidFill>
                            <a:srgbClr val="000000"/>
                          </a:solidFill>
                          <a:effectLst/>
                          <a:latin typeface="+mj-lt"/>
                        </a:rPr>
                        <a:t>NDM Recn- Prevailing Volume is zero </a:t>
                      </a:r>
                    </a:p>
                  </a:txBody>
                  <a:tcPr marL="3654" marR="3654" marT="36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en-GB" sz="800" b="0" i="0" u="none" strike="noStrike">
                          <a:solidFill>
                            <a:srgbClr val="000000"/>
                          </a:solidFill>
                          <a:effectLst/>
                          <a:latin typeface="+mj-lt"/>
                        </a:rPr>
                        <a:t>165,623</a:t>
                      </a:r>
                    </a:p>
                  </a:txBody>
                  <a:tcPr marL="3654" marR="3654" marT="36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en-GB" sz="800" b="0" i="0" u="none" strike="noStrike">
                          <a:solidFill>
                            <a:srgbClr val="000000"/>
                          </a:solidFill>
                          <a:effectLst/>
                          <a:latin typeface="+mj-lt"/>
                        </a:rPr>
                        <a:t>9,300</a:t>
                      </a:r>
                    </a:p>
                  </a:txBody>
                  <a:tcPr marL="3654" marR="3654" marT="36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en-GB" sz="800" b="0" i="0" u="none" strike="noStrike">
                          <a:solidFill>
                            <a:srgbClr val="000000"/>
                          </a:solidFill>
                          <a:effectLst/>
                          <a:latin typeface="+mj-lt"/>
                        </a:rPr>
                        <a:t>97,138</a:t>
                      </a:r>
                    </a:p>
                  </a:txBody>
                  <a:tcPr marL="3654" marR="3654" marT="36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en-US" sz="800" b="0" i="0" u="none" strike="noStrike" dirty="0">
                          <a:solidFill>
                            <a:srgbClr val="000000"/>
                          </a:solidFill>
                          <a:effectLst/>
                          <a:latin typeface="+mj-lt"/>
                        </a:rPr>
                        <a:t>Reconciliation charges are not being invoiced to the Shipper for the period that is being held due to the exception and subsequent periods</a:t>
                      </a:r>
                    </a:p>
                  </a:txBody>
                  <a:tcPr marL="3654" marR="3654" marT="36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en-GB" sz="800" b="0" i="0" u="none" strike="noStrike">
                          <a:solidFill>
                            <a:srgbClr val="000000"/>
                          </a:solidFill>
                          <a:effectLst/>
                          <a:latin typeface="+mj-lt"/>
                        </a:rPr>
                        <a:t>TBC (Perm solution)</a:t>
                      </a:r>
                    </a:p>
                  </a:txBody>
                  <a:tcPr marL="3654" marR="3654" marT="36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en-GB" sz="800" b="0" i="0" u="none" strike="noStrike">
                          <a:solidFill>
                            <a:srgbClr val="000000"/>
                          </a:solidFill>
                          <a:effectLst/>
                          <a:latin typeface="+mj-lt"/>
                        </a:rPr>
                        <a:t>June (Tactical solutuon)</a:t>
                      </a:r>
                    </a:p>
                  </a:txBody>
                  <a:tcPr marL="3654" marR="3654" marT="36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en-US" sz="1000" b="0" i="0" u="none" strike="noStrike" dirty="0">
                          <a:solidFill>
                            <a:srgbClr val="000000"/>
                          </a:solidFill>
                          <a:effectLst/>
                          <a:latin typeface="+mj-lt"/>
                        </a:rPr>
                        <a:t>Solution agreed, target </a:t>
                      </a:r>
                      <a:r>
                        <a:rPr lang="en-US" sz="1000" b="0" i="0" u="none" strike="noStrike" dirty="0" err="1">
                          <a:solidFill>
                            <a:srgbClr val="000000"/>
                          </a:solidFill>
                          <a:effectLst/>
                          <a:latin typeface="+mj-lt"/>
                        </a:rPr>
                        <a:t>implemenation</a:t>
                      </a:r>
                      <a:r>
                        <a:rPr lang="en-US" sz="1000" b="0" i="0" u="none" strike="noStrike" dirty="0">
                          <a:solidFill>
                            <a:srgbClr val="000000"/>
                          </a:solidFill>
                          <a:effectLst/>
                          <a:latin typeface="+mj-lt"/>
                        </a:rPr>
                        <a:t> date July 20th. Plan for backlog TBC</a:t>
                      </a:r>
                    </a:p>
                  </a:txBody>
                  <a:tcPr marL="3654" marR="3654" marT="36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extLst>
                  <a:ext uri="{0D108BD9-81ED-4DB2-BD59-A6C34878D82A}">
                    <a16:rowId xmlns:a16="http://schemas.microsoft.com/office/drawing/2014/main" val="152142409"/>
                  </a:ext>
                </a:extLst>
              </a:tr>
              <a:tr h="1180312">
                <a:tc>
                  <a:txBody>
                    <a:bodyPr/>
                    <a:lstStyle/>
                    <a:p>
                      <a:pPr algn="ctr" fontAlgn="ctr"/>
                      <a:r>
                        <a:rPr lang="en-GB" sz="800" b="0" i="0" u="none" strike="noStrike">
                          <a:solidFill>
                            <a:srgbClr val="FFFFFF"/>
                          </a:solidFill>
                          <a:effectLst/>
                          <a:latin typeface="+mj-lt"/>
                        </a:rPr>
                        <a:t>BI49</a:t>
                      </a:r>
                    </a:p>
                  </a:txBody>
                  <a:tcPr marL="3654" marR="3654" marT="36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fontAlgn="ctr"/>
                      <a:r>
                        <a:rPr lang="en-US" sz="800" b="0" i="0" u="none" strike="noStrike">
                          <a:solidFill>
                            <a:srgbClr val="000000"/>
                          </a:solidFill>
                          <a:effectLst/>
                          <a:latin typeface="+mj-lt"/>
                        </a:rPr>
                        <a:t>Variance value for isolation period has non-zero value</a:t>
                      </a:r>
                    </a:p>
                  </a:txBody>
                  <a:tcPr marL="3654" marR="3654" marT="36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en-GB" sz="800" b="0" i="0" u="none" strike="noStrike">
                          <a:solidFill>
                            <a:srgbClr val="000000"/>
                          </a:solidFill>
                          <a:effectLst/>
                          <a:latin typeface="+mj-lt"/>
                        </a:rPr>
                        <a:t>10,251</a:t>
                      </a:r>
                    </a:p>
                  </a:txBody>
                  <a:tcPr marL="3654" marR="3654" marT="36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en-GB" sz="800" b="0" i="0" u="none" strike="noStrike">
                          <a:solidFill>
                            <a:srgbClr val="000000"/>
                          </a:solidFill>
                          <a:effectLst/>
                          <a:latin typeface="+mj-lt"/>
                        </a:rPr>
                        <a:t>230</a:t>
                      </a:r>
                    </a:p>
                  </a:txBody>
                  <a:tcPr marL="3654" marR="3654" marT="36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en-GB" sz="800" b="0" i="0" u="none" strike="noStrike">
                          <a:solidFill>
                            <a:srgbClr val="000000"/>
                          </a:solidFill>
                          <a:effectLst/>
                          <a:latin typeface="+mj-lt"/>
                        </a:rPr>
                        <a:t>10,251</a:t>
                      </a:r>
                    </a:p>
                  </a:txBody>
                  <a:tcPr marL="3654" marR="3654" marT="36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en-US" sz="800" b="0" i="0" u="none" strike="noStrike">
                          <a:solidFill>
                            <a:srgbClr val="000000"/>
                          </a:solidFill>
                          <a:effectLst/>
                          <a:latin typeface="+mj-lt"/>
                        </a:rPr>
                        <a:t>1. If the site is consuming but the meter point remains as 'isolated' on UKLink, the energy consumed is not being billed and will therefore be picked up in UIG.</a:t>
                      </a:r>
                      <a:br>
                        <a:rPr lang="en-US" sz="800" b="0" i="0" u="none" strike="noStrike">
                          <a:solidFill>
                            <a:srgbClr val="000000"/>
                          </a:solidFill>
                          <a:effectLst/>
                          <a:latin typeface="+mj-lt"/>
                        </a:rPr>
                      </a:br>
                      <a:r>
                        <a:rPr lang="en-US" sz="800" b="0" i="0" u="none" strike="noStrike">
                          <a:solidFill>
                            <a:srgbClr val="000000"/>
                          </a:solidFill>
                          <a:effectLst/>
                          <a:latin typeface="+mj-lt"/>
                        </a:rPr>
                        <a:t>2. When the isolation status is updated, following acceptance of a read, any reconciliations for periods after the status update will not be processed</a:t>
                      </a:r>
                    </a:p>
                  </a:txBody>
                  <a:tcPr marL="3654" marR="3654" marT="36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en-GB" sz="800" b="0" i="0" u="none" strike="noStrike">
                          <a:solidFill>
                            <a:srgbClr val="000000"/>
                          </a:solidFill>
                          <a:effectLst/>
                          <a:latin typeface="+mj-lt"/>
                        </a:rPr>
                        <a:t>Mid Feb 2021</a:t>
                      </a:r>
                    </a:p>
                  </a:txBody>
                  <a:tcPr marL="3654" marR="3654" marT="36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en-GB" sz="800" b="0" i="0" u="none" strike="noStrike">
                          <a:solidFill>
                            <a:srgbClr val="000000"/>
                          </a:solidFill>
                          <a:effectLst/>
                          <a:latin typeface="+mj-lt"/>
                        </a:rPr>
                        <a:t>TBC</a:t>
                      </a:r>
                    </a:p>
                  </a:txBody>
                  <a:tcPr marL="3654" marR="3654" marT="36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en-US" sz="1000" b="0" i="0" u="none" strike="noStrike" dirty="0">
                          <a:solidFill>
                            <a:srgbClr val="000000"/>
                          </a:solidFill>
                          <a:effectLst/>
                          <a:latin typeface="+mj-lt"/>
                        </a:rPr>
                        <a:t>Solution </a:t>
                      </a:r>
                      <a:r>
                        <a:rPr lang="en-US" sz="1000" b="0" i="0" u="none" strike="noStrike" dirty="0" err="1">
                          <a:solidFill>
                            <a:srgbClr val="000000"/>
                          </a:solidFill>
                          <a:effectLst/>
                          <a:latin typeface="+mj-lt"/>
                        </a:rPr>
                        <a:t>confimed</a:t>
                      </a:r>
                      <a:r>
                        <a:rPr lang="en-US" sz="1000" b="0" i="0" u="none" strike="noStrike" dirty="0">
                          <a:solidFill>
                            <a:srgbClr val="000000"/>
                          </a:solidFill>
                          <a:effectLst/>
                          <a:latin typeface="+mj-lt"/>
                        </a:rPr>
                        <a:t>, target implementation for July</a:t>
                      </a:r>
                      <a:br>
                        <a:rPr lang="en-US" sz="1000" b="0" i="0" u="none" strike="noStrike" dirty="0">
                          <a:solidFill>
                            <a:srgbClr val="000000"/>
                          </a:solidFill>
                          <a:effectLst/>
                          <a:latin typeface="+mj-lt"/>
                        </a:rPr>
                      </a:br>
                      <a:r>
                        <a:rPr lang="en-US" sz="1000" b="0" i="0" u="none" strike="noStrike" dirty="0">
                          <a:solidFill>
                            <a:srgbClr val="000000"/>
                          </a:solidFill>
                          <a:effectLst/>
                          <a:latin typeface="+mj-lt"/>
                        </a:rPr>
                        <a:t> Permanent change delivery via CTO projects – Richard Hadfield</a:t>
                      </a:r>
                      <a:r>
                        <a:rPr lang="en-US" sz="800" b="0" i="0" u="none" strike="noStrike" dirty="0">
                          <a:solidFill>
                            <a:srgbClr val="000000"/>
                          </a:solidFill>
                          <a:effectLst/>
                          <a:latin typeface="+mj-lt"/>
                        </a:rPr>
                        <a:t>. </a:t>
                      </a:r>
                    </a:p>
                  </a:txBody>
                  <a:tcPr marL="3654" marR="3654" marT="36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extLst>
                  <a:ext uri="{0D108BD9-81ED-4DB2-BD59-A6C34878D82A}">
                    <a16:rowId xmlns:a16="http://schemas.microsoft.com/office/drawing/2014/main" val="2408367141"/>
                  </a:ext>
                </a:extLst>
              </a:tr>
              <a:tr h="591919">
                <a:tc>
                  <a:txBody>
                    <a:bodyPr/>
                    <a:lstStyle/>
                    <a:p>
                      <a:pPr algn="ctr" fontAlgn="ctr"/>
                      <a:r>
                        <a:rPr lang="en-GB" sz="800" b="0" i="0" u="none" strike="noStrike">
                          <a:solidFill>
                            <a:srgbClr val="FFFFFF"/>
                          </a:solidFill>
                          <a:effectLst/>
                          <a:latin typeface="+mj-lt"/>
                        </a:rPr>
                        <a:t>BI29</a:t>
                      </a:r>
                    </a:p>
                  </a:txBody>
                  <a:tcPr marL="3654" marR="3654" marT="36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fontAlgn="ctr"/>
                      <a:r>
                        <a:rPr lang="en-US" sz="800" b="0" i="0" u="none" strike="noStrike">
                          <a:solidFill>
                            <a:srgbClr val="000000"/>
                          </a:solidFill>
                          <a:effectLst/>
                          <a:latin typeface="+mj-lt"/>
                        </a:rPr>
                        <a:t>Change to group characteristics for installation</a:t>
                      </a:r>
                    </a:p>
                  </a:txBody>
                  <a:tcPr marL="3654" marR="3654" marT="36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en-GB" sz="800" b="0" i="0" u="none" strike="noStrike">
                          <a:solidFill>
                            <a:srgbClr val="000000"/>
                          </a:solidFill>
                          <a:effectLst/>
                          <a:latin typeface="+mj-lt"/>
                        </a:rPr>
                        <a:t>197</a:t>
                      </a:r>
                    </a:p>
                  </a:txBody>
                  <a:tcPr marL="3654" marR="3654" marT="36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en-GB" sz="800" b="0" i="0" u="none" strike="noStrike">
                          <a:solidFill>
                            <a:srgbClr val="000000"/>
                          </a:solidFill>
                          <a:effectLst/>
                          <a:latin typeface="+mj-lt"/>
                        </a:rPr>
                        <a:t>10</a:t>
                      </a:r>
                    </a:p>
                  </a:txBody>
                  <a:tcPr marL="3654" marR="3654" marT="36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en-GB" sz="800" b="0" i="0" u="none" strike="noStrike">
                          <a:solidFill>
                            <a:srgbClr val="000000"/>
                          </a:solidFill>
                          <a:effectLst/>
                          <a:latin typeface="+mj-lt"/>
                        </a:rPr>
                        <a:t>197</a:t>
                      </a:r>
                    </a:p>
                  </a:txBody>
                  <a:tcPr marL="3654" marR="3654" marT="36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en-US" sz="800" b="0" i="0" u="none" strike="noStrike">
                          <a:solidFill>
                            <a:srgbClr val="000000"/>
                          </a:solidFill>
                          <a:effectLst/>
                          <a:latin typeface="+mj-lt"/>
                        </a:rPr>
                        <a:t>No Rec periods are being invoiced to the Shippers for the the period that is being held due to the exception and subsequent periods. </a:t>
                      </a:r>
                    </a:p>
                  </a:txBody>
                  <a:tcPr marL="3654" marR="3654" marT="36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en-US" sz="800" b="0" i="0" u="none" strike="noStrike">
                          <a:solidFill>
                            <a:srgbClr val="000000"/>
                          </a:solidFill>
                          <a:effectLst/>
                          <a:latin typeface="+mj-lt"/>
                        </a:rPr>
                        <a:t>Linked to main Primes &amp; Subs Change</a:t>
                      </a:r>
                    </a:p>
                  </a:txBody>
                  <a:tcPr marL="3654" marR="3654" marT="36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en-GB" sz="800" b="0" i="0" u="none" strike="noStrike">
                          <a:solidFill>
                            <a:srgbClr val="000000"/>
                          </a:solidFill>
                          <a:effectLst/>
                          <a:latin typeface="+mj-lt"/>
                        </a:rPr>
                        <a:t>July</a:t>
                      </a:r>
                    </a:p>
                  </a:txBody>
                  <a:tcPr marL="3654" marR="3654" marT="36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en-US" sz="1000" b="0" i="0" u="none" strike="noStrike" dirty="0">
                          <a:solidFill>
                            <a:srgbClr val="000000"/>
                          </a:solidFill>
                          <a:effectLst/>
                          <a:latin typeface="+mj-lt"/>
                        </a:rPr>
                        <a:t>Tactical solution established. Requires manual input of meter reads on a case by case basis. </a:t>
                      </a:r>
                      <a:br>
                        <a:rPr lang="en-US" sz="800" b="0" i="0" u="none" strike="noStrike" dirty="0">
                          <a:solidFill>
                            <a:srgbClr val="000000"/>
                          </a:solidFill>
                          <a:effectLst/>
                          <a:latin typeface="+mj-lt"/>
                        </a:rPr>
                      </a:br>
                      <a:r>
                        <a:rPr lang="en-US" sz="800" b="0" i="0" u="none" strike="noStrike" dirty="0">
                          <a:solidFill>
                            <a:srgbClr val="000000"/>
                          </a:solidFill>
                          <a:effectLst/>
                          <a:latin typeface="+mj-lt"/>
                        </a:rPr>
                        <a:t> </a:t>
                      </a:r>
                    </a:p>
                  </a:txBody>
                  <a:tcPr marL="3654" marR="3654" marT="36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extLst>
                  <a:ext uri="{0D108BD9-81ED-4DB2-BD59-A6C34878D82A}">
                    <a16:rowId xmlns:a16="http://schemas.microsoft.com/office/drawing/2014/main" val="3008024255"/>
                  </a:ext>
                </a:extLst>
              </a:tr>
            </a:tbl>
          </a:graphicData>
        </a:graphic>
      </p:graphicFrame>
    </p:spTree>
    <p:extLst>
      <p:ext uri="{BB962C8B-B14F-4D97-AF65-F5344CB8AC3E}">
        <p14:creationId xmlns:p14="http://schemas.microsoft.com/office/powerpoint/2010/main" val="17732843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792" y="180246"/>
            <a:ext cx="8507288" cy="637580"/>
          </a:xfrm>
        </p:spPr>
        <p:txBody>
          <a:bodyPr vert="horz" lIns="91440" tIns="45720" rIns="91440" bIns="45720" rtlCol="0" anchor="ctr">
            <a:normAutofit/>
          </a:bodyPr>
          <a:lstStyle/>
          <a:p>
            <a:pPr algn="l"/>
            <a:r>
              <a:rPr lang="en-GB" sz="2400" dirty="0"/>
              <a:t>Exclusions</a:t>
            </a:r>
          </a:p>
        </p:txBody>
      </p:sp>
      <p:graphicFrame>
        <p:nvGraphicFramePr>
          <p:cNvPr id="7" name="Table 6"/>
          <p:cNvGraphicFramePr>
            <a:graphicFrameLocks noGrp="1"/>
          </p:cNvGraphicFramePr>
          <p:nvPr>
            <p:extLst>
              <p:ext uri="{D42A27DB-BD31-4B8C-83A1-F6EECF244321}">
                <p14:modId xmlns:p14="http://schemas.microsoft.com/office/powerpoint/2010/main" val="3564229681"/>
              </p:ext>
            </p:extLst>
          </p:nvPr>
        </p:nvGraphicFramePr>
        <p:xfrm>
          <a:off x="6865090" y="251490"/>
          <a:ext cx="2088232" cy="4326083"/>
        </p:xfrm>
        <a:graphic>
          <a:graphicData uri="http://schemas.openxmlformats.org/drawingml/2006/table">
            <a:tbl>
              <a:tblPr firstRow="1" bandRow="1">
                <a:tableStyleId>{5940675A-B579-460E-94D1-54222C63F5DA}</a:tableStyleId>
              </a:tblPr>
              <a:tblGrid>
                <a:gridCol w="2088232">
                  <a:extLst>
                    <a:ext uri="{9D8B030D-6E8A-4147-A177-3AD203B41FA5}">
                      <a16:colId xmlns:a16="http://schemas.microsoft.com/office/drawing/2014/main" val="20000"/>
                    </a:ext>
                  </a:extLst>
                </a:gridCol>
              </a:tblGrid>
              <a:tr h="245246">
                <a:tc>
                  <a:txBody>
                    <a:bodyPr/>
                    <a:lstStyle/>
                    <a:p>
                      <a:r>
                        <a:rPr lang="en-GB" sz="900" b="1" dirty="0">
                          <a:solidFill>
                            <a:schemeClr val="bg1"/>
                          </a:solidFill>
                        </a:rPr>
                        <a:t>SLA</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0"/>
                  </a:ext>
                </a:extLst>
              </a:tr>
              <a:tr h="1351579">
                <a:tc>
                  <a:txBody>
                    <a:bodyPr/>
                    <a:lstStyle/>
                    <a:p>
                      <a:pPr marL="72000" lvl="0" indent="-72000" algn="l" defTabSz="914400" rtl="0" eaLnBrk="1" latinLnBrk="0" hangingPunct="1">
                        <a:spcAft>
                          <a:spcPts val="400"/>
                        </a:spcAft>
                        <a:buFont typeface="Arial" panose="020B0604020202020204" pitchFamily="34" charset="0"/>
                        <a:buChar char="•"/>
                      </a:pPr>
                      <a:r>
                        <a:rPr lang="en-GB" sz="700" kern="1200" dirty="0">
                          <a:solidFill>
                            <a:schemeClr val="tx1"/>
                          </a:solidFill>
                          <a:latin typeface="+mn-lt"/>
                          <a:ea typeface="+mn-ea"/>
                          <a:cs typeface="+mn-cs"/>
                        </a:rPr>
                        <a:t>Known exclusions are executed ‘in cycle’; new exclusions within the gift of Xoserve and its partners to correct are cleared in time for the second cycle from detection, as is the defect that caused the exclusion.</a:t>
                      </a:r>
                    </a:p>
                    <a:p>
                      <a:pPr marL="72000" lvl="0" indent="-72000" algn="l" defTabSz="914400" rtl="0" eaLnBrk="1" latinLnBrk="0" hangingPunct="1">
                        <a:spcAft>
                          <a:spcPts val="400"/>
                        </a:spcAft>
                        <a:buFont typeface="Arial" panose="020B0604020202020204" pitchFamily="34" charset="0"/>
                        <a:buChar char="•"/>
                      </a:pPr>
                      <a:r>
                        <a:rPr lang="en-GB" sz="700" kern="1200" dirty="0">
                          <a:solidFill>
                            <a:schemeClr val="tx1"/>
                          </a:solidFill>
                          <a:latin typeface="+mn-lt"/>
                          <a:ea typeface="+mn-ea"/>
                          <a:cs typeface="+mn-cs"/>
                        </a:rPr>
                        <a:t>Exclusion backlogs should be no more than </a:t>
                      </a:r>
                      <a:r>
                        <a:rPr lang="en-GB" sz="700" b="1" kern="1200" dirty="0">
                          <a:solidFill>
                            <a:schemeClr val="tx1"/>
                          </a:solidFill>
                          <a:latin typeface="+mn-lt"/>
                          <a:ea typeface="+mn-ea"/>
                          <a:cs typeface="+mn-cs"/>
                        </a:rPr>
                        <a:t>2 invoice cycles</a:t>
                      </a:r>
                      <a:r>
                        <a:rPr lang="en-GB" sz="700" kern="1200" dirty="0">
                          <a:solidFill>
                            <a:schemeClr val="tx1"/>
                          </a:solidFill>
                          <a:latin typeface="+mn-lt"/>
                          <a:ea typeface="+mn-ea"/>
                          <a:cs typeface="+mn-cs"/>
                        </a:rPr>
                        <a:t> old.</a:t>
                      </a:r>
                    </a:p>
                    <a:p>
                      <a:pPr marL="72000" lvl="0" indent="-72000" algn="l" defTabSz="914400" rtl="0" eaLnBrk="1" latinLnBrk="0" hangingPunct="1">
                        <a:spcAft>
                          <a:spcPts val="400"/>
                        </a:spcAft>
                        <a:buFont typeface="Arial" panose="020B0604020202020204" pitchFamily="34" charset="0"/>
                        <a:buChar char="•"/>
                      </a:pPr>
                      <a:r>
                        <a:rPr lang="en-GB" sz="700" kern="1200" dirty="0">
                          <a:solidFill>
                            <a:schemeClr val="tx1"/>
                          </a:solidFill>
                          <a:latin typeface="+mn-lt"/>
                          <a:ea typeface="+mn-ea"/>
                          <a:cs typeface="+mn-cs"/>
                        </a:rPr>
                        <a:t>Correction of billed exclusions should be performed no later than </a:t>
                      </a:r>
                      <a:r>
                        <a:rPr lang="en-GB" sz="700" b="1" kern="1200" dirty="0">
                          <a:solidFill>
                            <a:schemeClr val="tx1"/>
                          </a:solidFill>
                          <a:latin typeface="+mn-lt"/>
                          <a:ea typeface="+mn-ea"/>
                          <a:cs typeface="+mn-cs"/>
                        </a:rPr>
                        <a:t>2 invoice cycles </a:t>
                      </a:r>
                      <a:r>
                        <a:rPr lang="en-GB" sz="700" kern="1200" dirty="0">
                          <a:solidFill>
                            <a:schemeClr val="tx1"/>
                          </a:solidFill>
                          <a:latin typeface="+mn-lt"/>
                          <a:ea typeface="+mn-ea"/>
                          <a:cs typeface="+mn-cs"/>
                        </a:rPr>
                        <a:t>after detection.</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0001"/>
                  </a:ext>
                </a:extLst>
              </a:tr>
              <a:tr h="228897">
                <a:tc>
                  <a:txBody>
                    <a:bodyPr/>
                    <a:lstStyle/>
                    <a:p>
                      <a:pPr marL="0" algn="l" defTabSz="914400" rtl="0" eaLnBrk="1" latinLnBrk="0" hangingPunct="1"/>
                      <a:r>
                        <a:rPr lang="en-US" sz="800" b="1" kern="1200" dirty="0">
                          <a:solidFill>
                            <a:schemeClr val="bg1"/>
                          </a:solidFill>
                          <a:latin typeface="+mn-lt"/>
                          <a:ea typeface="+mn-ea"/>
                          <a:cs typeface="+mn-cs"/>
                        </a:rPr>
                        <a:t>Target</a:t>
                      </a:r>
                      <a:r>
                        <a:rPr lang="en-US" sz="800" b="1" kern="1200" baseline="0" dirty="0">
                          <a:solidFill>
                            <a:schemeClr val="bg1"/>
                          </a:solidFill>
                          <a:latin typeface="+mn-lt"/>
                          <a:ea typeface="+mn-ea"/>
                          <a:cs typeface="+mn-cs"/>
                        </a:rPr>
                        <a:t> Date to operate within SLA</a:t>
                      </a:r>
                      <a:endParaRPr lang="en-US" sz="800" b="1" kern="1200" dirty="0">
                        <a:solidFill>
                          <a:schemeClr val="bg1"/>
                        </a:solidFill>
                        <a:latin typeface="+mn-lt"/>
                        <a:ea typeface="+mn-ea"/>
                        <a:cs typeface="+mn-cs"/>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2"/>
                  </a:ext>
                </a:extLst>
              </a:tr>
              <a:tr h="364185">
                <a:tc>
                  <a:txBody>
                    <a:bodyPr/>
                    <a:lstStyle/>
                    <a:p>
                      <a:pPr algn="ctr"/>
                      <a:r>
                        <a:rPr lang="en-GB" sz="800" b="0" dirty="0"/>
                        <a:t>July 2019</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0003"/>
                  </a:ext>
                </a:extLst>
              </a:tr>
              <a:tr h="291135">
                <a:tc>
                  <a:txBody>
                    <a:bodyPr/>
                    <a:lstStyle/>
                    <a:p>
                      <a:r>
                        <a:rPr lang="en-GB" sz="800" b="1" dirty="0">
                          <a:solidFill>
                            <a:schemeClr val="bg1"/>
                          </a:solidFill>
                        </a:rPr>
                        <a:t>Current </a:t>
                      </a:r>
                      <a:r>
                        <a:rPr lang="en-GB" sz="800" b="1" baseline="0" dirty="0">
                          <a:solidFill>
                            <a:schemeClr val="bg1"/>
                          </a:solidFill>
                        </a:rPr>
                        <a:t> SLA RAG Status</a:t>
                      </a:r>
                      <a:endParaRPr lang="en-GB" sz="800" b="0" dirty="0">
                        <a:solidFill>
                          <a:schemeClr val="bg1"/>
                        </a:solidFill>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4"/>
                  </a:ext>
                </a:extLst>
              </a:tr>
              <a:tr h="36418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800" b="1" dirty="0">
                          <a:solidFill>
                            <a:schemeClr val="bg1"/>
                          </a:solidFill>
                        </a:rPr>
                        <a:t>GREEN</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B050"/>
                    </a:solidFill>
                  </a:tcPr>
                </a:tc>
                <a:extLst>
                  <a:ext uri="{0D108BD9-81ED-4DB2-BD59-A6C34878D82A}">
                    <a16:rowId xmlns:a16="http://schemas.microsoft.com/office/drawing/2014/main" val="10005"/>
                  </a:ext>
                </a:extLst>
              </a:tr>
              <a:tr h="36418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800" b="1" dirty="0">
                          <a:solidFill>
                            <a:schemeClr val="bg1"/>
                          </a:solidFill>
                        </a:rPr>
                        <a:t>RAG</a:t>
                      </a:r>
                      <a:r>
                        <a:rPr lang="en-GB" sz="800" b="1" baseline="0" dirty="0">
                          <a:solidFill>
                            <a:schemeClr val="bg1"/>
                          </a:solidFill>
                        </a:rPr>
                        <a:t> Justification</a:t>
                      </a:r>
                      <a:endParaRPr lang="en-GB" sz="800" b="1" dirty="0">
                        <a:solidFill>
                          <a:schemeClr val="bg1"/>
                        </a:solidFill>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6"/>
                  </a:ext>
                </a:extLst>
              </a:tr>
              <a:tr h="1116671">
                <a:tc>
                  <a:txBody>
                    <a:bodyPr/>
                    <a:lstStyle/>
                    <a:p>
                      <a:pPr marL="72000" marR="0" lvl="0" indent="-7200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lang="en-GB" sz="900" kern="1200" baseline="0" dirty="0">
                          <a:solidFill>
                            <a:schemeClr val="tx1"/>
                          </a:solidFill>
                          <a:latin typeface="+mn-lt"/>
                          <a:ea typeface="+mn-ea"/>
                          <a:cs typeface="+mn-cs"/>
                        </a:rPr>
                        <a:t>Cataloguing of all scenario resolution steps to ensure accuracy now completed.</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
        <p:nvSpPr>
          <p:cNvPr id="10" name="Title 1"/>
          <p:cNvSpPr txBox="1">
            <a:spLocks/>
          </p:cNvSpPr>
          <p:nvPr/>
        </p:nvSpPr>
        <p:spPr>
          <a:xfrm>
            <a:off x="251520" y="907107"/>
            <a:ext cx="6408712" cy="1008112"/>
          </a:xfrm>
          <a:prstGeom prst="rect">
            <a:avLst/>
          </a:prstGeom>
        </p:spPr>
        <p:txBody>
          <a:bodyPr vert="horz" lIns="91440" tIns="45720" rIns="91440" bIns="45720" rtlCol="0" anchor="t">
            <a:no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algn="l">
              <a:spcAft>
                <a:spcPts val="300"/>
              </a:spcAft>
            </a:pPr>
            <a:r>
              <a:rPr lang="en-GB" sz="800" dirty="0">
                <a:solidFill>
                  <a:schemeClr val="tx2"/>
                </a:solidFill>
              </a:rPr>
              <a:t>What is an exclusion?</a:t>
            </a:r>
          </a:p>
          <a:p>
            <a:pPr marL="171450" indent="-171450" algn="l">
              <a:spcAft>
                <a:spcPts val="300"/>
              </a:spcAft>
              <a:buFont typeface="Arial" charset="0"/>
              <a:buChar char="•"/>
            </a:pPr>
            <a:r>
              <a:rPr lang="en-US" sz="800" b="0" dirty="0">
                <a:solidFill>
                  <a:schemeClr val="tx2"/>
                </a:solidFill>
              </a:rPr>
              <a:t>Until permanent system fixes are deployed to address charge calculation errors, monthly profiling of new reconciliations received that relate to the scenario of the open defect is performed, with “bill blocks” applied to that MPRN to </a:t>
            </a:r>
            <a:r>
              <a:rPr lang="en-US" sz="800" b="0" u="sng" dirty="0">
                <a:solidFill>
                  <a:schemeClr val="tx2"/>
                </a:solidFill>
              </a:rPr>
              <a:t>safeguard the accuracy of the amendment charge calculations</a:t>
            </a:r>
            <a:r>
              <a:rPr lang="en-US" sz="800" b="0" dirty="0">
                <a:solidFill>
                  <a:schemeClr val="tx2"/>
                </a:solidFill>
              </a:rPr>
              <a:t> by exclusion from the AMS. </a:t>
            </a:r>
          </a:p>
          <a:p>
            <a:pPr algn="l">
              <a:spcAft>
                <a:spcPts val="300"/>
              </a:spcAft>
            </a:pPr>
            <a:endParaRPr lang="en-GB" sz="600" b="0" dirty="0">
              <a:solidFill>
                <a:schemeClr val="tx2"/>
              </a:solidFill>
            </a:endParaRPr>
          </a:p>
        </p:txBody>
      </p:sp>
      <p:pic>
        <p:nvPicPr>
          <p:cNvPr id="6" name="Picture 4" descr="C:\Users\alex.stuart\OneDrive - Xoserve Limited\PowerPoint Icons\Business Blue\12.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5069" y="1861228"/>
            <a:ext cx="752575" cy="752575"/>
          </a:xfrm>
          <a:prstGeom prst="rect">
            <a:avLst/>
          </a:prstGeom>
          <a:noFill/>
          <a:extLst>
            <a:ext uri="{909E8E84-426E-40DD-AFC4-6F175D3DCCD1}">
              <a14:hiddenFill xmlns:a14="http://schemas.microsoft.com/office/drawing/2010/main">
                <a:solidFill>
                  <a:srgbClr val="FFFFFF"/>
                </a:solidFill>
              </a14:hiddenFill>
            </a:ext>
          </a:extLst>
        </p:spPr>
      </p:pic>
      <p:sp>
        <p:nvSpPr>
          <p:cNvPr id="8" name="Title 1"/>
          <p:cNvSpPr txBox="1">
            <a:spLocks/>
          </p:cNvSpPr>
          <p:nvPr/>
        </p:nvSpPr>
        <p:spPr>
          <a:xfrm>
            <a:off x="1727684" y="1869338"/>
            <a:ext cx="4410846" cy="774420"/>
          </a:xfrm>
          <a:prstGeom prst="rect">
            <a:avLst/>
          </a:prstGeom>
        </p:spPr>
        <p:txBody>
          <a:bodyPr vert="horz" lIns="91440" tIns="45720" rIns="91440" bIns="45720" rtlCol="0" anchor="t">
            <a:no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algn="l"/>
            <a:r>
              <a:rPr lang="en-GB" sz="1200" dirty="0">
                <a:solidFill>
                  <a:schemeClr val="tx1"/>
                </a:solidFill>
              </a:rPr>
              <a:t>419 </a:t>
            </a:r>
            <a:r>
              <a:rPr lang="en-GB" sz="1200" b="0" dirty="0">
                <a:solidFill>
                  <a:schemeClr val="tx1"/>
                </a:solidFill>
              </a:rPr>
              <a:t>distinct MPRNs for the April 2020 billing period currently have bill blocks placed upon them (as at 2</a:t>
            </a:r>
            <a:r>
              <a:rPr lang="en-GB" sz="1200" b="0" baseline="30000" dirty="0">
                <a:solidFill>
                  <a:schemeClr val="tx1"/>
                </a:solidFill>
              </a:rPr>
              <a:t>nd</a:t>
            </a:r>
            <a:r>
              <a:rPr lang="en-GB" sz="1200" b="0" dirty="0">
                <a:solidFill>
                  <a:schemeClr val="tx1"/>
                </a:solidFill>
              </a:rPr>
              <a:t> July 2020). Bill blocks are placed on MPRNs where there are known issues that will result in incorrect charges being calculated. </a:t>
            </a:r>
          </a:p>
          <a:p>
            <a:pPr algn="l"/>
            <a:endParaRPr lang="en-GB" sz="1200" b="0" i="1" dirty="0">
              <a:solidFill>
                <a:schemeClr val="tx1"/>
              </a:solidFill>
            </a:endParaRPr>
          </a:p>
          <a:p>
            <a:r>
              <a:rPr lang="en-GB" sz="1200" b="0" i="1" dirty="0">
                <a:solidFill>
                  <a:schemeClr val="tx1"/>
                </a:solidFill>
              </a:rPr>
              <a:t>(Feb-20 = 11,208, Mar-20 = 4,567; Apr = 1,158)</a:t>
            </a:r>
          </a:p>
          <a:p>
            <a:endParaRPr lang="en-GB" sz="1200" b="0" i="1" dirty="0">
              <a:solidFill>
                <a:schemeClr val="tx1"/>
              </a:solidFill>
            </a:endParaRPr>
          </a:p>
        </p:txBody>
      </p:sp>
      <p:pic>
        <p:nvPicPr>
          <p:cNvPr id="9" name="Picture 3" descr="C:\Users\alex.stuart\OneDrive - Xoserve Limited\PowerPoint Icons\Business Blue\09.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35888" y="3246088"/>
            <a:ext cx="824319" cy="824319"/>
          </a:xfrm>
          <a:prstGeom prst="rect">
            <a:avLst/>
          </a:prstGeom>
          <a:noFill/>
          <a:extLst>
            <a:ext uri="{909E8E84-426E-40DD-AFC4-6F175D3DCCD1}">
              <a14:hiddenFill xmlns:a14="http://schemas.microsoft.com/office/drawing/2010/main">
                <a:solidFill>
                  <a:srgbClr val="FFFFFF"/>
                </a:solidFill>
              </a14:hiddenFill>
            </a:ext>
          </a:extLst>
        </p:spPr>
      </p:pic>
      <p:sp>
        <p:nvSpPr>
          <p:cNvPr id="11" name="Title 1"/>
          <p:cNvSpPr txBox="1">
            <a:spLocks/>
          </p:cNvSpPr>
          <p:nvPr/>
        </p:nvSpPr>
        <p:spPr>
          <a:xfrm>
            <a:off x="1727684" y="3387856"/>
            <a:ext cx="3672408" cy="774420"/>
          </a:xfrm>
          <a:prstGeom prst="rect">
            <a:avLst/>
          </a:prstGeom>
        </p:spPr>
        <p:txBody>
          <a:bodyPr vert="horz" lIns="91440" tIns="45720" rIns="91440" bIns="45720" rtlCol="0" anchor="t">
            <a:no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algn="l"/>
            <a:r>
              <a:rPr lang="en-GB" sz="1200" dirty="0">
                <a:solidFill>
                  <a:schemeClr val="tx1"/>
                </a:solidFill>
              </a:rPr>
              <a:t>Customer MI </a:t>
            </a:r>
            <a:r>
              <a:rPr lang="en-GB" sz="1200" b="0" dirty="0">
                <a:solidFill>
                  <a:schemeClr val="tx1"/>
                </a:solidFill>
              </a:rPr>
              <a:t>outlining all reconciliations and their status </a:t>
            </a:r>
            <a:r>
              <a:rPr lang="en-GB" sz="1200" b="0" i="1" dirty="0">
                <a:solidFill>
                  <a:schemeClr val="tx1"/>
                </a:solidFill>
              </a:rPr>
              <a:t>(invoiced, in exception, in exclusion</a:t>
            </a:r>
            <a:r>
              <a:rPr lang="en-GB" sz="1200" b="0" dirty="0">
                <a:solidFill>
                  <a:schemeClr val="tx1"/>
                </a:solidFill>
              </a:rPr>
              <a:t>) has been shared with all customers.</a:t>
            </a:r>
            <a:endParaRPr lang="en-GB" sz="900" b="0" i="1" dirty="0">
              <a:solidFill>
                <a:schemeClr val="tx1"/>
              </a:solidFill>
            </a:endParaRPr>
          </a:p>
        </p:txBody>
      </p:sp>
    </p:spTree>
    <p:extLst>
      <p:ext uri="{BB962C8B-B14F-4D97-AF65-F5344CB8AC3E}">
        <p14:creationId xmlns:p14="http://schemas.microsoft.com/office/powerpoint/2010/main" val="11315425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547" y="56500"/>
            <a:ext cx="8507288" cy="637580"/>
          </a:xfrm>
        </p:spPr>
        <p:txBody>
          <a:bodyPr vert="horz" lIns="91440" tIns="45720" rIns="91440" bIns="45720" rtlCol="0" anchor="ctr">
            <a:normAutofit/>
          </a:bodyPr>
          <a:lstStyle/>
          <a:p>
            <a:pPr algn="l"/>
            <a:r>
              <a:rPr lang="en-GB" sz="2400" dirty="0"/>
              <a:t>Defects</a:t>
            </a:r>
          </a:p>
        </p:txBody>
      </p:sp>
      <p:graphicFrame>
        <p:nvGraphicFramePr>
          <p:cNvPr id="7" name="Table 6"/>
          <p:cNvGraphicFramePr>
            <a:graphicFrameLocks noGrp="1"/>
          </p:cNvGraphicFramePr>
          <p:nvPr>
            <p:extLst>
              <p:ext uri="{D42A27DB-BD31-4B8C-83A1-F6EECF244321}">
                <p14:modId xmlns:p14="http://schemas.microsoft.com/office/powerpoint/2010/main" val="2710002499"/>
              </p:ext>
            </p:extLst>
          </p:nvPr>
        </p:nvGraphicFramePr>
        <p:xfrm>
          <a:off x="6759201" y="164711"/>
          <a:ext cx="2327546" cy="5029200"/>
        </p:xfrm>
        <a:graphic>
          <a:graphicData uri="http://schemas.openxmlformats.org/drawingml/2006/table">
            <a:tbl>
              <a:tblPr firstRow="1" bandRow="1">
                <a:tableStyleId>{5940675A-B579-460E-94D1-54222C63F5DA}</a:tableStyleId>
              </a:tblPr>
              <a:tblGrid>
                <a:gridCol w="2327546">
                  <a:extLst>
                    <a:ext uri="{9D8B030D-6E8A-4147-A177-3AD203B41FA5}">
                      <a16:colId xmlns:a16="http://schemas.microsoft.com/office/drawing/2014/main" val="20000"/>
                    </a:ext>
                  </a:extLst>
                </a:gridCol>
              </a:tblGrid>
              <a:tr h="215970">
                <a:tc>
                  <a:txBody>
                    <a:bodyPr/>
                    <a:lstStyle/>
                    <a:p>
                      <a:r>
                        <a:rPr lang="en-GB" sz="900" b="1" dirty="0">
                          <a:solidFill>
                            <a:schemeClr val="bg1"/>
                          </a:solidFill>
                        </a:rPr>
                        <a:t>SLA</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0"/>
                  </a:ext>
                </a:extLst>
              </a:tr>
              <a:tr h="388746">
                <a:tc>
                  <a:txBody>
                    <a:bodyPr/>
                    <a:lstStyle/>
                    <a:p>
                      <a:pPr marL="72000" lvl="0" indent="-72000" algn="l" defTabSz="914400" rtl="0" eaLnBrk="1" latinLnBrk="0" hangingPunct="1">
                        <a:spcAft>
                          <a:spcPts val="400"/>
                        </a:spcAft>
                        <a:buFont typeface="Arial" panose="020B0604020202020204" pitchFamily="34" charset="0"/>
                        <a:buChar char="•"/>
                      </a:pPr>
                      <a:r>
                        <a:rPr lang="en-GB" sz="700" kern="1200" dirty="0">
                          <a:solidFill>
                            <a:schemeClr val="tx1"/>
                          </a:solidFill>
                          <a:latin typeface="+mn-lt"/>
                          <a:ea typeface="+mn-ea"/>
                          <a:cs typeface="+mn-cs"/>
                        </a:rPr>
                        <a:t>Defects, including associated data fixes, within the gift of Xoserve and its partners to resolve should be cleared within </a:t>
                      </a:r>
                      <a:r>
                        <a:rPr lang="en-GB" sz="700" b="1" kern="1200" dirty="0">
                          <a:solidFill>
                            <a:schemeClr val="tx1"/>
                          </a:solidFill>
                          <a:latin typeface="+mn-lt"/>
                          <a:ea typeface="+mn-ea"/>
                          <a:cs typeface="+mn-cs"/>
                        </a:rPr>
                        <a:t>2 invoice cycles </a:t>
                      </a:r>
                      <a:r>
                        <a:rPr lang="en-GB" sz="700" kern="1200" dirty="0">
                          <a:solidFill>
                            <a:schemeClr val="tx1"/>
                          </a:solidFill>
                          <a:latin typeface="+mn-lt"/>
                          <a:ea typeface="+mn-ea"/>
                          <a:cs typeface="+mn-cs"/>
                        </a:rPr>
                        <a:t>of being raised.</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0001"/>
                  </a:ext>
                </a:extLst>
              </a:tr>
              <a:tr h="215970">
                <a:tc>
                  <a:txBody>
                    <a:bodyPr/>
                    <a:lstStyle/>
                    <a:p>
                      <a:pPr marL="0" algn="l" defTabSz="914400" rtl="0" eaLnBrk="1" latinLnBrk="0" hangingPunct="1"/>
                      <a:r>
                        <a:rPr lang="en-US" sz="900" b="1" kern="1200" dirty="0">
                          <a:solidFill>
                            <a:schemeClr val="bg1"/>
                          </a:solidFill>
                          <a:latin typeface="Calibri" panose="020F0502020204030204" pitchFamily="34" charset="0"/>
                          <a:ea typeface="+mn-ea"/>
                          <a:cs typeface="Calibri" panose="020F0502020204030204" pitchFamily="34" charset="0"/>
                        </a:rPr>
                        <a:t>Target</a:t>
                      </a:r>
                      <a:r>
                        <a:rPr lang="en-US" sz="900" b="1" kern="1200" baseline="0" dirty="0">
                          <a:solidFill>
                            <a:schemeClr val="bg1"/>
                          </a:solidFill>
                          <a:latin typeface="Calibri" panose="020F0502020204030204" pitchFamily="34" charset="0"/>
                          <a:ea typeface="+mn-ea"/>
                          <a:cs typeface="Calibri" panose="020F0502020204030204" pitchFamily="34" charset="0"/>
                        </a:rPr>
                        <a:t> Date to operate within SLA</a:t>
                      </a:r>
                      <a:endParaRPr lang="en-US" sz="900" b="1" kern="1200" dirty="0">
                        <a:solidFill>
                          <a:schemeClr val="bg1"/>
                        </a:solidFill>
                        <a:latin typeface="Calibri" panose="020F0502020204030204" pitchFamily="34" charset="0"/>
                        <a:ea typeface="+mn-ea"/>
                        <a:cs typeface="Calibri" panose="020F0502020204030204" pitchFamily="34" charset="0"/>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2"/>
                  </a:ext>
                </a:extLst>
              </a:tr>
              <a:tr h="215970">
                <a:tc>
                  <a:txBody>
                    <a:bodyPr/>
                    <a:lstStyle/>
                    <a:p>
                      <a:pPr algn="ctr"/>
                      <a:r>
                        <a:rPr lang="en-GB" sz="900" b="0" dirty="0">
                          <a:latin typeface="Calibri" panose="020F0502020204030204" pitchFamily="34" charset="0"/>
                          <a:cs typeface="Calibri" panose="020F0502020204030204" pitchFamily="34" charset="0"/>
                        </a:rPr>
                        <a:t>August 2019</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0003"/>
                  </a:ext>
                </a:extLst>
              </a:tr>
              <a:tr h="215970">
                <a:tc>
                  <a:txBody>
                    <a:bodyPr/>
                    <a:lstStyle/>
                    <a:p>
                      <a:r>
                        <a:rPr lang="en-GB" sz="900" b="1" dirty="0">
                          <a:solidFill>
                            <a:schemeClr val="bg1"/>
                          </a:solidFill>
                          <a:latin typeface="Calibri" panose="020F0502020204030204" pitchFamily="34" charset="0"/>
                          <a:cs typeface="Calibri" panose="020F0502020204030204" pitchFamily="34" charset="0"/>
                        </a:rPr>
                        <a:t>Current </a:t>
                      </a:r>
                      <a:r>
                        <a:rPr lang="en-GB" sz="900" b="1" baseline="0" dirty="0">
                          <a:solidFill>
                            <a:schemeClr val="bg1"/>
                          </a:solidFill>
                          <a:latin typeface="Calibri" panose="020F0502020204030204" pitchFamily="34" charset="0"/>
                          <a:cs typeface="Calibri" panose="020F0502020204030204" pitchFamily="34" charset="0"/>
                        </a:rPr>
                        <a:t> SLA RAG Status</a:t>
                      </a:r>
                      <a:endParaRPr lang="en-GB" sz="900" b="0" dirty="0">
                        <a:solidFill>
                          <a:schemeClr val="bg1"/>
                        </a:solidFill>
                        <a:latin typeface="Calibri" panose="020F0502020204030204" pitchFamily="34" charset="0"/>
                        <a:cs typeface="Calibri" panose="020F0502020204030204" pitchFamily="34" charset="0"/>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4"/>
                  </a:ext>
                </a:extLst>
              </a:tr>
              <a:tr h="21597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900" b="1" dirty="0">
                          <a:solidFill>
                            <a:schemeClr val="bg1"/>
                          </a:solidFill>
                          <a:latin typeface="Calibri" panose="020F0502020204030204" pitchFamily="34" charset="0"/>
                          <a:cs typeface="Calibri" panose="020F0502020204030204" pitchFamily="34" charset="0"/>
                        </a:rPr>
                        <a:t>RED</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FF0000"/>
                    </a:solidFill>
                  </a:tcPr>
                </a:tc>
                <a:extLst>
                  <a:ext uri="{0D108BD9-81ED-4DB2-BD59-A6C34878D82A}">
                    <a16:rowId xmlns:a16="http://schemas.microsoft.com/office/drawing/2014/main" val="10005"/>
                  </a:ext>
                </a:extLst>
              </a:tr>
              <a:tr h="21597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00" b="1" dirty="0">
                          <a:solidFill>
                            <a:schemeClr val="bg1"/>
                          </a:solidFill>
                          <a:latin typeface="Calibri" panose="020F0502020204030204" pitchFamily="34" charset="0"/>
                          <a:cs typeface="Calibri" panose="020F0502020204030204" pitchFamily="34" charset="0"/>
                        </a:rPr>
                        <a:t>RAG</a:t>
                      </a:r>
                      <a:r>
                        <a:rPr lang="en-GB" sz="900" b="1" baseline="0" dirty="0">
                          <a:solidFill>
                            <a:schemeClr val="bg1"/>
                          </a:solidFill>
                          <a:latin typeface="Calibri" panose="020F0502020204030204" pitchFamily="34" charset="0"/>
                          <a:cs typeface="Calibri" panose="020F0502020204030204" pitchFamily="34" charset="0"/>
                        </a:rPr>
                        <a:t> Justification</a:t>
                      </a:r>
                      <a:endParaRPr lang="en-GB" sz="900" b="1" dirty="0">
                        <a:solidFill>
                          <a:schemeClr val="bg1"/>
                        </a:solidFill>
                        <a:latin typeface="Calibri" panose="020F0502020204030204" pitchFamily="34" charset="0"/>
                        <a:cs typeface="Calibri" panose="020F0502020204030204" pitchFamily="34" charset="0"/>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6"/>
                  </a:ext>
                </a:extLst>
              </a:tr>
              <a:tr h="2937191">
                <a:tc>
                  <a:txBody>
                    <a:bodyPr/>
                    <a:lstStyle/>
                    <a:p>
                      <a:pPr lvl="0"/>
                      <a:r>
                        <a:rPr lang="en-US" sz="900" kern="1200" dirty="0">
                          <a:solidFill>
                            <a:schemeClr val="tx1"/>
                          </a:solidFill>
                          <a:effectLst/>
                          <a:latin typeface="+mj-lt"/>
                          <a:ea typeface="+mn-ea"/>
                          <a:cs typeface="Calibri" panose="020F0502020204030204" pitchFamily="34" charset="0"/>
                        </a:rPr>
                        <a:t>3 Defects did not meet the June SLA: -</a:t>
                      </a:r>
                    </a:p>
                    <a:p>
                      <a:pPr lvl="0"/>
                      <a:endParaRPr lang="en-US" sz="900" kern="1200" dirty="0">
                        <a:solidFill>
                          <a:schemeClr val="tx1"/>
                        </a:solidFill>
                        <a:effectLst/>
                        <a:latin typeface="+mj-lt"/>
                        <a:ea typeface="+mn-ea"/>
                        <a:cs typeface="Calibri" panose="020F0502020204030204" pitchFamily="34" charset="0"/>
                      </a:endParaRPr>
                    </a:p>
                    <a:p>
                      <a:pPr lvl="0"/>
                      <a:endParaRPr lang="en-US" sz="900" kern="1200" dirty="0">
                        <a:solidFill>
                          <a:schemeClr val="tx1"/>
                        </a:solidFill>
                        <a:effectLst/>
                        <a:latin typeface="+mj-lt"/>
                        <a:ea typeface="+mn-ea"/>
                        <a:cs typeface="Calibri" panose="020F0502020204030204" pitchFamily="34" charset="0"/>
                      </a:endParaRPr>
                    </a:p>
                    <a:p>
                      <a:pPr marL="171450" lvl="0" indent="-171450">
                        <a:buFontTx/>
                        <a:buChar char="-"/>
                      </a:pPr>
                      <a:r>
                        <a:rPr lang="en-US" sz="900" kern="1200" dirty="0">
                          <a:solidFill>
                            <a:schemeClr val="tx1"/>
                          </a:solidFill>
                          <a:effectLst/>
                          <a:latin typeface="+mj-lt"/>
                          <a:ea typeface="+mn-ea"/>
                          <a:cs typeface="Calibri" panose="020F0502020204030204" pitchFamily="34" charset="0"/>
                        </a:rPr>
                        <a:t>61941 – The defect did not meet the June SLA due to commitments on other priority defects.  Defect has passed UAT and is due to be deployed 03/07.</a:t>
                      </a:r>
                    </a:p>
                    <a:p>
                      <a:pPr marL="171450" lvl="0" indent="-171450">
                        <a:buFontTx/>
                        <a:buChar char="-"/>
                      </a:pPr>
                      <a:endParaRPr lang="en-US" sz="900" kern="1200" dirty="0">
                        <a:solidFill>
                          <a:schemeClr val="tx1"/>
                        </a:solidFill>
                        <a:effectLst/>
                        <a:latin typeface="+mj-lt"/>
                        <a:ea typeface="+mn-ea"/>
                        <a:cs typeface="Calibri" panose="020F0502020204030204" pitchFamily="34" charset="0"/>
                      </a:endParaRPr>
                    </a:p>
                    <a:p>
                      <a:pPr marL="171450" lvl="0" indent="-171450">
                        <a:buFontTx/>
                        <a:buChar char="-"/>
                      </a:pPr>
                      <a:r>
                        <a:rPr lang="en-US" sz="900" kern="1200" dirty="0">
                          <a:solidFill>
                            <a:schemeClr val="tx1"/>
                          </a:solidFill>
                          <a:effectLst/>
                          <a:latin typeface="+mj-lt"/>
                          <a:ea typeface="+mn-ea"/>
                          <a:cs typeface="Calibri" panose="020F0502020204030204" pitchFamily="34" charset="0"/>
                        </a:rPr>
                        <a:t>62060 – Defect was placed on hold on 20/04 as code locked by 61926, which is currently with UAT.  62060 will be progressed once 61926 has been deployed.</a:t>
                      </a:r>
                    </a:p>
                    <a:p>
                      <a:pPr marL="171450" lvl="0" indent="-171450">
                        <a:buFontTx/>
                        <a:buChar char="-"/>
                      </a:pPr>
                      <a:endParaRPr lang="en-US" sz="900" kern="1200" dirty="0">
                        <a:solidFill>
                          <a:schemeClr val="tx1"/>
                        </a:solidFill>
                        <a:effectLst/>
                        <a:latin typeface="+mj-lt"/>
                        <a:ea typeface="+mn-ea"/>
                        <a:cs typeface="Calibri" panose="020F0502020204030204" pitchFamily="34" charset="0"/>
                      </a:endParaRPr>
                    </a:p>
                    <a:p>
                      <a:pPr marL="171450" lvl="0" indent="-171450">
                        <a:buFontTx/>
                        <a:buChar char="-"/>
                      </a:pPr>
                      <a:r>
                        <a:rPr lang="en-US" sz="900" kern="1200" dirty="0">
                          <a:solidFill>
                            <a:schemeClr val="tx1"/>
                          </a:solidFill>
                          <a:effectLst/>
                          <a:latin typeface="+mj-lt"/>
                          <a:ea typeface="+mn-ea"/>
                          <a:cs typeface="Calibri" panose="020F0502020204030204" pitchFamily="34" charset="0"/>
                        </a:rPr>
                        <a:t>62134 – Defect was placed on hold on 29/04 as code locked by 3 other defects (61716, 61024, 60942).  Defect was released from on hold status on 16/06 and is in DRS.</a:t>
                      </a:r>
                    </a:p>
                    <a:p>
                      <a:pPr marL="171450" lvl="0" indent="-171450">
                        <a:buFontTx/>
                        <a:buChar char="-"/>
                      </a:pPr>
                      <a:endParaRPr lang="en-US" sz="900" kern="1200" dirty="0">
                        <a:solidFill>
                          <a:schemeClr val="tx1"/>
                        </a:solidFill>
                        <a:effectLst/>
                        <a:latin typeface="Calibri" panose="020F0502020204030204" pitchFamily="34" charset="0"/>
                        <a:ea typeface="+mn-ea"/>
                        <a:cs typeface="Calibri" panose="020F0502020204030204" pitchFamily="34" charset="0"/>
                      </a:endParaRPr>
                    </a:p>
                    <a:p>
                      <a:pPr lvl="0"/>
                      <a:endParaRPr lang="en-US" sz="900" kern="1200" dirty="0">
                        <a:solidFill>
                          <a:schemeClr val="tx1"/>
                        </a:solidFill>
                        <a:effectLst/>
                        <a:latin typeface="Calibri" panose="020F0502020204030204" pitchFamily="34" charset="0"/>
                        <a:ea typeface="+mn-ea"/>
                        <a:cs typeface="Calibri" panose="020F0502020204030204" pitchFamily="34" charset="0"/>
                      </a:endParaRPr>
                    </a:p>
                    <a:p>
                      <a:pPr lvl="0"/>
                      <a:endParaRPr lang="en-GB" sz="900" dirty="0">
                        <a:effectLst/>
                        <a:latin typeface="Calibri" panose="020F0502020204030204" pitchFamily="34" charset="0"/>
                        <a:ea typeface="Calibri" panose="020F0502020204030204" pitchFamily="34" charset="0"/>
                        <a:cs typeface="Calibri" panose="020F0502020204030204" pitchFamily="34" charset="0"/>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pic>
        <p:nvPicPr>
          <p:cNvPr id="9" name="Picture 2" descr="C:\Users\alex.stuart\OneDrive - Xoserve Limited\PowerPoint Icons\Business Blue\5.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49500" y="164711"/>
            <a:ext cx="558557" cy="371053"/>
          </a:xfrm>
          <a:prstGeom prst="rect">
            <a:avLst/>
          </a:prstGeom>
          <a:noFill/>
          <a:extLst>
            <a:ext uri="{909E8E84-426E-40DD-AFC4-6F175D3DCCD1}">
              <a14:hiddenFill xmlns:a14="http://schemas.microsoft.com/office/drawing/2010/main">
                <a:solidFill>
                  <a:srgbClr val="FFFFFF"/>
                </a:solidFill>
              </a14:hiddenFill>
            </a:ext>
          </a:extLst>
        </p:spPr>
      </p:pic>
      <p:sp>
        <p:nvSpPr>
          <p:cNvPr id="8" name="Title 1"/>
          <p:cNvSpPr txBox="1">
            <a:spLocks/>
          </p:cNvSpPr>
          <p:nvPr/>
        </p:nvSpPr>
        <p:spPr>
          <a:xfrm>
            <a:off x="1617329" y="221332"/>
            <a:ext cx="4349885" cy="876785"/>
          </a:xfrm>
          <a:prstGeom prst="rect">
            <a:avLst/>
          </a:prstGeom>
        </p:spPr>
        <p:txBody>
          <a:bodyPr vert="horz" lIns="91440" tIns="45720" rIns="91440" bIns="45720" rtlCol="0" anchor="t">
            <a:no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r>
              <a:rPr lang="en-GB" sz="1200" dirty="0">
                <a:solidFill>
                  <a:schemeClr val="tx1"/>
                </a:solidFill>
              </a:rPr>
              <a:t>16 open ASP/AML related defects as of 2nd July 2020</a:t>
            </a:r>
          </a:p>
          <a:p>
            <a:r>
              <a:rPr lang="en-GB" sz="1000" dirty="0">
                <a:solidFill>
                  <a:schemeClr val="tx1"/>
                </a:solidFill>
              </a:rPr>
              <a:t>(14 defects open at last month’s update)</a:t>
            </a:r>
          </a:p>
          <a:p>
            <a:endParaRPr lang="en-GB" sz="1000" dirty="0">
              <a:solidFill>
                <a:schemeClr val="tx1"/>
              </a:solidFill>
            </a:endParaRPr>
          </a:p>
        </p:txBody>
      </p:sp>
      <p:sp>
        <p:nvSpPr>
          <p:cNvPr id="4" name="Rectangle 1">
            <a:extLst>
              <a:ext uri="{FF2B5EF4-FFF2-40B4-BE49-F238E27FC236}">
                <a16:creationId xmlns:a16="http://schemas.microsoft.com/office/drawing/2014/main" id="{32010AE0-3C51-428F-AC83-44AF3792E126}"/>
              </a:ext>
            </a:extLst>
          </p:cNvPr>
          <p:cNvSpPr>
            <a:spLocks noChangeArrowheads="1"/>
          </p:cNvSpPr>
          <p:nvPr/>
        </p:nvSpPr>
        <p:spPr bwMode="auto">
          <a:xfrm>
            <a:off x="196326" y="915566"/>
            <a:ext cx="1027979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dirty="0"/>
          </a:p>
        </p:txBody>
      </p:sp>
      <p:sp>
        <p:nvSpPr>
          <p:cNvPr id="6" name="Rectangle 1">
            <a:extLst>
              <a:ext uri="{FF2B5EF4-FFF2-40B4-BE49-F238E27FC236}">
                <a16:creationId xmlns:a16="http://schemas.microsoft.com/office/drawing/2014/main" id="{7197D5A0-B879-41FE-809D-9DBEEEBDB8D7}"/>
              </a:ext>
            </a:extLst>
          </p:cNvPr>
          <p:cNvSpPr>
            <a:spLocks noChangeArrowheads="1"/>
          </p:cNvSpPr>
          <p:nvPr/>
        </p:nvSpPr>
        <p:spPr bwMode="auto">
          <a:xfrm>
            <a:off x="286703" y="1058863"/>
            <a:ext cx="9660314"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sp>
        <p:nvSpPr>
          <p:cNvPr id="10" name="Rectangle 1">
            <a:extLst>
              <a:ext uri="{FF2B5EF4-FFF2-40B4-BE49-F238E27FC236}">
                <a16:creationId xmlns:a16="http://schemas.microsoft.com/office/drawing/2014/main" id="{8959825A-BA05-4C3C-916F-7616831AF917}"/>
              </a:ext>
            </a:extLst>
          </p:cNvPr>
          <p:cNvSpPr>
            <a:spLocks noChangeArrowheads="1"/>
          </p:cNvSpPr>
          <p:nvPr/>
        </p:nvSpPr>
        <p:spPr bwMode="auto">
          <a:xfrm>
            <a:off x="195398" y="155695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11" name="Rectangle 1">
            <a:extLst>
              <a:ext uri="{FF2B5EF4-FFF2-40B4-BE49-F238E27FC236}">
                <a16:creationId xmlns:a16="http://schemas.microsoft.com/office/drawing/2014/main" id="{9FD99435-DCD7-470C-9D71-7C87C7F21312}"/>
              </a:ext>
            </a:extLst>
          </p:cNvPr>
          <p:cNvSpPr>
            <a:spLocks noChangeArrowheads="1"/>
          </p:cNvSpPr>
          <p:nvPr/>
        </p:nvSpPr>
        <p:spPr bwMode="auto">
          <a:xfrm>
            <a:off x="947734" y="969987"/>
            <a:ext cx="12061909"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graphicFrame>
        <p:nvGraphicFramePr>
          <p:cNvPr id="13" name="Table 12">
            <a:extLst>
              <a:ext uri="{FF2B5EF4-FFF2-40B4-BE49-F238E27FC236}">
                <a16:creationId xmlns:a16="http://schemas.microsoft.com/office/drawing/2014/main" id="{5C79AB73-6B8E-446B-A1C3-9BB7956302A5}"/>
              </a:ext>
            </a:extLst>
          </p:cNvPr>
          <p:cNvGraphicFramePr>
            <a:graphicFrameLocks noGrp="1"/>
          </p:cNvGraphicFramePr>
          <p:nvPr>
            <p:extLst>
              <p:ext uri="{D42A27DB-BD31-4B8C-83A1-F6EECF244321}">
                <p14:modId xmlns:p14="http://schemas.microsoft.com/office/powerpoint/2010/main" val="1660750857"/>
              </p:ext>
            </p:extLst>
          </p:nvPr>
        </p:nvGraphicFramePr>
        <p:xfrm>
          <a:off x="195398" y="643976"/>
          <a:ext cx="6378821" cy="4278192"/>
        </p:xfrm>
        <a:graphic>
          <a:graphicData uri="http://schemas.openxmlformats.org/drawingml/2006/table">
            <a:tbl>
              <a:tblPr firstRow="1" firstCol="1" bandRow="1">
                <a:tableStyleId>{5C22544A-7EE6-4342-B048-85BDC9FD1C3A}</a:tableStyleId>
              </a:tblPr>
              <a:tblGrid>
                <a:gridCol w="587683">
                  <a:extLst>
                    <a:ext uri="{9D8B030D-6E8A-4147-A177-3AD203B41FA5}">
                      <a16:colId xmlns:a16="http://schemas.microsoft.com/office/drawing/2014/main" val="3261996489"/>
                    </a:ext>
                  </a:extLst>
                </a:gridCol>
                <a:gridCol w="3464887">
                  <a:extLst>
                    <a:ext uri="{9D8B030D-6E8A-4147-A177-3AD203B41FA5}">
                      <a16:colId xmlns:a16="http://schemas.microsoft.com/office/drawing/2014/main" val="2253320622"/>
                    </a:ext>
                  </a:extLst>
                </a:gridCol>
                <a:gridCol w="746850">
                  <a:extLst>
                    <a:ext uri="{9D8B030D-6E8A-4147-A177-3AD203B41FA5}">
                      <a16:colId xmlns:a16="http://schemas.microsoft.com/office/drawing/2014/main" val="1217963972"/>
                    </a:ext>
                  </a:extLst>
                </a:gridCol>
                <a:gridCol w="869283">
                  <a:extLst>
                    <a:ext uri="{9D8B030D-6E8A-4147-A177-3AD203B41FA5}">
                      <a16:colId xmlns:a16="http://schemas.microsoft.com/office/drawing/2014/main" val="3179325301"/>
                    </a:ext>
                  </a:extLst>
                </a:gridCol>
                <a:gridCol w="710118">
                  <a:extLst>
                    <a:ext uri="{9D8B030D-6E8A-4147-A177-3AD203B41FA5}">
                      <a16:colId xmlns:a16="http://schemas.microsoft.com/office/drawing/2014/main" val="2914761122"/>
                    </a:ext>
                  </a:extLst>
                </a:gridCol>
              </a:tblGrid>
              <a:tr h="221236">
                <a:tc>
                  <a:txBody>
                    <a:bodyPr/>
                    <a:lstStyle/>
                    <a:p>
                      <a:pPr algn="ctr" fontAlgn="ctr"/>
                      <a:r>
                        <a:rPr lang="en-GB" sz="700" u="none" strike="noStrike">
                          <a:effectLst/>
                        </a:rPr>
                        <a:t>Defect ID</a:t>
                      </a:r>
                      <a:endParaRPr lang="en-GB" sz="700" b="0" i="0" u="none" strike="noStrike">
                        <a:solidFill>
                          <a:srgbClr val="FFFFFF"/>
                        </a:solidFill>
                        <a:effectLst/>
                        <a:latin typeface="Calibri" panose="020F0502020204030204" pitchFamily="34" charset="0"/>
                      </a:endParaRPr>
                    </a:p>
                  </a:txBody>
                  <a:tcPr marL="1890" marR="1890" marT="1890" marB="0" anchor="ctr"/>
                </a:tc>
                <a:tc>
                  <a:txBody>
                    <a:bodyPr/>
                    <a:lstStyle/>
                    <a:p>
                      <a:pPr algn="ctr" fontAlgn="ctr"/>
                      <a:r>
                        <a:rPr lang="en-GB" sz="700" u="none" strike="noStrike">
                          <a:effectLst/>
                        </a:rPr>
                        <a:t>Defect Title</a:t>
                      </a:r>
                      <a:endParaRPr lang="en-GB" sz="700" b="0" i="0" u="none" strike="noStrike">
                        <a:solidFill>
                          <a:srgbClr val="FFFFFF"/>
                        </a:solidFill>
                        <a:effectLst/>
                        <a:latin typeface="Calibri" panose="020F0502020204030204" pitchFamily="34" charset="0"/>
                      </a:endParaRPr>
                    </a:p>
                  </a:txBody>
                  <a:tcPr marL="1890" marR="1890" marT="1890" marB="0" anchor="ctr"/>
                </a:tc>
                <a:tc>
                  <a:txBody>
                    <a:bodyPr/>
                    <a:lstStyle/>
                    <a:p>
                      <a:pPr algn="ctr" fontAlgn="ctr"/>
                      <a:r>
                        <a:rPr lang="en-GB" sz="700" u="none" strike="noStrike">
                          <a:effectLst/>
                        </a:rPr>
                        <a:t>Date Detected</a:t>
                      </a:r>
                      <a:endParaRPr lang="en-GB" sz="700" b="0" i="0" u="none" strike="noStrike">
                        <a:solidFill>
                          <a:srgbClr val="FFFFFF"/>
                        </a:solidFill>
                        <a:effectLst/>
                        <a:latin typeface="Calibri" panose="020F0502020204030204" pitchFamily="34" charset="0"/>
                      </a:endParaRPr>
                    </a:p>
                  </a:txBody>
                  <a:tcPr marL="1890" marR="1890" marT="1890" marB="0" anchor="ctr"/>
                </a:tc>
                <a:tc>
                  <a:txBody>
                    <a:bodyPr/>
                    <a:lstStyle/>
                    <a:p>
                      <a:pPr algn="ctr" fontAlgn="ctr"/>
                      <a:r>
                        <a:rPr lang="en-GB" sz="700" u="none" strike="noStrike" dirty="0">
                          <a:effectLst/>
                        </a:rPr>
                        <a:t>Target Fix Date</a:t>
                      </a:r>
                      <a:endParaRPr lang="en-GB" sz="700" b="0" i="0" u="none" strike="noStrike" dirty="0">
                        <a:solidFill>
                          <a:srgbClr val="FFFFFF"/>
                        </a:solidFill>
                        <a:effectLst/>
                        <a:latin typeface="Calibri" panose="020F0502020204030204" pitchFamily="34" charset="0"/>
                      </a:endParaRPr>
                    </a:p>
                  </a:txBody>
                  <a:tcPr marL="1890" marR="1890" marT="1890" marB="0" anchor="ctr"/>
                </a:tc>
                <a:tc>
                  <a:txBody>
                    <a:bodyPr/>
                    <a:lstStyle/>
                    <a:p>
                      <a:pPr algn="ctr" fontAlgn="ctr"/>
                      <a:r>
                        <a:rPr lang="en-GB" sz="700" u="none" strike="noStrike" dirty="0">
                          <a:effectLst/>
                        </a:rPr>
                        <a:t>SLA Resolution Date</a:t>
                      </a:r>
                      <a:endParaRPr lang="en-GB" sz="700" b="0" i="0" u="none" strike="noStrike" dirty="0">
                        <a:solidFill>
                          <a:srgbClr val="FFFFFF"/>
                        </a:solidFill>
                        <a:effectLst/>
                        <a:latin typeface="Calibri" panose="020F0502020204030204" pitchFamily="34" charset="0"/>
                      </a:endParaRPr>
                    </a:p>
                  </a:txBody>
                  <a:tcPr marL="1890" marR="1890" marT="1890" marB="0" anchor="ctr"/>
                </a:tc>
                <a:extLst>
                  <a:ext uri="{0D108BD9-81ED-4DB2-BD59-A6C34878D82A}">
                    <a16:rowId xmlns:a16="http://schemas.microsoft.com/office/drawing/2014/main" val="3538738801"/>
                  </a:ext>
                </a:extLst>
              </a:tr>
              <a:tr h="227786">
                <a:tc>
                  <a:txBody>
                    <a:bodyPr/>
                    <a:lstStyle/>
                    <a:p>
                      <a:pPr algn="ctr" fontAlgn="ctr"/>
                      <a:r>
                        <a:rPr lang="en-GB" sz="700" u="none" strike="noStrike" dirty="0">
                          <a:effectLst/>
                        </a:rPr>
                        <a:t>1513</a:t>
                      </a:r>
                      <a:endParaRPr lang="en-GB" sz="700" b="0" i="0" u="none" strike="noStrike" dirty="0">
                        <a:solidFill>
                          <a:srgbClr val="000000"/>
                        </a:solidFill>
                        <a:effectLst/>
                        <a:latin typeface="Calibri" panose="020F0502020204030204" pitchFamily="34" charset="0"/>
                      </a:endParaRPr>
                    </a:p>
                  </a:txBody>
                  <a:tcPr marL="1890" marR="1890" marT="1890" marB="0" anchor="ctr"/>
                </a:tc>
                <a:tc>
                  <a:txBody>
                    <a:bodyPr/>
                    <a:lstStyle/>
                    <a:p>
                      <a:pPr algn="ctr" fontAlgn="ctr"/>
                      <a:r>
                        <a:rPr lang="en-GB" sz="700" u="none" strike="noStrike" dirty="0">
                          <a:effectLst/>
                        </a:rPr>
                        <a:t>MR15 exception not created when the variance volume was negative but total volumes was positive and vice versa</a:t>
                      </a:r>
                      <a:endParaRPr lang="en-GB" sz="700" b="0" i="0" u="none" strike="noStrike" dirty="0">
                        <a:solidFill>
                          <a:srgbClr val="000000"/>
                        </a:solidFill>
                        <a:effectLst/>
                        <a:latin typeface="Calibri" panose="020F0502020204030204" pitchFamily="34" charset="0"/>
                      </a:endParaRPr>
                    </a:p>
                  </a:txBody>
                  <a:tcPr marL="1890" marR="1890" marT="1890" marB="0" anchor="ctr"/>
                </a:tc>
                <a:tc>
                  <a:txBody>
                    <a:bodyPr/>
                    <a:lstStyle/>
                    <a:p>
                      <a:pPr algn="ctr" fontAlgn="ctr"/>
                      <a:r>
                        <a:rPr lang="en-GB" sz="700" u="none" strike="noStrike">
                          <a:effectLst/>
                        </a:rPr>
                        <a:t>17/12/2019</a:t>
                      </a:r>
                      <a:endParaRPr lang="en-GB" sz="700" b="0" i="0" u="none" strike="noStrike">
                        <a:solidFill>
                          <a:srgbClr val="000000"/>
                        </a:solidFill>
                        <a:effectLst/>
                        <a:latin typeface="Calibri" panose="020F0502020204030204" pitchFamily="34" charset="0"/>
                      </a:endParaRPr>
                    </a:p>
                  </a:txBody>
                  <a:tcPr marL="1890" marR="1890" marT="1890" marB="0" anchor="ctr"/>
                </a:tc>
                <a:tc>
                  <a:txBody>
                    <a:bodyPr/>
                    <a:lstStyle/>
                    <a:p>
                      <a:pPr algn="ctr" fontAlgn="ctr"/>
                      <a:r>
                        <a:rPr lang="en-GB" sz="700" u="none" strike="noStrike">
                          <a:effectLst/>
                        </a:rPr>
                        <a:t>TBC</a:t>
                      </a:r>
                      <a:endParaRPr lang="en-GB" sz="700" b="0" i="0" u="none" strike="noStrike">
                        <a:solidFill>
                          <a:srgbClr val="000000"/>
                        </a:solidFill>
                        <a:effectLst/>
                        <a:latin typeface="Calibri" panose="020F0502020204030204" pitchFamily="34" charset="0"/>
                      </a:endParaRPr>
                    </a:p>
                  </a:txBody>
                  <a:tcPr marL="1890" marR="1890" marT="1890" marB="0" anchor="ctr"/>
                </a:tc>
                <a:tc>
                  <a:txBody>
                    <a:bodyPr/>
                    <a:lstStyle/>
                    <a:p>
                      <a:pPr algn="ctr" fontAlgn="ctr"/>
                      <a:r>
                        <a:rPr lang="en-GB" sz="700" u="none" strike="noStrike">
                          <a:effectLst/>
                        </a:rPr>
                        <a:t>10/07/2020</a:t>
                      </a:r>
                      <a:endParaRPr lang="en-GB" sz="700" b="0" i="0" u="none" strike="noStrike">
                        <a:solidFill>
                          <a:srgbClr val="000000"/>
                        </a:solidFill>
                        <a:effectLst/>
                        <a:latin typeface="Calibri" panose="020F0502020204030204" pitchFamily="34" charset="0"/>
                      </a:endParaRPr>
                    </a:p>
                  </a:txBody>
                  <a:tcPr marL="1890" marR="1890" marT="1890" marB="0" anchor="ctr"/>
                </a:tc>
                <a:extLst>
                  <a:ext uri="{0D108BD9-81ED-4DB2-BD59-A6C34878D82A}">
                    <a16:rowId xmlns:a16="http://schemas.microsoft.com/office/drawing/2014/main" val="3312996242"/>
                  </a:ext>
                </a:extLst>
              </a:tr>
              <a:tr h="227786">
                <a:tc>
                  <a:txBody>
                    <a:bodyPr/>
                    <a:lstStyle/>
                    <a:p>
                      <a:pPr algn="ctr" fontAlgn="ctr"/>
                      <a:r>
                        <a:rPr lang="en-GB" sz="700" u="none" strike="noStrike" dirty="0">
                          <a:effectLst/>
                        </a:rPr>
                        <a:t>1520</a:t>
                      </a:r>
                      <a:endParaRPr lang="en-GB" sz="700" b="0" i="0" u="none" strike="noStrike" dirty="0">
                        <a:solidFill>
                          <a:srgbClr val="000000"/>
                        </a:solidFill>
                        <a:effectLst/>
                        <a:latin typeface="Calibri" panose="020F0502020204030204" pitchFamily="34" charset="0"/>
                      </a:endParaRPr>
                    </a:p>
                  </a:txBody>
                  <a:tcPr marL="1890" marR="1890" marT="1890" marB="0" anchor="ctr"/>
                </a:tc>
                <a:tc>
                  <a:txBody>
                    <a:bodyPr/>
                    <a:lstStyle/>
                    <a:p>
                      <a:pPr algn="ctr" fontAlgn="ctr"/>
                      <a:r>
                        <a:rPr lang="en-GB" sz="700" u="none" strike="noStrike" dirty="0">
                          <a:effectLst/>
                        </a:rPr>
                        <a:t>Incorrect Volume in SAP due to multiple check read processing on same day in incorrect sequence</a:t>
                      </a:r>
                      <a:endParaRPr lang="en-GB" sz="700" b="0" i="0" u="none" strike="noStrike" dirty="0">
                        <a:solidFill>
                          <a:srgbClr val="000000"/>
                        </a:solidFill>
                        <a:effectLst/>
                        <a:latin typeface="Calibri" panose="020F0502020204030204" pitchFamily="34" charset="0"/>
                      </a:endParaRPr>
                    </a:p>
                  </a:txBody>
                  <a:tcPr marL="1890" marR="1890" marT="1890" marB="0" anchor="ctr"/>
                </a:tc>
                <a:tc>
                  <a:txBody>
                    <a:bodyPr/>
                    <a:lstStyle/>
                    <a:p>
                      <a:pPr algn="ctr" fontAlgn="ctr"/>
                      <a:r>
                        <a:rPr lang="en-GB" sz="700" u="none" strike="noStrike">
                          <a:effectLst/>
                        </a:rPr>
                        <a:t>07/01/2020</a:t>
                      </a:r>
                      <a:endParaRPr lang="en-GB" sz="700" b="0" i="0" u="none" strike="noStrike">
                        <a:solidFill>
                          <a:srgbClr val="000000"/>
                        </a:solidFill>
                        <a:effectLst/>
                        <a:latin typeface="Calibri" panose="020F0502020204030204" pitchFamily="34" charset="0"/>
                      </a:endParaRPr>
                    </a:p>
                  </a:txBody>
                  <a:tcPr marL="1890" marR="1890" marT="1890" marB="0" anchor="ctr"/>
                </a:tc>
                <a:tc>
                  <a:txBody>
                    <a:bodyPr/>
                    <a:lstStyle/>
                    <a:p>
                      <a:pPr algn="ctr" fontAlgn="ctr"/>
                      <a:r>
                        <a:rPr lang="en-GB" sz="700" u="none" strike="noStrike">
                          <a:effectLst/>
                        </a:rPr>
                        <a:t>TBC</a:t>
                      </a:r>
                      <a:endParaRPr lang="en-GB" sz="700" b="0" i="0" u="none" strike="noStrike">
                        <a:solidFill>
                          <a:srgbClr val="000000"/>
                        </a:solidFill>
                        <a:effectLst/>
                        <a:latin typeface="Calibri" panose="020F0502020204030204" pitchFamily="34" charset="0"/>
                      </a:endParaRPr>
                    </a:p>
                  </a:txBody>
                  <a:tcPr marL="1890" marR="1890" marT="1890" marB="0" anchor="ctr"/>
                </a:tc>
                <a:tc>
                  <a:txBody>
                    <a:bodyPr/>
                    <a:lstStyle/>
                    <a:p>
                      <a:pPr algn="ctr" fontAlgn="ctr"/>
                      <a:r>
                        <a:rPr lang="en-GB" sz="700" u="none" strike="noStrike">
                          <a:effectLst/>
                        </a:rPr>
                        <a:t>10/07/2020</a:t>
                      </a:r>
                      <a:endParaRPr lang="en-GB" sz="700" b="0" i="0" u="none" strike="noStrike">
                        <a:solidFill>
                          <a:srgbClr val="000000"/>
                        </a:solidFill>
                        <a:effectLst/>
                        <a:latin typeface="Calibri" panose="020F0502020204030204" pitchFamily="34" charset="0"/>
                      </a:endParaRPr>
                    </a:p>
                  </a:txBody>
                  <a:tcPr marL="1890" marR="1890" marT="1890" marB="0" anchor="ctr"/>
                </a:tc>
                <a:extLst>
                  <a:ext uri="{0D108BD9-81ED-4DB2-BD59-A6C34878D82A}">
                    <a16:rowId xmlns:a16="http://schemas.microsoft.com/office/drawing/2014/main" val="88573993"/>
                  </a:ext>
                </a:extLst>
              </a:tr>
              <a:tr h="330881">
                <a:tc>
                  <a:txBody>
                    <a:bodyPr/>
                    <a:lstStyle/>
                    <a:p>
                      <a:pPr algn="ctr" fontAlgn="ctr"/>
                      <a:r>
                        <a:rPr lang="en-GB" sz="700" u="none" strike="noStrike" dirty="0">
                          <a:effectLst/>
                        </a:rPr>
                        <a:t>61159</a:t>
                      </a:r>
                      <a:endParaRPr lang="en-GB" sz="700" b="0" i="0" u="none" strike="noStrike" dirty="0">
                        <a:solidFill>
                          <a:srgbClr val="000000"/>
                        </a:solidFill>
                        <a:effectLst/>
                        <a:latin typeface="Calibri" panose="020F0502020204030204" pitchFamily="34" charset="0"/>
                      </a:endParaRPr>
                    </a:p>
                  </a:txBody>
                  <a:tcPr marL="1890" marR="1890" marT="1890" marB="0" anchor="ctr"/>
                </a:tc>
                <a:tc>
                  <a:txBody>
                    <a:bodyPr/>
                    <a:lstStyle/>
                    <a:p>
                      <a:pPr algn="ctr" fontAlgn="ctr"/>
                      <a:r>
                        <a:rPr lang="en-GB" sz="700" u="none" strike="noStrike" dirty="0">
                          <a:effectLst/>
                        </a:rPr>
                        <a:t>(ON HOLD as this is locked under an urgent CSI based on Problem Record 2505 )Class change from 4 to 1 not updating total check to check volume and energy against MRD</a:t>
                      </a:r>
                      <a:endParaRPr lang="en-GB" sz="700" b="0" i="0" u="none" strike="noStrike" dirty="0">
                        <a:solidFill>
                          <a:srgbClr val="000000"/>
                        </a:solidFill>
                        <a:effectLst/>
                        <a:latin typeface="Calibri" panose="020F0502020204030204" pitchFamily="34" charset="0"/>
                      </a:endParaRPr>
                    </a:p>
                  </a:txBody>
                  <a:tcPr marL="1890" marR="1890" marT="1890" marB="0" anchor="ctr"/>
                </a:tc>
                <a:tc>
                  <a:txBody>
                    <a:bodyPr/>
                    <a:lstStyle/>
                    <a:p>
                      <a:pPr algn="ctr" fontAlgn="ctr"/>
                      <a:r>
                        <a:rPr lang="en-GB" sz="700" u="none" strike="noStrike">
                          <a:effectLst/>
                        </a:rPr>
                        <a:t>24/01/2020</a:t>
                      </a:r>
                      <a:endParaRPr lang="en-GB" sz="700" b="0" i="0" u="none" strike="noStrike">
                        <a:solidFill>
                          <a:srgbClr val="000000"/>
                        </a:solidFill>
                        <a:effectLst/>
                        <a:latin typeface="Calibri" panose="020F0502020204030204" pitchFamily="34" charset="0"/>
                      </a:endParaRPr>
                    </a:p>
                  </a:txBody>
                  <a:tcPr marL="1890" marR="1890" marT="1890" marB="0" anchor="ctr"/>
                </a:tc>
                <a:tc>
                  <a:txBody>
                    <a:bodyPr/>
                    <a:lstStyle/>
                    <a:p>
                      <a:pPr algn="ctr" fontAlgn="ctr"/>
                      <a:r>
                        <a:rPr lang="en-GB" sz="700" u="none" strike="noStrike">
                          <a:effectLst/>
                        </a:rPr>
                        <a:t>27/03/2020</a:t>
                      </a:r>
                      <a:endParaRPr lang="en-GB" sz="700" b="0" i="0" u="none" strike="noStrike">
                        <a:solidFill>
                          <a:srgbClr val="000000"/>
                        </a:solidFill>
                        <a:effectLst/>
                        <a:latin typeface="Calibri" panose="020F0502020204030204" pitchFamily="34" charset="0"/>
                      </a:endParaRPr>
                    </a:p>
                  </a:txBody>
                  <a:tcPr marL="1890" marR="1890" marT="1890" marB="0" anchor="ctr"/>
                </a:tc>
                <a:tc>
                  <a:txBody>
                    <a:bodyPr/>
                    <a:lstStyle/>
                    <a:p>
                      <a:pPr algn="ctr" fontAlgn="ctr"/>
                      <a:r>
                        <a:rPr lang="en-GB" sz="700" u="none" strike="noStrike">
                          <a:effectLst/>
                        </a:rPr>
                        <a:t>TBC</a:t>
                      </a:r>
                      <a:endParaRPr lang="en-GB" sz="700" b="0" i="0" u="none" strike="noStrike">
                        <a:solidFill>
                          <a:srgbClr val="000000"/>
                        </a:solidFill>
                        <a:effectLst/>
                        <a:latin typeface="Calibri" panose="020F0502020204030204" pitchFamily="34" charset="0"/>
                      </a:endParaRPr>
                    </a:p>
                  </a:txBody>
                  <a:tcPr marL="1890" marR="1890" marT="1890" marB="0" anchor="ctr"/>
                </a:tc>
                <a:extLst>
                  <a:ext uri="{0D108BD9-81ED-4DB2-BD59-A6C34878D82A}">
                    <a16:rowId xmlns:a16="http://schemas.microsoft.com/office/drawing/2014/main" val="1380071849"/>
                  </a:ext>
                </a:extLst>
              </a:tr>
              <a:tr h="227786">
                <a:tc>
                  <a:txBody>
                    <a:bodyPr/>
                    <a:lstStyle/>
                    <a:p>
                      <a:pPr algn="ctr" fontAlgn="ctr"/>
                      <a:r>
                        <a:rPr lang="en-GB" sz="700" u="none" strike="noStrike" dirty="0">
                          <a:effectLst/>
                        </a:rPr>
                        <a:t>61452</a:t>
                      </a:r>
                      <a:endParaRPr lang="en-GB" sz="700" b="0" i="0" u="none" strike="noStrike" dirty="0">
                        <a:solidFill>
                          <a:srgbClr val="000000"/>
                        </a:solidFill>
                        <a:effectLst/>
                        <a:latin typeface="Calibri" panose="020F0502020204030204" pitchFamily="34" charset="0"/>
                      </a:endParaRPr>
                    </a:p>
                  </a:txBody>
                  <a:tcPr marL="1890" marR="1890" marT="1890" marB="0" anchor="ctr"/>
                </a:tc>
                <a:tc>
                  <a:txBody>
                    <a:bodyPr/>
                    <a:lstStyle/>
                    <a:p>
                      <a:pPr algn="ctr" fontAlgn="ctr"/>
                      <a:r>
                        <a:rPr lang="en-GB" sz="700" u="none" strike="noStrike" dirty="0">
                          <a:effectLst/>
                        </a:rPr>
                        <a:t>Rec is not happening for Prime and sub site when there is RGMA or class change or shipper transfer estimated read</a:t>
                      </a:r>
                      <a:endParaRPr lang="en-GB" sz="700" b="0" i="0" u="none" strike="noStrike" dirty="0">
                        <a:solidFill>
                          <a:srgbClr val="000000"/>
                        </a:solidFill>
                        <a:effectLst/>
                        <a:latin typeface="Calibri" panose="020F0502020204030204" pitchFamily="34" charset="0"/>
                      </a:endParaRPr>
                    </a:p>
                  </a:txBody>
                  <a:tcPr marL="1890" marR="1890" marT="1890" marB="0" anchor="ctr"/>
                </a:tc>
                <a:tc>
                  <a:txBody>
                    <a:bodyPr/>
                    <a:lstStyle/>
                    <a:p>
                      <a:pPr algn="ctr" fontAlgn="ctr"/>
                      <a:r>
                        <a:rPr lang="en-GB" sz="700" u="none" strike="noStrike">
                          <a:effectLst/>
                        </a:rPr>
                        <a:t>19/02/2020</a:t>
                      </a:r>
                      <a:endParaRPr lang="en-GB" sz="700" b="0" i="0" u="none" strike="noStrike">
                        <a:solidFill>
                          <a:srgbClr val="000000"/>
                        </a:solidFill>
                        <a:effectLst/>
                        <a:latin typeface="Calibri" panose="020F0502020204030204" pitchFamily="34" charset="0"/>
                      </a:endParaRPr>
                    </a:p>
                  </a:txBody>
                  <a:tcPr marL="1890" marR="1890" marT="1890" marB="0" anchor="ctr"/>
                </a:tc>
                <a:tc>
                  <a:txBody>
                    <a:bodyPr/>
                    <a:lstStyle/>
                    <a:p>
                      <a:pPr algn="ctr" fontAlgn="ctr"/>
                      <a:r>
                        <a:rPr lang="en-GB" sz="700" u="none" strike="noStrike">
                          <a:effectLst/>
                        </a:rPr>
                        <a:t>08/05/2020</a:t>
                      </a:r>
                      <a:endParaRPr lang="en-GB" sz="700" b="0" i="0" u="none" strike="noStrike">
                        <a:solidFill>
                          <a:srgbClr val="000000"/>
                        </a:solidFill>
                        <a:effectLst/>
                        <a:latin typeface="Calibri" panose="020F0502020204030204" pitchFamily="34" charset="0"/>
                      </a:endParaRPr>
                    </a:p>
                  </a:txBody>
                  <a:tcPr marL="1890" marR="1890" marT="1890" marB="0" anchor="ctr"/>
                </a:tc>
                <a:tc>
                  <a:txBody>
                    <a:bodyPr/>
                    <a:lstStyle/>
                    <a:p>
                      <a:pPr algn="ctr" fontAlgn="ctr"/>
                      <a:r>
                        <a:rPr lang="en-GB" sz="700" u="none" strike="noStrike">
                          <a:effectLst/>
                        </a:rPr>
                        <a:t>10/07/2020</a:t>
                      </a:r>
                      <a:endParaRPr lang="en-GB" sz="700" b="0" i="0" u="none" strike="noStrike">
                        <a:solidFill>
                          <a:srgbClr val="000000"/>
                        </a:solidFill>
                        <a:effectLst/>
                        <a:latin typeface="Calibri" panose="020F0502020204030204" pitchFamily="34" charset="0"/>
                      </a:endParaRPr>
                    </a:p>
                  </a:txBody>
                  <a:tcPr marL="1890" marR="1890" marT="1890" marB="0" anchor="ctr"/>
                </a:tc>
                <a:extLst>
                  <a:ext uri="{0D108BD9-81ED-4DB2-BD59-A6C34878D82A}">
                    <a16:rowId xmlns:a16="http://schemas.microsoft.com/office/drawing/2014/main" val="3726067424"/>
                  </a:ext>
                </a:extLst>
              </a:tr>
              <a:tr h="227786">
                <a:tc>
                  <a:txBody>
                    <a:bodyPr/>
                    <a:lstStyle/>
                    <a:p>
                      <a:pPr algn="ctr" fontAlgn="ctr"/>
                      <a:r>
                        <a:rPr lang="en-GB" sz="700" u="none" strike="noStrike" dirty="0">
                          <a:effectLst/>
                        </a:rPr>
                        <a:t>61453</a:t>
                      </a:r>
                      <a:endParaRPr lang="en-GB" sz="700" b="0" i="0" u="none" strike="noStrike" dirty="0">
                        <a:solidFill>
                          <a:srgbClr val="000000"/>
                        </a:solidFill>
                        <a:effectLst/>
                        <a:latin typeface="Calibri" panose="020F0502020204030204" pitchFamily="34" charset="0"/>
                      </a:endParaRPr>
                    </a:p>
                  </a:txBody>
                  <a:tcPr marL="1890" marR="1890" marT="1890" marB="0" anchor="ctr"/>
                </a:tc>
                <a:tc>
                  <a:txBody>
                    <a:bodyPr/>
                    <a:lstStyle/>
                    <a:p>
                      <a:pPr algn="ctr" fontAlgn="ctr"/>
                      <a:r>
                        <a:rPr lang="en-GB" sz="700" u="none" strike="noStrike" dirty="0">
                          <a:effectLst/>
                        </a:rPr>
                        <a:t>Issue in Reconciliation for Prime Sub sites : Total deemed volume and total deemed energy is populated incorrectly in case of Read replacement and read insertion scenario</a:t>
                      </a:r>
                      <a:endParaRPr lang="en-GB" sz="700" b="0" i="0" u="none" strike="noStrike" dirty="0">
                        <a:solidFill>
                          <a:srgbClr val="000000"/>
                        </a:solidFill>
                        <a:effectLst/>
                        <a:latin typeface="Calibri" panose="020F0502020204030204" pitchFamily="34" charset="0"/>
                      </a:endParaRPr>
                    </a:p>
                  </a:txBody>
                  <a:tcPr marL="1890" marR="1890" marT="1890" marB="0" anchor="ctr"/>
                </a:tc>
                <a:tc>
                  <a:txBody>
                    <a:bodyPr/>
                    <a:lstStyle/>
                    <a:p>
                      <a:pPr algn="ctr" fontAlgn="ctr"/>
                      <a:r>
                        <a:rPr lang="en-GB" sz="700" u="none" strike="noStrike">
                          <a:effectLst/>
                        </a:rPr>
                        <a:t>19/02/2020</a:t>
                      </a:r>
                      <a:endParaRPr lang="en-GB" sz="700" b="0" i="0" u="none" strike="noStrike">
                        <a:solidFill>
                          <a:srgbClr val="000000"/>
                        </a:solidFill>
                        <a:effectLst/>
                        <a:latin typeface="Calibri" panose="020F0502020204030204" pitchFamily="34" charset="0"/>
                      </a:endParaRPr>
                    </a:p>
                  </a:txBody>
                  <a:tcPr marL="1890" marR="1890" marT="1890" marB="0" anchor="ctr"/>
                </a:tc>
                <a:tc>
                  <a:txBody>
                    <a:bodyPr/>
                    <a:lstStyle/>
                    <a:p>
                      <a:pPr algn="ctr" fontAlgn="ctr"/>
                      <a:r>
                        <a:rPr lang="en-GB" sz="700" u="none" strike="noStrike">
                          <a:effectLst/>
                        </a:rPr>
                        <a:t>27/04/2020</a:t>
                      </a:r>
                      <a:endParaRPr lang="en-GB" sz="700" b="0" i="0" u="none" strike="noStrike">
                        <a:solidFill>
                          <a:srgbClr val="000000"/>
                        </a:solidFill>
                        <a:effectLst/>
                        <a:latin typeface="Calibri" panose="020F0502020204030204" pitchFamily="34" charset="0"/>
                      </a:endParaRPr>
                    </a:p>
                  </a:txBody>
                  <a:tcPr marL="1890" marR="1890" marT="1890" marB="0" anchor="ctr"/>
                </a:tc>
                <a:tc>
                  <a:txBody>
                    <a:bodyPr/>
                    <a:lstStyle/>
                    <a:p>
                      <a:pPr algn="ctr" fontAlgn="ctr"/>
                      <a:r>
                        <a:rPr lang="en-GB" sz="700" u="none" strike="noStrike">
                          <a:effectLst/>
                        </a:rPr>
                        <a:t>10/07/2020</a:t>
                      </a:r>
                      <a:endParaRPr lang="en-GB" sz="700" b="0" i="0" u="none" strike="noStrike">
                        <a:solidFill>
                          <a:srgbClr val="000000"/>
                        </a:solidFill>
                        <a:effectLst/>
                        <a:latin typeface="Calibri" panose="020F0502020204030204" pitchFamily="34" charset="0"/>
                      </a:endParaRPr>
                    </a:p>
                  </a:txBody>
                  <a:tcPr marL="1890" marR="1890" marT="1890" marB="0" anchor="ctr"/>
                </a:tc>
                <a:extLst>
                  <a:ext uri="{0D108BD9-81ED-4DB2-BD59-A6C34878D82A}">
                    <a16:rowId xmlns:a16="http://schemas.microsoft.com/office/drawing/2014/main" val="2468199878"/>
                  </a:ext>
                </a:extLst>
              </a:tr>
              <a:tr h="227786">
                <a:tc>
                  <a:txBody>
                    <a:bodyPr/>
                    <a:lstStyle/>
                    <a:p>
                      <a:pPr algn="ctr" fontAlgn="ctr"/>
                      <a:r>
                        <a:rPr lang="en-GB" sz="700" u="none" strike="noStrike" dirty="0">
                          <a:effectLst/>
                        </a:rPr>
                        <a:t>61941</a:t>
                      </a:r>
                      <a:endParaRPr lang="en-GB" sz="700" b="0" i="0" u="none" strike="noStrike" dirty="0">
                        <a:solidFill>
                          <a:srgbClr val="000000"/>
                        </a:solidFill>
                        <a:effectLst/>
                        <a:latin typeface="Calibri" panose="020F0502020204030204" pitchFamily="34" charset="0"/>
                      </a:endParaRPr>
                    </a:p>
                  </a:txBody>
                  <a:tcPr marL="1890" marR="1890" marT="1890" marB="0" anchor="ctr"/>
                </a:tc>
                <a:tc>
                  <a:txBody>
                    <a:bodyPr/>
                    <a:lstStyle/>
                    <a:p>
                      <a:pPr algn="ctr" fontAlgn="ctr"/>
                      <a:r>
                        <a:rPr lang="en-GB" sz="700" u="none" strike="noStrike" dirty="0">
                          <a:effectLst/>
                        </a:rPr>
                        <a:t>Check to Check rec is not happening for a particular MPRN</a:t>
                      </a:r>
                      <a:endParaRPr lang="en-GB" sz="700" b="0" i="0" u="none" strike="noStrike" dirty="0">
                        <a:solidFill>
                          <a:srgbClr val="000000"/>
                        </a:solidFill>
                        <a:effectLst/>
                        <a:latin typeface="Calibri" panose="020F0502020204030204" pitchFamily="34" charset="0"/>
                      </a:endParaRPr>
                    </a:p>
                  </a:txBody>
                  <a:tcPr marL="1890" marR="1890" marT="1890" marB="0" anchor="ctr"/>
                </a:tc>
                <a:tc>
                  <a:txBody>
                    <a:bodyPr/>
                    <a:lstStyle/>
                    <a:p>
                      <a:pPr algn="ctr" fontAlgn="ctr"/>
                      <a:r>
                        <a:rPr lang="en-GB" sz="700" u="none" strike="noStrike">
                          <a:effectLst/>
                        </a:rPr>
                        <a:t>25/03/2020</a:t>
                      </a:r>
                      <a:endParaRPr lang="en-GB" sz="700" b="0" i="0" u="none" strike="noStrike">
                        <a:solidFill>
                          <a:srgbClr val="000000"/>
                        </a:solidFill>
                        <a:effectLst/>
                        <a:latin typeface="Calibri" panose="020F0502020204030204" pitchFamily="34" charset="0"/>
                      </a:endParaRPr>
                    </a:p>
                  </a:txBody>
                  <a:tcPr marL="1890" marR="1890" marT="1890" marB="0" anchor="ctr"/>
                </a:tc>
                <a:tc>
                  <a:txBody>
                    <a:bodyPr/>
                    <a:lstStyle/>
                    <a:p>
                      <a:pPr algn="ctr" fontAlgn="ctr"/>
                      <a:r>
                        <a:rPr lang="en-GB" sz="700" u="none" strike="noStrike">
                          <a:effectLst/>
                        </a:rPr>
                        <a:t>30/04/2020</a:t>
                      </a:r>
                      <a:endParaRPr lang="en-GB" sz="700" b="0" i="0" u="none" strike="noStrike">
                        <a:solidFill>
                          <a:srgbClr val="000000"/>
                        </a:solidFill>
                        <a:effectLst/>
                        <a:latin typeface="Calibri" panose="020F0502020204030204" pitchFamily="34" charset="0"/>
                      </a:endParaRPr>
                    </a:p>
                  </a:txBody>
                  <a:tcPr marL="1890" marR="1890" marT="1890" marB="0" anchor="ctr"/>
                </a:tc>
                <a:tc>
                  <a:txBody>
                    <a:bodyPr/>
                    <a:lstStyle/>
                    <a:p>
                      <a:pPr algn="ctr" fontAlgn="ctr"/>
                      <a:r>
                        <a:rPr lang="en-GB" sz="700" u="none" strike="noStrike">
                          <a:effectLst/>
                        </a:rPr>
                        <a:t>03/07/2020</a:t>
                      </a:r>
                      <a:endParaRPr lang="en-GB" sz="700" b="0" i="0" u="none" strike="noStrike">
                        <a:solidFill>
                          <a:srgbClr val="000000"/>
                        </a:solidFill>
                        <a:effectLst/>
                        <a:latin typeface="Calibri" panose="020F0502020204030204" pitchFamily="34" charset="0"/>
                      </a:endParaRPr>
                    </a:p>
                  </a:txBody>
                  <a:tcPr marL="1890" marR="1890" marT="1890" marB="0" anchor="ctr"/>
                </a:tc>
                <a:extLst>
                  <a:ext uri="{0D108BD9-81ED-4DB2-BD59-A6C34878D82A}">
                    <a16:rowId xmlns:a16="http://schemas.microsoft.com/office/drawing/2014/main" val="3265086102"/>
                  </a:ext>
                </a:extLst>
              </a:tr>
              <a:tr h="330881">
                <a:tc>
                  <a:txBody>
                    <a:bodyPr/>
                    <a:lstStyle/>
                    <a:p>
                      <a:pPr algn="ctr" fontAlgn="ctr"/>
                      <a:r>
                        <a:rPr lang="en-GB" sz="700" u="none" strike="noStrike" dirty="0">
                          <a:effectLst/>
                        </a:rPr>
                        <a:t>62060</a:t>
                      </a:r>
                      <a:endParaRPr lang="en-GB" sz="700" b="0" i="0" u="none" strike="noStrike" dirty="0">
                        <a:solidFill>
                          <a:srgbClr val="000000"/>
                        </a:solidFill>
                        <a:effectLst/>
                        <a:latin typeface="Calibri" panose="020F0502020204030204" pitchFamily="34" charset="0"/>
                      </a:endParaRPr>
                    </a:p>
                  </a:txBody>
                  <a:tcPr marL="1890" marR="1890" marT="1890" marB="0" anchor="ctr"/>
                </a:tc>
                <a:tc>
                  <a:txBody>
                    <a:bodyPr/>
                    <a:lstStyle/>
                    <a:p>
                      <a:pPr algn="ctr" fontAlgn="ctr"/>
                      <a:r>
                        <a:rPr lang="en-GB" sz="700" u="none" strike="noStrike" dirty="0">
                          <a:effectLst/>
                        </a:rPr>
                        <a:t>(On HOLD objects are currently locked under defect#61926 and defect#1458. and defect#60996) The cyclical read received with read on class change end date should be made inactive to avoid issues with rec</a:t>
                      </a:r>
                      <a:endParaRPr lang="en-GB" sz="700" b="0" i="0" u="none" strike="noStrike" dirty="0">
                        <a:solidFill>
                          <a:srgbClr val="000000"/>
                        </a:solidFill>
                        <a:effectLst/>
                        <a:latin typeface="Calibri" panose="020F0502020204030204" pitchFamily="34" charset="0"/>
                      </a:endParaRPr>
                    </a:p>
                  </a:txBody>
                  <a:tcPr marL="1890" marR="1890" marT="1890" marB="0" anchor="ctr"/>
                </a:tc>
                <a:tc>
                  <a:txBody>
                    <a:bodyPr/>
                    <a:lstStyle/>
                    <a:p>
                      <a:pPr algn="ctr" fontAlgn="ctr"/>
                      <a:r>
                        <a:rPr lang="en-GB" sz="700" u="none" strike="noStrike">
                          <a:effectLst/>
                        </a:rPr>
                        <a:t>03/04/2020</a:t>
                      </a:r>
                      <a:endParaRPr lang="en-GB" sz="700" b="0" i="0" u="none" strike="noStrike">
                        <a:solidFill>
                          <a:srgbClr val="000000"/>
                        </a:solidFill>
                        <a:effectLst/>
                        <a:latin typeface="Calibri" panose="020F0502020204030204" pitchFamily="34" charset="0"/>
                      </a:endParaRPr>
                    </a:p>
                  </a:txBody>
                  <a:tcPr marL="1890" marR="1890" marT="1890" marB="0" anchor="ctr"/>
                </a:tc>
                <a:tc>
                  <a:txBody>
                    <a:bodyPr/>
                    <a:lstStyle/>
                    <a:p>
                      <a:pPr algn="ctr" fontAlgn="ctr"/>
                      <a:r>
                        <a:rPr lang="en-GB" sz="700" u="none" strike="noStrike">
                          <a:effectLst/>
                        </a:rPr>
                        <a:t>05/06/2020</a:t>
                      </a:r>
                      <a:endParaRPr lang="en-GB" sz="700" b="0" i="0" u="none" strike="noStrike">
                        <a:solidFill>
                          <a:srgbClr val="000000"/>
                        </a:solidFill>
                        <a:effectLst/>
                        <a:latin typeface="Calibri" panose="020F0502020204030204" pitchFamily="34" charset="0"/>
                      </a:endParaRPr>
                    </a:p>
                  </a:txBody>
                  <a:tcPr marL="1890" marR="1890" marT="1890" marB="0" anchor="ctr"/>
                </a:tc>
                <a:tc>
                  <a:txBody>
                    <a:bodyPr/>
                    <a:lstStyle/>
                    <a:p>
                      <a:pPr algn="ctr" fontAlgn="ctr"/>
                      <a:r>
                        <a:rPr lang="en-GB" sz="700" u="none" strike="noStrike">
                          <a:effectLst/>
                        </a:rPr>
                        <a:t>TBC</a:t>
                      </a:r>
                      <a:endParaRPr lang="en-GB" sz="700" b="0" i="0" u="none" strike="noStrike">
                        <a:solidFill>
                          <a:srgbClr val="000000"/>
                        </a:solidFill>
                        <a:effectLst/>
                        <a:latin typeface="Calibri" panose="020F0502020204030204" pitchFamily="34" charset="0"/>
                      </a:endParaRPr>
                    </a:p>
                  </a:txBody>
                  <a:tcPr marL="1890" marR="1890" marT="1890" marB="0" anchor="ctr"/>
                </a:tc>
                <a:extLst>
                  <a:ext uri="{0D108BD9-81ED-4DB2-BD59-A6C34878D82A}">
                    <a16:rowId xmlns:a16="http://schemas.microsoft.com/office/drawing/2014/main" val="3219214318"/>
                  </a:ext>
                </a:extLst>
              </a:tr>
              <a:tr h="227786">
                <a:tc>
                  <a:txBody>
                    <a:bodyPr/>
                    <a:lstStyle/>
                    <a:p>
                      <a:pPr algn="ctr" fontAlgn="ctr"/>
                      <a:r>
                        <a:rPr lang="en-GB" sz="700" u="none" strike="noStrike" dirty="0">
                          <a:effectLst/>
                        </a:rPr>
                        <a:t>62134</a:t>
                      </a:r>
                      <a:endParaRPr lang="en-GB" sz="700" b="0" i="0" u="none" strike="noStrike" dirty="0">
                        <a:solidFill>
                          <a:srgbClr val="000000"/>
                        </a:solidFill>
                        <a:effectLst/>
                        <a:latin typeface="Calibri" panose="020F0502020204030204" pitchFamily="34" charset="0"/>
                      </a:endParaRPr>
                    </a:p>
                  </a:txBody>
                  <a:tcPr marL="1890" marR="1890" marT="1890" marB="0" anchor="ctr"/>
                </a:tc>
                <a:tc>
                  <a:txBody>
                    <a:bodyPr/>
                    <a:lstStyle/>
                    <a:p>
                      <a:pPr algn="ctr" fontAlgn="ctr"/>
                      <a:r>
                        <a:rPr lang="en-GB" sz="700" u="none" strike="noStrike" dirty="0">
                          <a:effectLst/>
                        </a:rPr>
                        <a:t>NDM Replacement read – Class 4 , system has created 0 volume between OPNT and FINC reads</a:t>
                      </a:r>
                      <a:endParaRPr lang="en-GB" sz="700" b="0" i="0" u="none" strike="noStrike" dirty="0">
                        <a:solidFill>
                          <a:srgbClr val="000000"/>
                        </a:solidFill>
                        <a:effectLst/>
                        <a:latin typeface="Calibri" panose="020F0502020204030204" pitchFamily="34" charset="0"/>
                      </a:endParaRPr>
                    </a:p>
                  </a:txBody>
                  <a:tcPr marL="1890" marR="1890" marT="1890" marB="0" anchor="ctr"/>
                </a:tc>
                <a:tc>
                  <a:txBody>
                    <a:bodyPr/>
                    <a:lstStyle/>
                    <a:p>
                      <a:pPr algn="ctr" fontAlgn="ctr"/>
                      <a:r>
                        <a:rPr lang="en-GB" sz="700" u="none" strike="noStrike">
                          <a:effectLst/>
                        </a:rPr>
                        <a:t>08/04/2020</a:t>
                      </a:r>
                      <a:endParaRPr lang="en-GB" sz="700" b="0" i="0" u="none" strike="noStrike">
                        <a:solidFill>
                          <a:srgbClr val="000000"/>
                        </a:solidFill>
                        <a:effectLst/>
                        <a:latin typeface="Calibri" panose="020F0502020204030204" pitchFamily="34" charset="0"/>
                      </a:endParaRPr>
                    </a:p>
                  </a:txBody>
                  <a:tcPr marL="1890" marR="1890" marT="1890" marB="0" anchor="ctr"/>
                </a:tc>
                <a:tc>
                  <a:txBody>
                    <a:bodyPr/>
                    <a:lstStyle/>
                    <a:p>
                      <a:pPr algn="ctr" fontAlgn="ctr"/>
                      <a:r>
                        <a:rPr lang="en-GB" sz="700" u="none" strike="noStrike">
                          <a:effectLst/>
                        </a:rPr>
                        <a:t>05/06/2020</a:t>
                      </a:r>
                      <a:endParaRPr lang="en-GB" sz="700" b="0" i="0" u="none" strike="noStrike">
                        <a:solidFill>
                          <a:srgbClr val="000000"/>
                        </a:solidFill>
                        <a:effectLst/>
                        <a:latin typeface="Calibri" panose="020F0502020204030204" pitchFamily="34" charset="0"/>
                      </a:endParaRPr>
                    </a:p>
                  </a:txBody>
                  <a:tcPr marL="1890" marR="1890" marT="1890" marB="0" anchor="ctr"/>
                </a:tc>
                <a:tc>
                  <a:txBody>
                    <a:bodyPr/>
                    <a:lstStyle/>
                    <a:p>
                      <a:pPr algn="ctr" fontAlgn="ctr"/>
                      <a:r>
                        <a:rPr lang="en-GB" sz="700" u="none" strike="noStrike">
                          <a:effectLst/>
                        </a:rPr>
                        <a:t>TBC</a:t>
                      </a:r>
                      <a:endParaRPr lang="en-GB" sz="700" b="0" i="0" u="none" strike="noStrike">
                        <a:solidFill>
                          <a:srgbClr val="000000"/>
                        </a:solidFill>
                        <a:effectLst/>
                        <a:latin typeface="Calibri" panose="020F0502020204030204" pitchFamily="34" charset="0"/>
                      </a:endParaRPr>
                    </a:p>
                  </a:txBody>
                  <a:tcPr marL="1890" marR="1890" marT="1890" marB="0" anchor="ctr"/>
                </a:tc>
                <a:extLst>
                  <a:ext uri="{0D108BD9-81ED-4DB2-BD59-A6C34878D82A}">
                    <a16:rowId xmlns:a16="http://schemas.microsoft.com/office/drawing/2014/main" val="1338176257"/>
                  </a:ext>
                </a:extLst>
              </a:tr>
              <a:tr h="227786">
                <a:tc>
                  <a:txBody>
                    <a:bodyPr/>
                    <a:lstStyle/>
                    <a:p>
                      <a:pPr algn="ctr" fontAlgn="ctr"/>
                      <a:r>
                        <a:rPr lang="en-GB" sz="700" u="none" strike="noStrike" dirty="0">
                          <a:effectLst/>
                        </a:rPr>
                        <a:t>62178</a:t>
                      </a:r>
                      <a:endParaRPr lang="en-GB" sz="700" b="0" i="0" u="none" strike="noStrike" dirty="0">
                        <a:solidFill>
                          <a:srgbClr val="000000"/>
                        </a:solidFill>
                        <a:effectLst/>
                        <a:latin typeface="Calibri" panose="020F0502020204030204" pitchFamily="34" charset="0"/>
                      </a:endParaRPr>
                    </a:p>
                  </a:txBody>
                  <a:tcPr marL="1890" marR="1890" marT="1890" marB="0" anchor="ctr"/>
                </a:tc>
                <a:tc>
                  <a:txBody>
                    <a:bodyPr/>
                    <a:lstStyle/>
                    <a:p>
                      <a:pPr algn="ctr" fontAlgn="ctr"/>
                      <a:r>
                        <a:rPr lang="en-GB" sz="700" u="none" strike="noStrike">
                          <a:effectLst/>
                        </a:rPr>
                        <a:t>Exception needs to be created in cases where profiles upload results in errors</a:t>
                      </a:r>
                      <a:endParaRPr lang="en-GB" sz="700" b="0" i="0" u="none" strike="noStrike">
                        <a:solidFill>
                          <a:srgbClr val="000000"/>
                        </a:solidFill>
                        <a:effectLst/>
                        <a:latin typeface="Calibri" panose="020F0502020204030204" pitchFamily="34" charset="0"/>
                      </a:endParaRPr>
                    </a:p>
                  </a:txBody>
                  <a:tcPr marL="1890" marR="1890" marT="1890" marB="0" anchor="ctr"/>
                </a:tc>
                <a:tc>
                  <a:txBody>
                    <a:bodyPr/>
                    <a:lstStyle/>
                    <a:p>
                      <a:pPr algn="ctr" fontAlgn="ctr"/>
                      <a:r>
                        <a:rPr lang="en-GB" sz="700" u="none" strike="noStrike">
                          <a:effectLst/>
                        </a:rPr>
                        <a:t>15/04/2020</a:t>
                      </a:r>
                      <a:endParaRPr lang="en-GB" sz="700" b="0" i="0" u="none" strike="noStrike">
                        <a:solidFill>
                          <a:srgbClr val="000000"/>
                        </a:solidFill>
                        <a:effectLst/>
                        <a:latin typeface="Calibri" panose="020F0502020204030204" pitchFamily="34" charset="0"/>
                      </a:endParaRPr>
                    </a:p>
                  </a:txBody>
                  <a:tcPr marL="1890" marR="1890" marT="1890" marB="0" anchor="ctr"/>
                </a:tc>
                <a:tc>
                  <a:txBody>
                    <a:bodyPr/>
                    <a:lstStyle/>
                    <a:p>
                      <a:pPr algn="ctr" fontAlgn="ctr"/>
                      <a:r>
                        <a:rPr lang="en-GB" sz="700" u="none" strike="noStrike">
                          <a:effectLst/>
                        </a:rPr>
                        <a:t>03/07/2020</a:t>
                      </a:r>
                      <a:endParaRPr lang="en-GB" sz="700" b="0" i="0" u="none" strike="noStrike">
                        <a:solidFill>
                          <a:srgbClr val="000000"/>
                        </a:solidFill>
                        <a:effectLst/>
                        <a:latin typeface="Calibri" panose="020F0502020204030204" pitchFamily="34" charset="0"/>
                      </a:endParaRPr>
                    </a:p>
                  </a:txBody>
                  <a:tcPr marL="1890" marR="1890" marT="1890" marB="0" anchor="ctr"/>
                </a:tc>
                <a:tc>
                  <a:txBody>
                    <a:bodyPr/>
                    <a:lstStyle/>
                    <a:p>
                      <a:pPr algn="ctr" fontAlgn="ctr"/>
                      <a:r>
                        <a:rPr lang="en-GB" sz="700" u="none" strike="noStrike">
                          <a:effectLst/>
                        </a:rPr>
                        <a:t>03/07/2020</a:t>
                      </a:r>
                      <a:endParaRPr lang="en-GB" sz="700" b="0" i="0" u="none" strike="noStrike">
                        <a:solidFill>
                          <a:srgbClr val="000000"/>
                        </a:solidFill>
                        <a:effectLst/>
                        <a:latin typeface="Calibri" panose="020F0502020204030204" pitchFamily="34" charset="0"/>
                      </a:endParaRPr>
                    </a:p>
                  </a:txBody>
                  <a:tcPr marL="1890" marR="1890" marT="1890" marB="0" anchor="ctr"/>
                </a:tc>
                <a:extLst>
                  <a:ext uri="{0D108BD9-81ED-4DB2-BD59-A6C34878D82A}">
                    <a16:rowId xmlns:a16="http://schemas.microsoft.com/office/drawing/2014/main" val="64874631"/>
                  </a:ext>
                </a:extLst>
              </a:tr>
              <a:tr h="227786">
                <a:tc>
                  <a:txBody>
                    <a:bodyPr/>
                    <a:lstStyle/>
                    <a:p>
                      <a:pPr algn="ctr" fontAlgn="ctr"/>
                      <a:r>
                        <a:rPr lang="en-GB" sz="700" u="none" strike="noStrike" dirty="0">
                          <a:effectLst/>
                        </a:rPr>
                        <a:t>62397</a:t>
                      </a:r>
                      <a:endParaRPr lang="en-GB" sz="700" b="0" i="0" u="none" strike="noStrike" dirty="0">
                        <a:solidFill>
                          <a:srgbClr val="000000"/>
                        </a:solidFill>
                        <a:effectLst/>
                        <a:latin typeface="Calibri" panose="020F0502020204030204" pitchFamily="34" charset="0"/>
                      </a:endParaRPr>
                    </a:p>
                  </a:txBody>
                  <a:tcPr marL="1890" marR="1890" marT="1890" marB="0" anchor="ctr"/>
                </a:tc>
                <a:tc>
                  <a:txBody>
                    <a:bodyPr/>
                    <a:lstStyle/>
                    <a:p>
                      <a:pPr algn="ctr" fontAlgn="ctr"/>
                      <a:r>
                        <a:rPr lang="en-GB" sz="700" u="none" strike="noStrike">
                          <a:effectLst/>
                        </a:rPr>
                        <a:t>Amendment billing issue; When a bill adjustment trigger is spanning across two contracts, it is not getting properly billed.</a:t>
                      </a:r>
                      <a:endParaRPr lang="en-GB" sz="700" b="0" i="0" u="none" strike="noStrike">
                        <a:solidFill>
                          <a:srgbClr val="000000"/>
                        </a:solidFill>
                        <a:effectLst/>
                        <a:latin typeface="Calibri" panose="020F0502020204030204" pitchFamily="34" charset="0"/>
                      </a:endParaRPr>
                    </a:p>
                  </a:txBody>
                  <a:tcPr marL="1890" marR="1890" marT="1890" marB="0" anchor="ctr"/>
                </a:tc>
                <a:tc>
                  <a:txBody>
                    <a:bodyPr/>
                    <a:lstStyle/>
                    <a:p>
                      <a:pPr algn="ctr" fontAlgn="ctr"/>
                      <a:r>
                        <a:rPr lang="en-GB" sz="700" u="none" strike="noStrike" dirty="0">
                          <a:effectLst/>
                        </a:rPr>
                        <a:t>15/05/2020</a:t>
                      </a:r>
                      <a:endParaRPr lang="en-GB" sz="700" b="0" i="0" u="none" strike="noStrike" dirty="0">
                        <a:solidFill>
                          <a:srgbClr val="000000"/>
                        </a:solidFill>
                        <a:effectLst/>
                        <a:latin typeface="Calibri" panose="020F0502020204030204" pitchFamily="34" charset="0"/>
                      </a:endParaRPr>
                    </a:p>
                  </a:txBody>
                  <a:tcPr marL="1890" marR="1890" marT="1890" marB="0" anchor="ctr"/>
                </a:tc>
                <a:tc>
                  <a:txBody>
                    <a:bodyPr/>
                    <a:lstStyle/>
                    <a:p>
                      <a:pPr algn="ctr" fontAlgn="ctr"/>
                      <a:r>
                        <a:rPr lang="en-GB" sz="700" u="none" strike="noStrike" dirty="0">
                          <a:effectLst/>
                        </a:rPr>
                        <a:t>07/08/2020</a:t>
                      </a:r>
                      <a:endParaRPr lang="en-GB" sz="700" b="0" i="0" u="none" strike="noStrike" dirty="0">
                        <a:solidFill>
                          <a:srgbClr val="000000"/>
                        </a:solidFill>
                        <a:effectLst/>
                        <a:latin typeface="Calibri" panose="020F0502020204030204" pitchFamily="34" charset="0"/>
                      </a:endParaRPr>
                    </a:p>
                  </a:txBody>
                  <a:tcPr marL="1890" marR="1890" marT="1890" marB="0" anchor="ctr"/>
                </a:tc>
                <a:tc>
                  <a:txBody>
                    <a:bodyPr/>
                    <a:lstStyle/>
                    <a:p>
                      <a:pPr algn="ctr" fontAlgn="ctr"/>
                      <a:r>
                        <a:rPr lang="en-GB" sz="700" u="none" strike="noStrike">
                          <a:effectLst/>
                        </a:rPr>
                        <a:t>07/08/2020</a:t>
                      </a:r>
                      <a:endParaRPr lang="en-GB" sz="700" b="0" i="0" u="none" strike="noStrike">
                        <a:solidFill>
                          <a:srgbClr val="000000"/>
                        </a:solidFill>
                        <a:effectLst/>
                        <a:latin typeface="Calibri" panose="020F0502020204030204" pitchFamily="34" charset="0"/>
                      </a:endParaRPr>
                    </a:p>
                  </a:txBody>
                  <a:tcPr marL="1890" marR="1890" marT="1890" marB="0" anchor="ctr"/>
                </a:tc>
                <a:extLst>
                  <a:ext uri="{0D108BD9-81ED-4DB2-BD59-A6C34878D82A}">
                    <a16:rowId xmlns:a16="http://schemas.microsoft.com/office/drawing/2014/main" val="733627652"/>
                  </a:ext>
                </a:extLst>
              </a:tr>
              <a:tr h="227786">
                <a:tc>
                  <a:txBody>
                    <a:bodyPr/>
                    <a:lstStyle/>
                    <a:p>
                      <a:pPr algn="ctr" fontAlgn="ctr"/>
                      <a:r>
                        <a:rPr lang="en-GB" sz="700" u="none" strike="noStrike" dirty="0">
                          <a:effectLst/>
                        </a:rPr>
                        <a:t>62432</a:t>
                      </a:r>
                      <a:endParaRPr lang="en-GB" sz="700" b="0" i="0" u="none" strike="noStrike" dirty="0">
                        <a:solidFill>
                          <a:srgbClr val="000000"/>
                        </a:solidFill>
                        <a:effectLst/>
                        <a:latin typeface="Calibri" panose="020F0502020204030204" pitchFamily="34" charset="0"/>
                      </a:endParaRPr>
                    </a:p>
                  </a:txBody>
                  <a:tcPr marL="1890" marR="1890" marT="1890" marB="0" anchor="ctr"/>
                </a:tc>
                <a:tc>
                  <a:txBody>
                    <a:bodyPr/>
                    <a:lstStyle/>
                    <a:p>
                      <a:pPr algn="ctr" fontAlgn="ctr"/>
                      <a:r>
                        <a:rPr lang="en-GB" sz="700" u="none" strike="noStrike">
                          <a:effectLst/>
                        </a:rPr>
                        <a:t>ASP Simulation Job Failure for the Bill Month 03.2020</a:t>
                      </a:r>
                      <a:endParaRPr lang="en-GB" sz="700" b="0" i="0" u="none" strike="noStrike">
                        <a:solidFill>
                          <a:srgbClr val="000000"/>
                        </a:solidFill>
                        <a:effectLst/>
                        <a:latin typeface="Calibri" panose="020F0502020204030204" pitchFamily="34" charset="0"/>
                      </a:endParaRPr>
                    </a:p>
                  </a:txBody>
                  <a:tcPr marL="1890" marR="1890" marT="1890" marB="0" anchor="ctr"/>
                </a:tc>
                <a:tc>
                  <a:txBody>
                    <a:bodyPr/>
                    <a:lstStyle/>
                    <a:p>
                      <a:pPr algn="ctr" fontAlgn="ctr"/>
                      <a:r>
                        <a:rPr lang="en-GB" sz="700" u="none" strike="noStrike">
                          <a:effectLst/>
                        </a:rPr>
                        <a:t>20/05/2020</a:t>
                      </a:r>
                      <a:endParaRPr lang="en-GB" sz="700" b="0" i="0" u="none" strike="noStrike">
                        <a:solidFill>
                          <a:srgbClr val="000000"/>
                        </a:solidFill>
                        <a:effectLst/>
                        <a:latin typeface="Calibri" panose="020F0502020204030204" pitchFamily="34" charset="0"/>
                      </a:endParaRPr>
                    </a:p>
                  </a:txBody>
                  <a:tcPr marL="1890" marR="1890" marT="1890" marB="0" anchor="ctr"/>
                </a:tc>
                <a:tc>
                  <a:txBody>
                    <a:bodyPr/>
                    <a:lstStyle/>
                    <a:p>
                      <a:pPr algn="ctr" fontAlgn="ctr"/>
                      <a:r>
                        <a:rPr lang="en-GB" sz="700" u="none" strike="noStrike" dirty="0">
                          <a:effectLst/>
                        </a:rPr>
                        <a:t>07/08/2020</a:t>
                      </a:r>
                      <a:endParaRPr lang="en-GB" sz="700" b="0" i="0" u="none" strike="noStrike" dirty="0">
                        <a:solidFill>
                          <a:srgbClr val="000000"/>
                        </a:solidFill>
                        <a:effectLst/>
                        <a:latin typeface="Calibri" panose="020F0502020204030204" pitchFamily="34" charset="0"/>
                      </a:endParaRPr>
                    </a:p>
                  </a:txBody>
                  <a:tcPr marL="1890" marR="1890" marT="1890" marB="0" anchor="ctr"/>
                </a:tc>
                <a:tc>
                  <a:txBody>
                    <a:bodyPr/>
                    <a:lstStyle/>
                    <a:p>
                      <a:pPr algn="ctr" fontAlgn="ctr"/>
                      <a:r>
                        <a:rPr lang="en-GB" sz="700" u="none" strike="noStrike">
                          <a:effectLst/>
                        </a:rPr>
                        <a:t>07/08/2020</a:t>
                      </a:r>
                      <a:endParaRPr lang="en-GB" sz="700" b="0" i="0" u="none" strike="noStrike">
                        <a:solidFill>
                          <a:srgbClr val="000000"/>
                        </a:solidFill>
                        <a:effectLst/>
                        <a:latin typeface="Calibri" panose="020F0502020204030204" pitchFamily="34" charset="0"/>
                      </a:endParaRPr>
                    </a:p>
                  </a:txBody>
                  <a:tcPr marL="1890" marR="1890" marT="1890" marB="0" anchor="ctr"/>
                </a:tc>
                <a:extLst>
                  <a:ext uri="{0D108BD9-81ED-4DB2-BD59-A6C34878D82A}">
                    <a16:rowId xmlns:a16="http://schemas.microsoft.com/office/drawing/2014/main" val="1757347087"/>
                  </a:ext>
                </a:extLst>
              </a:tr>
              <a:tr h="227786">
                <a:tc>
                  <a:txBody>
                    <a:bodyPr/>
                    <a:lstStyle/>
                    <a:p>
                      <a:pPr algn="ctr" fontAlgn="ctr"/>
                      <a:r>
                        <a:rPr lang="en-GB" sz="700" u="none" strike="noStrike" dirty="0">
                          <a:effectLst/>
                        </a:rPr>
                        <a:t>62434</a:t>
                      </a:r>
                      <a:endParaRPr lang="en-GB" sz="700" b="0" i="0" u="none" strike="noStrike" dirty="0">
                        <a:solidFill>
                          <a:srgbClr val="000000"/>
                        </a:solidFill>
                        <a:effectLst/>
                        <a:latin typeface="Calibri" panose="020F0502020204030204" pitchFamily="34" charset="0"/>
                      </a:endParaRPr>
                    </a:p>
                  </a:txBody>
                  <a:tcPr marL="1890" marR="1890" marT="1890" marB="0" anchor="ctr"/>
                </a:tc>
                <a:tc>
                  <a:txBody>
                    <a:bodyPr/>
                    <a:lstStyle/>
                    <a:p>
                      <a:pPr algn="ctr" fontAlgn="ctr"/>
                      <a:r>
                        <a:rPr lang="en-GB" sz="700" u="none" strike="noStrike">
                          <a:effectLst/>
                        </a:rPr>
                        <a:t>There are incorrect Records In the ASP Simulation File</a:t>
                      </a:r>
                      <a:endParaRPr lang="en-GB" sz="700" b="0" i="0" u="none" strike="noStrike">
                        <a:solidFill>
                          <a:srgbClr val="000000"/>
                        </a:solidFill>
                        <a:effectLst/>
                        <a:latin typeface="Calibri" panose="020F0502020204030204" pitchFamily="34" charset="0"/>
                      </a:endParaRPr>
                    </a:p>
                  </a:txBody>
                  <a:tcPr marL="1890" marR="1890" marT="1890" marB="0" anchor="ctr"/>
                </a:tc>
                <a:tc>
                  <a:txBody>
                    <a:bodyPr/>
                    <a:lstStyle/>
                    <a:p>
                      <a:pPr algn="ctr" fontAlgn="ctr"/>
                      <a:r>
                        <a:rPr lang="en-GB" sz="700" u="none" strike="noStrike">
                          <a:effectLst/>
                        </a:rPr>
                        <a:t>20/05/2020</a:t>
                      </a:r>
                      <a:endParaRPr lang="en-GB" sz="700" b="0" i="0" u="none" strike="noStrike">
                        <a:solidFill>
                          <a:srgbClr val="000000"/>
                        </a:solidFill>
                        <a:effectLst/>
                        <a:latin typeface="Calibri" panose="020F0502020204030204" pitchFamily="34" charset="0"/>
                      </a:endParaRPr>
                    </a:p>
                  </a:txBody>
                  <a:tcPr marL="1890" marR="1890" marT="1890" marB="0" anchor="ctr"/>
                </a:tc>
                <a:tc>
                  <a:txBody>
                    <a:bodyPr/>
                    <a:lstStyle/>
                    <a:p>
                      <a:pPr algn="ctr" fontAlgn="ctr"/>
                      <a:r>
                        <a:rPr lang="en-GB" sz="700" u="none" strike="noStrike">
                          <a:effectLst/>
                        </a:rPr>
                        <a:t>07/08/2020</a:t>
                      </a:r>
                      <a:endParaRPr lang="en-GB" sz="700" b="0" i="0" u="none" strike="noStrike">
                        <a:solidFill>
                          <a:srgbClr val="000000"/>
                        </a:solidFill>
                        <a:effectLst/>
                        <a:latin typeface="Calibri" panose="020F0502020204030204" pitchFamily="34" charset="0"/>
                      </a:endParaRPr>
                    </a:p>
                  </a:txBody>
                  <a:tcPr marL="1890" marR="1890" marT="1890" marB="0" anchor="ctr"/>
                </a:tc>
                <a:tc>
                  <a:txBody>
                    <a:bodyPr/>
                    <a:lstStyle/>
                    <a:p>
                      <a:pPr algn="ctr" fontAlgn="ctr"/>
                      <a:r>
                        <a:rPr lang="en-GB" sz="700" u="none" strike="noStrike">
                          <a:effectLst/>
                        </a:rPr>
                        <a:t>07/08/2020</a:t>
                      </a:r>
                      <a:endParaRPr lang="en-GB" sz="700" b="0" i="0" u="none" strike="noStrike">
                        <a:solidFill>
                          <a:srgbClr val="000000"/>
                        </a:solidFill>
                        <a:effectLst/>
                        <a:latin typeface="Calibri" panose="020F0502020204030204" pitchFamily="34" charset="0"/>
                      </a:endParaRPr>
                    </a:p>
                  </a:txBody>
                  <a:tcPr marL="1890" marR="1890" marT="1890" marB="0" anchor="ctr"/>
                </a:tc>
                <a:extLst>
                  <a:ext uri="{0D108BD9-81ED-4DB2-BD59-A6C34878D82A}">
                    <a16:rowId xmlns:a16="http://schemas.microsoft.com/office/drawing/2014/main" val="1131706054"/>
                  </a:ext>
                </a:extLst>
              </a:tr>
              <a:tr h="330881">
                <a:tc>
                  <a:txBody>
                    <a:bodyPr/>
                    <a:lstStyle/>
                    <a:p>
                      <a:pPr algn="ctr" fontAlgn="ctr"/>
                      <a:r>
                        <a:rPr lang="en-GB" sz="700" u="none" strike="noStrike" dirty="0">
                          <a:effectLst/>
                        </a:rPr>
                        <a:t>62513</a:t>
                      </a:r>
                      <a:endParaRPr lang="en-GB" sz="700" b="0" i="0" u="none" strike="noStrike" dirty="0">
                        <a:solidFill>
                          <a:srgbClr val="000000"/>
                        </a:solidFill>
                        <a:effectLst/>
                        <a:latin typeface="Calibri" panose="020F0502020204030204" pitchFamily="34" charset="0"/>
                      </a:endParaRPr>
                    </a:p>
                  </a:txBody>
                  <a:tcPr marL="1890" marR="1890" marT="1890" marB="0" anchor="ctr"/>
                </a:tc>
                <a:tc>
                  <a:txBody>
                    <a:bodyPr/>
                    <a:lstStyle/>
                    <a:p>
                      <a:pPr algn="ctr" fontAlgn="ctr"/>
                      <a:r>
                        <a:rPr lang="en-GB" sz="700" u="none" strike="noStrike">
                          <a:effectLst/>
                        </a:rPr>
                        <a:t>ON HOLD object locked with Defect #61926 and Defect#62060. (Introduced by Defect 1464) - When the Cyclic read is received in the Class 3 period before RGMA activity date(D-1), the Profile values are being loaded.</a:t>
                      </a:r>
                      <a:endParaRPr lang="en-GB" sz="700" b="0" i="0" u="none" strike="noStrike">
                        <a:solidFill>
                          <a:srgbClr val="000000"/>
                        </a:solidFill>
                        <a:effectLst/>
                        <a:latin typeface="Calibri" panose="020F0502020204030204" pitchFamily="34" charset="0"/>
                      </a:endParaRPr>
                    </a:p>
                  </a:txBody>
                  <a:tcPr marL="1890" marR="1890" marT="1890" marB="0" anchor="ctr"/>
                </a:tc>
                <a:tc>
                  <a:txBody>
                    <a:bodyPr/>
                    <a:lstStyle/>
                    <a:p>
                      <a:pPr algn="ctr" fontAlgn="ctr"/>
                      <a:r>
                        <a:rPr lang="en-GB" sz="700" u="none" strike="noStrike">
                          <a:effectLst/>
                        </a:rPr>
                        <a:t>29/05/2020</a:t>
                      </a:r>
                      <a:endParaRPr lang="en-GB" sz="700" b="0" i="0" u="none" strike="noStrike">
                        <a:solidFill>
                          <a:srgbClr val="000000"/>
                        </a:solidFill>
                        <a:effectLst/>
                        <a:latin typeface="Calibri" panose="020F0502020204030204" pitchFamily="34" charset="0"/>
                      </a:endParaRPr>
                    </a:p>
                  </a:txBody>
                  <a:tcPr marL="1890" marR="1890" marT="1890" marB="0" anchor="ctr"/>
                </a:tc>
                <a:tc>
                  <a:txBody>
                    <a:bodyPr/>
                    <a:lstStyle/>
                    <a:p>
                      <a:pPr algn="ctr" fontAlgn="ctr"/>
                      <a:r>
                        <a:rPr lang="en-GB" sz="700" u="none" strike="noStrike" dirty="0">
                          <a:effectLst/>
                        </a:rPr>
                        <a:t>07/08/2020</a:t>
                      </a:r>
                      <a:endParaRPr lang="en-GB" sz="700" b="0" i="0" u="none" strike="noStrike" dirty="0">
                        <a:solidFill>
                          <a:srgbClr val="000000"/>
                        </a:solidFill>
                        <a:effectLst/>
                        <a:latin typeface="Calibri" panose="020F0502020204030204" pitchFamily="34" charset="0"/>
                      </a:endParaRPr>
                    </a:p>
                  </a:txBody>
                  <a:tcPr marL="1890" marR="1890" marT="1890" marB="0" anchor="ctr"/>
                </a:tc>
                <a:tc>
                  <a:txBody>
                    <a:bodyPr/>
                    <a:lstStyle/>
                    <a:p>
                      <a:pPr algn="ctr" fontAlgn="ctr"/>
                      <a:r>
                        <a:rPr lang="en-GB" sz="700" u="none" strike="noStrike">
                          <a:effectLst/>
                        </a:rPr>
                        <a:t>07/08/2020</a:t>
                      </a:r>
                      <a:endParaRPr lang="en-GB" sz="700" b="0" i="0" u="none" strike="noStrike">
                        <a:solidFill>
                          <a:srgbClr val="000000"/>
                        </a:solidFill>
                        <a:effectLst/>
                        <a:latin typeface="Calibri" panose="020F0502020204030204" pitchFamily="34" charset="0"/>
                      </a:endParaRPr>
                    </a:p>
                  </a:txBody>
                  <a:tcPr marL="1890" marR="1890" marT="1890" marB="0" anchor="ctr"/>
                </a:tc>
                <a:extLst>
                  <a:ext uri="{0D108BD9-81ED-4DB2-BD59-A6C34878D82A}">
                    <a16:rowId xmlns:a16="http://schemas.microsoft.com/office/drawing/2014/main" val="3091386409"/>
                  </a:ext>
                </a:extLst>
              </a:tr>
              <a:tr h="330881">
                <a:tc>
                  <a:txBody>
                    <a:bodyPr/>
                    <a:lstStyle/>
                    <a:p>
                      <a:pPr algn="ctr" fontAlgn="ctr"/>
                      <a:r>
                        <a:rPr lang="en-GB" sz="700" u="none" strike="noStrike" dirty="0">
                          <a:effectLst/>
                        </a:rPr>
                        <a:t>62634</a:t>
                      </a:r>
                      <a:endParaRPr lang="en-GB" sz="700" b="0" i="0" u="none" strike="noStrike" dirty="0">
                        <a:solidFill>
                          <a:srgbClr val="000000"/>
                        </a:solidFill>
                        <a:effectLst/>
                        <a:latin typeface="Calibri" panose="020F0502020204030204" pitchFamily="34" charset="0"/>
                      </a:endParaRPr>
                    </a:p>
                  </a:txBody>
                  <a:tcPr marL="1890" marR="1890" marT="1890" marB="0" anchor="ctr"/>
                </a:tc>
                <a:tc>
                  <a:txBody>
                    <a:bodyPr/>
                    <a:lstStyle/>
                    <a:p>
                      <a:pPr algn="ctr" fontAlgn="ctr"/>
                      <a:r>
                        <a:rPr lang="en-GB" sz="700" u="none" strike="noStrike">
                          <a:effectLst/>
                        </a:rPr>
                        <a:t>(ON HOLD as we have identified code conflict with June20 code changes) Inconsistent C2C behaviour of RGMA activity with partial reads through UPD file (Identified during defect 61714 testing)</a:t>
                      </a:r>
                      <a:endParaRPr lang="en-GB" sz="700" b="0" i="0" u="none" strike="noStrike">
                        <a:solidFill>
                          <a:srgbClr val="000000"/>
                        </a:solidFill>
                        <a:effectLst/>
                        <a:latin typeface="Calibri" panose="020F0502020204030204" pitchFamily="34" charset="0"/>
                      </a:endParaRPr>
                    </a:p>
                  </a:txBody>
                  <a:tcPr marL="1890" marR="1890" marT="1890" marB="0" anchor="ctr"/>
                </a:tc>
                <a:tc>
                  <a:txBody>
                    <a:bodyPr/>
                    <a:lstStyle/>
                    <a:p>
                      <a:pPr algn="ctr" fontAlgn="ctr"/>
                      <a:r>
                        <a:rPr lang="en-GB" sz="700" u="none" strike="noStrike">
                          <a:effectLst/>
                        </a:rPr>
                        <a:t>05/06/2020</a:t>
                      </a:r>
                      <a:endParaRPr lang="en-GB" sz="700" b="0" i="0" u="none" strike="noStrike">
                        <a:solidFill>
                          <a:srgbClr val="000000"/>
                        </a:solidFill>
                        <a:effectLst/>
                        <a:latin typeface="Calibri" panose="020F0502020204030204" pitchFamily="34" charset="0"/>
                      </a:endParaRPr>
                    </a:p>
                  </a:txBody>
                  <a:tcPr marL="1890" marR="1890" marT="1890" marB="0" anchor="ctr"/>
                </a:tc>
                <a:tc>
                  <a:txBody>
                    <a:bodyPr/>
                    <a:lstStyle/>
                    <a:p>
                      <a:pPr algn="ctr" fontAlgn="ctr"/>
                      <a:r>
                        <a:rPr lang="en-GB" sz="700" u="none" strike="noStrike" dirty="0">
                          <a:effectLst/>
                        </a:rPr>
                        <a:t>07/08/2020</a:t>
                      </a:r>
                      <a:endParaRPr lang="en-GB" sz="700" b="0" i="0" u="none" strike="noStrike" dirty="0">
                        <a:solidFill>
                          <a:srgbClr val="000000"/>
                        </a:solidFill>
                        <a:effectLst/>
                        <a:latin typeface="Calibri" panose="020F0502020204030204" pitchFamily="34" charset="0"/>
                      </a:endParaRPr>
                    </a:p>
                  </a:txBody>
                  <a:tcPr marL="1890" marR="1890" marT="1890" marB="0" anchor="ctr"/>
                </a:tc>
                <a:tc>
                  <a:txBody>
                    <a:bodyPr/>
                    <a:lstStyle/>
                    <a:p>
                      <a:pPr algn="ctr" fontAlgn="ctr"/>
                      <a:r>
                        <a:rPr lang="en-GB" sz="700" u="none" strike="noStrike" dirty="0">
                          <a:effectLst/>
                        </a:rPr>
                        <a:t>07/08/2020</a:t>
                      </a:r>
                      <a:endParaRPr lang="en-GB" sz="700" b="0" i="0" u="none" strike="noStrike" dirty="0">
                        <a:solidFill>
                          <a:srgbClr val="000000"/>
                        </a:solidFill>
                        <a:effectLst/>
                        <a:latin typeface="Calibri" panose="020F0502020204030204" pitchFamily="34" charset="0"/>
                      </a:endParaRPr>
                    </a:p>
                  </a:txBody>
                  <a:tcPr marL="1890" marR="1890" marT="1890" marB="0" anchor="ctr"/>
                </a:tc>
                <a:extLst>
                  <a:ext uri="{0D108BD9-81ED-4DB2-BD59-A6C34878D82A}">
                    <a16:rowId xmlns:a16="http://schemas.microsoft.com/office/drawing/2014/main" val="3251296148"/>
                  </a:ext>
                </a:extLst>
              </a:tr>
              <a:tr h="227786">
                <a:tc>
                  <a:txBody>
                    <a:bodyPr/>
                    <a:lstStyle/>
                    <a:p>
                      <a:pPr algn="ctr" fontAlgn="ctr"/>
                      <a:r>
                        <a:rPr lang="en-GB" sz="700" u="none" strike="noStrike" dirty="0">
                          <a:effectLst/>
                        </a:rPr>
                        <a:t>62687</a:t>
                      </a:r>
                      <a:endParaRPr lang="en-GB" sz="700" b="0" i="0" u="none" strike="noStrike" dirty="0">
                        <a:solidFill>
                          <a:srgbClr val="000000"/>
                        </a:solidFill>
                        <a:effectLst/>
                        <a:latin typeface="Calibri" panose="020F0502020204030204" pitchFamily="34" charset="0"/>
                      </a:endParaRPr>
                    </a:p>
                  </a:txBody>
                  <a:tcPr marL="1890" marR="1890" marT="1890" marB="0" anchor="ctr"/>
                </a:tc>
                <a:tc>
                  <a:txBody>
                    <a:bodyPr/>
                    <a:lstStyle/>
                    <a:p>
                      <a:pPr algn="ctr" fontAlgn="ctr"/>
                      <a:r>
                        <a:rPr lang="en-GB" sz="700" u="none" strike="noStrike">
                          <a:effectLst/>
                        </a:rPr>
                        <a:t>The read inserted or replaced for class 3, after a class change from 3 to another, is considering class 3 FICC date as the next read date</a:t>
                      </a:r>
                      <a:endParaRPr lang="en-GB" sz="700" b="0" i="0" u="none" strike="noStrike">
                        <a:solidFill>
                          <a:srgbClr val="000000"/>
                        </a:solidFill>
                        <a:effectLst/>
                        <a:latin typeface="Calibri" panose="020F0502020204030204" pitchFamily="34" charset="0"/>
                      </a:endParaRPr>
                    </a:p>
                  </a:txBody>
                  <a:tcPr marL="1890" marR="1890" marT="1890" marB="0" anchor="ctr"/>
                </a:tc>
                <a:tc>
                  <a:txBody>
                    <a:bodyPr/>
                    <a:lstStyle/>
                    <a:p>
                      <a:pPr algn="ctr" fontAlgn="ctr"/>
                      <a:r>
                        <a:rPr lang="en-GB" sz="700" u="none" strike="noStrike">
                          <a:effectLst/>
                        </a:rPr>
                        <a:t>10/06/2020</a:t>
                      </a:r>
                      <a:endParaRPr lang="en-GB" sz="700" b="0" i="0" u="none" strike="noStrike">
                        <a:solidFill>
                          <a:srgbClr val="000000"/>
                        </a:solidFill>
                        <a:effectLst/>
                        <a:latin typeface="Calibri" panose="020F0502020204030204" pitchFamily="34" charset="0"/>
                      </a:endParaRPr>
                    </a:p>
                  </a:txBody>
                  <a:tcPr marL="1890" marR="1890" marT="1890" marB="0" anchor="ctr"/>
                </a:tc>
                <a:tc>
                  <a:txBody>
                    <a:bodyPr/>
                    <a:lstStyle/>
                    <a:p>
                      <a:pPr algn="ctr" fontAlgn="ctr"/>
                      <a:r>
                        <a:rPr lang="en-GB" sz="700" u="none" strike="noStrike">
                          <a:effectLst/>
                        </a:rPr>
                        <a:t>04/09/2020</a:t>
                      </a:r>
                      <a:endParaRPr lang="en-GB" sz="700" b="0" i="0" u="none" strike="noStrike">
                        <a:solidFill>
                          <a:srgbClr val="000000"/>
                        </a:solidFill>
                        <a:effectLst/>
                        <a:latin typeface="Calibri" panose="020F0502020204030204" pitchFamily="34" charset="0"/>
                      </a:endParaRPr>
                    </a:p>
                  </a:txBody>
                  <a:tcPr marL="1890" marR="1890" marT="1890" marB="0" anchor="ctr"/>
                </a:tc>
                <a:tc>
                  <a:txBody>
                    <a:bodyPr/>
                    <a:lstStyle/>
                    <a:p>
                      <a:pPr algn="ctr" fontAlgn="ctr"/>
                      <a:r>
                        <a:rPr lang="en-GB" sz="700" u="none" strike="noStrike" dirty="0">
                          <a:effectLst/>
                        </a:rPr>
                        <a:t>04/09/2020</a:t>
                      </a:r>
                      <a:endParaRPr lang="en-GB" sz="700" b="0" i="0" u="none" strike="noStrike" dirty="0">
                        <a:solidFill>
                          <a:srgbClr val="000000"/>
                        </a:solidFill>
                        <a:effectLst/>
                        <a:latin typeface="Calibri" panose="020F0502020204030204" pitchFamily="34" charset="0"/>
                      </a:endParaRPr>
                    </a:p>
                  </a:txBody>
                  <a:tcPr marL="1890" marR="1890" marT="1890" marB="0" anchor="ctr"/>
                </a:tc>
                <a:extLst>
                  <a:ext uri="{0D108BD9-81ED-4DB2-BD59-A6C34878D82A}">
                    <a16:rowId xmlns:a16="http://schemas.microsoft.com/office/drawing/2014/main" val="1792741928"/>
                  </a:ext>
                </a:extLst>
              </a:tr>
              <a:tr h="227786">
                <a:tc>
                  <a:txBody>
                    <a:bodyPr/>
                    <a:lstStyle/>
                    <a:p>
                      <a:pPr algn="ctr" fontAlgn="ctr"/>
                      <a:r>
                        <a:rPr lang="en-GB" sz="700" u="none" strike="noStrike" dirty="0">
                          <a:effectLst/>
                        </a:rPr>
                        <a:t>62784</a:t>
                      </a:r>
                      <a:endParaRPr lang="en-GB" sz="700" b="0" i="0" u="none" strike="noStrike" dirty="0">
                        <a:solidFill>
                          <a:srgbClr val="000000"/>
                        </a:solidFill>
                        <a:effectLst/>
                        <a:latin typeface="Calibri" panose="020F0502020204030204" pitchFamily="34" charset="0"/>
                      </a:endParaRPr>
                    </a:p>
                  </a:txBody>
                  <a:tcPr marL="1890" marR="1890" marT="1890" marB="0" anchor="ctr"/>
                </a:tc>
                <a:tc>
                  <a:txBody>
                    <a:bodyPr/>
                    <a:lstStyle/>
                    <a:p>
                      <a:pPr algn="ctr" fontAlgn="ctr"/>
                      <a:r>
                        <a:rPr lang="en-GB" sz="700" u="none" strike="noStrike" dirty="0">
                          <a:effectLst/>
                        </a:rPr>
                        <a:t>Read is inserted between OPNN and OPNT after a REC is performed, OPNT read should not be ignored during the Re-REC (June 20 Potential BAU defect 62337)</a:t>
                      </a:r>
                      <a:endParaRPr lang="en-GB" sz="700" b="0" i="0" u="none" strike="noStrike" dirty="0">
                        <a:solidFill>
                          <a:srgbClr val="000000"/>
                        </a:solidFill>
                        <a:effectLst/>
                        <a:latin typeface="Calibri" panose="020F0502020204030204" pitchFamily="34" charset="0"/>
                      </a:endParaRPr>
                    </a:p>
                  </a:txBody>
                  <a:tcPr marL="1890" marR="1890" marT="1890" marB="0" anchor="ctr"/>
                </a:tc>
                <a:tc>
                  <a:txBody>
                    <a:bodyPr/>
                    <a:lstStyle/>
                    <a:p>
                      <a:pPr algn="ctr" fontAlgn="ctr"/>
                      <a:r>
                        <a:rPr lang="en-GB" sz="700" u="none" strike="noStrike">
                          <a:effectLst/>
                        </a:rPr>
                        <a:t>19/06/2020</a:t>
                      </a:r>
                      <a:endParaRPr lang="en-GB" sz="700" b="0" i="0" u="none" strike="noStrike">
                        <a:solidFill>
                          <a:srgbClr val="000000"/>
                        </a:solidFill>
                        <a:effectLst/>
                        <a:latin typeface="Calibri" panose="020F0502020204030204" pitchFamily="34" charset="0"/>
                      </a:endParaRPr>
                    </a:p>
                  </a:txBody>
                  <a:tcPr marL="1890" marR="1890" marT="1890" marB="0" anchor="ctr"/>
                </a:tc>
                <a:tc>
                  <a:txBody>
                    <a:bodyPr/>
                    <a:lstStyle/>
                    <a:p>
                      <a:pPr algn="ctr" fontAlgn="ctr"/>
                      <a:r>
                        <a:rPr lang="en-GB" sz="700" u="none" strike="noStrike" dirty="0">
                          <a:effectLst/>
                        </a:rPr>
                        <a:t>04/09/2020</a:t>
                      </a:r>
                      <a:endParaRPr lang="en-GB" sz="700" b="0" i="0" u="none" strike="noStrike" dirty="0">
                        <a:solidFill>
                          <a:srgbClr val="000000"/>
                        </a:solidFill>
                        <a:effectLst/>
                        <a:latin typeface="Calibri" panose="020F0502020204030204" pitchFamily="34" charset="0"/>
                      </a:endParaRPr>
                    </a:p>
                  </a:txBody>
                  <a:tcPr marL="1890" marR="1890" marT="1890" marB="0" anchor="ctr"/>
                </a:tc>
                <a:tc>
                  <a:txBody>
                    <a:bodyPr/>
                    <a:lstStyle/>
                    <a:p>
                      <a:pPr algn="ctr" fontAlgn="ctr"/>
                      <a:r>
                        <a:rPr lang="en-GB" sz="700" u="none" strike="noStrike" dirty="0">
                          <a:effectLst/>
                        </a:rPr>
                        <a:t>04/09/2020</a:t>
                      </a:r>
                      <a:endParaRPr lang="en-GB" sz="700" b="0" i="0" u="none" strike="noStrike" dirty="0">
                        <a:solidFill>
                          <a:srgbClr val="000000"/>
                        </a:solidFill>
                        <a:effectLst/>
                        <a:latin typeface="Calibri" panose="020F0502020204030204" pitchFamily="34" charset="0"/>
                      </a:endParaRPr>
                    </a:p>
                  </a:txBody>
                  <a:tcPr marL="1890" marR="1890" marT="1890" marB="0" anchor="ctr"/>
                </a:tc>
                <a:extLst>
                  <a:ext uri="{0D108BD9-81ED-4DB2-BD59-A6C34878D82A}">
                    <a16:rowId xmlns:a16="http://schemas.microsoft.com/office/drawing/2014/main" val="2252230579"/>
                  </a:ext>
                </a:extLst>
              </a:tr>
            </a:tbl>
          </a:graphicData>
        </a:graphic>
      </p:graphicFrame>
    </p:spTree>
    <p:extLst>
      <p:ext uri="{BB962C8B-B14F-4D97-AF65-F5344CB8AC3E}">
        <p14:creationId xmlns:p14="http://schemas.microsoft.com/office/powerpoint/2010/main" val="23787206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792" y="195486"/>
            <a:ext cx="8507288" cy="637580"/>
          </a:xfrm>
        </p:spPr>
        <p:txBody>
          <a:bodyPr vert="horz" lIns="91440" tIns="45720" rIns="91440" bIns="45720" rtlCol="0" anchor="ctr">
            <a:normAutofit/>
          </a:bodyPr>
          <a:lstStyle/>
          <a:p>
            <a:pPr algn="l"/>
            <a:r>
              <a:rPr lang="en-GB" sz="2400" dirty="0"/>
              <a:t>MI / Reporting</a:t>
            </a:r>
          </a:p>
        </p:txBody>
      </p:sp>
      <p:graphicFrame>
        <p:nvGraphicFramePr>
          <p:cNvPr id="7" name="Table 6"/>
          <p:cNvGraphicFramePr>
            <a:graphicFrameLocks noGrp="1"/>
          </p:cNvGraphicFramePr>
          <p:nvPr>
            <p:extLst>
              <p:ext uri="{D42A27DB-BD31-4B8C-83A1-F6EECF244321}">
                <p14:modId xmlns:p14="http://schemas.microsoft.com/office/powerpoint/2010/main" val="3103084363"/>
              </p:ext>
            </p:extLst>
          </p:nvPr>
        </p:nvGraphicFramePr>
        <p:xfrm>
          <a:off x="6876256" y="483518"/>
          <a:ext cx="2088232" cy="4176466"/>
        </p:xfrm>
        <a:graphic>
          <a:graphicData uri="http://schemas.openxmlformats.org/drawingml/2006/table">
            <a:tbl>
              <a:tblPr firstRow="1" bandRow="1">
                <a:tableStyleId>{5940675A-B579-460E-94D1-54222C63F5DA}</a:tableStyleId>
              </a:tblPr>
              <a:tblGrid>
                <a:gridCol w="2088232">
                  <a:extLst>
                    <a:ext uri="{9D8B030D-6E8A-4147-A177-3AD203B41FA5}">
                      <a16:colId xmlns:a16="http://schemas.microsoft.com/office/drawing/2014/main" val="20000"/>
                    </a:ext>
                  </a:extLst>
                </a:gridCol>
              </a:tblGrid>
              <a:tr h="294167">
                <a:tc>
                  <a:txBody>
                    <a:bodyPr/>
                    <a:lstStyle/>
                    <a:p>
                      <a:r>
                        <a:rPr lang="en-GB" sz="900" b="1" dirty="0">
                          <a:solidFill>
                            <a:schemeClr val="bg1"/>
                          </a:solidFill>
                        </a:rPr>
                        <a:t>SLA</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0"/>
                  </a:ext>
                </a:extLst>
              </a:tr>
              <a:tr h="1281260">
                <a:tc>
                  <a:txBody>
                    <a:bodyPr/>
                    <a:lstStyle/>
                    <a:p>
                      <a:pPr marL="72000" lvl="0" indent="-72000" algn="l" defTabSz="914400" rtl="0" eaLnBrk="1" latinLnBrk="0" hangingPunct="1">
                        <a:spcAft>
                          <a:spcPts val="400"/>
                        </a:spcAft>
                        <a:buFont typeface="Arial" panose="020B0604020202020204" pitchFamily="34" charset="0"/>
                        <a:buChar char="•"/>
                      </a:pPr>
                      <a:r>
                        <a:rPr lang="en-GB" sz="700" kern="1200" dirty="0">
                          <a:solidFill>
                            <a:schemeClr val="tx1"/>
                          </a:solidFill>
                          <a:latin typeface="+mn-lt"/>
                          <a:ea typeface="+mn-ea"/>
                          <a:cs typeface="+mn-cs"/>
                        </a:rPr>
                        <a:t>All MPRN recs received are accounted for and valued; allocation across invoices, exceptions, exclusions and mismatches is shared at shipper level with individual shippers at the end of each invoice cycle</a:t>
                      </a:r>
                    </a:p>
                    <a:p>
                      <a:pPr marL="72000" lvl="0" indent="-72000" algn="l" defTabSz="914400" rtl="0" eaLnBrk="1" latinLnBrk="0" hangingPunct="1">
                        <a:spcAft>
                          <a:spcPts val="400"/>
                        </a:spcAft>
                        <a:buFont typeface="Arial" panose="020B0604020202020204" pitchFamily="34" charset="0"/>
                        <a:buChar char="•"/>
                      </a:pPr>
                      <a:r>
                        <a:rPr lang="en-GB" sz="700" kern="1200" dirty="0">
                          <a:solidFill>
                            <a:schemeClr val="tx1"/>
                          </a:solidFill>
                          <a:latin typeface="+mn-lt"/>
                          <a:ea typeface="+mn-ea"/>
                          <a:cs typeface="+mn-cs"/>
                        </a:rPr>
                        <a:t>Exceptions, Exclusions and mismatches are communicated within </a:t>
                      </a:r>
                      <a:r>
                        <a:rPr lang="en-GB" sz="700" b="1" kern="1200" dirty="0">
                          <a:solidFill>
                            <a:schemeClr val="tx1"/>
                          </a:solidFill>
                          <a:latin typeface="+mn-lt"/>
                          <a:ea typeface="+mn-ea"/>
                          <a:cs typeface="+mn-cs"/>
                        </a:rPr>
                        <a:t>2 business days </a:t>
                      </a:r>
                      <a:r>
                        <a:rPr lang="en-GB" sz="700" kern="1200" dirty="0">
                          <a:solidFill>
                            <a:schemeClr val="tx1"/>
                          </a:solidFill>
                          <a:latin typeface="+mn-lt"/>
                          <a:ea typeface="+mn-ea"/>
                          <a:cs typeface="+mn-cs"/>
                        </a:rPr>
                        <a:t>following  invoice receipt. </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0001"/>
                  </a:ext>
                </a:extLst>
              </a:tr>
              <a:tr h="274556">
                <a:tc>
                  <a:txBody>
                    <a:bodyPr/>
                    <a:lstStyle/>
                    <a:p>
                      <a:pPr marL="0" algn="l" defTabSz="914400" rtl="0" eaLnBrk="1" latinLnBrk="0" hangingPunct="1"/>
                      <a:r>
                        <a:rPr lang="en-US" sz="800" b="1" kern="1200" dirty="0">
                          <a:solidFill>
                            <a:schemeClr val="bg1"/>
                          </a:solidFill>
                          <a:latin typeface="+mn-lt"/>
                          <a:ea typeface="+mn-ea"/>
                          <a:cs typeface="+mn-cs"/>
                        </a:rPr>
                        <a:t>Target</a:t>
                      </a:r>
                      <a:r>
                        <a:rPr lang="en-US" sz="800" b="1" kern="1200" baseline="0" dirty="0">
                          <a:solidFill>
                            <a:schemeClr val="bg1"/>
                          </a:solidFill>
                          <a:latin typeface="+mn-lt"/>
                          <a:ea typeface="+mn-ea"/>
                          <a:cs typeface="+mn-cs"/>
                        </a:rPr>
                        <a:t> Date to operate within SLA</a:t>
                      </a:r>
                      <a:endParaRPr lang="en-US" sz="800" b="1" kern="1200" dirty="0">
                        <a:solidFill>
                          <a:schemeClr val="bg1"/>
                        </a:solidFill>
                        <a:latin typeface="+mn-lt"/>
                        <a:ea typeface="+mn-ea"/>
                        <a:cs typeface="+mn-cs"/>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2"/>
                  </a:ext>
                </a:extLst>
              </a:tr>
              <a:tr h="436832">
                <a:tc>
                  <a:txBody>
                    <a:bodyPr/>
                    <a:lstStyle/>
                    <a:p>
                      <a:pPr algn="ctr"/>
                      <a:r>
                        <a:rPr lang="en-GB" sz="800" b="0" dirty="0"/>
                        <a:t>August 2019</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0003"/>
                  </a:ext>
                </a:extLst>
              </a:tr>
              <a:tr h="349209">
                <a:tc>
                  <a:txBody>
                    <a:bodyPr/>
                    <a:lstStyle/>
                    <a:p>
                      <a:r>
                        <a:rPr lang="en-GB" sz="800" b="1" dirty="0">
                          <a:solidFill>
                            <a:schemeClr val="bg1"/>
                          </a:solidFill>
                        </a:rPr>
                        <a:t>Current </a:t>
                      </a:r>
                      <a:r>
                        <a:rPr lang="en-GB" sz="800" b="1" baseline="0" dirty="0">
                          <a:solidFill>
                            <a:schemeClr val="bg1"/>
                          </a:solidFill>
                        </a:rPr>
                        <a:t> SLA RAG Status</a:t>
                      </a:r>
                      <a:endParaRPr lang="en-GB" sz="800" b="0" dirty="0">
                        <a:solidFill>
                          <a:schemeClr val="bg1"/>
                        </a:solidFill>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4"/>
                  </a:ext>
                </a:extLst>
              </a:tr>
              <a:tr h="43683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800" b="1" dirty="0">
                          <a:solidFill>
                            <a:schemeClr val="bg1"/>
                          </a:solidFill>
                        </a:rPr>
                        <a:t>Green</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B050"/>
                    </a:solidFill>
                  </a:tcPr>
                </a:tc>
                <a:extLst>
                  <a:ext uri="{0D108BD9-81ED-4DB2-BD59-A6C34878D82A}">
                    <a16:rowId xmlns:a16="http://schemas.microsoft.com/office/drawing/2014/main" val="10005"/>
                  </a:ext>
                </a:extLst>
              </a:tr>
              <a:tr h="43683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800" b="1" dirty="0">
                          <a:solidFill>
                            <a:schemeClr val="bg1"/>
                          </a:solidFill>
                        </a:rPr>
                        <a:t>RAG</a:t>
                      </a:r>
                      <a:r>
                        <a:rPr lang="en-GB" sz="800" b="1" baseline="0" dirty="0">
                          <a:solidFill>
                            <a:schemeClr val="bg1"/>
                          </a:solidFill>
                        </a:rPr>
                        <a:t> Justification</a:t>
                      </a:r>
                      <a:endParaRPr lang="en-GB" sz="800" b="1" dirty="0">
                        <a:solidFill>
                          <a:schemeClr val="bg1"/>
                        </a:solidFill>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6"/>
                  </a:ext>
                </a:extLst>
              </a:tr>
              <a:tr h="666778">
                <a:tc>
                  <a:txBody>
                    <a:bodyPr/>
                    <a:lstStyle/>
                    <a:p>
                      <a:pPr marL="72000" marR="0" lvl="0" indent="-7200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lang="en-US" sz="1000" dirty="0">
                          <a:solidFill>
                            <a:schemeClr val="tx1"/>
                          </a:solidFill>
                        </a:rPr>
                        <a:t>Reports shared with all customers and general and individual WebEx’s are ongoing</a:t>
                      </a:r>
                      <a:r>
                        <a:rPr lang="en-US" sz="700" dirty="0">
                          <a:solidFill>
                            <a:schemeClr val="tx1"/>
                          </a:solidFill>
                        </a:rPr>
                        <a:t>.</a:t>
                      </a:r>
                      <a:endParaRPr lang="en-US" sz="700" baseline="0" dirty="0">
                        <a:solidFill>
                          <a:schemeClr val="tx1"/>
                        </a:solidFill>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
        <p:nvSpPr>
          <p:cNvPr id="21" name="Title 1">
            <a:extLst>
              <a:ext uri="{FF2B5EF4-FFF2-40B4-BE49-F238E27FC236}">
                <a16:creationId xmlns:a16="http://schemas.microsoft.com/office/drawing/2014/main" id="{343E47B2-6C81-204B-BF33-B65B32A7FA00}"/>
              </a:ext>
            </a:extLst>
          </p:cNvPr>
          <p:cNvSpPr txBox="1">
            <a:spLocks/>
          </p:cNvSpPr>
          <p:nvPr/>
        </p:nvSpPr>
        <p:spPr>
          <a:xfrm>
            <a:off x="883965" y="1873584"/>
            <a:ext cx="7632848" cy="360040"/>
          </a:xfrm>
          <a:prstGeom prst="rect">
            <a:avLst/>
          </a:prstGeom>
        </p:spPr>
        <p:txBody>
          <a:bodyPr vert="horz" lIns="91440" tIns="45720" rIns="91440" bIns="45720" rtlCol="0" anchor="ctr">
            <a:noAutofit/>
          </a:bodyPr>
          <a:lstStyle>
            <a:defPPr>
              <a:defRPr lang="en-US"/>
            </a:defPPr>
            <a:lvl1pPr>
              <a:spcBef>
                <a:spcPct val="0"/>
              </a:spcBef>
              <a:buNone/>
              <a:defRPr sz="1200" b="1">
                <a:solidFill>
                  <a:schemeClr val="tx2"/>
                </a:solidFill>
                <a:latin typeface="Arial" panose="020B0604020202020204" pitchFamily="34" charset="0"/>
                <a:ea typeface="+mj-ea"/>
                <a:cs typeface="Arial" panose="020B0604020202020204" pitchFamily="34" charset="0"/>
              </a:defRPr>
            </a:lvl1pPr>
          </a:lstStyle>
          <a:p>
            <a:endParaRPr lang="en-GB" sz="1050" b="0" dirty="0">
              <a:solidFill>
                <a:srgbClr val="FF0000"/>
              </a:solidFill>
            </a:endParaRPr>
          </a:p>
        </p:txBody>
      </p:sp>
      <p:sp>
        <p:nvSpPr>
          <p:cNvPr id="27" name="Title 1">
            <a:extLst>
              <a:ext uri="{FF2B5EF4-FFF2-40B4-BE49-F238E27FC236}">
                <a16:creationId xmlns:a16="http://schemas.microsoft.com/office/drawing/2014/main" id="{343E47B2-6C81-204B-BF33-B65B32A7FA00}"/>
              </a:ext>
            </a:extLst>
          </p:cNvPr>
          <p:cNvSpPr txBox="1">
            <a:spLocks/>
          </p:cNvSpPr>
          <p:nvPr/>
        </p:nvSpPr>
        <p:spPr>
          <a:xfrm>
            <a:off x="843380" y="1826984"/>
            <a:ext cx="6084114" cy="2232248"/>
          </a:xfrm>
          <a:prstGeom prst="rect">
            <a:avLst/>
          </a:prstGeom>
        </p:spPr>
        <p:txBody>
          <a:bodyPr vert="horz" lIns="91440" tIns="45720" rIns="91440" bIns="45720" rtlCol="0" anchor="ctr">
            <a:noAutofit/>
          </a:bodyPr>
          <a:lstStyle>
            <a:defPPr>
              <a:defRPr lang="en-US"/>
            </a:defPPr>
            <a:lvl1pPr>
              <a:spcBef>
                <a:spcPct val="0"/>
              </a:spcBef>
              <a:buNone/>
              <a:defRPr sz="1200" b="1">
                <a:solidFill>
                  <a:schemeClr val="tx2"/>
                </a:solidFill>
                <a:latin typeface="Arial" panose="020B0604020202020204" pitchFamily="34" charset="0"/>
                <a:ea typeface="+mj-ea"/>
                <a:cs typeface="Arial" panose="020B0604020202020204" pitchFamily="34" charset="0"/>
              </a:defRPr>
            </a:lvl1pPr>
          </a:lstStyle>
          <a:p>
            <a:r>
              <a:rPr lang="en-GB" sz="1600" dirty="0">
                <a:solidFill>
                  <a:schemeClr val="tx1"/>
                </a:solidFill>
              </a:rPr>
              <a:t>MI reports continue to be shared with our customers 2 business days after Amendment invoice issue date.</a:t>
            </a:r>
          </a:p>
          <a:p>
            <a:endParaRPr lang="en-GB" sz="1600" dirty="0">
              <a:solidFill>
                <a:schemeClr val="tx1"/>
              </a:solidFill>
            </a:endParaRPr>
          </a:p>
          <a:p>
            <a:r>
              <a:rPr lang="en-GB" sz="1600" dirty="0">
                <a:solidFill>
                  <a:schemeClr val="tx1"/>
                </a:solidFill>
              </a:rPr>
              <a:t>Ongoing individual customer meetings to discuss what the MI means specifically to them.</a:t>
            </a:r>
          </a:p>
          <a:p>
            <a:endParaRPr lang="en-GB" sz="1600" dirty="0">
              <a:solidFill>
                <a:schemeClr val="tx1"/>
              </a:solidFill>
            </a:endParaRPr>
          </a:p>
          <a:p>
            <a:r>
              <a:rPr lang="en-GB" sz="1600" dirty="0">
                <a:solidFill>
                  <a:schemeClr val="tx1"/>
                </a:solidFill>
              </a:rPr>
              <a:t>If any customer would like an explanation of the MI reports they receive just let us know and we will arrange a session (contact Dan Donovan, Xoserve Invoicing Business Process Manager - dan.l.Donovan@xoserve.com).</a:t>
            </a:r>
          </a:p>
          <a:p>
            <a:endParaRPr lang="en-GB" dirty="0">
              <a:solidFill>
                <a:schemeClr val="tx1"/>
              </a:solidFill>
            </a:endParaRPr>
          </a:p>
          <a:p>
            <a:endParaRPr lang="en-GB" dirty="0">
              <a:solidFill>
                <a:schemeClr val="tx1"/>
              </a:solidFill>
            </a:endParaRPr>
          </a:p>
          <a:p>
            <a:endParaRPr lang="en-GB" b="0" dirty="0">
              <a:solidFill>
                <a:schemeClr val="tx1"/>
              </a:solidFill>
            </a:endParaRPr>
          </a:p>
          <a:p>
            <a:endParaRPr lang="en-GB" b="0" dirty="0">
              <a:solidFill>
                <a:schemeClr val="tx1"/>
              </a:solidFill>
            </a:endParaRPr>
          </a:p>
        </p:txBody>
      </p:sp>
      <p:pic>
        <p:nvPicPr>
          <p:cNvPr id="1026" name="Picture 2" descr="C:\Users\alex.stuart\OneDrive - Xoserve Limited\PowerPoint Icons\Business Blue\13-0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10800000">
            <a:off x="194792" y="2159910"/>
            <a:ext cx="519852" cy="519852"/>
          </a:xfrm>
          <a:prstGeom prst="rect">
            <a:avLst/>
          </a:prstGeom>
          <a:noFill/>
          <a:extLst>
            <a:ext uri="{909E8E84-426E-40DD-AFC4-6F175D3DCCD1}">
              <a14:hiddenFill xmlns:a14="http://schemas.microsoft.com/office/drawing/2010/main">
                <a:solidFill>
                  <a:srgbClr val="FFFFFF"/>
                </a:solidFill>
              </a14:hiddenFill>
            </a:ext>
          </a:extLst>
        </p:spPr>
      </p:pic>
      <p:cxnSp>
        <p:nvCxnSpPr>
          <p:cNvPr id="14" name="Straight Connector 13"/>
          <p:cNvCxnSpPr/>
          <p:nvPr/>
        </p:nvCxnSpPr>
        <p:spPr bwMode="auto">
          <a:xfrm>
            <a:off x="13029485" y="4222348"/>
            <a:ext cx="0" cy="361435"/>
          </a:xfrm>
          <a:prstGeom prst="line">
            <a:avLst/>
          </a:prstGeom>
          <a:ln>
            <a:headEnd type="none" w="med" len="med"/>
            <a:tailEnd type="none" w="med" len="med"/>
          </a:ln>
          <a:ex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079186376"/>
      </p:ext>
    </p:extLst>
  </p:cSld>
  <p:clrMapOvr>
    <a:masterClrMapping/>
  </p:clrMapOvr>
</p:sld>
</file>

<file path=ppt/theme/theme1.xml><?xml version="1.0" encoding="utf-8"?>
<a:theme xmlns:a="http://schemas.openxmlformats.org/drawingml/2006/main" name="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3092569d-7549-4f1f-b838-122d264c6bd8">
      <UserInfo>
        <DisplayName>Lineham, Tom</DisplayName>
        <AccountId>73</AccountId>
        <AccountType/>
      </UserInfo>
      <UserInfo>
        <DisplayName>Broxap, Rochelle</DisplayName>
        <AccountId>60</AccountId>
        <AccountType/>
      </UserInfo>
      <UserInfo>
        <DisplayName>Kumar, Kiran</DisplayName>
        <AccountId>15</AccountId>
        <AccountType/>
      </UserInfo>
      <UserInfo>
        <DisplayName>Regan, Denis</DisplayName>
        <AccountId>74</AccountId>
        <AccountType/>
      </UserInfo>
      <UserInfo>
        <DisplayName>Tracy OConnor</DisplayName>
        <AccountId>75</AccountId>
        <AccountType/>
      </UserInfo>
      <UserInfo>
        <DisplayName>Donovan, Daniel L</DisplayName>
        <AccountId>16</AccountId>
        <AccountType/>
      </UserInfo>
      <UserInfo>
        <DisplayName>Moise, Luke</DisplayName>
        <AccountId>38</AccountId>
        <AccountType/>
      </UserInfo>
      <UserInfo>
        <DisplayName>Hallam-Jones, James</DisplayName>
        <AccountId>76</AccountId>
        <AccountType/>
      </UserInfo>
    </SharedWithUser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41A7FD4F90B5DA4788FF0464472C409F" ma:contentTypeVersion="11" ma:contentTypeDescription="Create a new document." ma:contentTypeScope="" ma:versionID="da65dba817ad8906a4a744e36306c50e">
  <xsd:schema xmlns:xsd="http://www.w3.org/2001/XMLSchema" xmlns:xs="http://www.w3.org/2001/XMLSchema" xmlns:p="http://schemas.microsoft.com/office/2006/metadata/properties" xmlns:ns3="01f7a547-d57a-44ce-a211-81869c79743b" xmlns:ns4="3092569d-7549-4f1f-b838-122d264c6bd8" targetNamespace="http://schemas.microsoft.com/office/2006/metadata/properties" ma:root="true" ma:fieldsID="d3a42e83de8c3bf3350fe2c8c5def860" ns3:_="" ns4:_="">
    <xsd:import namespace="01f7a547-d57a-44ce-a211-81869c79743b"/>
    <xsd:import namespace="3092569d-7549-4f1f-b838-122d264c6bd8"/>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4:SharedWithUsers" minOccurs="0"/>
                <xsd:element ref="ns4:SharedWithDetails" minOccurs="0"/>
                <xsd:element ref="ns4:SharingHintHash"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1f7a547-d57a-44ce-a211-81869c79743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3092569d-7549-4f1f-b838-122d264c6bd8"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SharingHintHash" ma:index="16"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11B2E31-4703-4F4D-BB47-74A8364BAC36}">
  <ds:schemaRefs>
    <ds:schemaRef ds:uri="http://www.w3.org/XML/1998/namespace"/>
    <ds:schemaRef ds:uri="http://purl.org/dc/elements/1.1/"/>
    <ds:schemaRef ds:uri="http://schemas.microsoft.com/office/2006/documentManagement/types"/>
    <ds:schemaRef ds:uri="01f7a547-d57a-44ce-a211-81869c79743b"/>
    <ds:schemaRef ds:uri="http://schemas.microsoft.com/office/infopath/2007/PartnerControls"/>
    <ds:schemaRef ds:uri="http://schemas.openxmlformats.org/package/2006/metadata/core-properties"/>
    <ds:schemaRef ds:uri="3092569d-7549-4f1f-b838-122d264c6bd8"/>
    <ds:schemaRef ds:uri="http://schemas.microsoft.com/office/2006/metadata/properties"/>
    <ds:schemaRef ds:uri="http://purl.org/dc/dcmitype/"/>
    <ds:schemaRef ds:uri="http://purl.org/dc/terms/"/>
  </ds:schemaRefs>
</ds:datastoreItem>
</file>

<file path=customXml/itemProps2.xml><?xml version="1.0" encoding="utf-8"?>
<ds:datastoreItem xmlns:ds="http://schemas.openxmlformats.org/officeDocument/2006/customXml" ds:itemID="{A0DEEE7B-1543-4EFF-B3C1-AFC857C3E502}">
  <ds:schemaRefs>
    <ds:schemaRef ds:uri="http://schemas.microsoft.com/sharepoint/v3/contenttype/forms"/>
  </ds:schemaRefs>
</ds:datastoreItem>
</file>

<file path=customXml/itemProps3.xml><?xml version="1.0" encoding="utf-8"?>
<ds:datastoreItem xmlns:ds="http://schemas.openxmlformats.org/officeDocument/2006/customXml" ds:itemID="{7F70C16B-8BC3-470E-8ED0-3BAD083EB30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1f7a547-d57a-44ce-a211-81869c79743b"/>
    <ds:schemaRef ds:uri="3092569d-7549-4f1f-b838-122d264c6bd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2333</TotalTime>
  <Words>2404</Words>
  <Application>Microsoft Office PowerPoint</Application>
  <PresentationFormat>On-screen Show (16:9)</PresentationFormat>
  <Paragraphs>443</Paragraphs>
  <Slides>10</Slides>
  <Notes>7</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Calibri</vt:lpstr>
      <vt:lpstr>Office Theme</vt:lpstr>
      <vt:lpstr>Amendment Invoice Update  </vt:lpstr>
      <vt:lpstr>Summary</vt:lpstr>
      <vt:lpstr>Summary Resolution Plan</vt:lpstr>
      <vt:lpstr>Supporting Information Mismatches</vt:lpstr>
      <vt:lpstr>Exceptions</vt:lpstr>
      <vt:lpstr>Unworkable Exceptions</vt:lpstr>
      <vt:lpstr>Exclusions</vt:lpstr>
      <vt:lpstr>Defects</vt:lpstr>
      <vt:lpstr>MI / Reporting</vt:lpstr>
      <vt:lpstr>Summary Resolution One Pager</vt:lpstr>
    </vt:vector>
  </TitlesOfParts>
  <Company>National Grid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National Grid</dc:creator>
  <cp:lastModifiedBy>Clarke, Angela</cp:lastModifiedBy>
  <cp:revision>32</cp:revision>
  <cp:lastPrinted>2019-12-10T08:29:51Z</cp:lastPrinted>
  <dcterms:created xsi:type="dcterms:W3CDTF">2018-09-02T17:12:15Z</dcterms:created>
  <dcterms:modified xsi:type="dcterms:W3CDTF">2020-07-06T07:03:43Z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0x01010041A7FD4F90B5DA4788FF0464472C409F</vt:lpwstr>
  </property>
</Properties>
</file>