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0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45F084-3154-4870-B48E-67201105B06F}" v="27" dt="2020-07-02T15:38:19.348"/>
    <p1510:client id="{526C94FB-AE13-4A27-A073-504202416874}" v="532" dt="2020-07-06T11:35:20.295"/>
    <p1510:client id="{73B32AC9-8595-4E4F-A775-474582E1BCB6}" v="1" dt="2020-07-06T11:49:32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08C6B-DC87-4574-872A-A7B76DEFA421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B919F-3109-4844-8676-AEC697D13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10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D43F8-F0E9-4DB3-A2E7-A567192538C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004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BF249-0429-4E12-BEEC-8F274DE73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ABDAB-6CE1-41A2-81D1-5A5FF92AC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05058-5581-4353-A733-B24D80DE3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465EE-BE43-4D6E-BA57-76E14D360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20971-4F35-4004-8AC9-AB2999614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3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D230A-EFE3-4B9A-9D2A-675FC0216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93078-3BAE-4822-93B3-3EED2F14B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D73EC-2AAC-4491-BC15-2747F80E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D5237-478A-4B99-9721-9B9A40D6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250B6-1C88-401F-B24F-3F6274F27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28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1EFDFD-638C-430E-8ED4-5D0458235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7CAD9-A244-499C-B153-DA9B30423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3D749-18E3-4FA6-9FE6-B5F3D555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EF443-AD99-4C45-B905-206FAA3CD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20473-EDF0-4AE9-B97B-044F9E34A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04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CA1B8-2E0F-49ED-A8CB-FE10A9A9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BF7F5-C93E-4E3C-926C-4093CB62A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D5B03-8E23-4F30-AC9D-36C87E6F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79232-E5BE-49C3-A125-4948BF47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C124E-00E7-48D9-BF99-46D380FB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31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45649-B680-47D4-8537-67544EC48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EB350-FD96-47E3-AA89-24A9F32E7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07D7E-A8EE-4DF5-A3D6-29B7E70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E9EDB-792F-418D-82C8-9E7C4822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41BA1-72A4-4E26-BFC9-DEC1EEC1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28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9676D-44A4-46BD-9BE2-15436A4E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0E2E0-3E9B-4B48-AEFF-436AA59FF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1918C-410C-4064-852D-213A893C7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8DCFD-E104-49BD-A8E1-8BE848709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EF50E-C840-4B68-B53C-6A8588FF8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B6973-5BB4-4B1A-8A6E-216602EE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74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01F5-3A3C-4732-9889-216D08527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445E5-BC77-41E6-A66A-D5A56F475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4EBB1-6C87-41CA-AAA0-7D6D2811B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D4732-3C5E-485D-BBC7-F0EC1CEAB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C3DB6-22F5-4B58-8024-AAB245AA2B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A470C8-19D5-4D04-A920-694E472C3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35BDF6-7C93-46AD-95FB-7477C1B0C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D111E0-D600-42FA-9B03-07F0FF54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76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80B0-7FFD-4955-A493-8F7BF792B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CC6591-743D-46AC-B9E9-4E50F110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124D79-E645-4FBF-80A3-1A4FAF8C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4B17E-722A-4CE2-86E9-16183C2F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6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4B2D45-645F-49CD-95DB-0852ACEF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F9D222-9309-484B-849B-CD81734D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E5096-2323-4595-8EE2-4EF81536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53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0AD86-4FBE-41AC-94DD-82AC2F75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570F9-CF68-446A-8225-8D5932FCD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70BEB-2116-467B-8314-E1AA8194F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48897-5981-40E7-9E4B-9B6598DF0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6ACB0-A624-44A3-9169-B7A22D16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B6465-D168-4920-B626-F2660724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6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B6833-52ED-45E6-95D1-758134A4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B73527-F0EF-49A8-96D9-72FB4B8D2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ECD3E-C0C8-4EDB-8DCF-AEA0A887C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7F3D1-922D-47F4-9F6C-C38CE1043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3C03-E6F4-4B9D-91F0-53470AFF0E95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F2BB0-BBBE-40A8-BA96-8340F4E81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0C12A-F2D0-4A7E-BF1D-A4B4C0711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8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leancrew.com/all-this/2013/02/one-step-watermarking-service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65000" b="-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6E6C79-EEFD-4F8E-960E-C6181A540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F3AF9-1C58-4692-9880-8CCB989D1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81EEB-200E-4D29-ABFB-58058FE1BC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3C03-E6F4-4B9D-91F0-53470AFF0E95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E7AD8-F796-4BE1-9657-3E7264CA7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21B43-3747-49E5-A45F-16546F8AC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FCEAB-4040-4835-A387-581FC9E49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45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776024"/>
              </p:ext>
            </p:extLst>
          </p:nvPr>
        </p:nvGraphicFramePr>
        <p:xfrm>
          <a:off x="375138" y="644769"/>
          <a:ext cx="11519171" cy="6157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2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58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971"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chemeClr val="bg1"/>
                          </a:solidFill>
                        </a:rPr>
                        <a:t>KVI</a:t>
                      </a:r>
                    </a:p>
                  </a:txBody>
                  <a:tcPr marL="121920" marR="121920" marT="60960" marB="6096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Commitment</a:t>
                      </a:r>
                    </a:p>
                  </a:txBody>
                  <a:tcPr marL="121920" marR="121920" marT="60960" marB="6096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Monthly RAG</a:t>
                      </a:r>
                    </a:p>
                  </a:txBody>
                  <a:tcPr marL="121920" marR="121920" marT="60960" marB="6096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014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 defTabSz="45720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altLang="en-US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Improve the quality and efficiency of Xoserve’s engagement with customers</a:t>
                      </a:r>
                    </a:p>
                    <a:p>
                      <a:pPr marL="171450" lvl="0" indent="-17145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altLang="en-US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Improve Xoserve’s relationship with its customers </a:t>
                      </a:r>
                    </a:p>
                    <a:p>
                      <a:pPr marL="171450" lvl="0" indent="-171450" defTabSz="45720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altLang="en-US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Add value to customers</a:t>
                      </a:r>
                    </a:p>
                    <a:p>
                      <a:pPr marL="171450" lvl="0" indent="-171450" defTabSz="45720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sz="700" dirty="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Feedback provided is evaluated and action plans developed to improve pain points for customers</a:t>
                      </a:r>
                      <a:endParaRPr lang="en-GB" altLang="en-US" sz="700" dirty="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b="0" i="0" u="none" strike="noStrike" kern="1200" baseline="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Target Score: 95%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b="0" i="0" u="none" strike="noStrike" kern="1200" baseline="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Latest survey scores: Overall Trust Score 85.2% (up from 70.5%), Strategic Decisions 83.6% (up from 75%), Operational Services 77% (up from 67.3%) and Customer First 95.1% (up from 69.2%)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b="0" i="0" u="none" strike="noStrike" kern="1200" baseline="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Drivers of improved scores: Improvements to customer contact backlogs, Xoserve’s approach to COVID19, Improvements to customer engagement and a dedicated focus on understanding customer pain points.</a:t>
                      </a:r>
                    </a:p>
                  </a:txBody>
                  <a:tcPr marL="121920" marR="121920" marT="60960" marB="60960" anchor="ctr">
                    <a:gradFill>
                      <a:gsLst>
                        <a:gs pos="0">
                          <a:srgbClr val="FFC000"/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0">
                          <a:srgbClr val="FFC000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923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altLang="en-US" sz="700" kern="1200">
                          <a:solidFill>
                            <a:schemeClr val="accent1"/>
                          </a:solidFill>
                          <a:latin typeface="Arial"/>
                          <a:ea typeface="+mn-ea"/>
                          <a:cs typeface="Arial"/>
                        </a:rPr>
                        <a:t>Involve and consult customers regarding solution development </a:t>
                      </a:r>
                    </a:p>
                    <a:p>
                      <a:pPr marL="171450" lvl="0" indent="-171450">
                        <a:lnSpc>
                          <a:spcPct val="90000"/>
                        </a:lnSpc>
                        <a:buFontTx/>
                        <a:buChar char="-"/>
                      </a:pPr>
                      <a:r>
                        <a:rPr lang="en-GB" altLang="en-US" sz="700" kern="1200">
                          <a:solidFill>
                            <a:schemeClr val="accent1"/>
                          </a:solidFill>
                          <a:latin typeface="Arial"/>
                          <a:ea typeface="+mn-ea"/>
                          <a:cs typeface="Arial"/>
                        </a:rPr>
                        <a:t>Provide customers with information and support to ensure they are prepared and ready for the changes being implemented </a:t>
                      </a:r>
                    </a:p>
                    <a:p>
                      <a:pPr marL="171450" lvl="0" indent="-171450" defTabSz="457200">
                        <a:lnSpc>
                          <a:spcPct val="90000"/>
                        </a:lnSpc>
                        <a:buFontTx/>
                        <a:buChar char="-"/>
                        <a:defRPr/>
                      </a:pPr>
                      <a:r>
                        <a:rPr lang="en-GB" altLang="en-US" sz="700" kern="1200">
                          <a:solidFill>
                            <a:schemeClr val="accent1"/>
                          </a:solidFill>
                          <a:latin typeface="Arial"/>
                          <a:ea typeface="+mn-ea"/>
                          <a:cs typeface="Arial"/>
                        </a:rPr>
                        <a:t>Changes delivered as per the agreed plan (at the relevant governance committee)</a:t>
                      </a:r>
                    </a:p>
                    <a:p>
                      <a:pPr marL="171450" lvl="0" indent="-171450" defTabSz="457200">
                        <a:lnSpc>
                          <a:spcPct val="90000"/>
                        </a:lnSpc>
                        <a:buFontTx/>
                        <a:buChar char="-"/>
                        <a:defRPr/>
                      </a:pPr>
                      <a:r>
                        <a:rPr lang="en-GB" altLang="en-US" sz="700" kern="1200">
                          <a:solidFill>
                            <a:schemeClr val="accent1"/>
                          </a:solidFill>
                          <a:latin typeface="Arial"/>
                          <a:ea typeface="+mn-ea"/>
                          <a:cs typeface="Arial"/>
                        </a:rPr>
                        <a:t>Delivering the customer benefit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Next update – Aug’20 following July survey.</a:t>
                      </a: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907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To protect the integrity and security of customers data at all times</a:t>
                      </a:r>
                      <a:endParaRPr lang="en-US" sz="700">
                        <a:solidFill>
                          <a:schemeClr val="accent1"/>
                        </a:solidFill>
                        <a:latin typeface="Arial"/>
                        <a:cs typeface="Arial"/>
                      </a:endParaRP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Zero data breaches 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Notify customers immediately in the event of a data breach that is categorised as [Critical or High]. 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Report monthly to customers in the event of a data breach that is categorised as [Medium or Low]. 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 data breach incidents were recorded during June.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583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Minimum of four updates per financial year including:- </a:t>
                      </a:r>
                      <a:endParaRPr lang="en-GB" sz="70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preliminary results from the previous financial year</a:t>
                      </a:r>
                    </a:p>
                    <a:p>
                      <a:pPr marL="628650" lvl="1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quarterly forecasts which include actual results, key themes, investment progress and (where relevant) impacts on charges position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Offer sessions to review finances at an individual customer charging level.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Q1 forecast update, the process is currently ongoing so a verbal update will be provided to the meeting with a key themes paper to follow by </a:t>
                      </a:r>
                      <a:r>
                        <a:rPr lang="en-US" sz="8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31st July.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5174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Use MI to drive greater insight </a:t>
                      </a:r>
                      <a:endParaRPr lang="en-GB" sz="70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Score each issue based on customer impact (see following 3 slides) and manage each issue accordingly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Notify customer as soon as issue is realised [depending on issue score]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Follow up with a plan for rectification (to include tasks, timescales, ownership)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Provide sufficient information in a timely manner, to enable customers to make an informed decision regarding actions they need to take.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All new issues identified during June have been scored using the Issue Management Framework.</a:t>
                      </a:r>
                    </a:p>
                    <a:p>
                      <a:pPr lvl="0"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Communications issued as per framework  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All issues have been recorded on </a:t>
                      </a:r>
                      <a:r>
                        <a:rPr lang="en-US" sz="80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the published Issue 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Register. 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Summary on current major customer issues: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Amendment Invoice: Unresolved exceptions that require resolution plan, communication issued and plan in place</a:t>
                      </a:r>
                      <a:endParaRPr lang="en-GB" sz="8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AQ Taskforce: Progress continues, defects reducing. Analysis &amp; documentation being developed for the financial adjustment principles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COVID-19 Lockdown: Monitoring of the processes continues and supporting development of new Modifications raised </a:t>
                      </a:r>
                    </a:p>
                  </a:txBody>
                  <a:tcPr marL="121920" marR="121920" marT="60960" marB="60960" anchor="ctr">
                    <a:gradFill>
                      <a:gsLst>
                        <a:gs pos="0">
                          <a:srgbClr val="FFC000"/>
                        </a:gs>
                        <a:gs pos="0">
                          <a:srgbClr val="FFC000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5174">
                <a:tc>
                  <a:txBody>
                    <a:bodyPr/>
                    <a:lstStyle/>
                    <a:p>
                      <a:pPr algn="l"/>
                      <a:endParaRPr lang="en-GB" sz="1100" b="1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Maintaining distribution lists &amp; notifying customers who the communication has been sent to in the comms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Standard template used (where appropriate) which clearly states what the comms is about, what action is being taken and if the customer is required to do anything and the material/financial impact on customers &amp; who impacted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Comms to specify what we know &amp; what we don’t know and when we will provide further information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en-GB" sz="700">
                          <a:solidFill>
                            <a:schemeClr val="accent1"/>
                          </a:solidFill>
                          <a:latin typeface="Arial"/>
                          <a:cs typeface="Arial"/>
                        </a:rPr>
                        <a:t>Contact name will be provided if further is required from the customer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1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baseline="0" noProof="0" dirty="0">
                          <a:latin typeface="Arial"/>
                          <a:cs typeface="Arial"/>
                        </a:rPr>
                        <a:t>Overall for June we have given ourselves a score of 7.1/10, which we are classifying as ‘Met Some Expectations’ for the selection of customers communications we sent out last month.   Our average rolling monthly KVI score to date is 7.5/10 - ‘Met Some Expectations’. 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 marL="121920" marR="121920" marT="60960" marB="60960" anchor="ctr">
                    <a:gradFill>
                      <a:gsLst>
                        <a:gs pos="0">
                          <a:srgbClr val="FFC000"/>
                        </a:gs>
                        <a:gs pos="0">
                          <a:srgbClr val="FFC000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60148215"/>
                  </a:ext>
                </a:extLst>
              </a:tr>
            </a:tbl>
          </a:graphicData>
        </a:graphic>
      </p:graphicFrame>
      <p:sp>
        <p:nvSpPr>
          <p:cNvPr id="21" name="Oval 20"/>
          <p:cNvSpPr/>
          <p:nvPr/>
        </p:nvSpPr>
        <p:spPr bwMode="auto">
          <a:xfrm>
            <a:off x="618940" y="3760450"/>
            <a:ext cx="1139176" cy="632473"/>
          </a:xfrm>
          <a:prstGeom prst="ellipse">
            <a:avLst/>
          </a:prstGeom>
          <a:solidFill>
            <a:srgbClr val="9CCB3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Financial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Reporting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618940" y="1131362"/>
            <a:ext cx="1139176" cy="632473"/>
          </a:xfrm>
          <a:prstGeom prst="ellipse">
            <a:avLst/>
          </a:prstGeom>
          <a:solidFill>
            <a:srgbClr val="BD6A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Relationship 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Management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618940" y="1947778"/>
            <a:ext cx="1139176" cy="632473"/>
          </a:xfrm>
          <a:prstGeom prst="ellipse">
            <a:avLst/>
          </a:prstGeom>
          <a:solidFill>
            <a:srgbClr val="E7BB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Change 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Management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18940" y="2803093"/>
            <a:ext cx="1139176" cy="632473"/>
          </a:xfrm>
          <a:prstGeom prst="ellipse">
            <a:avLst/>
          </a:prstGeom>
          <a:solidFill>
            <a:srgbClr val="F5835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Customer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Data Security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18940" y="4826069"/>
            <a:ext cx="1139176" cy="632473"/>
          </a:xfrm>
          <a:prstGeom prst="ellipse">
            <a:avLst/>
          </a:prstGeom>
          <a:solidFill>
            <a:srgbClr val="2B80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Customer Issue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Resolution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618940" y="5918061"/>
            <a:ext cx="1139176" cy="632473"/>
          </a:xfrm>
          <a:prstGeom prst="ellipse">
            <a:avLst/>
          </a:prstGeom>
          <a:solidFill>
            <a:srgbClr val="9C48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122767" tIns="61384" rIns="122767" bIns="61384" numCol="1" rtlCol="0" anchor="ctr" anchorCtr="0" compatLnSpc="1">
            <a:prstTxWarp prst="textNoShape">
              <a:avLst/>
            </a:prstTxWarp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GB" sz="1200">
                <a:solidFill>
                  <a:schemeClr val="bg1"/>
                </a:solidFill>
              </a:rPr>
              <a:t>Communication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2890D34-08F4-4BB8-B954-03DE67AD273B}"/>
              </a:ext>
            </a:extLst>
          </p:cNvPr>
          <p:cNvSpPr txBox="1">
            <a:spLocks/>
          </p:cNvSpPr>
          <p:nvPr/>
        </p:nvSpPr>
        <p:spPr>
          <a:xfrm>
            <a:off x="187227" y="5605"/>
            <a:ext cx="11707082" cy="594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500" b="1">
                <a:solidFill>
                  <a:srgbClr val="3E5A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Key Value Indicator (KVI) Scorecard – June 2020 </a:t>
            </a:r>
          </a:p>
        </p:txBody>
      </p:sp>
    </p:spTree>
    <p:extLst>
      <p:ext uri="{BB962C8B-B14F-4D97-AF65-F5344CB8AC3E}">
        <p14:creationId xmlns:p14="http://schemas.microsoft.com/office/powerpoint/2010/main" val="2851853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3fba77-31dd-4780-83f9-c54f26c3a260">
      <UserInfo>
        <DisplayName>Clarke, Angela</DisplayName>
        <AccountId>60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5555bc4e76dcffa51c54044eeb283f7a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04e7acac1b15043f2fc7db01ae58639f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D49241-3EFB-419A-903C-88D3378ABE9E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e9719a0f-791d-4c29-bdb6-384b6d00cdc7"/>
    <ds:schemaRef ds:uri="01e216d0-3c47-4df7-9962-9c46cfd86dc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784B51A-7853-4AB3-B0EA-76E6B976B1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24AB51-A3AE-451F-8F18-67D5A099509B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639</Words>
  <Application>Microsoft Office PowerPoint</Application>
  <PresentationFormat>Widescreen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Scorecard 2019/20</dc:title>
  <dc:creator>Jones, Stephanie</dc:creator>
  <cp:lastModifiedBy>Deery, Steve M</cp:lastModifiedBy>
  <cp:revision>2</cp:revision>
  <dcterms:created xsi:type="dcterms:W3CDTF">2019-09-24T07:46:28Z</dcterms:created>
  <dcterms:modified xsi:type="dcterms:W3CDTF">2020-07-06T11:49:33Z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0x010100CD78529C455A9849A187361FC3458725</vt:lpwstr>
  </property>
  <property fmtid="{D5CDD505-2E9C-101B-9397-08002B2CF9AE}" pid="3" name="_NewReviewCycle">
    <vt:lpwstr/>
  </property>
  <property fmtid="{D5CDD505-2E9C-101B-9397-08002B2CF9AE}" pid="4" name="ppcDepartment">
    <vt:lpwstr>52;#Architecture|f859e213-40db-4403-8b46-59307385e2be</vt:lpwstr>
  </property>
  <property fmtid="{D5CDD505-2E9C-101B-9397-08002B2CF9AE}" pid="5" name="DocumentType">
    <vt:lpwstr>9;#Guide|230f79bc-a365-48ef-bc07-9eb377a7c60e</vt:lpwstr>
  </property>
</Properties>
</file>