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88" r:id="rId5"/>
    <p:sldId id="289" r:id="rId6"/>
    <p:sldId id="290" r:id="rId7"/>
    <p:sldId id="263" r:id="rId8"/>
    <p:sldId id="291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BC7739-FD6D-0402-9133-535DAC75430C}" v="4" dt="2020-08-07T13:30:36.162"/>
    <p1510:client id="{2A4CC695-98E5-4890-B452-6F8E964A75D0}" v="2344" dt="2020-08-05T12:13:22.698"/>
    <p1510:client id="{9892DB94-6E6C-00B2-254E-A638DA66D23D}" v="1" dt="2020-08-07T09:29:27.5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84" d="100"/>
          <a:sy n="84" d="100"/>
        </p:scale>
        <p:origin x="780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85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ke, Angela" userId="S::angela.clarke@xoserve.com::fe8f2832-4ba4-4aa0-82a4-7cd04b33095c" providerId="AD" clId="Web-{1EBC7739-FD6D-0402-9133-535DAC75430C}"/>
    <pc:docChg chg="modSld">
      <pc:chgData name="Clarke, Angela" userId="S::angela.clarke@xoserve.com::fe8f2832-4ba4-4aa0-82a4-7cd04b33095c" providerId="AD" clId="Web-{1EBC7739-FD6D-0402-9133-535DAC75430C}" dt="2020-08-07T13:30:35.334" v="2" actId="20577"/>
      <pc:docMkLst>
        <pc:docMk/>
      </pc:docMkLst>
      <pc:sldChg chg="modSp">
        <pc:chgData name="Clarke, Angela" userId="S::angela.clarke@xoserve.com::fe8f2832-4ba4-4aa0-82a4-7cd04b33095c" providerId="AD" clId="Web-{1EBC7739-FD6D-0402-9133-535DAC75430C}" dt="2020-08-07T13:30:34.662" v="0" actId="20577"/>
        <pc:sldMkLst>
          <pc:docMk/>
          <pc:sldMk cId="3653749228" sldId="288"/>
        </pc:sldMkLst>
        <pc:spChg chg="mod">
          <ac:chgData name="Clarke, Angela" userId="S::angela.clarke@xoserve.com::fe8f2832-4ba4-4aa0-82a4-7cd04b33095c" providerId="AD" clId="Web-{1EBC7739-FD6D-0402-9133-535DAC75430C}" dt="2020-08-07T13:30:34.662" v="0" actId="20577"/>
          <ac:spMkLst>
            <pc:docMk/>
            <pc:sldMk cId="3653749228" sldId="288"/>
            <ac:spMk id="3" creationId="{00000000-0000-0000-0000-000000000000}"/>
          </ac:spMkLst>
        </pc:spChg>
      </pc:sldChg>
    </pc:docChg>
  </pc:docChgLst>
  <pc:docChgLst>
    <pc:chgData name="Clarke, Angela" userId="S::angela.clarke@xoserve.com::fe8f2832-4ba4-4aa0-82a4-7cd04b33095c" providerId="AD" clId="Web-{9892DB94-6E6C-00B2-254E-A638DA66D23D}"/>
    <pc:docChg chg="sldOrd">
      <pc:chgData name="Clarke, Angela" userId="S::angela.clarke@xoserve.com::fe8f2832-4ba4-4aa0-82a4-7cd04b33095c" providerId="AD" clId="Web-{9892DB94-6E6C-00B2-254E-A638DA66D23D}" dt="2020-08-07T09:29:27.547" v="0"/>
      <pc:docMkLst>
        <pc:docMk/>
      </pc:docMkLst>
      <pc:sldChg chg="ord">
        <pc:chgData name="Clarke, Angela" userId="S::angela.clarke@xoserve.com::fe8f2832-4ba4-4aa0-82a4-7cd04b33095c" providerId="AD" clId="Web-{9892DB94-6E6C-00B2-254E-A638DA66D23D}" dt="2020-08-07T09:29:27.547" v="0"/>
        <pc:sldMkLst>
          <pc:docMk/>
          <pc:sldMk cId="0" sldId="26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AA542719-1D74-4901-9047-0067C6E9102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DCFFACC-FADB-4EBB-BA50-30DA2C6A96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1DC1A9-6B3C-4778-9630-1E1A12416C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defRPr/>
            </a:pPr>
            <a:fld id="{3A0E3A4C-2938-48BD-A114-0600C8750808}" type="slidenum">
              <a:rPr lang="en-GB" b="1" kern="0">
                <a:solidFill>
                  <a:srgbClr val="BBE0E3"/>
                </a:solidFill>
              </a:rPr>
              <a:pPr fontAlgn="base">
                <a:spcBef>
                  <a:spcPct val="0"/>
                </a:spcBef>
                <a:spcAft>
                  <a:spcPts val="600"/>
                </a:spcAft>
                <a:buClr>
                  <a:srgbClr val="000000"/>
                </a:buClr>
                <a:defRPr/>
              </a:pPr>
              <a:t>4</a:t>
            </a:fld>
            <a:endParaRPr lang="en-GB" b="1" kern="0" dirty="0">
              <a:solidFill>
                <a:srgbClr val="BBE0E3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301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5722"/>
            <a:ext cx="9144000" cy="432978"/>
          </a:xfrm>
          <a:prstGeom prst="rect">
            <a:avLst/>
          </a:prstGeom>
          <a:solidFill>
            <a:srgbClr val="003366"/>
          </a:solidFill>
        </p:spPr>
        <p:txBody>
          <a:bodyPr anchor="ctr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6069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5722"/>
            <a:ext cx="9144000" cy="432978"/>
          </a:xfrm>
          <a:prstGeom prst="rect">
            <a:avLst/>
          </a:prstGeom>
          <a:solidFill>
            <a:srgbClr val="003366"/>
          </a:solidFill>
        </p:spPr>
        <p:txBody>
          <a:bodyPr anchor="ctr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03732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5722"/>
            <a:ext cx="9144000" cy="432978"/>
          </a:xfrm>
          <a:prstGeom prst="rect">
            <a:avLst/>
          </a:prstGeom>
          <a:solidFill>
            <a:srgbClr val="003366"/>
          </a:solidFill>
        </p:spPr>
        <p:txBody>
          <a:bodyPr anchor="ctr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7068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5722"/>
            <a:ext cx="9144000" cy="432978"/>
          </a:xfrm>
          <a:prstGeom prst="rect">
            <a:avLst/>
          </a:prstGeom>
          <a:solidFill>
            <a:srgbClr val="003366"/>
          </a:solidFill>
        </p:spPr>
        <p:txBody>
          <a:bodyPr anchor="ctr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3986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5722"/>
            <a:ext cx="9144000" cy="432978"/>
          </a:xfrm>
          <a:prstGeom prst="rect">
            <a:avLst/>
          </a:prstGeom>
          <a:solidFill>
            <a:srgbClr val="003366"/>
          </a:solidFill>
        </p:spPr>
        <p:txBody>
          <a:bodyPr anchor="ctr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91079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9F525-4946-734C-8247-01D75C06A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733" y="571501"/>
            <a:ext cx="8093075" cy="38933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31863C-99D2-44BD-B07E-52E24CD81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hangingPunct="1">
              <a:defRPr b="1">
                <a:solidFill>
                  <a:srgbClr val="0079C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1FF2C13-9EEA-498D-9D0D-C089908EE1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2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3" r:id="rId11"/>
    <p:sldLayoutId id="2147483664" r:id="rId12"/>
    <p:sldLayoutId id="2147483670" r:id="rId13"/>
    <p:sldLayoutId id="2147483677" r:id="rId14"/>
    <p:sldLayoutId id="2147483678" r:id="rId15"/>
    <p:sldLayoutId id="2147483702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Must Read Industry Journey review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Victoria Mustard</a:t>
            </a:r>
          </a:p>
          <a:p>
            <a:r>
              <a:rPr lang="en-GB" dirty="0">
                <a:latin typeface="Arial"/>
                <a:cs typeface="Arial"/>
              </a:rPr>
              <a:t>19/08/2020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F0324-2E9A-4A11-AC20-1128A414B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Project Phases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7615746-D800-4694-880E-64E026518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Following the initial workshops held with representatives of all customer segments we intend to split the Must Read process review into 3 phases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Phase 1 – Existing Must Read cleanse </a:t>
            </a:r>
          </a:p>
          <a:p>
            <a:r>
              <a:rPr lang="en-GB" dirty="0"/>
              <a:t>Phase 2 – Outstanding Read requirements analysis</a:t>
            </a:r>
          </a:p>
          <a:p>
            <a:r>
              <a:rPr lang="en-GB" dirty="0"/>
              <a:t>Phase 3 – Process Improvement phase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DAE3BE75-E969-4965-A5D0-217CF9C01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734" y="188019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776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083BA-7755-4CF1-A348-748D3C562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Phase 1 Must Read Cleanse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7C8904E-A132-4212-8DC2-E33DDB7DB11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41449826"/>
              </p:ext>
            </p:extLst>
          </p:nvPr>
        </p:nvGraphicFramePr>
        <p:xfrm>
          <a:off x="457200" y="900113"/>
          <a:ext cx="4038600" cy="2956560"/>
        </p:xfrm>
        <a:graphic>
          <a:graphicData uri="http://schemas.openxmlformats.org/drawingml/2006/table">
            <a:tbl>
              <a:tblPr/>
              <a:tblGrid>
                <a:gridCol w="3127594">
                  <a:extLst>
                    <a:ext uri="{9D8B030D-6E8A-4147-A177-3AD203B41FA5}">
                      <a16:colId xmlns:a16="http://schemas.microsoft.com/office/drawing/2014/main" val="3781637011"/>
                    </a:ext>
                  </a:extLst>
                </a:gridCol>
                <a:gridCol w="911006">
                  <a:extLst>
                    <a:ext uri="{9D8B030D-6E8A-4147-A177-3AD203B41FA5}">
                      <a16:colId xmlns:a16="http://schemas.microsoft.com/office/drawing/2014/main" val="1018103168"/>
                    </a:ext>
                  </a:extLst>
                </a:gridCol>
              </a:tblGrid>
              <a:tr h="196850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Current Outstanding Must Read Pot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557" marR="83557" anchor="ctr">
                    <a:lnL w="6731" cap="flat" cmpd="sng" algn="ctr">
                      <a:solidFill>
                        <a:srgbClr val="A02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2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731" cap="flat" cmpd="sng" algn="ctr">
                      <a:solidFill>
                        <a:srgbClr val="802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731" cap="flat" cmpd="sng" algn="ctr">
                      <a:solidFill>
                        <a:srgbClr val="C044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173758</a:t>
                      </a:r>
                      <a:r>
                        <a:rPr lang="en-GB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557" marR="83557" anchor="ctr">
                    <a:lnL w="6350" cap="flat" cmpd="sng" algn="ctr">
                      <a:solidFill>
                        <a:srgbClr val="B02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731" cap="flat" cmpd="sng" algn="ctr">
                      <a:solidFill>
                        <a:srgbClr val="E02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731" cap="flat" cmpd="sng" algn="ctr">
                      <a:solidFill>
                        <a:srgbClr val="703D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731" cap="flat" cmpd="sng" algn="ctr">
                      <a:solidFill>
                        <a:srgbClr val="003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311870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557" marR="83557" anchor="ctr">
                    <a:lnL w="6731" cap="flat" cmpd="sng" algn="ctr">
                      <a:solidFill>
                        <a:srgbClr val="C03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731" cap="flat" cmpd="sng" algn="ctr">
                      <a:solidFill>
                        <a:srgbClr val="C044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731" cap="flat" cmpd="sng" algn="ctr">
                      <a:solidFill>
                        <a:srgbClr val="607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557" marR="83557" anchor="ctr">
                    <a:lnL>
                      <a:noFill/>
                    </a:lnL>
                    <a:lnR w="6731" cap="flat" cmpd="sng" algn="ctr">
                      <a:solidFill>
                        <a:srgbClr val="E02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731" cap="flat" cmpd="sng" algn="ctr">
                      <a:solidFill>
                        <a:srgbClr val="003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731" cap="flat" cmpd="sng" algn="ctr">
                      <a:solidFill>
                        <a:srgbClr val="C07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535036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MUR Created in Apr'20, May'20 &amp; Jun'20</a:t>
                      </a:r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557" marR="83557" anchor="ctr">
                    <a:lnL w="6731" cap="flat" cmpd="sng" algn="ctr">
                      <a:solidFill>
                        <a:srgbClr val="307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731" cap="flat" cmpd="sng" algn="ctr">
                      <a:solidFill>
                        <a:srgbClr val="607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731" cap="flat" cmpd="sng" algn="ctr">
                      <a:solidFill>
                        <a:srgbClr val="4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19628</a:t>
                      </a:r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557" marR="83557" anchor="ctr">
                    <a:lnL w="6350" cap="flat" cmpd="sng" algn="ctr">
                      <a:solidFill>
                        <a:srgbClr val="60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731" cap="flat" cmpd="sng" algn="ctr">
                      <a:solidFill>
                        <a:srgbClr val="90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731" cap="flat" cmpd="sng" algn="ctr">
                      <a:solidFill>
                        <a:srgbClr val="C07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731" cap="flat" cmpd="sng" algn="ctr">
                      <a:solidFill>
                        <a:srgbClr val="B09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072453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DE/EX</a:t>
                      </a:r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557" marR="83557" anchor="ctr">
                    <a:lnL w="6731" cap="flat" cmpd="sng" algn="ctr">
                      <a:solidFill>
                        <a:srgbClr val="20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9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731" cap="flat" cmpd="sng" algn="ctr">
                      <a:solidFill>
                        <a:srgbClr val="4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731" cap="flat" cmpd="sng" algn="ctr">
                      <a:solidFill>
                        <a:srgbClr val="20A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557" marR="83557" anchor="ctr">
                    <a:lnL w="6350" cap="flat" cmpd="sng" algn="ctr">
                      <a:solidFill>
                        <a:srgbClr val="809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731" cap="flat" cmpd="sng" algn="ctr">
                      <a:solidFill>
                        <a:srgbClr val="608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731" cap="flat" cmpd="sng" algn="ctr">
                      <a:solidFill>
                        <a:srgbClr val="B09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731" cap="flat" cmpd="sng" algn="ctr">
                      <a:solidFill>
                        <a:srgbClr val="10B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92673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Shipperless</a:t>
                      </a:r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557" marR="83557" anchor="ctr">
                    <a:lnL w="6731" cap="flat" cmpd="sng" algn="ctr">
                      <a:solidFill>
                        <a:srgbClr val="B09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B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731" cap="flat" cmpd="sng" algn="ctr">
                      <a:solidFill>
                        <a:srgbClr val="20A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731" cap="flat" cmpd="sng" algn="ctr">
                      <a:solidFill>
                        <a:srgbClr val="50B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1367</a:t>
                      </a:r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557" marR="83557" anchor="ctr">
                    <a:lnL w="6350" cap="flat" cmpd="sng" algn="ctr">
                      <a:solidFill>
                        <a:srgbClr val="60B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731" cap="flat" cmpd="sng" algn="ctr">
                      <a:solidFill>
                        <a:srgbClr val="60A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731" cap="flat" cmpd="sng" algn="ctr">
                      <a:solidFill>
                        <a:srgbClr val="10B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731" cap="flat" cmpd="sng" algn="ctr">
                      <a:solidFill>
                        <a:srgbClr val="E0D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203699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</a:t>
                      </a:r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557" marR="83557" anchor="ctr">
                    <a:lnL w="6731" cap="flat" cmpd="sng" algn="ctr">
                      <a:solidFill>
                        <a:srgbClr val="40B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D5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731" cap="flat" cmpd="sng" algn="ctr">
                      <a:solidFill>
                        <a:srgbClr val="50B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731" cap="flat" cmpd="sng" algn="ctr">
                      <a:solidFill>
                        <a:srgbClr val="B0E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103085</a:t>
                      </a:r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557" marR="83557" anchor="ctr">
                    <a:lnL w="6350" cap="flat" cmpd="sng" algn="ctr">
                      <a:solidFill>
                        <a:srgbClr val="D0D5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731" cap="flat" cmpd="sng" algn="ctr">
                      <a:solidFill>
                        <a:srgbClr val="90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731" cap="flat" cmpd="sng" algn="ctr">
                      <a:solidFill>
                        <a:srgbClr val="E0D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731" cap="flat" cmpd="sng" algn="ctr">
                      <a:solidFill>
                        <a:srgbClr val="50F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06531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READ</a:t>
                      </a:r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557" marR="83557" anchor="ctr">
                    <a:lnL w="6731" cap="flat" cmpd="sng" algn="ctr">
                      <a:solidFill>
                        <a:srgbClr val="50E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F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731" cap="flat" cmpd="sng" algn="ctr">
                      <a:solidFill>
                        <a:srgbClr val="B0E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731" cap="flat" cmpd="sng" algn="ctr">
                      <a:solidFill>
                        <a:srgbClr val="20E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54616</a:t>
                      </a:r>
                      <a:r>
                        <a:rPr lang="en-GB" sz="16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557" marR="83557" anchor="ctr">
                    <a:lnL w="6350" cap="flat" cmpd="sng" algn="ctr">
                      <a:solidFill>
                        <a:srgbClr val="D0F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731" cap="flat" cmpd="sng" algn="ctr">
                      <a:solidFill>
                        <a:srgbClr val="30F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731" cap="flat" cmpd="sng" algn="ctr">
                      <a:solidFill>
                        <a:srgbClr val="50F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731" cap="flat" cmpd="sng" algn="ctr">
                      <a:solidFill>
                        <a:srgbClr val="60F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180001"/>
                  </a:ext>
                </a:extLst>
              </a:tr>
            </a:tbl>
          </a:graphicData>
        </a:graphic>
      </p:graphicFrame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B4DA3A-ABB1-4F94-941D-3A22F466A2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Xoserve engaging with all IGT/GT customers to review and close down (where appropriate) the DE/EX, </a:t>
            </a:r>
            <a:r>
              <a:rPr lang="en-GB" dirty="0" err="1"/>
              <a:t>Shipperless</a:t>
            </a:r>
            <a:r>
              <a:rPr lang="en-GB" dirty="0"/>
              <a:t> and Read pots (aim to complete by end of September) </a:t>
            </a:r>
          </a:p>
          <a:p>
            <a:r>
              <a:rPr lang="en-GB" dirty="0"/>
              <a:t>All Shippers will be informed individually of the confirmed closed must reads by September 31st.</a:t>
            </a:r>
          </a:p>
          <a:p>
            <a:endParaRPr lang="en-GB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A6B37E13-5CE8-49F7-A436-EB9CBF8C9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50640" y="-65415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BA18B0F-4885-4CBD-86DF-E8692B80B2AC}"/>
              </a:ext>
            </a:extLst>
          </p:cNvPr>
          <p:cNvSpPr/>
          <p:nvPr/>
        </p:nvSpPr>
        <p:spPr>
          <a:xfrm>
            <a:off x="-36512" y="2427736"/>
            <a:ext cx="4824536" cy="11521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683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914" name="Straight Arrow Connector 134">
            <a:extLst>
              <a:ext uri="{FF2B5EF4-FFF2-40B4-BE49-F238E27FC236}">
                <a16:creationId xmlns:a16="http://schemas.microsoft.com/office/drawing/2014/main" id="{A961C6FA-DEBB-4348-9591-54ADC02401D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5535" y="2399584"/>
            <a:ext cx="7947422" cy="0"/>
          </a:xfrm>
          <a:prstGeom prst="straightConnector1">
            <a:avLst/>
          </a:prstGeom>
          <a:noFill/>
          <a:ln w="9525" algn="ctr">
            <a:solidFill>
              <a:srgbClr val="AAAAAC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6" name="Rectangle: Rounded Corners 135">
            <a:extLst>
              <a:ext uri="{FF2B5EF4-FFF2-40B4-BE49-F238E27FC236}">
                <a16:creationId xmlns:a16="http://schemas.microsoft.com/office/drawing/2014/main" id="{14051F6F-8D1C-4C40-A41B-E6D8FD3ADBAD}"/>
              </a:ext>
            </a:extLst>
          </p:cNvPr>
          <p:cNvSpPr/>
          <p:nvPr/>
        </p:nvSpPr>
        <p:spPr bwMode="auto">
          <a:xfrm>
            <a:off x="322660" y="2112643"/>
            <a:ext cx="917972" cy="566738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4" tIns="45718" rIns="91434" bIns="45718" anchor="ctr"/>
          <a:lstStyle/>
          <a:p>
            <a:pPr algn="ctr" defTabSz="914333">
              <a:spcAft>
                <a:spcPts val="600"/>
              </a:spcAft>
              <a:buClr>
                <a:srgbClr val="55555A"/>
              </a:buClr>
              <a:defRPr/>
            </a:pPr>
            <a:endParaRPr lang="en-GB" sz="900" b="1" kern="0" dirty="0">
              <a:solidFill>
                <a:srgbClr val="FFFFFF"/>
              </a:solidFill>
              <a:latin typeface="Arial"/>
              <a:ea typeface="ＭＳ Ｐゴシック"/>
              <a:cs typeface="Arial"/>
            </a:endParaRPr>
          </a:p>
          <a:p>
            <a:pPr algn="ctr" defTabSz="914333">
              <a:spcAft>
                <a:spcPts val="600"/>
              </a:spcAft>
              <a:buClr>
                <a:srgbClr val="55555A"/>
              </a:buClr>
              <a:defRPr/>
            </a:pPr>
            <a:r>
              <a:rPr lang="en-GB" sz="900" b="1" kern="0" dirty="0">
                <a:solidFill>
                  <a:srgbClr val="FFFFFF"/>
                </a:solidFill>
                <a:latin typeface="Arial"/>
                <a:ea typeface="ＭＳ Ｐゴシック"/>
                <a:cs typeface="Arial"/>
              </a:rPr>
              <a:t>Project Kick Off </a:t>
            </a:r>
          </a:p>
          <a:p>
            <a:pPr algn="ctr" defTabSz="914333">
              <a:spcAft>
                <a:spcPts val="600"/>
              </a:spcAft>
              <a:buClr>
                <a:srgbClr val="55555A"/>
              </a:buClr>
              <a:defRPr/>
            </a:pPr>
            <a:r>
              <a:rPr lang="en-GB" sz="900" b="1" kern="0" dirty="0">
                <a:solidFill>
                  <a:srgbClr val="FFFFFF"/>
                </a:solidFill>
                <a:latin typeface="Arial"/>
                <a:ea typeface="ＭＳ Ｐゴシック"/>
                <a:cs typeface="Arial"/>
              </a:rPr>
              <a:t> </a:t>
            </a:r>
          </a:p>
        </p:txBody>
      </p:sp>
      <p:sp>
        <p:nvSpPr>
          <p:cNvPr id="138" name="Rectangle: Rounded Corners 137">
            <a:extLst>
              <a:ext uri="{FF2B5EF4-FFF2-40B4-BE49-F238E27FC236}">
                <a16:creationId xmlns:a16="http://schemas.microsoft.com/office/drawing/2014/main" id="{B9BF6961-8DE8-49E7-964C-A17A37559574}"/>
              </a:ext>
            </a:extLst>
          </p:cNvPr>
          <p:cNvSpPr/>
          <p:nvPr/>
        </p:nvSpPr>
        <p:spPr bwMode="auto">
          <a:xfrm>
            <a:off x="7073504" y="2123359"/>
            <a:ext cx="917972" cy="566738"/>
          </a:xfrm>
          <a:prstGeom prst="roundRect">
            <a:avLst/>
          </a:prstGeom>
          <a:solidFill>
            <a:srgbClr val="C800A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7000" tIns="45718" rIns="27000" bIns="45718" anchor="ctr"/>
          <a:lstStyle/>
          <a:p>
            <a:pPr algn="ctr" defTabSz="914333">
              <a:buClr>
                <a:srgbClr val="55555A"/>
              </a:buClr>
              <a:defRPr/>
            </a:pPr>
            <a:r>
              <a:rPr lang="en-GB" sz="900" b="1" kern="0" dirty="0">
                <a:solidFill>
                  <a:srgbClr val="FFFFFF"/>
                </a:solidFill>
                <a:latin typeface="Arial"/>
                <a:ea typeface="ＭＳ Ｐゴシック"/>
                <a:cs typeface="Arial"/>
              </a:rPr>
              <a:t>Requirements &amp; Change Plan </a:t>
            </a:r>
          </a:p>
        </p:txBody>
      </p:sp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AE8EFC6C-A150-4ECB-A200-58A703F43F03}"/>
              </a:ext>
            </a:extLst>
          </p:cNvPr>
          <p:cNvSpPr/>
          <p:nvPr/>
        </p:nvSpPr>
        <p:spPr bwMode="auto">
          <a:xfrm>
            <a:off x="2656285" y="2123359"/>
            <a:ext cx="917972" cy="566738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4" tIns="45718" rIns="91434" bIns="45718" anchor="ctr"/>
          <a:lstStyle/>
          <a:p>
            <a:pPr algn="ctr" defTabSz="914333">
              <a:spcAft>
                <a:spcPts val="600"/>
              </a:spcAft>
              <a:buClr>
                <a:srgbClr val="55555A"/>
              </a:buClr>
              <a:defRPr/>
            </a:pPr>
            <a:r>
              <a:rPr lang="en-GB" sz="900" b="1" kern="0" dirty="0">
                <a:solidFill>
                  <a:srgbClr val="FFFFFF"/>
                </a:solidFill>
                <a:latin typeface="Arial"/>
                <a:ea typeface="ＭＳ Ｐゴシック"/>
                <a:cs typeface="Arial"/>
              </a:rPr>
              <a:t>Opportunity Spotting</a:t>
            </a:r>
          </a:p>
        </p:txBody>
      </p:sp>
      <p:sp>
        <p:nvSpPr>
          <p:cNvPr id="140" name="Rectangle: Rounded Corners 139">
            <a:extLst>
              <a:ext uri="{FF2B5EF4-FFF2-40B4-BE49-F238E27FC236}">
                <a16:creationId xmlns:a16="http://schemas.microsoft.com/office/drawing/2014/main" id="{9F34C354-2265-489F-BDB4-E735B2375191}"/>
              </a:ext>
            </a:extLst>
          </p:cNvPr>
          <p:cNvSpPr/>
          <p:nvPr/>
        </p:nvSpPr>
        <p:spPr bwMode="auto">
          <a:xfrm>
            <a:off x="4823223" y="2123359"/>
            <a:ext cx="917972" cy="566738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4" tIns="45718" rIns="91434" bIns="45718" anchor="ctr"/>
          <a:lstStyle/>
          <a:p>
            <a:pPr algn="ctr" defTabSz="914333">
              <a:spcAft>
                <a:spcPts val="600"/>
              </a:spcAft>
              <a:buClr>
                <a:srgbClr val="55555A"/>
              </a:buClr>
              <a:defRPr/>
            </a:pPr>
            <a:r>
              <a:rPr lang="en-GB" sz="900" b="1" kern="0" dirty="0">
                <a:solidFill>
                  <a:srgbClr val="FFFFFF"/>
                </a:solidFill>
                <a:latin typeface="Arial"/>
                <a:ea typeface="ＭＳ Ｐゴシック"/>
                <a:cs typeface="Arial"/>
              </a:rPr>
              <a:t>Future Process Design </a:t>
            </a:r>
          </a:p>
        </p:txBody>
      </p:sp>
      <p:sp>
        <p:nvSpPr>
          <p:cNvPr id="141" name="Rectangle: Rounded Corners 140">
            <a:extLst>
              <a:ext uri="{FF2B5EF4-FFF2-40B4-BE49-F238E27FC236}">
                <a16:creationId xmlns:a16="http://schemas.microsoft.com/office/drawing/2014/main" id="{A8434005-9855-4AEB-9603-322D860A519A}"/>
              </a:ext>
            </a:extLst>
          </p:cNvPr>
          <p:cNvSpPr/>
          <p:nvPr/>
        </p:nvSpPr>
        <p:spPr bwMode="auto">
          <a:xfrm>
            <a:off x="5948363" y="2123359"/>
            <a:ext cx="917972" cy="566738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4" tIns="45718" rIns="91434" bIns="45718" anchor="ctr"/>
          <a:lstStyle/>
          <a:p>
            <a:pPr algn="ctr" defTabSz="914333">
              <a:spcAft>
                <a:spcPts val="600"/>
              </a:spcAft>
              <a:buClr>
                <a:srgbClr val="55555A"/>
              </a:buClr>
              <a:defRPr/>
            </a:pPr>
            <a:r>
              <a:rPr lang="en-GB" sz="900" b="1" kern="0" dirty="0">
                <a:solidFill>
                  <a:srgbClr val="FFFFFF"/>
                </a:solidFill>
                <a:latin typeface="Arial"/>
                <a:ea typeface="ＭＳ Ｐゴシック"/>
                <a:cs typeface="Arial"/>
              </a:rPr>
              <a:t>Customer Evaluation 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C7E0C903-0B2A-4B05-9F89-55B03AF6702F}"/>
              </a:ext>
            </a:extLst>
          </p:cNvPr>
          <p:cNvSpPr txBox="1"/>
          <p:nvPr/>
        </p:nvSpPr>
        <p:spPr bwMode="auto">
          <a:xfrm>
            <a:off x="2656285" y="808909"/>
            <a:ext cx="4216004" cy="843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685783">
              <a:spcAft>
                <a:spcPts val="450"/>
              </a:spcAft>
              <a:buClr>
                <a:srgbClr val="55555A"/>
              </a:buClr>
              <a:defRPr/>
            </a:pPr>
            <a:r>
              <a:rPr lang="en-GB" sz="1050" b="1" kern="0" dirty="0">
                <a:solidFill>
                  <a:srgbClr val="00B0F0"/>
                </a:solidFill>
                <a:latin typeface="Arial"/>
                <a:ea typeface="ＭＳ Ｐゴシック"/>
              </a:rPr>
              <a:t>DESIGN</a:t>
            </a:r>
          </a:p>
          <a:p>
            <a:pPr defTabSz="685783">
              <a:spcAft>
                <a:spcPts val="450"/>
              </a:spcAft>
              <a:buClr>
                <a:srgbClr val="55555A"/>
              </a:buClr>
              <a:defRPr/>
            </a:pPr>
            <a:r>
              <a:rPr lang="en-GB" sz="900" kern="0" dirty="0">
                <a:solidFill>
                  <a:srgbClr val="55555A"/>
                </a:solidFill>
                <a:latin typeface="Helvetica Neue Thin"/>
                <a:ea typeface=""/>
                <a:cs typeface="Helvetica Neue Thin"/>
              </a:rPr>
              <a:t>Generate a spread of ideas - explore widely to reduce the chance of missing something valuable, before focusing in and designing solutions</a:t>
            </a:r>
          </a:p>
          <a:p>
            <a:pPr defTabSz="685783">
              <a:spcAft>
                <a:spcPts val="450"/>
              </a:spcAft>
              <a:buClr>
                <a:srgbClr val="55555A"/>
              </a:buClr>
              <a:defRPr/>
            </a:pPr>
            <a:r>
              <a:rPr lang="en-GB" sz="900" kern="0" dirty="0">
                <a:solidFill>
                  <a:srgbClr val="55555A"/>
                </a:solidFill>
                <a:latin typeface="Helvetica Neue Thin"/>
                <a:ea typeface=""/>
                <a:cs typeface="Helvetica Neue Thin"/>
              </a:rPr>
              <a:t>Design the target experience with customers in mind and review this with users. This may be an iterative process to establish the finalised journey and concepts.</a:t>
            </a:r>
            <a:endParaRPr lang="en-GB" sz="900" kern="0" dirty="0">
              <a:solidFill>
                <a:srgbClr val="AAAAAC">
                  <a:lumMod val="50000"/>
                </a:srgbClr>
              </a:solidFill>
              <a:latin typeface="Arial"/>
              <a:ea typeface="ＭＳ Ｐゴシック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AFDF76E7-BA94-48DE-AD18-1ECD9AD64562}"/>
              </a:ext>
            </a:extLst>
          </p:cNvPr>
          <p:cNvSpPr txBox="1"/>
          <p:nvPr/>
        </p:nvSpPr>
        <p:spPr bwMode="auto">
          <a:xfrm>
            <a:off x="7109223" y="808909"/>
            <a:ext cx="2007394" cy="843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685783">
              <a:spcAft>
                <a:spcPts val="450"/>
              </a:spcAft>
              <a:buClr>
                <a:srgbClr val="55555A"/>
              </a:buClr>
              <a:defRPr/>
            </a:pPr>
            <a:r>
              <a:rPr lang="en-GB" sz="1050" b="1" kern="0" dirty="0">
                <a:solidFill>
                  <a:srgbClr val="C800A1"/>
                </a:solidFill>
                <a:latin typeface="Arial"/>
                <a:ea typeface="ＭＳ Ｐゴシック"/>
              </a:rPr>
              <a:t>DELIVER</a:t>
            </a:r>
          </a:p>
          <a:p>
            <a:pPr defTabSz="685783">
              <a:spcAft>
                <a:spcPts val="450"/>
              </a:spcAft>
              <a:buClr>
                <a:srgbClr val="55555A"/>
              </a:buClr>
              <a:defRPr/>
            </a:pPr>
            <a:r>
              <a:rPr lang="en-GB" sz="900" kern="0" dirty="0">
                <a:solidFill>
                  <a:srgbClr val="55555A"/>
                </a:solidFill>
                <a:latin typeface="Helvetica Neue Thin"/>
                <a:ea typeface=""/>
                <a:cs typeface="Helvetica Neue Thin"/>
              </a:rPr>
              <a:t>Determine change plan and business case. </a:t>
            </a:r>
          </a:p>
          <a:p>
            <a:pPr defTabSz="685783">
              <a:spcAft>
                <a:spcPts val="450"/>
              </a:spcAft>
              <a:buClr>
                <a:srgbClr val="55555A"/>
              </a:buClr>
              <a:defRPr/>
            </a:pPr>
            <a:r>
              <a:rPr lang="en-GB" sz="900" kern="0" dirty="0">
                <a:solidFill>
                  <a:srgbClr val="55555A"/>
                </a:solidFill>
                <a:latin typeface="Helvetica Neue Thin"/>
                <a:ea typeface=""/>
                <a:cs typeface="Helvetica Neue Thin"/>
              </a:rPr>
              <a:t>Handover to business with appropriate monitoring/measures agreed  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FF939E3E-49C1-4A92-9710-CE3513FE2924}"/>
              </a:ext>
            </a:extLst>
          </p:cNvPr>
          <p:cNvSpPr txBox="1"/>
          <p:nvPr/>
        </p:nvSpPr>
        <p:spPr bwMode="auto">
          <a:xfrm rot="16200000">
            <a:off x="-179090" y="1170193"/>
            <a:ext cx="513159" cy="121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685783">
              <a:spcAft>
                <a:spcPts val="450"/>
              </a:spcAft>
              <a:buClr>
                <a:srgbClr val="55555A"/>
              </a:buClr>
              <a:defRPr/>
            </a:pPr>
            <a:r>
              <a:rPr lang="en-GB" sz="788" b="1" kern="0" dirty="0">
                <a:solidFill>
                  <a:srgbClr val="AAAAAC">
                    <a:lumMod val="50000"/>
                  </a:srgbClr>
                </a:solidFill>
                <a:latin typeface="Arial"/>
                <a:ea typeface="ＭＳ Ｐゴシック"/>
              </a:rPr>
              <a:t>Phases </a:t>
            </a:r>
            <a:endParaRPr lang="en-GB" sz="750" b="1" kern="0" dirty="0">
              <a:solidFill>
                <a:srgbClr val="AAAAAC">
                  <a:lumMod val="50000"/>
                </a:srgbClr>
              </a:solidFill>
              <a:latin typeface="Arial"/>
              <a:ea typeface="ＭＳ Ｐゴシック"/>
            </a:endParaRPr>
          </a:p>
        </p:txBody>
      </p:sp>
      <p:sp>
        <p:nvSpPr>
          <p:cNvPr id="150" name="Rectangle: Rounded Corners 149">
            <a:extLst>
              <a:ext uri="{FF2B5EF4-FFF2-40B4-BE49-F238E27FC236}">
                <a16:creationId xmlns:a16="http://schemas.microsoft.com/office/drawing/2014/main" id="{34E3B881-C259-4459-B46A-5D4916FAAD42}"/>
              </a:ext>
            </a:extLst>
          </p:cNvPr>
          <p:cNvSpPr/>
          <p:nvPr/>
        </p:nvSpPr>
        <p:spPr bwMode="auto">
          <a:xfrm>
            <a:off x="2656285" y="2855593"/>
            <a:ext cx="917972" cy="1182291"/>
          </a:xfrm>
          <a:prstGeom prst="roundRect">
            <a:avLst/>
          </a:prstGeom>
          <a:solidFill>
            <a:srgbClr val="009DDC">
              <a:alpha val="13000"/>
            </a:srgbClr>
          </a:solidFill>
          <a:ln w="25400" cap="flat" cmpd="sng" algn="ctr">
            <a:solidFill>
              <a:srgbClr val="009DDC"/>
            </a:solidFill>
            <a:prstDash val="solid"/>
            <a:headEnd type="none" w="med" len="med"/>
            <a:tailEnd type="none" w="med" len="med"/>
          </a:ln>
          <a:effectLst/>
        </p:spPr>
        <p:txBody>
          <a:bodyPr lIns="27000" tIns="45718" rIns="27000" bIns="45718"/>
          <a:lstStyle/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chemeClr val="accent3"/>
                </a:solidFill>
                <a:ea typeface="ＭＳ Ｐゴシック"/>
                <a:cs typeface="Arial"/>
              </a:rPr>
              <a:t>Draft To Be journey (target experience)</a:t>
            </a:r>
          </a:p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3CE12D"/>
                </a:solidFill>
                <a:ea typeface="ＭＳ Ｐゴシック"/>
                <a:cs typeface="Arial"/>
              </a:rPr>
              <a:t>Draft Concepts</a:t>
            </a:r>
            <a:endParaRPr lang="en-GB" sz="675" kern="0" dirty="0">
              <a:solidFill>
                <a:srgbClr val="3CE12D"/>
              </a:solidFill>
              <a:ea typeface="ＭＳ Ｐゴシック"/>
              <a:cs typeface="Arial"/>
            </a:endParaRPr>
          </a:p>
        </p:txBody>
      </p:sp>
      <p:sp>
        <p:nvSpPr>
          <p:cNvPr id="151" name="Rectangle: Rounded Corners 150">
            <a:extLst>
              <a:ext uri="{FF2B5EF4-FFF2-40B4-BE49-F238E27FC236}">
                <a16:creationId xmlns:a16="http://schemas.microsoft.com/office/drawing/2014/main" id="{A168199C-A0C5-46B1-8A08-263D0E006882}"/>
              </a:ext>
            </a:extLst>
          </p:cNvPr>
          <p:cNvSpPr/>
          <p:nvPr/>
        </p:nvSpPr>
        <p:spPr bwMode="auto">
          <a:xfrm>
            <a:off x="4819651" y="2855594"/>
            <a:ext cx="2025253" cy="1184672"/>
          </a:xfrm>
          <a:prstGeom prst="roundRect">
            <a:avLst/>
          </a:prstGeom>
          <a:solidFill>
            <a:srgbClr val="009DDC">
              <a:alpha val="13000"/>
            </a:srgbClr>
          </a:solidFill>
          <a:ln w="25400" cap="flat" cmpd="sng" algn="ctr">
            <a:solidFill>
              <a:srgbClr val="009DDC"/>
            </a:solidFill>
            <a:prstDash val="solid"/>
            <a:headEnd type="none" w="med" len="med"/>
            <a:tailEnd type="none" w="med" len="med"/>
          </a:ln>
          <a:effectLst/>
        </p:spPr>
        <p:txBody>
          <a:bodyPr lIns="27000" tIns="45718" rIns="27000" bIns="45718"/>
          <a:lstStyle/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Finalised To Be Journey</a:t>
            </a:r>
          </a:p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Concepts (for customers and colleagues)</a:t>
            </a:r>
            <a:endParaRPr lang="en-GB" sz="675" kern="0" dirty="0">
              <a:solidFill>
                <a:srgbClr val="FFFFFF"/>
              </a:solidFill>
              <a:ea typeface="ＭＳ Ｐゴシック"/>
              <a:cs typeface="Arial"/>
            </a:endParaRPr>
          </a:p>
        </p:txBody>
      </p:sp>
      <p:sp>
        <p:nvSpPr>
          <p:cNvPr id="152" name="Rectangle: Rounded Corners 151">
            <a:extLst>
              <a:ext uri="{FF2B5EF4-FFF2-40B4-BE49-F238E27FC236}">
                <a16:creationId xmlns:a16="http://schemas.microsoft.com/office/drawing/2014/main" id="{077FEF2B-F016-4202-B2BA-4A4832FAA3E1}"/>
              </a:ext>
            </a:extLst>
          </p:cNvPr>
          <p:cNvSpPr/>
          <p:nvPr/>
        </p:nvSpPr>
        <p:spPr bwMode="auto">
          <a:xfrm>
            <a:off x="7071123" y="2869881"/>
            <a:ext cx="917972" cy="1287066"/>
          </a:xfrm>
          <a:prstGeom prst="roundRect">
            <a:avLst/>
          </a:prstGeom>
          <a:solidFill>
            <a:srgbClr val="C800A1">
              <a:lumMod val="20000"/>
              <a:lumOff val="80000"/>
              <a:alpha val="34000"/>
            </a:srgbClr>
          </a:solidFill>
          <a:ln w="25400" cap="flat" cmpd="sng" algn="ctr">
            <a:solidFill>
              <a:srgbClr val="C800A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lIns="27000" tIns="45718" rIns="0" bIns="45718"/>
          <a:lstStyle/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Requirement</a:t>
            </a:r>
          </a:p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Value case</a:t>
            </a:r>
          </a:p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50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Implementation </a:t>
            </a: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Approach</a:t>
            </a:r>
          </a:p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Draft KPIs</a:t>
            </a:r>
          </a:p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Journey Dashboard </a:t>
            </a:r>
          </a:p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 err="1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Comms</a:t>
            </a: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 plan </a:t>
            </a:r>
            <a:endParaRPr lang="en-GB" sz="675" kern="0" dirty="0">
              <a:solidFill>
                <a:srgbClr val="FFFFFF"/>
              </a:solidFill>
              <a:ea typeface="ＭＳ Ｐゴシック"/>
              <a:cs typeface="Arial"/>
            </a:endParaRPr>
          </a:p>
        </p:txBody>
      </p:sp>
      <p:sp>
        <p:nvSpPr>
          <p:cNvPr id="38927" name="Title 3">
            <a:extLst>
              <a:ext uri="{FF2B5EF4-FFF2-40B4-BE49-F238E27FC236}">
                <a16:creationId xmlns:a16="http://schemas.microsoft.com/office/drawing/2014/main" id="{6BEC4150-B3D7-4B7A-98F0-3A93B487C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660" y="206932"/>
            <a:ext cx="8497490" cy="431006"/>
          </a:xfrm>
        </p:spPr>
        <p:txBody>
          <a:bodyPr>
            <a:normAutofit fontScale="90000"/>
          </a:bodyPr>
          <a:lstStyle/>
          <a:p>
            <a:r>
              <a:rPr lang="en-GB" dirty="0"/>
              <a:t>Phase 3 Process Improvement Phase</a:t>
            </a:r>
            <a:endParaRPr lang="en-GB" altLang="en-US" dirty="0">
              <a:solidFill>
                <a:schemeClr val="tx2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400F45B-0327-4C72-A8B2-B1B0EB4B10E8}"/>
              </a:ext>
            </a:extLst>
          </p:cNvPr>
          <p:cNvSpPr txBox="1"/>
          <p:nvPr/>
        </p:nvSpPr>
        <p:spPr bwMode="auto">
          <a:xfrm rot="16200000">
            <a:off x="-290875" y="2337652"/>
            <a:ext cx="721519" cy="121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685783">
              <a:spcAft>
                <a:spcPts val="450"/>
              </a:spcAft>
              <a:buClr>
                <a:srgbClr val="55555A"/>
              </a:buClr>
              <a:defRPr/>
            </a:pPr>
            <a:r>
              <a:rPr lang="en-GB" sz="788" b="1" kern="0" dirty="0">
                <a:solidFill>
                  <a:srgbClr val="AAAAAC">
                    <a:lumMod val="50000"/>
                  </a:srgbClr>
                </a:solidFill>
                <a:latin typeface="Arial"/>
                <a:ea typeface="ＭＳ Ｐゴシック"/>
              </a:rPr>
              <a:t>Key Outputs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521024-DA87-4853-9523-B1A7DFC6AFEA}"/>
              </a:ext>
            </a:extLst>
          </p:cNvPr>
          <p:cNvSpPr txBox="1"/>
          <p:nvPr/>
        </p:nvSpPr>
        <p:spPr bwMode="auto">
          <a:xfrm rot="16200000">
            <a:off x="-377196" y="4449440"/>
            <a:ext cx="894160" cy="121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defTabSz="685783">
              <a:spcAft>
                <a:spcPts val="450"/>
              </a:spcAft>
              <a:buClr>
                <a:srgbClr val="55555A"/>
              </a:buClr>
              <a:defRPr/>
            </a:pPr>
            <a:r>
              <a:rPr lang="en-GB" sz="788" b="1" kern="0" dirty="0">
                <a:solidFill>
                  <a:srgbClr val="AAAAAC">
                    <a:lumMod val="50000"/>
                  </a:srgbClr>
                </a:solidFill>
                <a:latin typeface="Arial"/>
                <a:ea typeface="ＭＳ Ｐゴシック"/>
              </a:rPr>
              <a:t>Supporting Info</a:t>
            </a:r>
            <a:endParaRPr lang="en-GB" sz="750" b="1" kern="0" dirty="0">
              <a:solidFill>
                <a:srgbClr val="AAAAAC">
                  <a:lumMod val="50000"/>
                </a:srgbClr>
              </a:solidFill>
              <a:latin typeface="Arial"/>
              <a:ea typeface="ＭＳ Ｐゴシック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624E2C3A-31A3-4B7F-BB33-B10EAE0500AA}"/>
              </a:ext>
            </a:extLst>
          </p:cNvPr>
          <p:cNvSpPr/>
          <p:nvPr/>
        </p:nvSpPr>
        <p:spPr bwMode="auto">
          <a:xfrm>
            <a:off x="1453754" y="4203381"/>
            <a:ext cx="2037160" cy="627460"/>
          </a:xfrm>
          <a:prstGeom prst="roundRect">
            <a:avLst/>
          </a:prstGeom>
          <a:solidFill>
            <a:schemeClr val="accent2">
              <a:lumMod val="20000"/>
              <a:lumOff val="80000"/>
              <a:alpha val="13000"/>
            </a:schemeClr>
          </a:solidFill>
          <a:ln w="25400" cap="flat" cmpd="sng" algn="ctr">
            <a:solidFill>
              <a:schemeClr val="accent2"/>
            </a:solidFill>
            <a:prstDash val="solid"/>
            <a:headEnd type="none" w="med" len="med"/>
            <a:tailEnd type="none" w="med" len="med"/>
          </a:ln>
          <a:effectLst/>
        </p:spPr>
        <p:txBody>
          <a:bodyPr lIns="27000" tIns="45718" rIns="27000" bIns="45718"/>
          <a:lstStyle/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Data to support research (CSATs, queries, volumes etc)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A547E37-1868-4B22-82BB-A10536667577}"/>
              </a:ext>
            </a:extLst>
          </p:cNvPr>
          <p:cNvSpPr/>
          <p:nvPr/>
        </p:nvSpPr>
        <p:spPr bwMode="auto">
          <a:xfrm>
            <a:off x="8161139" y="2123359"/>
            <a:ext cx="917972" cy="566738"/>
          </a:xfrm>
          <a:prstGeom prst="roundRect">
            <a:avLst/>
          </a:prstGeom>
          <a:solidFill>
            <a:srgbClr val="3CE12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4" tIns="45718" rIns="91434" bIns="45718" anchor="ctr"/>
          <a:lstStyle/>
          <a:p>
            <a:pPr algn="ctr" defTabSz="914333">
              <a:buClr>
                <a:srgbClr val="55555A"/>
              </a:buClr>
              <a:defRPr/>
            </a:pPr>
            <a:r>
              <a:rPr lang="en-GB" sz="900" b="1" kern="0" dirty="0">
                <a:solidFill>
                  <a:srgbClr val="FFFFFF"/>
                </a:solidFill>
                <a:latin typeface="Arial"/>
                <a:ea typeface="ＭＳ Ｐゴシック"/>
                <a:cs typeface="Arial"/>
              </a:rPr>
              <a:t>Delivery  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4E776CDC-5919-450C-9560-8D3FD5ECDE1E}"/>
              </a:ext>
            </a:extLst>
          </p:cNvPr>
          <p:cNvSpPr/>
          <p:nvPr/>
        </p:nvSpPr>
        <p:spPr bwMode="auto">
          <a:xfrm>
            <a:off x="8164993" y="2855593"/>
            <a:ext cx="917972" cy="1301354"/>
          </a:xfrm>
          <a:prstGeom prst="roundRect">
            <a:avLst/>
          </a:prstGeom>
          <a:solidFill>
            <a:srgbClr val="3CE12D">
              <a:alpha val="5000"/>
            </a:srgbClr>
          </a:solidFill>
          <a:ln w="25400" cap="flat" cmpd="sng" algn="ctr">
            <a:solidFill>
              <a:srgbClr val="3CE12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lIns="27000" tIns="45718" rIns="27000" bIns="45718"/>
          <a:lstStyle/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Change plan </a:t>
            </a:r>
          </a:p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Governance to monitor </a:t>
            </a:r>
          </a:p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Clarity on enduring ownership</a:t>
            </a:r>
          </a:p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Journey Dashboard</a:t>
            </a:r>
            <a:endParaRPr lang="en-GB" sz="675" kern="0" dirty="0">
              <a:solidFill>
                <a:srgbClr val="FFFFFF"/>
              </a:solidFill>
              <a:ea typeface="ＭＳ Ｐゴシック"/>
              <a:cs typeface="Arial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86EA4E4C-E36B-4DBB-A07F-849C76B6AE03}"/>
              </a:ext>
            </a:extLst>
          </p:cNvPr>
          <p:cNvSpPr/>
          <p:nvPr/>
        </p:nvSpPr>
        <p:spPr bwMode="auto">
          <a:xfrm>
            <a:off x="4819651" y="4203381"/>
            <a:ext cx="921544" cy="627460"/>
          </a:xfrm>
          <a:prstGeom prst="roundRect">
            <a:avLst/>
          </a:prstGeom>
          <a:solidFill>
            <a:srgbClr val="009DDC">
              <a:alpha val="13000"/>
            </a:srgbClr>
          </a:solidFill>
          <a:ln w="25400" cap="flat" cmpd="sng" algn="ctr">
            <a:solidFill>
              <a:srgbClr val="009DDC"/>
            </a:solidFill>
            <a:prstDash val="solid"/>
            <a:headEnd type="none" w="med" len="med"/>
            <a:tailEnd type="none" w="med" len="med"/>
          </a:ln>
          <a:effectLst/>
        </p:spPr>
        <p:txBody>
          <a:bodyPr lIns="27000" tIns="45718" rIns="27000" bIns="45718"/>
          <a:lstStyle/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/>
                <a:cs typeface="Arial"/>
              </a:rPr>
              <a:t>Customer engagement re. potential concepts 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7B840D32-45A2-4555-A88A-6CB185BC674F}"/>
              </a:ext>
            </a:extLst>
          </p:cNvPr>
          <p:cNvSpPr/>
          <p:nvPr/>
        </p:nvSpPr>
        <p:spPr bwMode="auto">
          <a:xfrm>
            <a:off x="5948363" y="4203381"/>
            <a:ext cx="909638" cy="627460"/>
          </a:xfrm>
          <a:prstGeom prst="roundRect">
            <a:avLst/>
          </a:prstGeom>
          <a:solidFill>
            <a:srgbClr val="009DDC">
              <a:alpha val="13000"/>
            </a:srgbClr>
          </a:solidFill>
          <a:ln w="25400" cap="flat" cmpd="sng" algn="ctr">
            <a:solidFill>
              <a:srgbClr val="009DDC"/>
            </a:solidFill>
            <a:prstDash val="solid"/>
            <a:headEnd type="none" w="med" len="med"/>
            <a:tailEnd type="none" w="med" len="med"/>
          </a:ln>
          <a:effectLst/>
        </p:spPr>
        <p:txBody>
          <a:bodyPr lIns="27000" tIns="45718" rIns="27000" bIns="45718"/>
          <a:lstStyle/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/>
                <a:cs typeface="Arial"/>
              </a:rPr>
              <a:t>Data ownership/ gathering 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146BDE7D-F6AE-4027-86DC-1FCDBC83A556}"/>
              </a:ext>
            </a:extLst>
          </p:cNvPr>
          <p:cNvSpPr/>
          <p:nvPr/>
        </p:nvSpPr>
        <p:spPr bwMode="auto">
          <a:xfrm>
            <a:off x="1468042" y="2123359"/>
            <a:ext cx="917972" cy="566738"/>
          </a:xfrm>
          <a:prstGeom prst="round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4" tIns="45718" rIns="91434" bIns="45718" anchor="ctr"/>
          <a:lstStyle/>
          <a:p>
            <a:pPr algn="ctr" defTabSz="914333">
              <a:spcAft>
                <a:spcPts val="600"/>
              </a:spcAft>
              <a:buClr>
                <a:srgbClr val="55555A"/>
              </a:buClr>
              <a:defRPr/>
            </a:pPr>
            <a:r>
              <a:rPr lang="en-GB" sz="900" b="1" kern="0" dirty="0">
                <a:solidFill>
                  <a:srgbClr val="FFFFFF"/>
                </a:solidFill>
                <a:latin typeface="Arial"/>
                <a:ea typeface="ＭＳ Ｐゴシック"/>
                <a:cs typeface="Arial"/>
              </a:rPr>
              <a:t>Define (Project team)   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FECE121-A3FC-408D-A519-4201160515E3}"/>
              </a:ext>
            </a:extLst>
          </p:cNvPr>
          <p:cNvSpPr/>
          <p:nvPr/>
        </p:nvSpPr>
        <p:spPr bwMode="auto">
          <a:xfrm>
            <a:off x="1496617" y="2855593"/>
            <a:ext cx="917972" cy="1182291"/>
          </a:xfrm>
          <a:prstGeom prst="roundRect">
            <a:avLst/>
          </a:prstGeom>
          <a:solidFill>
            <a:schemeClr val="accent2">
              <a:lumMod val="20000"/>
              <a:lumOff val="80000"/>
              <a:alpha val="13000"/>
            </a:schemeClr>
          </a:solidFill>
          <a:ln w="25400" cap="flat" cmpd="sng" algn="ctr">
            <a:solidFill>
              <a:schemeClr val="accent2"/>
            </a:solidFill>
            <a:prstDash val="solid"/>
            <a:headEnd type="none" w="med" len="med"/>
            <a:tailEnd type="none" w="med" len="med"/>
          </a:ln>
          <a:effectLst/>
        </p:spPr>
        <p:txBody>
          <a:bodyPr lIns="27000" tIns="45718" rIns="27000" bIns="45718"/>
          <a:lstStyle/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Segment Personas</a:t>
            </a:r>
          </a:p>
          <a:p>
            <a:pPr defTabSz="914333">
              <a:buClr>
                <a:srgbClr val="55555A"/>
              </a:buClr>
              <a:defRPr/>
            </a:pPr>
            <a:endParaRPr lang="en-GB" sz="788" kern="0" dirty="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Inspiration Report</a:t>
            </a:r>
            <a:endParaRPr lang="en-GB" sz="675" kern="0" dirty="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3BB14CD-5E81-47DE-A480-AB7247E394E0}"/>
              </a:ext>
            </a:extLst>
          </p:cNvPr>
          <p:cNvSpPr txBox="1"/>
          <p:nvPr/>
        </p:nvSpPr>
        <p:spPr bwMode="auto">
          <a:xfrm>
            <a:off x="1493044" y="808909"/>
            <a:ext cx="917972" cy="641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685783">
              <a:spcAft>
                <a:spcPts val="450"/>
              </a:spcAft>
              <a:buClr>
                <a:srgbClr val="55555A"/>
              </a:buClr>
              <a:defRPr/>
            </a:pPr>
            <a:r>
              <a:rPr lang="en-GB" sz="1050" b="1" kern="0" dirty="0">
                <a:solidFill>
                  <a:schemeClr val="accent2"/>
                </a:solidFill>
                <a:latin typeface="Arial"/>
                <a:ea typeface="ＭＳ Ｐゴシック"/>
              </a:rPr>
              <a:t>DEFINE</a:t>
            </a:r>
            <a:r>
              <a:rPr lang="en-GB" sz="1050" b="1" kern="0" dirty="0">
                <a:solidFill>
                  <a:srgbClr val="FFB45A"/>
                </a:solidFill>
                <a:latin typeface="Arial"/>
                <a:ea typeface="ＭＳ Ｐゴシック"/>
              </a:rPr>
              <a:t> </a:t>
            </a:r>
          </a:p>
          <a:p>
            <a:pPr defTabSz="685783">
              <a:spcAft>
                <a:spcPts val="450"/>
              </a:spcAft>
              <a:buClr>
                <a:srgbClr val="55555A"/>
              </a:buClr>
              <a:defRPr/>
            </a:pPr>
            <a:r>
              <a:rPr lang="en-GB" sz="900" kern="0" dirty="0">
                <a:solidFill>
                  <a:srgbClr val="55555A"/>
                </a:solidFill>
                <a:latin typeface="Helvetica Neue Thin"/>
                <a:ea typeface=""/>
                <a:cs typeface="Helvetica Neue Thin"/>
              </a:rPr>
              <a:t>Use the research to define areas to focus on 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EB65F0F2-8BFA-442E-8F0E-A9B5A19B9CBE}"/>
              </a:ext>
            </a:extLst>
          </p:cNvPr>
          <p:cNvSpPr/>
          <p:nvPr/>
        </p:nvSpPr>
        <p:spPr bwMode="auto">
          <a:xfrm>
            <a:off x="3698082" y="2123359"/>
            <a:ext cx="917972" cy="566738"/>
          </a:xfrm>
          <a:prstGeom prst="round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4" tIns="45718" rIns="91434" bIns="45718" anchor="ctr"/>
          <a:lstStyle/>
          <a:p>
            <a:pPr algn="ctr" defTabSz="914333">
              <a:spcAft>
                <a:spcPts val="600"/>
              </a:spcAft>
              <a:buClr>
                <a:srgbClr val="55555A"/>
              </a:buClr>
              <a:defRPr/>
            </a:pPr>
            <a:r>
              <a:rPr lang="en-GB" sz="900" b="1" kern="0" dirty="0">
                <a:solidFill>
                  <a:srgbClr val="FFFFFF"/>
                </a:solidFill>
                <a:latin typeface="Arial"/>
                <a:ea typeface="ＭＳ Ｐゴシック"/>
                <a:cs typeface="Arial"/>
              </a:rPr>
              <a:t>Process mapping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2F72602A-6C78-4AD5-8F89-DDE68E3459D5}"/>
              </a:ext>
            </a:extLst>
          </p:cNvPr>
          <p:cNvSpPr/>
          <p:nvPr/>
        </p:nvSpPr>
        <p:spPr bwMode="auto">
          <a:xfrm>
            <a:off x="3708798" y="2855593"/>
            <a:ext cx="917972" cy="1182291"/>
          </a:xfrm>
          <a:prstGeom prst="roundRect">
            <a:avLst/>
          </a:prstGeom>
          <a:solidFill>
            <a:schemeClr val="accent4">
              <a:alpha val="13000"/>
            </a:schemeClr>
          </a:solidFill>
          <a:ln w="25400" cap="flat" cmpd="sng" algn="ctr">
            <a:solidFill>
              <a:schemeClr val="accent4"/>
            </a:solidFill>
            <a:prstDash val="solid"/>
            <a:headEnd type="none" w="med" len="med"/>
            <a:tailEnd type="none" w="med" len="med"/>
          </a:ln>
          <a:effectLst/>
        </p:spPr>
        <p:txBody>
          <a:bodyPr lIns="27000" tIns="45718" rIns="27000" bIns="45718"/>
          <a:lstStyle/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3CE12D"/>
                </a:solidFill>
                <a:ea typeface="ＭＳ Ｐゴシック"/>
                <a:cs typeface="Arial"/>
              </a:rPr>
              <a:t>Process map</a:t>
            </a:r>
          </a:p>
          <a:p>
            <a:pPr marL="128588" indent="-128588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3CE12D"/>
                </a:solidFill>
                <a:ea typeface="ＭＳ Ｐゴシック"/>
                <a:cs typeface="Arial"/>
              </a:rPr>
              <a:t>Further opportunities to improve process …and in turn experience</a:t>
            </a:r>
          </a:p>
          <a:p>
            <a:pPr marL="128588" indent="-128588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/>
                <a:cs typeface="Arial"/>
              </a:rPr>
              <a:t>Compile into To Be</a:t>
            </a:r>
            <a:endParaRPr lang="en-GB" sz="675" kern="0" dirty="0">
              <a:solidFill>
                <a:schemeClr val="tx1">
                  <a:lumMod val="65000"/>
                  <a:lumOff val="35000"/>
                </a:schemeClr>
              </a:solidFill>
              <a:ea typeface="ＭＳ Ｐゴシック"/>
              <a:cs typeface="Arial"/>
            </a:endParaRP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6AE08832-97B5-4925-A570-B7684FDA9221}"/>
              </a:ext>
            </a:extLst>
          </p:cNvPr>
          <p:cNvSpPr/>
          <p:nvPr/>
        </p:nvSpPr>
        <p:spPr bwMode="auto">
          <a:xfrm>
            <a:off x="336948" y="2885359"/>
            <a:ext cx="917972" cy="628650"/>
          </a:xfrm>
          <a:prstGeom prst="roundRect">
            <a:avLst/>
          </a:prstGeom>
          <a:solidFill>
            <a:srgbClr val="FFB45A">
              <a:lumMod val="20000"/>
              <a:lumOff val="80000"/>
            </a:srgbClr>
          </a:solidFill>
          <a:ln w="25400" cap="flat" cmpd="sng" algn="ctr">
            <a:solidFill>
              <a:srgbClr val="FFB45A"/>
            </a:solidFill>
            <a:prstDash val="solid"/>
            <a:headEnd type="none" w="med" len="med"/>
            <a:tailEnd type="none" w="med" len="med"/>
          </a:ln>
          <a:effectLst/>
        </p:spPr>
        <p:txBody>
          <a:bodyPr lIns="27000" tIns="45718" rIns="27000" bIns="45718"/>
          <a:lstStyle/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3CE12D"/>
                </a:solidFill>
                <a:ea typeface="ＭＳ Ｐゴシック"/>
                <a:cs typeface="Arial"/>
              </a:rPr>
              <a:t>STAGE COMPLETE</a:t>
            </a:r>
            <a:endParaRPr lang="en-GB" sz="675" kern="0" dirty="0">
              <a:solidFill>
                <a:srgbClr val="3CE12D"/>
              </a:solidFill>
              <a:ea typeface="ＭＳ Ｐゴシック"/>
              <a:cs typeface="Arial"/>
            </a:endParaRPr>
          </a:p>
        </p:txBody>
      </p:sp>
      <p:grpSp>
        <p:nvGrpSpPr>
          <p:cNvPr id="38941" name="Group 5">
            <a:extLst>
              <a:ext uri="{FF2B5EF4-FFF2-40B4-BE49-F238E27FC236}">
                <a16:creationId xmlns:a16="http://schemas.microsoft.com/office/drawing/2014/main" id="{228B1750-E9BF-4F11-AE70-60289CAF560E}"/>
              </a:ext>
            </a:extLst>
          </p:cNvPr>
          <p:cNvGrpSpPr>
            <a:grpSpLocks/>
          </p:cNvGrpSpPr>
          <p:nvPr/>
        </p:nvGrpSpPr>
        <p:grpSpPr bwMode="auto">
          <a:xfrm>
            <a:off x="2664088" y="3739414"/>
            <a:ext cx="1103710" cy="389335"/>
            <a:chOff x="5940919" y="4693444"/>
            <a:chExt cx="1470925" cy="519112"/>
          </a:xfrm>
        </p:grpSpPr>
        <p:sp>
          <p:nvSpPr>
            <p:cNvPr id="38946" name="Rectangle 3">
              <a:extLst>
                <a:ext uri="{FF2B5EF4-FFF2-40B4-BE49-F238E27FC236}">
                  <a16:creationId xmlns:a16="http://schemas.microsoft.com/office/drawing/2014/main" id="{54880E58-D275-4197-91DB-34871C214A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9344" y="4693444"/>
              <a:ext cx="892968" cy="5191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76" tIns="34289" rIns="68576" bIns="3428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Aft>
                  <a:spcPts val="338"/>
                </a:spcAft>
              </a:pPr>
              <a:endParaRPr lang="en-GB" altLang="en-US" sz="135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" name="Star: 5 Points 1">
              <a:extLst>
                <a:ext uri="{FF2B5EF4-FFF2-40B4-BE49-F238E27FC236}">
                  <a16:creationId xmlns:a16="http://schemas.microsoft.com/office/drawing/2014/main" id="{B83080E9-EF35-4A72-A390-2C3F8749C878}"/>
                </a:ext>
              </a:extLst>
            </p:cNvPr>
            <p:cNvSpPr/>
            <p:nvPr/>
          </p:nvSpPr>
          <p:spPr bwMode="auto">
            <a:xfrm>
              <a:off x="5940919" y="4744244"/>
              <a:ext cx="341153" cy="336549"/>
            </a:xfrm>
            <a:prstGeom prst="star5">
              <a:avLst/>
            </a:prstGeom>
            <a:solidFill>
              <a:srgbClr val="FFFF00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1434" tIns="45718" rIns="91434" bIns="45718"/>
            <a:lstStyle/>
            <a:p>
              <a:pPr defTabSz="914378">
                <a:spcAft>
                  <a:spcPts val="450"/>
                </a:spcAft>
                <a:buClr>
                  <a:srgbClr val="55555A"/>
                </a:buClr>
                <a:defRPr/>
              </a:pPr>
              <a:endParaRPr lang="en-GB" b="1" kern="0" dirty="0" err="1">
                <a:solidFill>
                  <a:srgbClr val="FFFFFF"/>
                </a:solidFill>
                <a:latin typeface="Arial"/>
                <a:ea typeface="ＭＳ Ｐゴシック"/>
                <a:cs typeface="Arial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063EF5C-E8BA-414D-9C0C-62B59672F901}"/>
                </a:ext>
              </a:extLst>
            </p:cNvPr>
            <p:cNvSpPr txBox="1"/>
            <p:nvPr/>
          </p:nvSpPr>
          <p:spPr bwMode="auto">
            <a:xfrm>
              <a:off x="6407426" y="4768057"/>
              <a:ext cx="100441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685783">
                <a:spcAft>
                  <a:spcPts val="450"/>
                </a:spcAft>
                <a:buClr>
                  <a:srgbClr val="55555A"/>
                </a:buClr>
                <a:defRPr/>
              </a:pPr>
              <a:r>
                <a:rPr lang="en-GB" sz="825" b="1" kern="0" dirty="0">
                  <a:solidFill>
                    <a:srgbClr val="AAAAAC">
                      <a:lumMod val="50000"/>
                    </a:srgbClr>
                  </a:solidFill>
                  <a:latin typeface="Arial"/>
                  <a:ea typeface="ＭＳ Ｐゴシック"/>
                </a:rPr>
                <a:t>Current position</a:t>
              </a:r>
              <a:endParaRPr lang="en-GB" sz="788" b="1" kern="0" dirty="0">
                <a:solidFill>
                  <a:srgbClr val="AAAAAC">
                    <a:lumMod val="50000"/>
                  </a:srgbClr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FBB1C21D-8226-4645-9BC6-F9A2F43897B2}"/>
              </a:ext>
            </a:extLst>
          </p:cNvPr>
          <p:cNvSpPr txBox="1"/>
          <p:nvPr/>
        </p:nvSpPr>
        <p:spPr bwMode="auto">
          <a:xfrm>
            <a:off x="376239" y="808909"/>
            <a:ext cx="878681" cy="77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685783">
              <a:spcAft>
                <a:spcPts val="450"/>
              </a:spcAft>
              <a:buClr>
                <a:srgbClr val="55555A"/>
              </a:buClr>
              <a:defRPr/>
            </a:pPr>
            <a:r>
              <a:rPr lang="en-GB" sz="1050" b="1" kern="0" dirty="0">
                <a:solidFill>
                  <a:srgbClr val="FFB45A"/>
                </a:solidFill>
                <a:latin typeface="Arial"/>
                <a:ea typeface="ＭＳ Ｐゴシック"/>
              </a:rPr>
              <a:t>DISCOVER</a:t>
            </a:r>
          </a:p>
          <a:p>
            <a:pPr defTabSz="685783">
              <a:spcAft>
                <a:spcPts val="450"/>
              </a:spcAft>
              <a:buClr>
                <a:srgbClr val="55555A"/>
              </a:buClr>
              <a:defRPr/>
            </a:pPr>
            <a:r>
              <a:rPr lang="en-GB" sz="900" kern="0" dirty="0">
                <a:solidFill>
                  <a:srgbClr val="55555A"/>
                </a:solidFill>
                <a:latin typeface="Helvetica Neue Thin"/>
                <a:ea typeface=""/>
                <a:cs typeface="Helvetica Neue Thin"/>
              </a:rPr>
              <a:t>Orient and Engage, understand the service today</a:t>
            </a:r>
          </a:p>
        </p:txBody>
      </p:sp>
      <p:grpSp>
        <p:nvGrpSpPr>
          <p:cNvPr id="38943" name="Group 39">
            <a:extLst>
              <a:ext uri="{FF2B5EF4-FFF2-40B4-BE49-F238E27FC236}">
                <a16:creationId xmlns:a16="http://schemas.microsoft.com/office/drawing/2014/main" id="{9AC34009-B688-49E5-8E11-AB25053F5F5F}"/>
              </a:ext>
            </a:extLst>
          </p:cNvPr>
          <p:cNvGrpSpPr>
            <a:grpSpLocks/>
          </p:cNvGrpSpPr>
          <p:nvPr/>
        </p:nvGrpSpPr>
        <p:grpSpPr bwMode="auto">
          <a:xfrm>
            <a:off x="1458541" y="3634862"/>
            <a:ext cx="942975" cy="389334"/>
            <a:chOff x="6179343" y="4693444"/>
            <a:chExt cx="1285841" cy="519112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493129D-4D4F-4AB5-9DB7-E802ACDCDEEB}"/>
                </a:ext>
              </a:extLst>
            </p:cNvPr>
            <p:cNvSpPr/>
            <p:nvPr/>
          </p:nvSpPr>
          <p:spPr bwMode="auto">
            <a:xfrm>
              <a:off x="6179343" y="4693444"/>
              <a:ext cx="1285841" cy="51911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68576" tIns="34289" rIns="68576" bIns="34289"/>
            <a:lstStyle/>
            <a:p>
              <a:pPr>
                <a:spcAft>
                  <a:spcPts val="338"/>
                </a:spcAft>
                <a:defRPr/>
              </a:pPr>
              <a:r>
                <a:rPr lang="en-GB" b="1" dirty="0">
                  <a:solidFill>
                    <a:schemeClr val="accent3"/>
                  </a:solidFill>
                  <a:cs typeface="Arial"/>
                </a:rPr>
                <a:t>!</a:t>
              </a:r>
              <a:endParaRPr lang="en-GB" sz="1350" b="1" dirty="0">
                <a:solidFill>
                  <a:schemeClr val="accent3"/>
                </a:solidFill>
                <a:cs typeface="Arial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C1CBB9B-C674-4893-BC4F-C480F77D6A11}"/>
                </a:ext>
              </a:extLst>
            </p:cNvPr>
            <p:cNvSpPr txBox="1"/>
            <p:nvPr/>
          </p:nvSpPr>
          <p:spPr bwMode="auto">
            <a:xfrm>
              <a:off x="6461837" y="4841081"/>
              <a:ext cx="100334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685783">
                <a:spcAft>
                  <a:spcPts val="450"/>
                </a:spcAft>
                <a:buClr>
                  <a:srgbClr val="55555A"/>
                </a:buClr>
                <a:defRPr/>
              </a:pPr>
              <a:r>
                <a:rPr lang="en-GB" sz="825" b="1" kern="0" dirty="0">
                  <a:solidFill>
                    <a:srgbClr val="AAAAAC">
                      <a:lumMod val="50000"/>
                    </a:srgbClr>
                  </a:solidFill>
                  <a:latin typeface="Arial"/>
                  <a:ea typeface="ＭＳ Ｐゴシック"/>
                </a:rPr>
                <a:t>Sense check</a:t>
              </a:r>
              <a:endParaRPr lang="en-GB" sz="788" b="1" kern="0" dirty="0">
                <a:solidFill>
                  <a:srgbClr val="AAAAAC">
                    <a:lumMod val="50000"/>
                  </a:srgbClr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4" name="Arrow: Right 3">
            <a:extLst>
              <a:ext uri="{FF2B5EF4-FFF2-40B4-BE49-F238E27FC236}">
                <a16:creationId xmlns:a16="http://schemas.microsoft.com/office/drawing/2014/main" id="{3077742B-FDB8-4711-9F5C-336CC4766EF1}"/>
              </a:ext>
            </a:extLst>
          </p:cNvPr>
          <p:cNvSpPr/>
          <p:nvPr/>
        </p:nvSpPr>
        <p:spPr>
          <a:xfrm>
            <a:off x="376239" y="1763458"/>
            <a:ext cx="4250531" cy="2583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July / August</a:t>
            </a:r>
          </a:p>
        </p:txBody>
      </p:sp>
      <p:sp>
        <p:nvSpPr>
          <p:cNvPr id="40" name="Arrow: Right 39">
            <a:extLst>
              <a:ext uri="{FF2B5EF4-FFF2-40B4-BE49-F238E27FC236}">
                <a16:creationId xmlns:a16="http://schemas.microsoft.com/office/drawing/2014/main" id="{6C13BE45-962C-4490-9D0A-89D3E134C532}"/>
              </a:ext>
            </a:extLst>
          </p:cNvPr>
          <p:cNvSpPr/>
          <p:nvPr/>
        </p:nvSpPr>
        <p:spPr>
          <a:xfrm>
            <a:off x="4764287" y="1771576"/>
            <a:ext cx="2080617" cy="240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September</a:t>
            </a:r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CF659F93-47D5-494B-9C60-F04A7A58FF1A}"/>
              </a:ext>
            </a:extLst>
          </p:cNvPr>
          <p:cNvSpPr/>
          <p:nvPr/>
        </p:nvSpPr>
        <p:spPr>
          <a:xfrm>
            <a:off x="7025259" y="1771576"/>
            <a:ext cx="2080617" cy="240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October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A553C6-668A-4833-812A-3F30FC3377C9}"/>
              </a:ext>
            </a:extLst>
          </p:cNvPr>
          <p:cNvSpPr txBox="1"/>
          <p:nvPr/>
        </p:nvSpPr>
        <p:spPr>
          <a:xfrm>
            <a:off x="231124" y="4441027"/>
            <a:ext cx="116891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Key</a:t>
            </a:r>
          </a:p>
          <a:p>
            <a:r>
              <a:rPr lang="en-GB" sz="900" dirty="0">
                <a:solidFill>
                  <a:srgbClr val="00B050"/>
                </a:solidFill>
              </a:rPr>
              <a:t>Green = completed</a:t>
            </a:r>
          </a:p>
          <a:p>
            <a:r>
              <a:rPr lang="en-GB" sz="900" dirty="0"/>
              <a:t>Black = still to do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083BA-7755-4CF1-A348-748D3C562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Phase 2 Outstanding Read requirements analysis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7C8904E-A132-4212-8DC2-E33DDB7DB11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17307034"/>
              </p:ext>
            </p:extLst>
          </p:nvPr>
        </p:nvGraphicFramePr>
        <p:xfrm>
          <a:off x="471324" y="1093470"/>
          <a:ext cx="4038600" cy="2956560"/>
        </p:xfrm>
        <a:graphic>
          <a:graphicData uri="http://schemas.openxmlformats.org/drawingml/2006/table">
            <a:tbl>
              <a:tblPr/>
              <a:tblGrid>
                <a:gridCol w="3127594">
                  <a:extLst>
                    <a:ext uri="{9D8B030D-6E8A-4147-A177-3AD203B41FA5}">
                      <a16:colId xmlns:a16="http://schemas.microsoft.com/office/drawing/2014/main" val="3781637011"/>
                    </a:ext>
                  </a:extLst>
                </a:gridCol>
                <a:gridCol w="911006">
                  <a:extLst>
                    <a:ext uri="{9D8B030D-6E8A-4147-A177-3AD203B41FA5}">
                      <a16:colId xmlns:a16="http://schemas.microsoft.com/office/drawing/2014/main" val="1018103168"/>
                    </a:ext>
                  </a:extLst>
                </a:gridCol>
              </a:tblGrid>
              <a:tr h="196850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Current Outstanding Must Read Pot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557" marR="83557" anchor="ctr">
                    <a:lnL w="6731" cap="flat" cmpd="sng" algn="ctr">
                      <a:solidFill>
                        <a:srgbClr val="A02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2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731" cap="flat" cmpd="sng" algn="ctr">
                      <a:solidFill>
                        <a:srgbClr val="802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731" cap="flat" cmpd="sng" algn="ctr">
                      <a:solidFill>
                        <a:srgbClr val="C044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173758</a:t>
                      </a:r>
                      <a:r>
                        <a:rPr lang="en-GB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557" marR="83557" anchor="ctr">
                    <a:lnL w="6350" cap="flat" cmpd="sng" algn="ctr">
                      <a:solidFill>
                        <a:srgbClr val="B02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731" cap="flat" cmpd="sng" algn="ctr">
                      <a:solidFill>
                        <a:srgbClr val="E02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731" cap="flat" cmpd="sng" algn="ctr">
                      <a:solidFill>
                        <a:srgbClr val="703D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731" cap="flat" cmpd="sng" algn="ctr">
                      <a:solidFill>
                        <a:srgbClr val="003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311870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557" marR="83557" anchor="ctr">
                    <a:lnL w="6731" cap="flat" cmpd="sng" algn="ctr">
                      <a:solidFill>
                        <a:srgbClr val="C03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731" cap="flat" cmpd="sng" algn="ctr">
                      <a:solidFill>
                        <a:srgbClr val="C044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731" cap="flat" cmpd="sng" algn="ctr">
                      <a:solidFill>
                        <a:srgbClr val="607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557" marR="83557" anchor="ctr">
                    <a:lnL>
                      <a:noFill/>
                    </a:lnL>
                    <a:lnR w="6731" cap="flat" cmpd="sng" algn="ctr">
                      <a:solidFill>
                        <a:srgbClr val="E02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731" cap="flat" cmpd="sng" algn="ctr">
                      <a:solidFill>
                        <a:srgbClr val="003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731" cap="flat" cmpd="sng" algn="ctr">
                      <a:solidFill>
                        <a:srgbClr val="C07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535036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MUR Created in Apr'20, May'20 &amp; Jun'20</a:t>
                      </a:r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557" marR="83557" anchor="ctr">
                    <a:lnL w="6731" cap="flat" cmpd="sng" algn="ctr">
                      <a:solidFill>
                        <a:srgbClr val="307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731" cap="flat" cmpd="sng" algn="ctr">
                      <a:solidFill>
                        <a:srgbClr val="607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731" cap="flat" cmpd="sng" algn="ctr">
                      <a:solidFill>
                        <a:srgbClr val="4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19628</a:t>
                      </a:r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557" marR="83557" anchor="ctr">
                    <a:lnL w="6350" cap="flat" cmpd="sng" algn="ctr">
                      <a:solidFill>
                        <a:srgbClr val="60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731" cap="flat" cmpd="sng" algn="ctr">
                      <a:solidFill>
                        <a:srgbClr val="90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731" cap="flat" cmpd="sng" algn="ctr">
                      <a:solidFill>
                        <a:srgbClr val="C07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731" cap="flat" cmpd="sng" algn="ctr">
                      <a:solidFill>
                        <a:srgbClr val="B09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072453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DE/EX</a:t>
                      </a:r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557" marR="83557" anchor="ctr">
                    <a:lnL w="6731" cap="flat" cmpd="sng" algn="ctr">
                      <a:solidFill>
                        <a:srgbClr val="20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9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731" cap="flat" cmpd="sng" algn="ctr">
                      <a:solidFill>
                        <a:srgbClr val="4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731" cap="flat" cmpd="sng" algn="ctr">
                      <a:solidFill>
                        <a:srgbClr val="20A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557" marR="83557" anchor="ctr">
                    <a:lnL w="6350" cap="flat" cmpd="sng" algn="ctr">
                      <a:solidFill>
                        <a:srgbClr val="809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731" cap="flat" cmpd="sng" algn="ctr">
                      <a:solidFill>
                        <a:srgbClr val="608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731" cap="flat" cmpd="sng" algn="ctr">
                      <a:solidFill>
                        <a:srgbClr val="B091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731" cap="flat" cmpd="sng" algn="ctr">
                      <a:solidFill>
                        <a:srgbClr val="10B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92673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Shipperless</a:t>
                      </a:r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557" marR="83557" anchor="ctr">
                    <a:lnL w="6731" cap="flat" cmpd="sng" algn="ctr">
                      <a:solidFill>
                        <a:srgbClr val="B09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B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731" cap="flat" cmpd="sng" algn="ctr">
                      <a:solidFill>
                        <a:srgbClr val="20A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731" cap="flat" cmpd="sng" algn="ctr">
                      <a:solidFill>
                        <a:srgbClr val="50B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1367</a:t>
                      </a:r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557" marR="83557" anchor="ctr">
                    <a:lnL w="6350" cap="flat" cmpd="sng" algn="ctr">
                      <a:solidFill>
                        <a:srgbClr val="60B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731" cap="flat" cmpd="sng" algn="ctr">
                      <a:solidFill>
                        <a:srgbClr val="60A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731" cap="flat" cmpd="sng" algn="ctr">
                      <a:solidFill>
                        <a:srgbClr val="10B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731" cap="flat" cmpd="sng" algn="ctr">
                      <a:solidFill>
                        <a:srgbClr val="E0D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203699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</a:t>
                      </a:r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557" marR="83557" anchor="ctr">
                    <a:lnL w="6731" cap="flat" cmpd="sng" algn="ctr">
                      <a:solidFill>
                        <a:srgbClr val="40B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D5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731" cap="flat" cmpd="sng" algn="ctr">
                      <a:solidFill>
                        <a:srgbClr val="50B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731" cap="flat" cmpd="sng" algn="ctr">
                      <a:solidFill>
                        <a:srgbClr val="B0E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103085</a:t>
                      </a:r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557" marR="83557" anchor="ctr">
                    <a:lnL w="6350" cap="flat" cmpd="sng" algn="ctr">
                      <a:solidFill>
                        <a:srgbClr val="D0D5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731" cap="flat" cmpd="sng" algn="ctr">
                      <a:solidFill>
                        <a:srgbClr val="90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731" cap="flat" cmpd="sng" algn="ctr">
                      <a:solidFill>
                        <a:srgbClr val="E0D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731" cap="flat" cmpd="sng" algn="ctr">
                      <a:solidFill>
                        <a:srgbClr val="50F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06531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READ</a:t>
                      </a:r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557" marR="83557" anchor="ctr">
                    <a:lnL w="6731" cap="flat" cmpd="sng" algn="ctr">
                      <a:solidFill>
                        <a:srgbClr val="50E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F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731" cap="flat" cmpd="sng" algn="ctr">
                      <a:solidFill>
                        <a:srgbClr val="B0E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731" cap="flat" cmpd="sng" algn="ctr">
                      <a:solidFill>
                        <a:srgbClr val="20E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54616</a:t>
                      </a:r>
                      <a:r>
                        <a:rPr lang="en-GB" sz="16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557" marR="83557" anchor="ctr">
                    <a:lnL w="6350" cap="flat" cmpd="sng" algn="ctr">
                      <a:solidFill>
                        <a:srgbClr val="D0F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731" cap="flat" cmpd="sng" algn="ctr">
                      <a:solidFill>
                        <a:srgbClr val="30F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731" cap="flat" cmpd="sng" algn="ctr">
                      <a:solidFill>
                        <a:srgbClr val="50F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731" cap="flat" cmpd="sng" algn="ctr">
                      <a:solidFill>
                        <a:srgbClr val="60F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180001"/>
                  </a:ext>
                </a:extLst>
              </a:tr>
            </a:tbl>
          </a:graphicData>
        </a:graphic>
      </p:graphicFrame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B4DA3A-ABB1-4F94-941D-3A22F466A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81324" y="1093470"/>
            <a:ext cx="4038600" cy="2545556"/>
          </a:xfrm>
        </p:spPr>
        <p:txBody>
          <a:bodyPr>
            <a:normAutofit fontScale="55000" lnSpcReduction="20000"/>
          </a:bodyPr>
          <a:lstStyle/>
          <a:p>
            <a:r>
              <a:rPr lang="en-GB" dirty="0"/>
              <a:t>Xoserve running more detailed analysis on these pots to understand read history and address details more clearly.</a:t>
            </a:r>
          </a:p>
          <a:p>
            <a:r>
              <a:rPr lang="en-GB" dirty="0"/>
              <a:t>All Customers to be informed of progress following analysis (analysis completion aim end of August)</a:t>
            </a:r>
          </a:p>
          <a:p>
            <a:r>
              <a:rPr lang="en-GB" dirty="0"/>
              <a:t>Xoserve to work with GT/IGT community following analysis to enable them to collect reads /update address data/close MUR contacts if no longer relevant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A6B37E13-5CE8-49F7-A436-EB9CBF8C9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50640" y="-65415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BA18B0F-4885-4CBD-86DF-E8692B80B2AC}"/>
              </a:ext>
            </a:extLst>
          </p:cNvPr>
          <p:cNvSpPr/>
          <p:nvPr/>
        </p:nvSpPr>
        <p:spPr>
          <a:xfrm>
            <a:off x="0" y="2067693"/>
            <a:ext cx="4824536" cy="72008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FE2EB4F-C9ED-43F5-A315-134FDBBFF4BA}"/>
              </a:ext>
            </a:extLst>
          </p:cNvPr>
          <p:cNvSpPr/>
          <p:nvPr/>
        </p:nvSpPr>
        <p:spPr>
          <a:xfrm>
            <a:off x="133772" y="3672655"/>
            <a:ext cx="4824536" cy="4832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060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03fba77-31dd-4780-83f9-c54f26c3a260">
      <UserInfo>
        <DisplayName>Jackson, Lee</DisplayName>
        <AccountId>69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8529C455A9849A187361FC3458725" ma:contentTypeVersion="6" ma:contentTypeDescription="Create a new document." ma:contentTypeScope="" ma:versionID="3ec5a87947171acfd9804d4f30ba0a3d">
  <xsd:schema xmlns:xsd="http://www.w3.org/2001/XMLSchema" xmlns:xs="http://www.w3.org/2001/XMLSchema" xmlns:p="http://schemas.microsoft.com/office/2006/metadata/properties" xmlns:ns2="06f4956c-4c52-4651-8c4e-2a64183ace1b" xmlns:ns3="103fba77-31dd-4780-83f9-c54f26c3a260" targetNamespace="http://schemas.microsoft.com/office/2006/metadata/properties" ma:root="true" ma:fieldsID="1f903d043c5dee0e65d32569fd8cb14b" ns2:_="" ns3:_="">
    <xsd:import namespace="06f4956c-4c52-4651-8c4e-2a64183ace1b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4956c-4c52-4651-8c4e-2a64183ac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purl.org/dc/dcmitype/"/>
    <ds:schemaRef ds:uri="http://purl.org/dc/elements/1.1/"/>
    <ds:schemaRef ds:uri="http://schemas.microsoft.com/office/2006/documentManagement/types"/>
    <ds:schemaRef ds:uri="4ed04a3c-78c4-4c98-931c-de5b1ac813b1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C27887F-E100-4EDD-8904-B11780832E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f4956c-4c52-4651-8c4e-2a64183ace1b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1256</TotalTime>
  <Words>480</Words>
  <Application>Microsoft Office PowerPoint</Application>
  <PresentationFormat>On-screen Show (16:9)</PresentationFormat>
  <Paragraphs>105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Must Read Industry Journey review </vt:lpstr>
      <vt:lpstr>Project Phases</vt:lpstr>
      <vt:lpstr>Phase 1 Must Read Cleanse</vt:lpstr>
      <vt:lpstr>Phase 3 Process Improvement Phase</vt:lpstr>
      <vt:lpstr>Phase 2 Outstanding Read requirements analysis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Victoria Mustard</cp:lastModifiedBy>
  <cp:revision>279</cp:revision>
  <dcterms:created xsi:type="dcterms:W3CDTF">2018-09-02T17:12:15Z</dcterms:created>
  <dcterms:modified xsi:type="dcterms:W3CDTF">2020-08-07T13:30:39Z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  <property fmtid="{D5CDD505-2E9C-101B-9397-08002B2CF9AE}" pid="8" name="ContentTypeId">
    <vt:lpwstr>0x010100CD78529C455A9849A187361FC3458725</vt:lpwstr>
  </property>
</Properties>
</file>