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88" r:id="rId5"/>
    <p:sldId id="324" r:id="rId6"/>
    <p:sldId id="325" r:id="rId7"/>
    <p:sldId id="332" r:id="rId8"/>
    <p:sldId id="326" r:id="rId9"/>
    <p:sldId id="327" r:id="rId10"/>
    <p:sldId id="328" r:id="rId11"/>
    <p:sldId id="333" r:id="rId12"/>
    <p:sldId id="329" r:id="rId13"/>
    <p:sldId id="331" r:id="rId14"/>
    <p:sldId id="330" r:id="rId1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lsi, Satpal" initials="KS" lastIdx="5" clrIdx="0">
    <p:extLst>
      <p:ext uri="{19B8F6BF-5375-455C-9EA6-DF929625EA0E}">
        <p15:presenceInfo xmlns:p15="http://schemas.microsoft.com/office/powerpoint/2012/main" userId="S::sat.kalsi@xoserve.com::c29f41ce-f78a-4089-b565-ce50b668763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40D1F5"/>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780" y="6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31/07/2020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Adjustment Principles</a:t>
            </a:r>
          </a:p>
        </p:txBody>
      </p:sp>
      <p:sp>
        <p:nvSpPr>
          <p:cNvPr id="3" name="Subtitle 2"/>
          <p:cNvSpPr>
            <a:spLocks noGrp="1"/>
          </p:cNvSpPr>
          <p:nvPr>
            <p:ph type="subTitle" idx="1"/>
          </p:nvPr>
        </p:nvSpPr>
        <p:spPr/>
        <p:txBody>
          <a:bodyPr>
            <a:normAutofit/>
          </a:bodyPr>
          <a:lstStyle/>
          <a:p>
            <a:r>
              <a:rPr lang="en-GB" dirty="0"/>
              <a:t>V1.0</a:t>
            </a:r>
          </a:p>
          <a:p>
            <a:r>
              <a:rPr lang="en-GB" dirty="0"/>
              <a:t>10</a:t>
            </a:r>
            <a:r>
              <a:rPr lang="en-GB" baseline="30000" dirty="0"/>
              <a:t>th</a:t>
            </a:r>
            <a:r>
              <a:rPr lang="en-GB" dirty="0"/>
              <a:t> August 2020</a:t>
            </a:r>
          </a:p>
        </p:txBody>
      </p:sp>
      <p:sp>
        <p:nvSpPr>
          <p:cNvPr id="4" name="Rectangle 3">
            <a:extLst>
              <a:ext uri="{FF2B5EF4-FFF2-40B4-BE49-F238E27FC236}">
                <a16:creationId xmlns:a16="http://schemas.microsoft.com/office/drawing/2014/main" id="{749F452A-EE2F-4804-9C49-AF718000FDEF}"/>
              </a:ext>
            </a:extLst>
          </p:cNvPr>
          <p:cNvSpPr/>
          <p:nvPr/>
        </p:nvSpPr>
        <p:spPr>
          <a:xfrm>
            <a:off x="4450813" y="2387084"/>
            <a:ext cx="242374" cy="369332"/>
          </a:xfrm>
          <a:prstGeom prst="rect">
            <a:avLst/>
          </a:prstGeom>
        </p:spPr>
        <p:txBody>
          <a:bodyPr wrap="none">
            <a:spAutoFit/>
          </a:bodyPr>
          <a:lstStyle/>
          <a:p>
            <a:r>
              <a:rPr lang="en-GB" dirty="0">
                <a:solidFill>
                  <a:srgbClr val="000000"/>
                </a:solidFill>
                <a:latin typeface="Times New Roman" panose="02020603050405020304" pitchFamily="18" charset="0"/>
              </a:rPr>
              <a:t> </a:t>
            </a:r>
            <a:endParaRPr lang="en-GB" dirty="0"/>
          </a:p>
        </p:txBody>
      </p:sp>
      <p:sp>
        <p:nvSpPr>
          <p:cNvPr id="5" name="Rectangle 4">
            <a:extLst>
              <a:ext uri="{FF2B5EF4-FFF2-40B4-BE49-F238E27FC236}">
                <a16:creationId xmlns:a16="http://schemas.microsoft.com/office/drawing/2014/main" id="{FD33372D-80D4-46D0-90AA-1B67DEA944C5}"/>
              </a:ext>
            </a:extLst>
          </p:cNvPr>
          <p:cNvSpPr/>
          <p:nvPr/>
        </p:nvSpPr>
        <p:spPr>
          <a:xfrm>
            <a:off x="4450813" y="2387084"/>
            <a:ext cx="242374" cy="369332"/>
          </a:xfrm>
          <a:prstGeom prst="rect">
            <a:avLst/>
          </a:prstGeom>
        </p:spPr>
        <p:txBody>
          <a:bodyPr wrap="none">
            <a:spAutoFit/>
          </a:bodyPr>
          <a:lstStyle/>
          <a:p>
            <a:r>
              <a:rPr lang="en-GB" dirty="0">
                <a:solidFill>
                  <a:srgbClr val="000000"/>
                </a:solidFill>
                <a:latin typeface="Times New Roman" panose="02020603050405020304" pitchFamily="18" charset="0"/>
              </a:rPr>
              <a:t> </a:t>
            </a:r>
            <a:endParaRPr lang="en-GB" dirty="0"/>
          </a:p>
        </p:txBody>
      </p:sp>
      <p:sp>
        <p:nvSpPr>
          <p:cNvPr id="6" name="Rectangle 5">
            <a:extLst>
              <a:ext uri="{FF2B5EF4-FFF2-40B4-BE49-F238E27FC236}">
                <a16:creationId xmlns:a16="http://schemas.microsoft.com/office/drawing/2014/main" id="{64C882C1-CCDA-415D-8CC8-F25978621335}"/>
              </a:ext>
            </a:extLst>
          </p:cNvPr>
          <p:cNvSpPr/>
          <p:nvPr/>
        </p:nvSpPr>
        <p:spPr>
          <a:xfrm>
            <a:off x="4450813" y="2387084"/>
            <a:ext cx="242374" cy="369332"/>
          </a:xfrm>
          <a:prstGeom prst="rect">
            <a:avLst/>
          </a:prstGeom>
        </p:spPr>
        <p:txBody>
          <a:bodyPr wrap="none">
            <a:spAutoFit/>
          </a:bodyPr>
          <a:lstStyle/>
          <a:p>
            <a:r>
              <a:rPr lang="en-GB" dirty="0">
                <a:solidFill>
                  <a:srgbClr val="000000"/>
                </a:solidFill>
                <a:latin typeface="Times New Roman" panose="02020603050405020304" pitchFamily="18" charset="0"/>
              </a:rPr>
              <a:t> </a:t>
            </a:r>
            <a:endParaRPr lang="en-GB" dirty="0"/>
          </a:p>
        </p:txBody>
      </p:sp>
    </p:spTree>
    <p:extLst>
      <p:ext uri="{BB962C8B-B14F-4D97-AF65-F5344CB8AC3E}">
        <p14:creationId xmlns:p14="http://schemas.microsoft.com/office/powerpoint/2010/main" val="3653749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C0B6C-3E44-4C3A-A5AB-63A9E479311C}"/>
              </a:ext>
            </a:extLst>
          </p:cNvPr>
          <p:cNvSpPr>
            <a:spLocks noGrp="1"/>
          </p:cNvSpPr>
          <p:nvPr>
            <p:ph type="title"/>
          </p:nvPr>
        </p:nvSpPr>
        <p:spPr/>
        <p:txBody>
          <a:bodyPr/>
          <a:lstStyle/>
          <a:p>
            <a:r>
              <a:rPr lang="en-GB" dirty="0"/>
              <a:t>Invoicing</a:t>
            </a:r>
          </a:p>
        </p:txBody>
      </p:sp>
      <p:sp>
        <p:nvSpPr>
          <p:cNvPr id="3" name="Content Placeholder 2">
            <a:extLst>
              <a:ext uri="{FF2B5EF4-FFF2-40B4-BE49-F238E27FC236}">
                <a16:creationId xmlns:a16="http://schemas.microsoft.com/office/drawing/2014/main" id="{9B4D61E2-20F7-4568-9CF1-67944EF499C7}"/>
              </a:ext>
            </a:extLst>
          </p:cNvPr>
          <p:cNvSpPr>
            <a:spLocks noGrp="1"/>
          </p:cNvSpPr>
          <p:nvPr>
            <p:ph idx="1"/>
          </p:nvPr>
        </p:nvSpPr>
        <p:spPr/>
        <p:txBody>
          <a:bodyPr>
            <a:normAutofit fontScale="85000" lnSpcReduction="20000"/>
          </a:bodyPr>
          <a:lstStyle/>
          <a:p>
            <a:r>
              <a:rPr lang="en-GB" dirty="0"/>
              <a:t>The adjustments will result in a credit/debit charge to Shippers and Networks</a:t>
            </a:r>
          </a:p>
          <a:p>
            <a:r>
              <a:rPr lang="en-GB" dirty="0"/>
              <a:t>The invoice will be issued with supporting information providing the original incorrect value used to calculate the transportation charges and the corrected values</a:t>
            </a:r>
          </a:p>
          <a:p>
            <a:pPr lvl="1"/>
            <a:r>
              <a:rPr lang="en-GB" dirty="0"/>
              <a:t>Supporting information will be issued offline via excel format</a:t>
            </a:r>
          </a:p>
          <a:p>
            <a:pPr lvl="0"/>
            <a:r>
              <a:rPr lang="en-GB" dirty="0"/>
              <a:t>Supporting Information will show the charges at MPRN level and at variance level, the Invoice charges will be at aggregate level.</a:t>
            </a:r>
          </a:p>
          <a:p>
            <a:pPr lvl="0"/>
            <a:r>
              <a:rPr lang="en-GB" dirty="0"/>
              <a:t>Invoice and Supporting Information will be issued on the same day</a:t>
            </a:r>
          </a:p>
          <a:p>
            <a:r>
              <a:rPr lang="en-GB" dirty="0"/>
              <a:t>The charges will be issued via the .INR invoice</a:t>
            </a:r>
          </a:p>
          <a:p>
            <a:endParaRPr lang="en-GB" dirty="0"/>
          </a:p>
        </p:txBody>
      </p:sp>
    </p:spTree>
    <p:extLst>
      <p:ext uri="{BB962C8B-B14F-4D97-AF65-F5344CB8AC3E}">
        <p14:creationId xmlns:p14="http://schemas.microsoft.com/office/powerpoint/2010/main" val="1794781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A86AE-D1B3-43C2-B359-C2ACDB0A9210}"/>
              </a:ext>
            </a:extLst>
          </p:cNvPr>
          <p:cNvSpPr>
            <a:spLocks noGrp="1"/>
          </p:cNvSpPr>
          <p:nvPr>
            <p:ph type="title"/>
          </p:nvPr>
        </p:nvSpPr>
        <p:spPr/>
        <p:txBody>
          <a:bodyPr/>
          <a:lstStyle/>
          <a:p>
            <a:r>
              <a:rPr lang="en-GB" dirty="0"/>
              <a:t>High Level Plan</a:t>
            </a:r>
          </a:p>
        </p:txBody>
      </p:sp>
      <p:sp>
        <p:nvSpPr>
          <p:cNvPr id="3" name="Content Placeholder 2">
            <a:extLst>
              <a:ext uri="{FF2B5EF4-FFF2-40B4-BE49-F238E27FC236}">
                <a16:creationId xmlns:a16="http://schemas.microsoft.com/office/drawing/2014/main" id="{E90197A3-965D-4CCC-BF9D-BA9CFB4BCD8F}"/>
              </a:ext>
            </a:extLst>
          </p:cNvPr>
          <p:cNvSpPr>
            <a:spLocks noGrp="1"/>
          </p:cNvSpPr>
          <p:nvPr>
            <p:ph idx="1"/>
          </p:nvPr>
        </p:nvSpPr>
        <p:spPr/>
        <p:txBody>
          <a:bodyPr>
            <a:normAutofit fontScale="62500" lnSpcReduction="20000"/>
          </a:bodyPr>
          <a:lstStyle/>
          <a:p>
            <a:r>
              <a:rPr lang="en-GB" dirty="0"/>
              <a:t>Financial Adjustments Methodology was issued on 15</a:t>
            </a:r>
            <a:r>
              <a:rPr lang="en-GB" baseline="30000" dirty="0"/>
              <a:t>th</a:t>
            </a:r>
            <a:r>
              <a:rPr lang="en-GB" dirty="0"/>
              <a:t> July 2020 and will be discussed at August CoMC</a:t>
            </a:r>
          </a:p>
          <a:p>
            <a:r>
              <a:rPr lang="en-GB" dirty="0"/>
              <a:t>Financial Adjustment Principles issued to customers on 10</a:t>
            </a:r>
            <a:r>
              <a:rPr lang="en-GB" baseline="30000" dirty="0"/>
              <a:t>th</a:t>
            </a:r>
            <a:r>
              <a:rPr lang="en-GB" dirty="0"/>
              <a:t> August </a:t>
            </a:r>
          </a:p>
          <a:p>
            <a:r>
              <a:rPr lang="en-GB" dirty="0"/>
              <a:t>Present Adjustment Methodology and Principles at August CoMC</a:t>
            </a:r>
          </a:p>
          <a:p>
            <a:r>
              <a:rPr lang="en-US" dirty="0"/>
              <a:t>Complete the low level assessment and confirm the MPRNs eligible for financial adjustments :– Targeted end of Aug 2020</a:t>
            </a:r>
          </a:p>
          <a:p>
            <a:r>
              <a:rPr lang="en-US" dirty="0"/>
              <a:t>Plan for review and approval of the outcome from the low level assessment with DN’s and shippers :– During Sep 2020</a:t>
            </a:r>
          </a:p>
          <a:p>
            <a:r>
              <a:rPr lang="en-US" dirty="0"/>
              <a:t>Submit Comms to the impacted customers along with the details of MPRNs and financial values prior to the issue of the actual invoices :– Targeted Q3 2020 (FY)</a:t>
            </a:r>
          </a:p>
          <a:p>
            <a:r>
              <a:rPr lang="en-US" dirty="0"/>
              <a:t>Issue Invoice with adjustment charges and associated supporting information :– Targeted Q3 2020 (FY)</a:t>
            </a:r>
          </a:p>
          <a:p>
            <a:r>
              <a:rPr lang="en-US" dirty="0"/>
              <a:t>Prepare a plan to assess live defects that have similar impacts to AQ calculation process :- Ongoing</a:t>
            </a:r>
          </a:p>
          <a:p>
            <a:r>
              <a:rPr lang="en-US" dirty="0"/>
              <a:t>Progress updates will be shared in the regular </a:t>
            </a:r>
            <a:r>
              <a:rPr lang="en-US" dirty="0" err="1"/>
              <a:t>CoMc</a:t>
            </a:r>
            <a:r>
              <a:rPr lang="en-US" dirty="0"/>
              <a:t> sessions as well as on the AQ taskforce page on Xoserve.com</a:t>
            </a:r>
          </a:p>
          <a:p>
            <a:endParaRPr lang="en-GB" dirty="0"/>
          </a:p>
        </p:txBody>
      </p:sp>
    </p:spTree>
    <p:extLst>
      <p:ext uri="{BB962C8B-B14F-4D97-AF65-F5344CB8AC3E}">
        <p14:creationId xmlns:p14="http://schemas.microsoft.com/office/powerpoint/2010/main" val="3010522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CE40E-EB56-44D8-874C-43022F73077A}"/>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id="{1ABFAEC8-F210-4BC0-9910-06A113384915}"/>
              </a:ext>
            </a:extLst>
          </p:cNvPr>
          <p:cNvSpPr>
            <a:spLocks noGrp="1"/>
          </p:cNvSpPr>
          <p:nvPr>
            <p:ph idx="1"/>
          </p:nvPr>
        </p:nvSpPr>
        <p:spPr/>
        <p:txBody>
          <a:bodyPr>
            <a:normAutofit fontScale="85000" lnSpcReduction="20000"/>
          </a:bodyPr>
          <a:lstStyle/>
          <a:p>
            <a:pPr lvl="0"/>
            <a:r>
              <a:rPr lang="en-GB" sz="2100" dirty="0"/>
              <a:t>Since Nexus go live (June 2017) there have been c 90 defects either affecting the AQ process or the calculation of the AQ, the majority the latter. </a:t>
            </a:r>
          </a:p>
          <a:p>
            <a:pPr lvl="0"/>
            <a:r>
              <a:rPr lang="en-GB" sz="2100" dirty="0"/>
              <a:t>Total MPRNs impacted is c 770,000 </a:t>
            </a:r>
          </a:p>
          <a:p>
            <a:pPr lvl="0"/>
            <a:r>
              <a:rPr lang="en-GB" sz="2100" dirty="0"/>
              <a:t>For all defects impacting AQ calculations we have corrected the data and recalculated the AQ (where required) and the Formula Year AQ (again where required). The revised AQ/FYAQ were effective for a future date, no retrospective updates have been applied to AQ/FYAQ</a:t>
            </a:r>
          </a:p>
          <a:p>
            <a:pPr lvl="0"/>
            <a:r>
              <a:rPr lang="en-GB" sz="2100" dirty="0"/>
              <a:t>Where the AQ (Class 1 &amp; 2) or FYAQ (Class 3 &amp; 4) were incorrect this may have impacted Shippers LDZ Capacity charges as the AQ / FYAQ is used to determine the rate applied to transportation charges</a:t>
            </a:r>
          </a:p>
          <a:p>
            <a:pPr lvl="0"/>
            <a:r>
              <a:rPr lang="en-GB" sz="2100" dirty="0"/>
              <a:t>No impact to energy as this is corrected via Reconciliation charges</a:t>
            </a:r>
          </a:p>
          <a:p>
            <a:pPr lvl="0"/>
            <a:r>
              <a:rPr lang="en-GB" sz="2100" dirty="0"/>
              <a:t>AQ Taskforce has put in place measures to mitigate any future errors, however, where a defect has occurred these principles will be applied to adjust capacity charges</a:t>
            </a:r>
          </a:p>
          <a:p>
            <a:pPr marL="0" indent="0">
              <a:buNone/>
            </a:pPr>
            <a:endParaRPr lang="en-GB" sz="2000" dirty="0"/>
          </a:p>
        </p:txBody>
      </p:sp>
    </p:spTree>
    <p:extLst>
      <p:ext uri="{BB962C8B-B14F-4D97-AF65-F5344CB8AC3E}">
        <p14:creationId xmlns:p14="http://schemas.microsoft.com/office/powerpoint/2010/main" val="1126128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B7D2B-0932-451D-9558-21A49D9A41C4}"/>
              </a:ext>
            </a:extLst>
          </p:cNvPr>
          <p:cNvSpPr>
            <a:spLocks noGrp="1"/>
          </p:cNvSpPr>
          <p:nvPr>
            <p:ph type="title"/>
          </p:nvPr>
        </p:nvSpPr>
        <p:spPr/>
        <p:txBody>
          <a:bodyPr/>
          <a:lstStyle/>
          <a:p>
            <a:r>
              <a:rPr lang="en-GB" dirty="0"/>
              <a:t>What Has Been Done</a:t>
            </a:r>
          </a:p>
        </p:txBody>
      </p:sp>
      <p:sp>
        <p:nvSpPr>
          <p:cNvPr id="3" name="Content Placeholder 2">
            <a:extLst>
              <a:ext uri="{FF2B5EF4-FFF2-40B4-BE49-F238E27FC236}">
                <a16:creationId xmlns:a16="http://schemas.microsoft.com/office/drawing/2014/main" id="{6AD6F8E9-AF6A-4645-951E-CD9A6F69AF18}"/>
              </a:ext>
            </a:extLst>
          </p:cNvPr>
          <p:cNvSpPr>
            <a:spLocks noGrp="1"/>
          </p:cNvSpPr>
          <p:nvPr>
            <p:ph idx="1"/>
          </p:nvPr>
        </p:nvSpPr>
        <p:spPr>
          <a:xfrm>
            <a:off x="457200" y="915566"/>
            <a:ext cx="8507288" cy="4227934"/>
          </a:xfrm>
        </p:spPr>
        <p:txBody>
          <a:bodyPr>
            <a:normAutofit fontScale="85000" lnSpcReduction="20000"/>
          </a:bodyPr>
          <a:lstStyle/>
          <a:p>
            <a:r>
              <a:rPr lang="en-GB" sz="1600" dirty="0"/>
              <a:t>Following a review of the capacity adjustments undertaken as a result of defect 61866, Xoserve has undertaken an assessment of historic AQ defects that has resulted in an incorrect AQ calculation. </a:t>
            </a:r>
          </a:p>
          <a:p>
            <a:r>
              <a:rPr lang="en-GB" sz="1600" dirty="0"/>
              <a:t>Identified potential MPRNs from all historic AQ defects where the formula year AQ (Class 3 &amp; 4) or rolling AQ (Class 1 &amp; 2) was incorrected for the period prior to the defect being implemented </a:t>
            </a:r>
          </a:p>
          <a:p>
            <a:r>
              <a:rPr lang="en-GB" sz="1600" dirty="0"/>
              <a:t>Our analysis led us to identify c.121,000 MPRNs for all historic AQ defects that could now be eligible for capacity adjustments. </a:t>
            </a:r>
          </a:p>
          <a:p>
            <a:r>
              <a:rPr lang="en-GB" sz="1600" dirty="0"/>
              <a:t>For each defect we sought to analyse the following; </a:t>
            </a:r>
          </a:p>
          <a:p>
            <a:pPr lvl="1"/>
            <a:r>
              <a:rPr lang="en-GB" sz="1400" dirty="0"/>
              <a:t>The date of the AQ calculation and if a correction of the formula year AQ was carried out; </a:t>
            </a:r>
          </a:p>
          <a:p>
            <a:pPr lvl="1"/>
            <a:r>
              <a:rPr lang="en-GB" sz="1400" dirty="0"/>
              <a:t>The effective period for which the correction was carried out;</a:t>
            </a:r>
          </a:p>
          <a:p>
            <a:pPr lvl="1"/>
            <a:r>
              <a:rPr lang="en-GB" sz="1400" dirty="0"/>
              <a:t>The date of the AQ correction and the date formula year AQ was corrected from </a:t>
            </a:r>
            <a:endParaRPr lang="en-GB" sz="1600" dirty="0"/>
          </a:p>
          <a:p>
            <a:r>
              <a:rPr lang="en-GB" sz="1600" dirty="0"/>
              <a:t>Xoserve have developed an Adjustment Methodology document that will seek to articulate how we have arrived at these numbers in more detail, this has been shared with all customers and will be discussed further at August CoMC</a:t>
            </a:r>
            <a:r>
              <a:rPr lang="en-GB" sz="1600" b="1" dirty="0"/>
              <a:t>  </a:t>
            </a:r>
            <a:endParaRPr lang="en-GB" sz="1600" dirty="0"/>
          </a:p>
          <a:p>
            <a:r>
              <a:rPr lang="en-GB" sz="1600" dirty="0"/>
              <a:t>In support of this, Xoserve has developed a set of adjustment principles (built on UNC rules). These principles will be used to calculate an adjusted capacity value. </a:t>
            </a:r>
          </a:p>
          <a:p>
            <a:r>
              <a:rPr lang="en-GB" sz="1600" dirty="0"/>
              <a:t>It is intended to present these at August’s CoMC for discussion/approval</a:t>
            </a:r>
          </a:p>
          <a:p>
            <a:r>
              <a:rPr lang="en-GB" sz="1600" dirty="0"/>
              <a:t>In support of the above Xoserve are seeking to deliver enhanced system capabilities to ensure accuracy and completeness and these are currently being discussed with our service partners to understand delivery. It is expected that these adjustments will sought to be initiated from September onwards, but this will be confirmed pending the above.</a:t>
            </a:r>
          </a:p>
          <a:p>
            <a:endParaRPr lang="en-GB" dirty="0"/>
          </a:p>
        </p:txBody>
      </p:sp>
    </p:spTree>
    <p:extLst>
      <p:ext uri="{BB962C8B-B14F-4D97-AF65-F5344CB8AC3E}">
        <p14:creationId xmlns:p14="http://schemas.microsoft.com/office/powerpoint/2010/main" val="928456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0F8F4-D6D5-4BFC-B3C9-789E84822C4B}"/>
              </a:ext>
            </a:extLst>
          </p:cNvPr>
          <p:cNvSpPr>
            <a:spLocks noGrp="1"/>
          </p:cNvSpPr>
          <p:nvPr>
            <p:ph type="title"/>
          </p:nvPr>
        </p:nvSpPr>
        <p:spPr/>
        <p:txBody>
          <a:bodyPr/>
          <a:lstStyle/>
          <a:p>
            <a:r>
              <a:rPr lang="en-GB" dirty="0"/>
              <a:t>Adjustment Principles Background</a:t>
            </a:r>
          </a:p>
        </p:txBody>
      </p:sp>
      <p:sp>
        <p:nvSpPr>
          <p:cNvPr id="3" name="Content Placeholder 2">
            <a:extLst>
              <a:ext uri="{FF2B5EF4-FFF2-40B4-BE49-F238E27FC236}">
                <a16:creationId xmlns:a16="http://schemas.microsoft.com/office/drawing/2014/main" id="{3F5FDD89-46B2-4C5C-80F0-E83615C3E7B2}"/>
              </a:ext>
            </a:extLst>
          </p:cNvPr>
          <p:cNvSpPr>
            <a:spLocks noGrp="1"/>
          </p:cNvSpPr>
          <p:nvPr>
            <p:ph idx="1"/>
          </p:nvPr>
        </p:nvSpPr>
        <p:spPr/>
        <p:txBody>
          <a:bodyPr>
            <a:normAutofit/>
          </a:bodyPr>
          <a:lstStyle/>
          <a:p>
            <a:r>
              <a:rPr lang="en-GB" dirty="0"/>
              <a:t>Where the AQ/FYAQ has been incorrect and used for the calculation of LDZ capacity charges, adjustment principles has been developed to provide the rules required to calculate and submit the adjustments</a:t>
            </a:r>
          </a:p>
          <a:p>
            <a:r>
              <a:rPr lang="en-GB" dirty="0"/>
              <a:t>These adjustments will be both credits and debits</a:t>
            </a:r>
          </a:p>
          <a:p>
            <a:r>
              <a:rPr lang="en-GB" dirty="0"/>
              <a:t>The following slides provide a summary of the adjustment principles developed</a:t>
            </a:r>
          </a:p>
        </p:txBody>
      </p:sp>
    </p:spTree>
    <p:extLst>
      <p:ext uri="{BB962C8B-B14F-4D97-AF65-F5344CB8AC3E}">
        <p14:creationId xmlns:p14="http://schemas.microsoft.com/office/powerpoint/2010/main" val="3825309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EF1BA-3A15-48DA-99CF-9E78931F239F}"/>
              </a:ext>
            </a:extLst>
          </p:cNvPr>
          <p:cNvSpPr>
            <a:spLocks noGrp="1"/>
          </p:cNvSpPr>
          <p:nvPr>
            <p:ph type="title"/>
          </p:nvPr>
        </p:nvSpPr>
        <p:spPr/>
        <p:txBody>
          <a:bodyPr/>
          <a:lstStyle/>
          <a:p>
            <a:r>
              <a:rPr lang="en-GB" dirty="0"/>
              <a:t>Adjustment Principles - Scope</a:t>
            </a:r>
          </a:p>
        </p:txBody>
      </p:sp>
      <p:sp>
        <p:nvSpPr>
          <p:cNvPr id="3" name="Content Placeholder 2">
            <a:extLst>
              <a:ext uri="{FF2B5EF4-FFF2-40B4-BE49-F238E27FC236}">
                <a16:creationId xmlns:a16="http://schemas.microsoft.com/office/drawing/2014/main" id="{C912BD32-746D-41C9-8708-1382AD47F0D5}"/>
              </a:ext>
            </a:extLst>
          </p:cNvPr>
          <p:cNvSpPr>
            <a:spLocks noGrp="1"/>
          </p:cNvSpPr>
          <p:nvPr>
            <p:ph idx="1"/>
          </p:nvPr>
        </p:nvSpPr>
        <p:spPr/>
        <p:txBody>
          <a:bodyPr>
            <a:normAutofit fontScale="92500" lnSpcReduction="10000"/>
          </a:bodyPr>
          <a:lstStyle/>
          <a:p>
            <a:pPr lvl="0"/>
            <a:r>
              <a:rPr lang="en-GB" dirty="0"/>
              <a:t>Class 3 and 4 meter points:</a:t>
            </a:r>
          </a:p>
          <a:p>
            <a:pPr lvl="1"/>
            <a:r>
              <a:rPr lang="en-GB" dirty="0"/>
              <a:t>Where a defect has caused the AQ/SOQ to be calculated incorrectly and impacted the AQ/SOQ used to determine the FYAQ/SOQ effective for the 1</a:t>
            </a:r>
            <a:r>
              <a:rPr lang="en-GB" baseline="30000" dirty="0"/>
              <a:t>st</a:t>
            </a:r>
            <a:r>
              <a:rPr lang="en-GB" dirty="0"/>
              <a:t> April which is used for transportation charges</a:t>
            </a:r>
          </a:p>
          <a:p>
            <a:pPr lvl="0"/>
            <a:r>
              <a:rPr lang="en-GB" dirty="0"/>
              <a:t>For Class 1 &amp; 2 meter points</a:t>
            </a:r>
          </a:p>
          <a:p>
            <a:pPr lvl="1"/>
            <a:r>
              <a:rPr lang="en-GB" dirty="0"/>
              <a:t>Where a defect has caused the AQ (rolling AQ) to be calculated incorrectly and impacted the AQ used to determine transportation charges</a:t>
            </a:r>
          </a:p>
          <a:p>
            <a:r>
              <a:rPr lang="en-GB" dirty="0"/>
              <a:t>Includes both GT and IGT sites</a:t>
            </a:r>
          </a:p>
        </p:txBody>
      </p:sp>
    </p:spTree>
    <p:extLst>
      <p:ext uri="{BB962C8B-B14F-4D97-AF65-F5344CB8AC3E}">
        <p14:creationId xmlns:p14="http://schemas.microsoft.com/office/powerpoint/2010/main" val="385185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C4DFD-E2D5-494E-A3A4-108F32414D54}"/>
              </a:ext>
            </a:extLst>
          </p:cNvPr>
          <p:cNvSpPr>
            <a:spLocks noGrp="1"/>
          </p:cNvSpPr>
          <p:nvPr>
            <p:ph type="title"/>
          </p:nvPr>
        </p:nvSpPr>
        <p:spPr/>
        <p:txBody>
          <a:bodyPr/>
          <a:lstStyle/>
          <a:p>
            <a:r>
              <a:rPr lang="en-GB" dirty="0"/>
              <a:t>Out of Scope</a:t>
            </a:r>
          </a:p>
        </p:txBody>
      </p:sp>
      <p:sp>
        <p:nvSpPr>
          <p:cNvPr id="3" name="Content Placeholder 2">
            <a:extLst>
              <a:ext uri="{FF2B5EF4-FFF2-40B4-BE49-F238E27FC236}">
                <a16:creationId xmlns:a16="http://schemas.microsoft.com/office/drawing/2014/main" id="{D1D61713-81FB-4EBD-BD28-6D3514476EB9}"/>
              </a:ext>
            </a:extLst>
          </p:cNvPr>
          <p:cNvSpPr>
            <a:spLocks noGrp="1"/>
          </p:cNvSpPr>
          <p:nvPr>
            <p:ph idx="1"/>
          </p:nvPr>
        </p:nvSpPr>
        <p:spPr/>
        <p:txBody>
          <a:bodyPr>
            <a:normAutofit/>
          </a:bodyPr>
          <a:lstStyle/>
          <a:p>
            <a:pPr lvl="0"/>
            <a:r>
              <a:rPr lang="en-GB" dirty="0"/>
              <a:t>Interest on adjustments will not be applicable for these adjustments. Since Nexus interest has only been applied on Duplicate contacts raised via Contact Management System (in CMS). </a:t>
            </a:r>
          </a:p>
          <a:p>
            <a:pPr lvl="0"/>
            <a:r>
              <a:rPr lang="en-GB" dirty="0"/>
              <a:t>NTS Sites, as these sites are not impacted by AQ defects.</a:t>
            </a:r>
          </a:p>
          <a:p>
            <a:r>
              <a:rPr lang="en-GB" dirty="0"/>
              <a:t>Energy and Commodity Charges as these are  corrected by the Reconciliation process.    </a:t>
            </a:r>
          </a:p>
        </p:txBody>
      </p:sp>
    </p:spTree>
    <p:extLst>
      <p:ext uri="{BB962C8B-B14F-4D97-AF65-F5344CB8AC3E}">
        <p14:creationId xmlns:p14="http://schemas.microsoft.com/office/powerpoint/2010/main" val="936124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EEECB-B29B-4A44-B00B-1FC211965471}"/>
              </a:ext>
            </a:extLst>
          </p:cNvPr>
          <p:cNvSpPr>
            <a:spLocks noGrp="1"/>
          </p:cNvSpPr>
          <p:nvPr>
            <p:ph type="title"/>
          </p:nvPr>
        </p:nvSpPr>
        <p:spPr/>
        <p:txBody>
          <a:bodyPr/>
          <a:lstStyle/>
          <a:p>
            <a:r>
              <a:rPr lang="en-GB" dirty="0"/>
              <a:t>Considerations</a:t>
            </a:r>
          </a:p>
        </p:txBody>
      </p:sp>
      <p:sp>
        <p:nvSpPr>
          <p:cNvPr id="3" name="Content Placeholder 2">
            <a:extLst>
              <a:ext uri="{FF2B5EF4-FFF2-40B4-BE49-F238E27FC236}">
                <a16:creationId xmlns:a16="http://schemas.microsoft.com/office/drawing/2014/main" id="{40323069-B247-4937-848B-6C3615CB0175}"/>
              </a:ext>
            </a:extLst>
          </p:cNvPr>
          <p:cNvSpPr>
            <a:spLocks noGrp="1"/>
          </p:cNvSpPr>
          <p:nvPr>
            <p:ph idx="1"/>
          </p:nvPr>
        </p:nvSpPr>
        <p:spPr/>
        <p:txBody>
          <a:bodyPr>
            <a:normAutofit fontScale="85000" lnSpcReduction="20000"/>
          </a:bodyPr>
          <a:lstStyle/>
          <a:p>
            <a:pPr lvl="1">
              <a:buFont typeface="Arial" panose="020B0604020202020204" pitchFamily="34" charset="0"/>
              <a:buChar char="•"/>
            </a:pPr>
            <a:r>
              <a:rPr lang="en-GB" dirty="0"/>
              <a:t>Shipper Transfer; adjustment will be calculated for each Shippers period of ownership for the period of the adjustment.</a:t>
            </a:r>
          </a:p>
          <a:p>
            <a:pPr lvl="1">
              <a:buFont typeface="Arial" panose="020B0604020202020204" pitchFamily="34" charset="0"/>
              <a:buChar char="•"/>
            </a:pPr>
            <a:r>
              <a:rPr lang="en-GB" dirty="0"/>
              <a:t>Any AQ Corrections submitted by the Shipper will be excluded for the period, from the effective date of the revised AQ (period prior to this will require adjustment).</a:t>
            </a:r>
          </a:p>
          <a:p>
            <a:pPr lvl="1">
              <a:buFont typeface="Arial" panose="020B0604020202020204" pitchFamily="34" charset="0"/>
              <a:buChar char="•"/>
            </a:pPr>
            <a:r>
              <a:rPr lang="en-GB" dirty="0"/>
              <a:t>Any changes in Class; Class 3 &amp; 4 to Class 1 &amp; 2 or vice versa as transportation charges are based on a different value</a:t>
            </a:r>
          </a:p>
          <a:p>
            <a:pPr lvl="1">
              <a:buFont typeface="Arial" panose="020B0604020202020204" pitchFamily="34" charset="0"/>
              <a:buChar char="•"/>
            </a:pPr>
            <a:r>
              <a:rPr lang="en-GB" dirty="0"/>
              <a:t>Consider any adjustments required to the Customer Fixed Charge (CFI)</a:t>
            </a:r>
          </a:p>
          <a:p>
            <a:pPr lvl="1">
              <a:buFont typeface="Arial" panose="020B0604020202020204" pitchFamily="34" charset="0"/>
              <a:buChar char="•"/>
            </a:pPr>
            <a:r>
              <a:rPr lang="en-GB" dirty="0"/>
              <a:t>Identify any offline adjustment that have previously been performed for the period.</a:t>
            </a:r>
          </a:p>
          <a:p>
            <a:pPr lvl="1">
              <a:buFont typeface="Arial" panose="020B0604020202020204" pitchFamily="34" charset="0"/>
              <a:buChar char="•"/>
            </a:pPr>
            <a:r>
              <a:rPr lang="en-GB" dirty="0"/>
              <a:t>Adjustments will only be for the previous 18 months as per UNC Section S1.8.3</a:t>
            </a:r>
          </a:p>
        </p:txBody>
      </p:sp>
    </p:spTree>
    <p:extLst>
      <p:ext uri="{BB962C8B-B14F-4D97-AF65-F5344CB8AC3E}">
        <p14:creationId xmlns:p14="http://schemas.microsoft.com/office/powerpoint/2010/main" val="2447064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B03F1-A638-4766-A10C-C720E86B4ECF}"/>
              </a:ext>
            </a:extLst>
          </p:cNvPr>
          <p:cNvSpPr>
            <a:spLocks noGrp="1"/>
          </p:cNvSpPr>
          <p:nvPr>
            <p:ph type="title"/>
          </p:nvPr>
        </p:nvSpPr>
        <p:spPr/>
        <p:txBody>
          <a:bodyPr/>
          <a:lstStyle/>
          <a:p>
            <a:r>
              <a:rPr lang="en-GB" dirty="0"/>
              <a:t>UNC Section S1.8.3</a:t>
            </a:r>
          </a:p>
        </p:txBody>
      </p:sp>
      <p:sp>
        <p:nvSpPr>
          <p:cNvPr id="3" name="Content Placeholder 2">
            <a:extLst>
              <a:ext uri="{FF2B5EF4-FFF2-40B4-BE49-F238E27FC236}">
                <a16:creationId xmlns:a16="http://schemas.microsoft.com/office/drawing/2014/main" id="{F746A2F6-D958-4BA0-85EC-15771F84475C}"/>
              </a:ext>
            </a:extLst>
          </p:cNvPr>
          <p:cNvSpPr>
            <a:spLocks noGrp="1"/>
          </p:cNvSpPr>
          <p:nvPr>
            <p:ph idx="1"/>
          </p:nvPr>
        </p:nvSpPr>
        <p:spPr/>
        <p:txBody>
          <a:bodyPr>
            <a:normAutofit fontScale="85000" lnSpcReduction="20000"/>
          </a:bodyPr>
          <a:lstStyle/>
          <a:p>
            <a:r>
              <a:rPr lang="en-US" dirty="0"/>
              <a:t>In the absence of fraud, after the expiry of 18 months (or any other period agreed between the Transporter and the User) after the Invoice Due Date (in accordance with paragraph 3.1) in respect of any Invoice Document: </a:t>
            </a:r>
          </a:p>
          <a:p>
            <a:pPr lvl="1"/>
            <a:r>
              <a:rPr lang="en-US" dirty="0"/>
              <a:t>(a) no adjustment may be made to an Invoice Amount under that Invoice Document, other than: </a:t>
            </a:r>
          </a:p>
          <a:p>
            <a:pPr lvl="1"/>
            <a:r>
              <a:rPr lang="en-US" dirty="0"/>
              <a:t>(</a:t>
            </a:r>
            <a:r>
              <a:rPr lang="en-US" dirty="0" err="1"/>
              <a:t>i</a:t>
            </a:r>
            <a:r>
              <a:rPr lang="en-US" dirty="0"/>
              <a:t>) an adjustment of which the Transporter had given notice to the User; or </a:t>
            </a:r>
          </a:p>
          <a:p>
            <a:pPr lvl="1"/>
            <a:r>
              <a:rPr lang="en-US" dirty="0"/>
              <a:t>(ii) an adjustment pursuant to an Invoice Query raised by a User (in accordance with paragraph 4) before the expiry of such period; </a:t>
            </a:r>
          </a:p>
          <a:p>
            <a:r>
              <a:rPr lang="en-US" i="1" dirty="0"/>
              <a:t>Is the above your interpretation of the period of adjustment?</a:t>
            </a:r>
            <a:endParaRPr lang="en-GB" i="1" dirty="0"/>
          </a:p>
        </p:txBody>
      </p:sp>
    </p:spTree>
    <p:extLst>
      <p:ext uri="{BB962C8B-B14F-4D97-AF65-F5344CB8AC3E}">
        <p14:creationId xmlns:p14="http://schemas.microsoft.com/office/powerpoint/2010/main" val="79289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0B404-F48D-44D8-93F4-8CAF6B00BD5D}"/>
              </a:ext>
            </a:extLst>
          </p:cNvPr>
          <p:cNvSpPr>
            <a:spLocks noGrp="1"/>
          </p:cNvSpPr>
          <p:nvPr>
            <p:ph type="title"/>
          </p:nvPr>
        </p:nvSpPr>
        <p:spPr/>
        <p:txBody>
          <a:bodyPr/>
          <a:lstStyle/>
          <a:p>
            <a:r>
              <a:rPr lang="en-GB" dirty="0"/>
              <a:t>Method</a:t>
            </a:r>
          </a:p>
        </p:txBody>
      </p:sp>
      <p:sp>
        <p:nvSpPr>
          <p:cNvPr id="3" name="Content Placeholder 2">
            <a:extLst>
              <a:ext uri="{FF2B5EF4-FFF2-40B4-BE49-F238E27FC236}">
                <a16:creationId xmlns:a16="http://schemas.microsoft.com/office/drawing/2014/main" id="{838E8534-CF38-4F7F-85B0-25A8B7CDB7A3}"/>
              </a:ext>
            </a:extLst>
          </p:cNvPr>
          <p:cNvSpPr>
            <a:spLocks noGrp="1"/>
          </p:cNvSpPr>
          <p:nvPr>
            <p:ph idx="1"/>
          </p:nvPr>
        </p:nvSpPr>
        <p:spPr/>
        <p:txBody>
          <a:bodyPr>
            <a:normAutofit fontScale="77500" lnSpcReduction="20000"/>
          </a:bodyPr>
          <a:lstStyle/>
          <a:p>
            <a:pPr lvl="0"/>
            <a:r>
              <a:rPr lang="en-GB" sz="2800" dirty="0"/>
              <a:t>Identify MPRNs where the AQ/FYAQ was incorrect (using the Adjustment Methodology)</a:t>
            </a:r>
          </a:p>
          <a:p>
            <a:pPr lvl="0"/>
            <a:r>
              <a:rPr lang="en-GB" sz="2800" dirty="0"/>
              <a:t>Identify the period the AQ/ FYAQ was incorrect</a:t>
            </a:r>
          </a:p>
          <a:p>
            <a:pPr lvl="0"/>
            <a:r>
              <a:rPr lang="en-GB" sz="2800" dirty="0"/>
              <a:t>Identify the correct AQ/FYAQ values</a:t>
            </a:r>
          </a:p>
          <a:p>
            <a:pPr lvl="0"/>
            <a:r>
              <a:rPr lang="en-GB" sz="2800" dirty="0"/>
              <a:t>Recalculate the charges based on the corrected values for the period; . </a:t>
            </a:r>
          </a:p>
          <a:p>
            <a:pPr lvl="1"/>
            <a:r>
              <a:rPr lang="en-GB" dirty="0"/>
              <a:t>Obtain original AQ/SOQ/FYAQ/FYSOQ, rates and actual invoice amount</a:t>
            </a:r>
          </a:p>
          <a:p>
            <a:pPr lvl="1"/>
            <a:r>
              <a:rPr lang="en-GB" dirty="0"/>
              <a:t>Obtain the correct AQ/SOQ/FYAQ &amp; FYSOQ values</a:t>
            </a:r>
          </a:p>
          <a:p>
            <a:pPr lvl="1"/>
            <a:r>
              <a:rPr lang="en-GB" dirty="0"/>
              <a:t>Calculate charges using the revised corrected values</a:t>
            </a:r>
          </a:p>
          <a:p>
            <a:pPr lvl="1"/>
            <a:r>
              <a:rPr lang="en-GB" dirty="0"/>
              <a:t>Calculate adjustment based on the difference between the two values</a:t>
            </a:r>
          </a:p>
          <a:p>
            <a:endParaRPr lang="en-GB" dirty="0"/>
          </a:p>
        </p:txBody>
      </p:sp>
    </p:spTree>
    <p:extLst>
      <p:ext uri="{BB962C8B-B14F-4D97-AF65-F5344CB8AC3E}">
        <p14:creationId xmlns:p14="http://schemas.microsoft.com/office/powerpoint/2010/main" val="757494210"/>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D78529C455A9849A187361FC3458725" ma:contentTypeVersion="6" ma:contentTypeDescription="Create a new document." ma:contentTypeScope="" ma:versionID="3ec5a87947171acfd9804d4f30ba0a3d">
  <xsd:schema xmlns:xsd="http://www.w3.org/2001/XMLSchema" xmlns:xs="http://www.w3.org/2001/XMLSchema" xmlns:p="http://schemas.microsoft.com/office/2006/metadata/properties" xmlns:ns2="06f4956c-4c52-4651-8c4e-2a64183ace1b" xmlns:ns3="103fba77-31dd-4780-83f9-c54f26c3a260" targetNamespace="http://schemas.microsoft.com/office/2006/metadata/properties" ma:root="true" ma:fieldsID="1f903d043c5dee0e65d32569fd8cb14b" ns2:_="" ns3:_="">
    <xsd:import namespace="06f4956c-4c52-4651-8c4e-2a64183ace1b"/>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f4956c-4c52-4651-8c4e-2a64183ace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4F3D766-7DC9-439A-9308-CE0B7A8A6BC4}"/>
</file>

<file path=customXml/itemProps2.xml><?xml version="1.0" encoding="utf-8"?>
<ds:datastoreItem xmlns:ds="http://schemas.openxmlformats.org/officeDocument/2006/customXml" ds:itemID="{84F36433-B4EE-451B-8811-0AC80BCE504E}">
  <ds:schemaRefs>
    <ds:schemaRef ds:uri="http://schemas.microsoft.com/sharepoint/v3/contenttype/forms"/>
  </ds:schemaRefs>
</ds:datastoreItem>
</file>

<file path=customXml/itemProps3.xml><?xml version="1.0" encoding="utf-8"?>
<ds:datastoreItem xmlns:ds="http://schemas.openxmlformats.org/officeDocument/2006/customXml" ds:itemID="{5C2BE866-7590-48AA-9815-F6D446328C19}">
  <ds:schemaRefs>
    <ds:schemaRef ds:uri="http://www.w3.org/XML/1998/namespace"/>
    <ds:schemaRef ds:uri="http://schemas.microsoft.com/office/infopath/2007/PartnerControls"/>
    <ds:schemaRef ds:uri="http://schemas.microsoft.com/office/2006/metadata/properties"/>
    <ds:schemaRef ds:uri="eceb2f7e-856d-4a93-adc1-1b6153234de3"/>
    <ds:schemaRef ds:uri="http://purl.org/dc/terms/"/>
    <ds:schemaRef ds:uri="http://purl.org/dc/dcmitype/"/>
    <ds:schemaRef ds:uri="http://schemas.openxmlformats.org/package/2006/metadata/core-properties"/>
    <ds:schemaRef ds:uri="http://purl.org/dc/elements/1.1/"/>
    <ds:schemaRef ds:uri="http://schemas.microsoft.com/office/2006/documentManagement/types"/>
    <ds:schemaRef ds:uri="c2c3c64b-197f-4d44-873b-9bc42c21a8ad"/>
  </ds:schemaRefs>
</ds:datastoreItem>
</file>

<file path=docProps/app.xml><?xml version="1.0" encoding="utf-8"?>
<Properties xmlns="http://schemas.openxmlformats.org/officeDocument/2006/extended-properties" xmlns:vt="http://schemas.openxmlformats.org/officeDocument/2006/docPropsVTypes">
  <TotalTime>30129</TotalTime>
  <Words>1250</Words>
  <Application>Microsoft Office PowerPoint</Application>
  <PresentationFormat>On-screen Show (16:9)</PresentationFormat>
  <Paragraphs>78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Adjustment Principles</vt:lpstr>
      <vt:lpstr>Background</vt:lpstr>
      <vt:lpstr>What Has Been Done</vt:lpstr>
      <vt:lpstr>Adjustment Principles Background</vt:lpstr>
      <vt:lpstr>Adjustment Principles - Scope</vt:lpstr>
      <vt:lpstr>Out of Scope</vt:lpstr>
      <vt:lpstr>Considerations</vt:lpstr>
      <vt:lpstr>UNC Section S1.8.3</vt:lpstr>
      <vt:lpstr>Method</vt:lpstr>
      <vt:lpstr>Invoicing</vt:lpstr>
      <vt:lpstr>High Level Plan</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Downes, Michele</cp:lastModifiedBy>
  <cp:revision>89</cp:revision>
  <dcterms:created xsi:type="dcterms:W3CDTF">2018-09-02T17:12:15Z</dcterms:created>
  <dcterms:modified xsi:type="dcterms:W3CDTF">2020-08-10T09:46:49Z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ppcDepartment">
    <vt:lpwstr>53;#Communications|4eb75792-310c-4340-9b16-fa97df071d2d</vt:lpwstr>
  </property>
  <property fmtid="{D5CDD505-2E9C-101B-9397-08002B2CF9AE}" pid="4" name="ContentTypeId">
    <vt:lpwstr>0x010100CD78529C455A9849A187361FC3458725</vt:lpwstr>
  </property>
  <property fmtid="{D5CDD505-2E9C-101B-9397-08002B2CF9AE}" pid="5" name="DocumentType">
    <vt:lpwstr>70;#Template|aa851b79-e671-40ab-aebb-d6113815f54a</vt:lpwstr>
  </property>
</Properties>
</file>