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03" r:id="rId5"/>
    <p:sldId id="348" r:id="rId6"/>
    <p:sldId id="349" r:id="rId7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A"/>
    <a:srgbClr val="0000A8"/>
    <a:srgbClr val="00003E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94660"/>
  </p:normalViewPr>
  <p:slideViewPr>
    <p:cSldViewPr>
      <p:cViewPr varScale="1">
        <p:scale>
          <a:sx n="90" d="100"/>
          <a:sy n="90" d="100"/>
        </p:scale>
        <p:origin x="66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F9782-E9BC-4DA8-935C-A7C9AF830F8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DF10C76-350F-4E60-A664-380F478F8631}">
      <dgm:prSet phldrT="[Text]"/>
      <dgm:spPr/>
      <dgm:t>
        <a:bodyPr/>
        <a:lstStyle/>
        <a:p>
          <a:r>
            <a:rPr lang="en-GB" dirty="0"/>
            <a:t>Debt &lt;£1k</a:t>
          </a:r>
        </a:p>
      </dgm:t>
    </dgm:pt>
    <dgm:pt modelId="{97C93967-870B-4292-8C0A-4309ABC67716}" type="parTrans" cxnId="{C146C2C5-4AE3-4A2B-B439-23B592FB84CA}">
      <dgm:prSet/>
      <dgm:spPr/>
      <dgm:t>
        <a:bodyPr/>
        <a:lstStyle/>
        <a:p>
          <a:endParaRPr lang="en-GB"/>
        </a:p>
      </dgm:t>
    </dgm:pt>
    <dgm:pt modelId="{C93504F3-97A7-475F-9F9A-875445F1B27C}" type="sibTrans" cxnId="{C146C2C5-4AE3-4A2B-B439-23B592FB84CA}">
      <dgm:prSet/>
      <dgm:spPr/>
      <dgm:t>
        <a:bodyPr/>
        <a:lstStyle/>
        <a:p>
          <a:endParaRPr lang="en-GB"/>
        </a:p>
      </dgm:t>
    </dgm:pt>
    <dgm:pt modelId="{EBF0A9F9-2292-4F8E-8D47-659D8D6F736D}">
      <dgm:prSet phldrT="[Text]"/>
      <dgm:spPr/>
      <dgm:t>
        <a:bodyPr/>
        <a:lstStyle/>
        <a:p>
          <a:r>
            <a:rPr lang="en-GB" dirty="0"/>
            <a:t>Raise with DSC Credit Committee for Awareness</a:t>
          </a:r>
        </a:p>
      </dgm:t>
    </dgm:pt>
    <dgm:pt modelId="{CDA7900C-76E2-4F72-BDA5-D977C4E57D9B}" type="parTrans" cxnId="{CBB8B7D6-3BB9-4398-AA35-B95ED603AA74}">
      <dgm:prSet/>
      <dgm:spPr/>
      <dgm:t>
        <a:bodyPr/>
        <a:lstStyle/>
        <a:p>
          <a:endParaRPr lang="en-GB"/>
        </a:p>
      </dgm:t>
    </dgm:pt>
    <dgm:pt modelId="{50224168-2F1C-4D40-8EF3-44A3599FC956}" type="sibTrans" cxnId="{CBB8B7D6-3BB9-4398-AA35-B95ED603AA74}">
      <dgm:prSet/>
      <dgm:spPr/>
      <dgm:t>
        <a:bodyPr/>
        <a:lstStyle/>
        <a:p>
          <a:endParaRPr lang="en-GB"/>
        </a:p>
      </dgm:t>
    </dgm:pt>
    <dgm:pt modelId="{30BBEBF7-B857-44E3-96EF-4E87429B7F5B}">
      <dgm:prSet phldrT="[Text]"/>
      <dgm:spPr/>
      <dgm:t>
        <a:bodyPr/>
        <a:lstStyle/>
        <a:p>
          <a:r>
            <a:rPr lang="en-GB" dirty="0"/>
            <a:t>Instruct Xoserve Finance to Write Off Debt</a:t>
          </a:r>
        </a:p>
      </dgm:t>
    </dgm:pt>
    <dgm:pt modelId="{98AE5B7B-6B33-4B65-8D04-74B6D29E0B5E}" type="parTrans" cxnId="{35FC15B2-C5AC-484F-B72C-228990222B21}">
      <dgm:prSet/>
      <dgm:spPr/>
      <dgm:t>
        <a:bodyPr/>
        <a:lstStyle/>
        <a:p>
          <a:endParaRPr lang="en-GB"/>
        </a:p>
      </dgm:t>
    </dgm:pt>
    <dgm:pt modelId="{7C373759-6304-4880-9FD2-FA3CD8ECD062}" type="sibTrans" cxnId="{35FC15B2-C5AC-484F-B72C-228990222B21}">
      <dgm:prSet/>
      <dgm:spPr/>
      <dgm:t>
        <a:bodyPr/>
        <a:lstStyle/>
        <a:p>
          <a:endParaRPr lang="en-GB"/>
        </a:p>
      </dgm:t>
    </dgm:pt>
    <dgm:pt modelId="{5EF41F33-EDB3-4D7E-8759-1080D6829C13}">
      <dgm:prSet/>
      <dgm:spPr/>
      <dgm:t>
        <a:bodyPr/>
        <a:lstStyle/>
        <a:p>
          <a:r>
            <a:rPr lang="en-GB" dirty="0"/>
            <a:t>End</a:t>
          </a:r>
        </a:p>
      </dgm:t>
    </dgm:pt>
    <dgm:pt modelId="{F7B8D487-F7C6-4F5C-BDFD-9894569E966C}" type="parTrans" cxnId="{BFDC113E-C51B-4F28-88BF-B82A94031C12}">
      <dgm:prSet/>
      <dgm:spPr/>
      <dgm:t>
        <a:bodyPr/>
        <a:lstStyle/>
        <a:p>
          <a:endParaRPr lang="en-GB"/>
        </a:p>
      </dgm:t>
    </dgm:pt>
    <dgm:pt modelId="{36DC6DFF-0D13-421F-9803-DA188860ECA7}" type="sibTrans" cxnId="{BFDC113E-C51B-4F28-88BF-B82A94031C12}">
      <dgm:prSet/>
      <dgm:spPr/>
      <dgm:t>
        <a:bodyPr/>
        <a:lstStyle/>
        <a:p>
          <a:endParaRPr lang="en-GB"/>
        </a:p>
      </dgm:t>
    </dgm:pt>
    <dgm:pt modelId="{D19F47F2-0F84-49BC-A29B-74208FADAD87}" type="pres">
      <dgm:prSet presAssocID="{607F9782-E9BC-4DA8-935C-A7C9AF830F8A}" presName="Name0" presStyleCnt="0">
        <dgm:presLayoutVars>
          <dgm:dir/>
          <dgm:animLvl val="lvl"/>
          <dgm:resizeHandles val="exact"/>
        </dgm:presLayoutVars>
      </dgm:prSet>
      <dgm:spPr/>
    </dgm:pt>
    <dgm:pt modelId="{0B272394-9336-44D0-9856-A527A3EBE2A6}" type="pres">
      <dgm:prSet presAssocID="{9DF10C76-350F-4E60-A664-380F478F863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9CD56A3-B6C0-482B-B908-79FC14E47E57}" type="pres">
      <dgm:prSet presAssocID="{C93504F3-97A7-475F-9F9A-875445F1B27C}" presName="parTxOnlySpace" presStyleCnt="0"/>
      <dgm:spPr/>
    </dgm:pt>
    <dgm:pt modelId="{24E869B4-B581-4500-B89B-4979F5EAF10C}" type="pres">
      <dgm:prSet presAssocID="{EBF0A9F9-2292-4F8E-8D47-659D8D6F736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DB64A2F-19DD-4C1D-89A3-47A15195C3CF}" type="pres">
      <dgm:prSet presAssocID="{50224168-2F1C-4D40-8EF3-44A3599FC956}" presName="parTxOnlySpace" presStyleCnt="0"/>
      <dgm:spPr/>
    </dgm:pt>
    <dgm:pt modelId="{69995058-A8DA-4FEB-98FE-3D491A844F16}" type="pres">
      <dgm:prSet presAssocID="{30BBEBF7-B857-44E3-96EF-4E87429B7F5B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AAC9855-C2C3-4E53-9D2B-4AE17D0497E3}" type="pres">
      <dgm:prSet presAssocID="{7C373759-6304-4880-9FD2-FA3CD8ECD062}" presName="parTxOnlySpace" presStyleCnt="0"/>
      <dgm:spPr/>
    </dgm:pt>
    <dgm:pt modelId="{762D6DB7-3FF1-45AC-9FD6-8CAFCDAA36FC}" type="pres">
      <dgm:prSet presAssocID="{5EF41F33-EDB3-4D7E-8759-1080D6829C1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A14EB10-0386-4A92-8DD0-FAD08FFAADA1}" type="presOf" srcId="{5EF41F33-EDB3-4D7E-8759-1080D6829C13}" destId="{762D6DB7-3FF1-45AC-9FD6-8CAFCDAA36FC}" srcOrd="0" destOrd="0" presId="urn:microsoft.com/office/officeart/2005/8/layout/chevron1"/>
    <dgm:cxn modelId="{BFDC113E-C51B-4F28-88BF-B82A94031C12}" srcId="{607F9782-E9BC-4DA8-935C-A7C9AF830F8A}" destId="{5EF41F33-EDB3-4D7E-8759-1080D6829C13}" srcOrd="3" destOrd="0" parTransId="{F7B8D487-F7C6-4F5C-BDFD-9894569E966C}" sibTransId="{36DC6DFF-0D13-421F-9803-DA188860ECA7}"/>
    <dgm:cxn modelId="{E619A46F-0C66-4145-A72E-453F534074BE}" type="presOf" srcId="{30BBEBF7-B857-44E3-96EF-4E87429B7F5B}" destId="{69995058-A8DA-4FEB-98FE-3D491A844F16}" srcOrd="0" destOrd="0" presId="urn:microsoft.com/office/officeart/2005/8/layout/chevron1"/>
    <dgm:cxn modelId="{35FC15B2-C5AC-484F-B72C-228990222B21}" srcId="{607F9782-E9BC-4DA8-935C-A7C9AF830F8A}" destId="{30BBEBF7-B857-44E3-96EF-4E87429B7F5B}" srcOrd="2" destOrd="0" parTransId="{98AE5B7B-6B33-4B65-8D04-74B6D29E0B5E}" sibTransId="{7C373759-6304-4880-9FD2-FA3CD8ECD062}"/>
    <dgm:cxn modelId="{D02D77BD-7510-46BD-8794-E2743FAFAD74}" type="presOf" srcId="{9DF10C76-350F-4E60-A664-380F478F8631}" destId="{0B272394-9336-44D0-9856-A527A3EBE2A6}" srcOrd="0" destOrd="0" presId="urn:microsoft.com/office/officeart/2005/8/layout/chevron1"/>
    <dgm:cxn modelId="{4C3286C2-8FAF-432C-91E8-EBC81DDCABED}" type="presOf" srcId="{EBF0A9F9-2292-4F8E-8D47-659D8D6F736D}" destId="{24E869B4-B581-4500-B89B-4979F5EAF10C}" srcOrd="0" destOrd="0" presId="urn:microsoft.com/office/officeart/2005/8/layout/chevron1"/>
    <dgm:cxn modelId="{C146C2C5-4AE3-4A2B-B439-23B592FB84CA}" srcId="{607F9782-E9BC-4DA8-935C-A7C9AF830F8A}" destId="{9DF10C76-350F-4E60-A664-380F478F8631}" srcOrd="0" destOrd="0" parTransId="{97C93967-870B-4292-8C0A-4309ABC67716}" sibTransId="{C93504F3-97A7-475F-9F9A-875445F1B27C}"/>
    <dgm:cxn modelId="{CBB8B7D6-3BB9-4398-AA35-B95ED603AA74}" srcId="{607F9782-E9BC-4DA8-935C-A7C9AF830F8A}" destId="{EBF0A9F9-2292-4F8E-8D47-659D8D6F736D}" srcOrd="1" destOrd="0" parTransId="{CDA7900C-76E2-4F72-BDA5-D977C4E57D9B}" sibTransId="{50224168-2F1C-4D40-8EF3-44A3599FC956}"/>
    <dgm:cxn modelId="{05194EF0-4E0B-49D4-BBAB-DBA77E764011}" type="presOf" srcId="{607F9782-E9BC-4DA8-935C-A7C9AF830F8A}" destId="{D19F47F2-0F84-49BC-A29B-74208FADAD87}" srcOrd="0" destOrd="0" presId="urn:microsoft.com/office/officeart/2005/8/layout/chevron1"/>
    <dgm:cxn modelId="{E61E3F0F-C012-4662-B758-BD6DC742753E}" type="presParOf" srcId="{D19F47F2-0F84-49BC-A29B-74208FADAD87}" destId="{0B272394-9336-44D0-9856-A527A3EBE2A6}" srcOrd="0" destOrd="0" presId="urn:microsoft.com/office/officeart/2005/8/layout/chevron1"/>
    <dgm:cxn modelId="{B1D02E56-2AE3-4929-A928-EC8ACBD9CB03}" type="presParOf" srcId="{D19F47F2-0F84-49BC-A29B-74208FADAD87}" destId="{09CD56A3-B6C0-482B-B908-79FC14E47E57}" srcOrd="1" destOrd="0" presId="urn:microsoft.com/office/officeart/2005/8/layout/chevron1"/>
    <dgm:cxn modelId="{4A686686-A3A5-4A45-9EE1-3A0ACA90D490}" type="presParOf" srcId="{D19F47F2-0F84-49BC-A29B-74208FADAD87}" destId="{24E869B4-B581-4500-B89B-4979F5EAF10C}" srcOrd="2" destOrd="0" presId="urn:microsoft.com/office/officeart/2005/8/layout/chevron1"/>
    <dgm:cxn modelId="{2866D7D4-D0B8-4A7E-87D4-99D10EBA8D91}" type="presParOf" srcId="{D19F47F2-0F84-49BC-A29B-74208FADAD87}" destId="{1DB64A2F-19DD-4C1D-89A3-47A15195C3CF}" srcOrd="3" destOrd="0" presId="urn:microsoft.com/office/officeart/2005/8/layout/chevron1"/>
    <dgm:cxn modelId="{B6E7584B-0555-442B-8026-51CD495E5DB4}" type="presParOf" srcId="{D19F47F2-0F84-49BC-A29B-74208FADAD87}" destId="{69995058-A8DA-4FEB-98FE-3D491A844F16}" srcOrd="4" destOrd="0" presId="urn:microsoft.com/office/officeart/2005/8/layout/chevron1"/>
    <dgm:cxn modelId="{E99D3B79-6113-47A8-9806-C7C1FAE1F48E}" type="presParOf" srcId="{D19F47F2-0F84-49BC-A29B-74208FADAD87}" destId="{3AAC9855-C2C3-4E53-9D2B-4AE17D0497E3}" srcOrd="5" destOrd="0" presId="urn:microsoft.com/office/officeart/2005/8/layout/chevron1"/>
    <dgm:cxn modelId="{C6B54794-A056-4E96-A905-AC4B90951AE3}" type="presParOf" srcId="{D19F47F2-0F84-49BC-A29B-74208FADAD87}" destId="{762D6DB7-3FF1-45AC-9FD6-8CAFCDAA36F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7F9782-E9BC-4DA8-935C-A7C9AF830F8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DF10C76-350F-4E60-A664-380F478F8631}">
      <dgm:prSet phldrT="[Text]"/>
      <dgm:spPr/>
      <dgm:t>
        <a:bodyPr/>
        <a:lstStyle/>
        <a:p>
          <a:r>
            <a:rPr lang="en-GB" dirty="0"/>
            <a:t>Debt &gt; £1k</a:t>
          </a:r>
        </a:p>
      </dgm:t>
    </dgm:pt>
    <dgm:pt modelId="{97C93967-870B-4292-8C0A-4309ABC67716}" type="parTrans" cxnId="{C146C2C5-4AE3-4A2B-B439-23B592FB84CA}">
      <dgm:prSet/>
      <dgm:spPr/>
      <dgm:t>
        <a:bodyPr/>
        <a:lstStyle/>
        <a:p>
          <a:endParaRPr lang="en-GB"/>
        </a:p>
      </dgm:t>
    </dgm:pt>
    <dgm:pt modelId="{C93504F3-97A7-475F-9F9A-875445F1B27C}" type="sibTrans" cxnId="{C146C2C5-4AE3-4A2B-B439-23B592FB84CA}">
      <dgm:prSet/>
      <dgm:spPr/>
      <dgm:t>
        <a:bodyPr/>
        <a:lstStyle/>
        <a:p>
          <a:endParaRPr lang="en-GB"/>
        </a:p>
      </dgm:t>
    </dgm:pt>
    <dgm:pt modelId="{EBF0A9F9-2292-4F8E-8D47-659D8D6F736D}">
      <dgm:prSet phldrT="[Text]"/>
      <dgm:spPr/>
      <dgm:t>
        <a:bodyPr/>
        <a:lstStyle/>
        <a:p>
          <a:r>
            <a:rPr lang="en-GB" dirty="0"/>
            <a:t>Raise with DSC Credit Committee for Awareness</a:t>
          </a:r>
        </a:p>
      </dgm:t>
    </dgm:pt>
    <dgm:pt modelId="{CDA7900C-76E2-4F72-BDA5-D977C4E57D9B}" type="parTrans" cxnId="{CBB8B7D6-3BB9-4398-AA35-B95ED603AA74}">
      <dgm:prSet/>
      <dgm:spPr/>
      <dgm:t>
        <a:bodyPr/>
        <a:lstStyle/>
        <a:p>
          <a:endParaRPr lang="en-GB"/>
        </a:p>
      </dgm:t>
    </dgm:pt>
    <dgm:pt modelId="{50224168-2F1C-4D40-8EF3-44A3599FC956}" type="sibTrans" cxnId="{CBB8B7D6-3BB9-4398-AA35-B95ED603AA74}">
      <dgm:prSet/>
      <dgm:spPr/>
      <dgm:t>
        <a:bodyPr/>
        <a:lstStyle/>
        <a:p>
          <a:endParaRPr lang="en-GB"/>
        </a:p>
      </dgm:t>
    </dgm:pt>
    <dgm:pt modelId="{30BBEBF7-B857-44E3-96EF-4E87429B7F5B}">
      <dgm:prSet phldrT="[Text]"/>
      <dgm:spPr/>
      <dgm:t>
        <a:bodyPr/>
        <a:lstStyle/>
        <a:p>
          <a:r>
            <a:rPr lang="en-GB" dirty="0"/>
            <a:t>Xoserve Attempt Recovery</a:t>
          </a:r>
        </a:p>
      </dgm:t>
    </dgm:pt>
    <dgm:pt modelId="{98AE5B7B-6B33-4B65-8D04-74B6D29E0B5E}" type="parTrans" cxnId="{35FC15B2-C5AC-484F-B72C-228990222B21}">
      <dgm:prSet/>
      <dgm:spPr/>
      <dgm:t>
        <a:bodyPr/>
        <a:lstStyle/>
        <a:p>
          <a:endParaRPr lang="en-GB"/>
        </a:p>
      </dgm:t>
    </dgm:pt>
    <dgm:pt modelId="{7C373759-6304-4880-9FD2-FA3CD8ECD062}" type="sibTrans" cxnId="{35FC15B2-C5AC-484F-B72C-228990222B21}">
      <dgm:prSet/>
      <dgm:spPr/>
      <dgm:t>
        <a:bodyPr/>
        <a:lstStyle/>
        <a:p>
          <a:endParaRPr lang="en-GB"/>
        </a:p>
      </dgm:t>
    </dgm:pt>
    <dgm:pt modelId="{5EF41F33-EDB3-4D7E-8759-1080D6829C13}">
      <dgm:prSet/>
      <dgm:spPr/>
      <dgm:t>
        <a:bodyPr/>
        <a:lstStyle/>
        <a:p>
          <a:r>
            <a:rPr lang="en-GB" dirty="0"/>
            <a:t>Unrecoverable Debt highlighted to DSC Credit Committee</a:t>
          </a:r>
        </a:p>
      </dgm:t>
    </dgm:pt>
    <dgm:pt modelId="{F7B8D487-F7C6-4F5C-BDFD-9894569E966C}" type="parTrans" cxnId="{BFDC113E-C51B-4F28-88BF-B82A94031C12}">
      <dgm:prSet/>
      <dgm:spPr/>
      <dgm:t>
        <a:bodyPr/>
        <a:lstStyle/>
        <a:p>
          <a:endParaRPr lang="en-GB"/>
        </a:p>
      </dgm:t>
    </dgm:pt>
    <dgm:pt modelId="{36DC6DFF-0D13-421F-9803-DA188860ECA7}" type="sibTrans" cxnId="{BFDC113E-C51B-4F28-88BF-B82A94031C12}">
      <dgm:prSet/>
      <dgm:spPr/>
      <dgm:t>
        <a:bodyPr/>
        <a:lstStyle/>
        <a:p>
          <a:endParaRPr lang="en-GB"/>
        </a:p>
      </dgm:t>
    </dgm:pt>
    <dgm:pt modelId="{F21F67BC-034E-4B4A-8F4E-4B230D60EBB6}">
      <dgm:prSet/>
      <dgm:spPr/>
      <dgm:t>
        <a:bodyPr/>
        <a:lstStyle/>
        <a:p>
          <a:r>
            <a:rPr lang="en-GB" dirty="0"/>
            <a:t>DSC Credit Committee to decide to write off or recover through industry</a:t>
          </a:r>
        </a:p>
      </dgm:t>
    </dgm:pt>
    <dgm:pt modelId="{8E108EE6-4DD7-4670-A9E3-7F3F311F1CB7}" type="parTrans" cxnId="{7C5AA76D-4A63-49FC-BEE4-BA0B6499ED95}">
      <dgm:prSet/>
      <dgm:spPr/>
      <dgm:t>
        <a:bodyPr/>
        <a:lstStyle/>
        <a:p>
          <a:endParaRPr lang="en-GB"/>
        </a:p>
      </dgm:t>
    </dgm:pt>
    <dgm:pt modelId="{60660259-B672-450C-A1AE-65D8C074A769}" type="sibTrans" cxnId="{7C5AA76D-4A63-49FC-BEE4-BA0B6499ED95}">
      <dgm:prSet/>
      <dgm:spPr/>
      <dgm:t>
        <a:bodyPr/>
        <a:lstStyle/>
        <a:p>
          <a:endParaRPr lang="en-GB"/>
        </a:p>
      </dgm:t>
    </dgm:pt>
    <dgm:pt modelId="{D19F47F2-0F84-49BC-A29B-74208FADAD87}" type="pres">
      <dgm:prSet presAssocID="{607F9782-E9BC-4DA8-935C-A7C9AF830F8A}" presName="Name0" presStyleCnt="0">
        <dgm:presLayoutVars>
          <dgm:dir/>
          <dgm:animLvl val="lvl"/>
          <dgm:resizeHandles val="exact"/>
        </dgm:presLayoutVars>
      </dgm:prSet>
      <dgm:spPr/>
    </dgm:pt>
    <dgm:pt modelId="{0B272394-9336-44D0-9856-A527A3EBE2A6}" type="pres">
      <dgm:prSet presAssocID="{9DF10C76-350F-4E60-A664-380F478F8631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09CD56A3-B6C0-482B-B908-79FC14E47E57}" type="pres">
      <dgm:prSet presAssocID="{C93504F3-97A7-475F-9F9A-875445F1B27C}" presName="parTxOnlySpace" presStyleCnt="0"/>
      <dgm:spPr/>
    </dgm:pt>
    <dgm:pt modelId="{24E869B4-B581-4500-B89B-4979F5EAF10C}" type="pres">
      <dgm:prSet presAssocID="{EBF0A9F9-2292-4F8E-8D47-659D8D6F736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1DB64A2F-19DD-4C1D-89A3-47A15195C3CF}" type="pres">
      <dgm:prSet presAssocID="{50224168-2F1C-4D40-8EF3-44A3599FC956}" presName="parTxOnlySpace" presStyleCnt="0"/>
      <dgm:spPr/>
    </dgm:pt>
    <dgm:pt modelId="{69995058-A8DA-4FEB-98FE-3D491A844F16}" type="pres">
      <dgm:prSet presAssocID="{30BBEBF7-B857-44E3-96EF-4E87429B7F5B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3AAC9855-C2C3-4E53-9D2B-4AE17D0497E3}" type="pres">
      <dgm:prSet presAssocID="{7C373759-6304-4880-9FD2-FA3CD8ECD062}" presName="parTxOnlySpace" presStyleCnt="0"/>
      <dgm:spPr/>
    </dgm:pt>
    <dgm:pt modelId="{762D6DB7-3FF1-45AC-9FD6-8CAFCDAA36FC}" type="pres">
      <dgm:prSet presAssocID="{5EF41F33-EDB3-4D7E-8759-1080D6829C1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20199150-F9CE-4E03-AB7F-12C516867E2B}" type="pres">
      <dgm:prSet presAssocID="{36DC6DFF-0D13-421F-9803-DA188860ECA7}" presName="parTxOnlySpace" presStyleCnt="0"/>
      <dgm:spPr/>
    </dgm:pt>
    <dgm:pt modelId="{2084F0ED-9E03-4C68-BD4F-F9A2EF56E477}" type="pres">
      <dgm:prSet presAssocID="{F21F67BC-034E-4B4A-8F4E-4B230D60EBB6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BA14EB10-0386-4A92-8DD0-FAD08FFAADA1}" type="presOf" srcId="{5EF41F33-EDB3-4D7E-8759-1080D6829C13}" destId="{762D6DB7-3FF1-45AC-9FD6-8CAFCDAA36FC}" srcOrd="0" destOrd="0" presId="urn:microsoft.com/office/officeart/2005/8/layout/chevron1"/>
    <dgm:cxn modelId="{BFDC113E-C51B-4F28-88BF-B82A94031C12}" srcId="{607F9782-E9BC-4DA8-935C-A7C9AF830F8A}" destId="{5EF41F33-EDB3-4D7E-8759-1080D6829C13}" srcOrd="3" destOrd="0" parTransId="{F7B8D487-F7C6-4F5C-BDFD-9894569E966C}" sibTransId="{36DC6DFF-0D13-421F-9803-DA188860ECA7}"/>
    <dgm:cxn modelId="{7C5AA76D-4A63-49FC-BEE4-BA0B6499ED95}" srcId="{607F9782-E9BC-4DA8-935C-A7C9AF830F8A}" destId="{F21F67BC-034E-4B4A-8F4E-4B230D60EBB6}" srcOrd="4" destOrd="0" parTransId="{8E108EE6-4DD7-4670-A9E3-7F3F311F1CB7}" sibTransId="{60660259-B672-450C-A1AE-65D8C074A769}"/>
    <dgm:cxn modelId="{E619A46F-0C66-4145-A72E-453F534074BE}" type="presOf" srcId="{30BBEBF7-B857-44E3-96EF-4E87429B7F5B}" destId="{69995058-A8DA-4FEB-98FE-3D491A844F16}" srcOrd="0" destOrd="0" presId="urn:microsoft.com/office/officeart/2005/8/layout/chevron1"/>
    <dgm:cxn modelId="{76998256-B7E3-4141-88E2-584247C09692}" type="presOf" srcId="{F21F67BC-034E-4B4A-8F4E-4B230D60EBB6}" destId="{2084F0ED-9E03-4C68-BD4F-F9A2EF56E477}" srcOrd="0" destOrd="0" presId="urn:microsoft.com/office/officeart/2005/8/layout/chevron1"/>
    <dgm:cxn modelId="{35FC15B2-C5AC-484F-B72C-228990222B21}" srcId="{607F9782-E9BC-4DA8-935C-A7C9AF830F8A}" destId="{30BBEBF7-B857-44E3-96EF-4E87429B7F5B}" srcOrd="2" destOrd="0" parTransId="{98AE5B7B-6B33-4B65-8D04-74B6D29E0B5E}" sibTransId="{7C373759-6304-4880-9FD2-FA3CD8ECD062}"/>
    <dgm:cxn modelId="{D02D77BD-7510-46BD-8794-E2743FAFAD74}" type="presOf" srcId="{9DF10C76-350F-4E60-A664-380F478F8631}" destId="{0B272394-9336-44D0-9856-A527A3EBE2A6}" srcOrd="0" destOrd="0" presId="urn:microsoft.com/office/officeart/2005/8/layout/chevron1"/>
    <dgm:cxn modelId="{4C3286C2-8FAF-432C-91E8-EBC81DDCABED}" type="presOf" srcId="{EBF0A9F9-2292-4F8E-8D47-659D8D6F736D}" destId="{24E869B4-B581-4500-B89B-4979F5EAF10C}" srcOrd="0" destOrd="0" presId="urn:microsoft.com/office/officeart/2005/8/layout/chevron1"/>
    <dgm:cxn modelId="{C146C2C5-4AE3-4A2B-B439-23B592FB84CA}" srcId="{607F9782-E9BC-4DA8-935C-A7C9AF830F8A}" destId="{9DF10C76-350F-4E60-A664-380F478F8631}" srcOrd="0" destOrd="0" parTransId="{97C93967-870B-4292-8C0A-4309ABC67716}" sibTransId="{C93504F3-97A7-475F-9F9A-875445F1B27C}"/>
    <dgm:cxn modelId="{CBB8B7D6-3BB9-4398-AA35-B95ED603AA74}" srcId="{607F9782-E9BC-4DA8-935C-A7C9AF830F8A}" destId="{EBF0A9F9-2292-4F8E-8D47-659D8D6F736D}" srcOrd="1" destOrd="0" parTransId="{CDA7900C-76E2-4F72-BDA5-D977C4E57D9B}" sibTransId="{50224168-2F1C-4D40-8EF3-44A3599FC956}"/>
    <dgm:cxn modelId="{05194EF0-4E0B-49D4-BBAB-DBA77E764011}" type="presOf" srcId="{607F9782-E9BC-4DA8-935C-A7C9AF830F8A}" destId="{D19F47F2-0F84-49BC-A29B-74208FADAD87}" srcOrd="0" destOrd="0" presId="urn:microsoft.com/office/officeart/2005/8/layout/chevron1"/>
    <dgm:cxn modelId="{E61E3F0F-C012-4662-B758-BD6DC742753E}" type="presParOf" srcId="{D19F47F2-0F84-49BC-A29B-74208FADAD87}" destId="{0B272394-9336-44D0-9856-A527A3EBE2A6}" srcOrd="0" destOrd="0" presId="urn:microsoft.com/office/officeart/2005/8/layout/chevron1"/>
    <dgm:cxn modelId="{B1D02E56-2AE3-4929-A928-EC8ACBD9CB03}" type="presParOf" srcId="{D19F47F2-0F84-49BC-A29B-74208FADAD87}" destId="{09CD56A3-B6C0-482B-B908-79FC14E47E57}" srcOrd="1" destOrd="0" presId="urn:microsoft.com/office/officeart/2005/8/layout/chevron1"/>
    <dgm:cxn modelId="{4A686686-A3A5-4A45-9EE1-3A0ACA90D490}" type="presParOf" srcId="{D19F47F2-0F84-49BC-A29B-74208FADAD87}" destId="{24E869B4-B581-4500-B89B-4979F5EAF10C}" srcOrd="2" destOrd="0" presId="urn:microsoft.com/office/officeart/2005/8/layout/chevron1"/>
    <dgm:cxn modelId="{2866D7D4-D0B8-4A7E-87D4-99D10EBA8D91}" type="presParOf" srcId="{D19F47F2-0F84-49BC-A29B-74208FADAD87}" destId="{1DB64A2F-19DD-4C1D-89A3-47A15195C3CF}" srcOrd="3" destOrd="0" presId="urn:microsoft.com/office/officeart/2005/8/layout/chevron1"/>
    <dgm:cxn modelId="{B6E7584B-0555-442B-8026-51CD495E5DB4}" type="presParOf" srcId="{D19F47F2-0F84-49BC-A29B-74208FADAD87}" destId="{69995058-A8DA-4FEB-98FE-3D491A844F16}" srcOrd="4" destOrd="0" presId="urn:microsoft.com/office/officeart/2005/8/layout/chevron1"/>
    <dgm:cxn modelId="{E99D3B79-6113-47A8-9806-C7C1FAE1F48E}" type="presParOf" srcId="{D19F47F2-0F84-49BC-A29B-74208FADAD87}" destId="{3AAC9855-C2C3-4E53-9D2B-4AE17D0497E3}" srcOrd="5" destOrd="0" presId="urn:microsoft.com/office/officeart/2005/8/layout/chevron1"/>
    <dgm:cxn modelId="{C6B54794-A056-4E96-A905-AC4B90951AE3}" type="presParOf" srcId="{D19F47F2-0F84-49BC-A29B-74208FADAD87}" destId="{762D6DB7-3FF1-45AC-9FD6-8CAFCDAA36FC}" srcOrd="6" destOrd="0" presId="urn:microsoft.com/office/officeart/2005/8/layout/chevron1"/>
    <dgm:cxn modelId="{79B46F7A-2313-4AA6-AC26-857E84981DAC}" type="presParOf" srcId="{D19F47F2-0F84-49BC-A29B-74208FADAD87}" destId="{20199150-F9CE-4E03-AB7F-12C516867E2B}" srcOrd="7" destOrd="0" presId="urn:microsoft.com/office/officeart/2005/8/layout/chevron1"/>
    <dgm:cxn modelId="{F7C8F958-0B32-46D3-8342-A70DBC89F768}" type="presParOf" srcId="{D19F47F2-0F84-49BC-A29B-74208FADAD87}" destId="{2084F0ED-9E03-4C68-BD4F-F9A2EF56E47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72394-9336-44D0-9856-A527A3EBE2A6}">
      <dsp:nvSpPr>
        <dsp:cNvPr id="0" name=""/>
        <dsp:cNvSpPr/>
      </dsp:nvSpPr>
      <dsp:spPr>
        <a:xfrm>
          <a:off x="4108" y="1695062"/>
          <a:ext cx="2391558" cy="956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Debt &lt;£1k</a:t>
          </a:r>
        </a:p>
      </dsp:txBody>
      <dsp:txXfrm>
        <a:off x="482420" y="1695062"/>
        <a:ext cx="1434935" cy="956623"/>
      </dsp:txXfrm>
    </dsp:sp>
    <dsp:sp modelId="{24E869B4-B581-4500-B89B-4979F5EAF10C}">
      <dsp:nvSpPr>
        <dsp:cNvPr id="0" name=""/>
        <dsp:cNvSpPr/>
      </dsp:nvSpPr>
      <dsp:spPr>
        <a:xfrm>
          <a:off x="2156511" y="1695062"/>
          <a:ext cx="2391558" cy="956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Raise with DSC Credit Committee for Awareness</a:t>
          </a:r>
        </a:p>
      </dsp:txBody>
      <dsp:txXfrm>
        <a:off x="2634823" y="1695062"/>
        <a:ext cx="1434935" cy="956623"/>
      </dsp:txXfrm>
    </dsp:sp>
    <dsp:sp modelId="{69995058-A8DA-4FEB-98FE-3D491A844F16}">
      <dsp:nvSpPr>
        <dsp:cNvPr id="0" name=""/>
        <dsp:cNvSpPr/>
      </dsp:nvSpPr>
      <dsp:spPr>
        <a:xfrm>
          <a:off x="4308914" y="1695062"/>
          <a:ext cx="2391558" cy="956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Instruct Xoserve Finance to Write Off Debt</a:t>
          </a:r>
        </a:p>
      </dsp:txBody>
      <dsp:txXfrm>
        <a:off x="4787226" y="1695062"/>
        <a:ext cx="1434935" cy="956623"/>
      </dsp:txXfrm>
    </dsp:sp>
    <dsp:sp modelId="{762D6DB7-3FF1-45AC-9FD6-8CAFCDAA36FC}">
      <dsp:nvSpPr>
        <dsp:cNvPr id="0" name=""/>
        <dsp:cNvSpPr/>
      </dsp:nvSpPr>
      <dsp:spPr>
        <a:xfrm>
          <a:off x="6461316" y="1695062"/>
          <a:ext cx="2391558" cy="956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End</a:t>
          </a:r>
        </a:p>
      </dsp:txBody>
      <dsp:txXfrm>
        <a:off x="6939628" y="1695062"/>
        <a:ext cx="1434935" cy="956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72394-9336-44D0-9856-A527A3EBE2A6}">
      <dsp:nvSpPr>
        <dsp:cNvPr id="0" name=""/>
        <dsp:cNvSpPr/>
      </dsp:nvSpPr>
      <dsp:spPr>
        <a:xfrm>
          <a:off x="2162" y="1788475"/>
          <a:ext cx="1924491" cy="7697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Debt &gt; £1k</a:t>
          </a:r>
        </a:p>
      </dsp:txBody>
      <dsp:txXfrm>
        <a:off x="387060" y="1788475"/>
        <a:ext cx="1154695" cy="769796"/>
      </dsp:txXfrm>
    </dsp:sp>
    <dsp:sp modelId="{24E869B4-B581-4500-B89B-4979F5EAF10C}">
      <dsp:nvSpPr>
        <dsp:cNvPr id="0" name=""/>
        <dsp:cNvSpPr/>
      </dsp:nvSpPr>
      <dsp:spPr>
        <a:xfrm>
          <a:off x="1734204" y="1788475"/>
          <a:ext cx="1924491" cy="7697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Raise with DSC Credit Committee for Awareness</a:t>
          </a:r>
        </a:p>
      </dsp:txBody>
      <dsp:txXfrm>
        <a:off x="2119102" y="1788475"/>
        <a:ext cx="1154695" cy="769796"/>
      </dsp:txXfrm>
    </dsp:sp>
    <dsp:sp modelId="{69995058-A8DA-4FEB-98FE-3D491A844F16}">
      <dsp:nvSpPr>
        <dsp:cNvPr id="0" name=""/>
        <dsp:cNvSpPr/>
      </dsp:nvSpPr>
      <dsp:spPr>
        <a:xfrm>
          <a:off x="3466246" y="1788475"/>
          <a:ext cx="1924491" cy="7697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Xoserve Attempt Recovery</a:t>
          </a:r>
        </a:p>
      </dsp:txBody>
      <dsp:txXfrm>
        <a:off x="3851144" y="1788475"/>
        <a:ext cx="1154695" cy="769796"/>
      </dsp:txXfrm>
    </dsp:sp>
    <dsp:sp modelId="{762D6DB7-3FF1-45AC-9FD6-8CAFCDAA36FC}">
      <dsp:nvSpPr>
        <dsp:cNvPr id="0" name=""/>
        <dsp:cNvSpPr/>
      </dsp:nvSpPr>
      <dsp:spPr>
        <a:xfrm>
          <a:off x="5198288" y="1788475"/>
          <a:ext cx="1924491" cy="7697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Unrecoverable Debt highlighted to DSC Credit Committee</a:t>
          </a:r>
        </a:p>
      </dsp:txBody>
      <dsp:txXfrm>
        <a:off x="5583186" y="1788475"/>
        <a:ext cx="1154695" cy="769796"/>
      </dsp:txXfrm>
    </dsp:sp>
    <dsp:sp modelId="{2084F0ED-9E03-4C68-BD4F-F9A2EF56E477}">
      <dsp:nvSpPr>
        <dsp:cNvPr id="0" name=""/>
        <dsp:cNvSpPr/>
      </dsp:nvSpPr>
      <dsp:spPr>
        <a:xfrm>
          <a:off x="6930330" y="1788475"/>
          <a:ext cx="1924491" cy="7697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DSC Credit Committee to decide to write off or recover through industry</a:t>
          </a:r>
        </a:p>
      </dsp:txBody>
      <dsp:txXfrm>
        <a:off x="7315228" y="1788475"/>
        <a:ext cx="1154695" cy="769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8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2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2BE82-76B8-4663-9B47-EA0E8CE7EB8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69281"/>
            <a:ext cx="7772400" cy="1514475"/>
          </a:xfrm>
          <a:noFill/>
          <a:ln/>
        </p:spPr>
        <p:txBody>
          <a:bodyPr/>
          <a:lstStyle/>
          <a:p>
            <a:r>
              <a:rPr lang="en-GB" altLang="en-US" dirty="0">
                <a:solidFill>
                  <a:schemeClr val="accent1"/>
                </a:solidFill>
              </a:rPr>
              <a:t>DSC Debt – Proposed Process July 2020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382566"/>
            <a:ext cx="6400800" cy="594122"/>
          </a:xfrm>
          <a:noFill/>
          <a:ln/>
        </p:spPr>
        <p:txBody>
          <a:bodyPr/>
          <a:lstStyle/>
          <a:p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5180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en-US" sz="2600" dirty="0"/>
              <a:t>DSC Debt – Proposed Process (debt &lt; £1000 </a:t>
            </a:r>
            <a:r>
              <a:rPr lang="en-GB" altLang="en-US" sz="2600" dirty="0" err="1"/>
              <a:t>excl</a:t>
            </a:r>
            <a:r>
              <a:rPr lang="en-GB" altLang="en-US" sz="2600" dirty="0"/>
              <a:t> VAT)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415" y="627534"/>
            <a:ext cx="8229600" cy="425896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21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FDA6E24-6BD9-402E-B6E5-8D854C506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9563422"/>
              </p:ext>
            </p:extLst>
          </p:nvPr>
        </p:nvGraphicFramePr>
        <p:xfrm>
          <a:off x="107504" y="398376"/>
          <a:ext cx="8856984" cy="4346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13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en-US" sz="2600" dirty="0"/>
              <a:t>DSC Debt – Proposed Process (debt &gt; £1000 </a:t>
            </a:r>
            <a:r>
              <a:rPr lang="en-GB" altLang="en-US" sz="2600" dirty="0" err="1"/>
              <a:t>excl</a:t>
            </a:r>
            <a:r>
              <a:rPr lang="en-GB" altLang="en-US" sz="2600" dirty="0"/>
              <a:t> VAT)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415" y="627534"/>
            <a:ext cx="8229600" cy="425896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1800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sz="21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FDA6E24-6BD9-402E-B6E5-8D854C506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6922456"/>
              </p:ext>
            </p:extLst>
          </p:nvPr>
        </p:nvGraphicFramePr>
        <p:xfrm>
          <a:off x="107504" y="-20538"/>
          <a:ext cx="8856984" cy="4346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87DC2F21-601B-4871-BC2D-A161BD505F3C}"/>
              </a:ext>
            </a:extLst>
          </p:cNvPr>
          <p:cNvGrpSpPr/>
          <p:nvPr/>
        </p:nvGrpSpPr>
        <p:grpSpPr>
          <a:xfrm>
            <a:off x="107723" y="3003798"/>
            <a:ext cx="1924491" cy="769796"/>
            <a:chOff x="5198288" y="1788475"/>
            <a:chExt cx="1924491" cy="769796"/>
          </a:xfrm>
        </p:grpSpPr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480DE7D6-C1BB-4AD1-8EC1-6F07655BB9D9}"/>
                </a:ext>
              </a:extLst>
            </p:cNvPr>
            <p:cNvSpPr/>
            <p:nvPr/>
          </p:nvSpPr>
          <p:spPr>
            <a:xfrm>
              <a:off x="5198288" y="1788475"/>
              <a:ext cx="1924491" cy="76979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Arrow: Chevron 4">
              <a:extLst>
                <a:ext uri="{FF2B5EF4-FFF2-40B4-BE49-F238E27FC236}">
                  <a16:creationId xmlns:a16="http://schemas.microsoft.com/office/drawing/2014/main" id="{58364B87-780D-452C-91DB-659D28E5F664}"/>
                </a:ext>
              </a:extLst>
            </p:cNvPr>
            <p:cNvSpPr txBox="1"/>
            <p:nvPr/>
          </p:nvSpPr>
          <p:spPr>
            <a:xfrm>
              <a:off x="5583186" y="1788475"/>
              <a:ext cx="1154695" cy="7697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006" tIns="14669" rIns="14669" bIns="1466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100" kern="1200" dirty="0"/>
                <a:t>DSC Contract Management advised of decision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654F796-7AEC-4D24-BE44-DC0DD9F0B05D}"/>
              </a:ext>
            </a:extLst>
          </p:cNvPr>
          <p:cNvGrpSpPr/>
          <p:nvPr/>
        </p:nvGrpSpPr>
        <p:grpSpPr>
          <a:xfrm>
            <a:off x="1835696" y="3003798"/>
            <a:ext cx="1924491" cy="769796"/>
            <a:chOff x="5198288" y="1788475"/>
            <a:chExt cx="1924491" cy="769796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D1A625F9-D369-421D-B8E5-B218514DFCE2}"/>
                </a:ext>
              </a:extLst>
            </p:cNvPr>
            <p:cNvSpPr/>
            <p:nvPr/>
          </p:nvSpPr>
          <p:spPr>
            <a:xfrm>
              <a:off x="5198288" y="1788475"/>
              <a:ext cx="1924491" cy="76979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rrow: Chevron 4">
              <a:extLst>
                <a:ext uri="{FF2B5EF4-FFF2-40B4-BE49-F238E27FC236}">
                  <a16:creationId xmlns:a16="http://schemas.microsoft.com/office/drawing/2014/main" id="{9EB0EE66-2BCA-4F3F-A2A8-89DF8D6C84D7}"/>
                </a:ext>
              </a:extLst>
            </p:cNvPr>
            <p:cNvSpPr txBox="1"/>
            <p:nvPr/>
          </p:nvSpPr>
          <p:spPr>
            <a:xfrm>
              <a:off x="5583186" y="1788475"/>
              <a:ext cx="1154695" cy="7697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006" tIns="14669" rIns="14669" bIns="1466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100" kern="1200" dirty="0"/>
                <a:t>Xoserve Finance  Write Off or</a:t>
              </a:r>
              <a:r>
                <a:rPr lang="en-GB" sz="1100" dirty="0"/>
                <a:t> </a:t>
              </a:r>
              <a:r>
                <a:rPr lang="en-GB" sz="1100" kern="1200" dirty="0"/>
                <a:t>Recover Debt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9E3E5D0-7C43-4CE8-A7BB-BB805BB4316F}"/>
              </a:ext>
            </a:extLst>
          </p:cNvPr>
          <p:cNvGrpSpPr/>
          <p:nvPr/>
        </p:nvGrpSpPr>
        <p:grpSpPr>
          <a:xfrm>
            <a:off x="3609754" y="3003798"/>
            <a:ext cx="1924491" cy="769796"/>
            <a:chOff x="5198288" y="1788475"/>
            <a:chExt cx="1924491" cy="769796"/>
          </a:xfrm>
        </p:grpSpPr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905F8D6E-8F8B-4288-AEAA-7189F18618A6}"/>
                </a:ext>
              </a:extLst>
            </p:cNvPr>
            <p:cNvSpPr/>
            <p:nvPr/>
          </p:nvSpPr>
          <p:spPr>
            <a:xfrm>
              <a:off x="5198288" y="1788475"/>
              <a:ext cx="1924491" cy="76979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Arrow: Chevron 4">
              <a:extLst>
                <a:ext uri="{FF2B5EF4-FFF2-40B4-BE49-F238E27FC236}">
                  <a16:creationId xmlns:a16="http://schemas.microsoft.com/office/drawing/2014/main" id="{3902F60E-A8FF-4EEF-86D3-6B96094D4FBB}"/>
                </a:ext>
              </a:extLst>
            </p:cNvPr>
            <p:cNvSpPr txBox="1"/>
            <p:nvPr/>
          </p:nvSpPr>
          <p:spPr>
            <a:xfrm>
              <a:off x="5583186" y="1788475"/>
              <a:ext cx="1154695" cy="7697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006" tIns="14669" rIns="14669" bIns="1466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100" kern="1200" dirty="0"/>
                <a:t>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182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4785C1D59E5E43B451ABEB42321C32" ma:contentTypeVersion="4" ma:contentTypeDescription="Create a new document." ma:contentTypeScope="" ma:versionID="1f1f60db41898f7cac40abb4659111ef">
  <xsd:schema xmlns:xsd="http://www.w3.org/2001/XMLSchema" xmlns:xs="http://www.w3.org/2001/XMLSchema" xmlns:p="http://schemas.microsoft.com/office/2006/metadata/properties" xmlns:ns2="585a434f-d584-485b-8712-be6a1ce469b8" xmlns:ns3="985b439c-729b-418b-94f3-fa2ce7e1f96e" targetNamespace="http://schemas.microsoft.com/office/2006/metadata/properties" ma:root="true" ma:fieldsID="f98ecc358bf7a4ee7754e440e97debc5" ns2:_="" ns3:_="">
    <xsd:import namespace="585a434f-d584-485b-8712-be6a1ce469b8"/>
    <xsd:import namespace="985b439c-729b-418b-94f3-fa2ce7e1f9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a434f-d584-485b-8712-be6a1ce469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b439c-729b-418b-94f3-fa2ce7e1f9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985b439c-729b-418b-94f3-fa2ce7e1f96e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585a434f-d584-485b-8712-be6a1ce469b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408A6C3-B650-43A4-B4B0-6849DEC0DB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5a434f-d584-485b-8712-be6a1ce469b8"/>
    <ds:schemaRef ds:uri="985b439c-729b-418b-94f3-fa2ce7e1f9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99</Words>
  <Application>Microsoft Office PowerPoint</Application>
  <PresentationFormat>On-screen Show (16:9)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DSC Debt – Proposed Process July 2020</vt:lpstr>
      <vt:lpstr>DSC Debt – Proposed Process (debt &lt; £1000 excl VAT)</vt:lpstr>
      <vt:lpstr>DSC Debt – Proposed Process (debt &gt; £1000 excl VAT)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Gill, Brendan</cp:lastModifiedBy>
  <cp:revision>141</cp:revision>
  <cp:lastPrinted>2018-12-31T15:06:41Z</cp:lastPrinted>
  <dcterms:created xsi:type="dcterms:W3CDTF">2018-09-02T17:12:15Z</dcterms:created>
  <dcterms:modified xsi:type="dcterms:W3CDTF">2020-07-23T14:28:46Z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0x010100124785C1D59E5E43B451ABEB42321C32</vt:lpwstr>
  </property>
</Properties>
</file>