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9B7312-DA89-431D-B824-D90171BFF51F}" v="1254" dt="2020-09-06T16:26:25.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52"/>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Unworkable Exceptions Backlog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Sheet1!$A$6</c:f>
              <c:strCache>
                <c:ptCount val="1"/>
                <c:pt idx="0">
                  <c:v>MN09</c:v>
                </c:pt>
              </c:strCache>
            </c:strRef>
          </c:tx>
          <c:spPr>
            <a:ln w="19050" cap="rnd">
              <a:solidFill>
                <a:schemeClr val="accent1"/>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Sheet1!$B$6:$J$6</c:f>
              <c:numCache>
                <c:formatCode>#,##0</c:formatCode>
                <c:ptCount val="9"/>
                <c:pt idx="0">
                  <c:v>171141</c:v>
                </c:pt>
                <c:pt idx="1">
                  <c:v>103014</c:v>
                </c:pt>
                <c:pt idx="2">
                  <c:v>103014</c:v>
                </c:pt>
                <c:pt idx="3">
                  <c:v>105487</c:v>
                </c:pt>
                <c:pt idx="4">
                  <c:v>106647</c:v>
                </c:pt>
                <c:pt idx="5">
                  <c:v>43114</c:v>
                </c:pt>
                <c:pt idx="6">
                  <c:v>25743</c:v>
                </c:pt>
                <c:pt idx="7">
                  <c:v>23531</c:v>
                </c:pt>
                <c:pt idx="8">
                  <c:v>16640</c:v>
                </c:pt>
              </c:numCache>
            </c:numRef>
          </c:yVal>
          <c:smooth val="0"/>
          <c:extLst>
            <c:ext xmlns:c16="http://schemas.microsoft.com/office/drawing/2014/chart" uri="{C3380CC4-5D6E-409C-BE32-E72D297353CC}">
              <c16:uniqueId val="{00000000-00E3-44F2-865A-EC6E7AB2EA6C}"/>
            </c:ext>
          </c:extLst>
        </c:ser>
        <c:ser>
          <c:idx val="1"/>
          <c:order val="1"/>
          <c:tx>
            <c:strRef>
              <c:f>Sheet1!$A$7</c:f>
              <c:strCache>
                <c:ptCount val="1"/>
                <c:pt idx="0">
                  <c:v>BI40</c:v>
                </c:pt>
              </c:strCache>
            </c:strRef>
          </c:tx>
          <c:spPr>
            <a:ln w="19050" cap="rnd">
              <a:solidFill>
                <a:schemeClr val="accent2"/>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Sheet1!$B$7:$J$7</c:f>
              <c:numCache>
                <c:formatCode>#,##0</c:formatCode>
                <c:ptCount val="9"/>
                <c:pt idx="0">
                  <c:v>10394</c:v>
                </c:pt>
                <c:pt idx="1">
                  <c:v>10522</c:v>
                </c:pt>
                <c:pt idx="2">
                  <c:v>10522</c:v>
                </c:pt>
                <c:pt idx="3">
                  <c:v>10511</c:v>
                </c:pt>
                <c:pt idx="4">
                  <c:v>10585</c:v>
                </c:pt>
                <c:pt idx="5">
                  <c:v>10612</c:v>
                </c:pt>
                <c:pt idx="6">
                  <c:v>10543</c:v>
                </c:pt>
                <c:pt idx="7">
                  <c:v>10783</c:v>
                </c:pt>
                <c:pt idx="8">
                  <c:v>46</c:v>
                </c:pt>
              </c:numCache>
            </c:numRef>
          </c:yVal>
          <c:smooth val="0"/>
          <c:extLst>
            <c:ext xmlns:c16="http://schemas.microsoft.com/office/drawing/2014/chart" uri="{C3380CC4-5D6E-409C-BE32-E72D297353CC}">
              <c16:uniqueId val="{00000001-00E3-44F2-865A-EC6E7AB2EA6C}"/>
            </c:ext>
          </c:extLst>
        </c:ser>
        <c:ser>
          <c:idx val="2"/>
          <c:order val="2"/>
          <c:tx>
            <c:strRef>
              <c:f>Sheet1!$A$8</c:f>
              <c:strCache>
                <c:ptCount val="1"/>
                <c:pt idx="0">
                  <c:v>BI29</c:v>
                </c:pt>
              </c:strCache>
            </c:strRef>
          </c:tx>
          <c:spPr>
            <a:ln w="19050" cap="rnd">
              <a:solidFill>
                <a:schemeClr val="accent3"/>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Sheet1!$B$8:$J$8</c:f>
              <c:numCache>
                <c:formatCode>#,##0</c:formatCode>
                <c:ptCount val="9"/>
                <c:pt idx="0">
                  <c:v>190</c:v>
                </c:pt>
                <c:pt idx="1">
                  <c:v>181</c:v>
                </c:pt>
                <c:pt idx="2">
                  <c:v>181</c:v>
                </c:pt>
                <c:pt idx="3">
                  <c:v>203</c:v>
                </c:pt>
                <c:pt idx="4">
                  <c:v>248</c:v>
                </c:pt>
                <c:pt idx="5">
                  <c:v>113</c:v>
                </c:pt>
                <c:pt idx="6">
                  <c:v>108</c:v>
                </c:pt>
                <c:pt idx="7">
                  <c:v>101</c:v>
                </c:pt>
                <c:pt idx="8">
                  <c:v>99</c:v>
                </c:pt>
              </c:numCache>
            </c:numRef>
          </c:yVal>
          <c:smooth val="0"/>
          <c:extLst>
            <c:ext xmlns:c16="http://schemas.microsoft.com/office/drawing/2014/chart" uri="{C3380CC4-5D6E-409C-BE32-E72D297353CC}">
              <c16:uniqueId val="{00000002-00E3-44F2-865A-EC6E7AB2EA6C}"/>
            </c:ext>
          </c:extLst>
        </c:ser>
        <c:ser>
          <c:idx val="3"/>
          <c:order val="3"/>
          <c:tx>
            <c:strRef>
              <c:f>Sheet1!$A$9</c:f>
              <c:strCache>
                <c:ptCount val="1"/>
                <c:pt idx="0">
                  <c:v>Total</c:v>
                </c:pt>
              </c:strCache>
            </c:strRef>
          </c:tx>
          <c:spPr>
            <a:ln w="19050" cap="rnd">
              <a:solidFill>
                <a:schemeClr val="accent4"/>
              </a:solidFill>
              <a:round/>
            </a:ln>
            <a:effectLst/>
          </c:spPr>
          <c:marker>
            <c:symbol val="none"/>
          </c:marker>
          <c:xVal>
            <c:numRef>
              <c:f>Sheet1!$B$5:$J$5</c:f>
              <c:numCache>
                <c:formatCode>d\-mmm\-yy</c:formatCode>
                <c:ptCount val="9"/>
                <c:pt idx="0">
                  <c:v>43994</c:v>
                </c:pt>
                <c:pt idx="1">
                  <c:v>44001</c:v>
                </c:pt>
                <c:pt idx="2">
                  <c:v>44008</c:v>
                </c:pt>
                <c:pt idx="3">
                  <c:v>44015</c:v>
                </c:pt>
                <c:pt idx="4">
                  <c:v>44022</c:v>
                </c:pt>
                <c:pt idx="5">
                  <c:v>44029</c:v>
                </c:pt>
                <c:pt idx="6">
                  <c:v>44036</c:v>
                </c:pt>
                <c:pt idx="7">
                  <c:v>44043</c:v>
                </c:pt>
                <c:pt idx="8">
                  <c:v>44050</c:v>
                </c:pt>
              </c:numCache>
            </c:numRef>
          </c:xVal>
          <c:yVal>
            <c:numRef>
              <c:f>Sheet1!$B$9:$J$9</c:f>
              <c:numCache>
                <c:formatCode>#,##0</c:formatCode>
                <c:ptCount val="9"/>
                <c:pt idx="0">
                  <c:v>181725</c:v>
                </c:pt>
                <c:pt idx="1">
                  <c:v>113717</c:v>
                </c:pt>
                <c:pt idx="2">
                  <c:v>113717</c:v>
                </c:pt>
                <c:pt idx="3">
                  <c:v>116201</c:v>
                </c:pt>
                <c:pt idx="4">
                  <c:v>117480</c:v>
                </c:pt>
                <c:pt idx="5">
                  <c:v>53839</c:v>
                </c:pt>
                <c:pt idx="6">
                  <c:v>36394</c:v>
                </c:pt>
                <c:pt idx="7">
                  <c:v>34415</c:v>
                </c:pt>
                <c:pt idx="8">
                  <c:v>16785</c:v>
                </c:pt>
              </c:numCache>
            </c:numRef>
          </c:yVal>
          <c:smooth val="0"/>
          <c:extLst>
            <c:ext xmlns:c16="http://schemas.microsoft.com/office/drawing/2014/chart" uri="{C3380CC4-5D6E-409C-BE32-E72D297353CC}">
              <c16:uniqueId val="{00000003-00E3-44F2-865A-EC6E7AB2EA6C}"/>
            </c:ext>
          </c:extLst>
        </c:ser>
        <c:dLbls>
          <c:showLegendKey val="0"/>
          <c:showVal val="0"/>
          <c:showCatName val="0"/>
          <c:showSerName val="0"/>
          <c:showPercent val="0"/>
          <c:showBubbleSize val="0"/>
        </c:dLbls>
        <c:axId val="856190992"/>
        <c:axId val="1013350800"/>
      </c:scatterChart>
      <c:valAx>
        <c:axId val="856190992"/>
        <c:scaling>
          <c:orientation val="minMax"/>
        </c:scaling>
        <c:delete val="0"/>
        <c:axPos val="b"/>
        <c:majorGridlines>
          <c:spPr>
            <a:ln w="9525" cap="flat" cmpd="sng" algn="ctr">
              <a:solidFill>
                <a:schemeClr val="tx1">
                  <a:lumMod val="15000"/>
                  <a:lumOff val="85000"/>
                </a:schemeClr>
              </a:solidFill>
              <a:round/>
            </a:ln>
            <a:effectLst/>
          </c:spPr>
        </c:majorGridlines>
        <c:numFmt formatCode="d\-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3350800"/>
        <c:crosses val="autoZero"/>
        <c:crossBetween val="midCat"/>
      </c:valAx>
      <c:valAx>
        <c:axId val="1013350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61909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10/09/2020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420856" cy="369332"/>
          </a:xfrm>
          <a:prstGeom prst="rect">
            <a:avLst/>
          </a:prstGeom>
        </p:spPr>
        <p:txBody>
          <a:bodyPr wrap="none">
            <a:spAutoFit/>
          </a:bodyPr>
          <a:lstStyle/>
          <a:p>
            <a:r>
              <a:rPr lang="en-GB" b="1" dirty="0">
                <a:solidFill>
                  <a:schemeClr val="accent1">
                    <a:lumMod val="75000"/>
                  </a:schemeClr>
                </a:solidFill>
                <a:cs typeface="Arial"/>
              </a:rPr>
              <a:t>16</a:t>
            </a:r>
            <a:r>
              <a:rPr lang="en-GB" b="1" baseline="30000" dirty="0">
                <a:solidFill>
                  <a:schemeClr val="accent1">
                    <a:lumMod val="75000"/>
                  </a:schemeClr>
                </a:solidFill>
                <a:cs typeface="Arial"/>
              </a:rPr>
              <a:t>th</a:t>
            </a:r>
            <a:r>
              <a:rPr lang="en-GB" b="1" dirty="0">
                <a:solidFill>
                  <a:schemeClr val="accent1">
                    <a:lumMod val="75000"/>
                  </a:schemeClr>
                </a:solidFill>
                <a:cs typeface="Arial"/>
              </a:rPr>
              <a:t> September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3486393817"/>
              </p:ext>
            </p:extLst>
          </p:nvPr>
        </p:nvGraphicFramePr>
        <p:xfrm>
          <a:off x="54000" y="647489"/>
          <a:ext cx="9036000" cy="4099769"/>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mn-lt"/>
                          <a:ea typeface="+mn-ea"/>
                          <a:cs typeface="Arial"/>
                        </a:rPr>
                        <a:t>A dedicated Project Team has been assigned with the aim of clearing  the backlog of defects by mid November 2020. This will enable the Plan to return to green and the defect SLAs will be met.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Dedicated team to progress defects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dirty="0">
                          <a:solidFill>
                            <a:schemeClr val="tx1"/>
                          </a:solidFill>
                        </a:rPr>
                        <a:t>Automation of exception resolution steps continuing to be worked upon – system automation developed and implemented for some exceptions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 dedicated Project Team has been assigned with the aim of clearing  the backlog of defects by mid November 2020</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August)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1"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44 MPRNS with mismatch were included in the relevant customer’s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 manual error resulted in the simulated ASP files being incorrectly released to customers. A communication was issued advising customers to delete the incorrect file and await delivery on the correct ASP file, on the scheduled invoice date. </a:t>
                      </a:r>
                    </a:p>
                    <a:p>
                      <a:pPr marL="0" marR="0" lvl="0" indent="0" algn="l">
                        <a:lnSpc>
                          <a:spcPct val="100000"/>
                        </a:lnSpc>
                        <a:spcBef>
                          <a:spcPts val="0"/>
                        </a:spcBef>
                        <a:spcAft>
                          <a:spcPts val="0"/>
                        </a:spcAft>
                        <a:buFont typeface="Arial" panose="020B0604020202020204" pitchFamily="34" charset="0"/>
                        <a:buNone/>
                      </a:pPr>
                      <a:endParaRPr lang="en-GB" sz="900" b="1" kern="1200" baseline="0" dirty="0">
                        <a:solidFill>
                          <a:schemeClr val="tx1"/>
                        </a:solidFill>
                        <a:latin typeface="+mn-lt"/>
                        <a:ea typeface="+mn-ea"/>
                        <a:cs typeface="Arial"/>
                      </a:endParaRPr>
                    </a:p>
                    <a:p>
                      <a:pPr marL="0" marR="0" lvl="0" indent="0" algn="l">
                        <a:lnSpc>
                          <a:spcPct val="100000"/>
                        </a:lnSpc>
                        <a:spcBef>
                          <a:spcPts val="0"/>
                        </a:spcBef>
                        <a:spcAft>
                          <a:spcPts val="0"/>
                        </a:spcAft>
                        <a:buFont typeface="Arial" panose="020B0604020202020204" pitchFamily="34" charset="0"/>
                        <a:buNone/>
                      </a:pPr>
                      <a:endParaRPr lang="en-GB" sz="900" b="1" kern="1200" baseline="0" dirty="0">
                        <a:solidFill>
                          <a:schemeClr val="tx1"/>
                        </a:solidFill>
                        <a:latin typeface="+mn-lt"/>
                        <a:ea typeface="+mn-ea"/>
                        <a:cs typeface="Arial"/>
                      </a:endParaRPr>
                    </a:p>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1"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November 2020.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Significant reduction in the number of exceptions – down to 35k from 74k in August.</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September)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Release adjustments for remaining MPRNs affected by defect 61866</a:t>
                      </a: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Testing of tool to calculate adjustments (delivery as part of AQ Taskforce)</a:t>
                      </a: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Notification to customers of the value of adjustments as a result of defects</a:t>
                      </a: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Notification to customers for MN09 exceptions</a:t>
                      </a: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Issue adjustments for MN09 exceptions</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603360843"/>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44 MPRNs out of the 183,410 LSPs (0.02%)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44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r>
              <a:rPr lang="en-GB" sz="1000" dirty="0">
                <a:solidFill>
                  <a:schemeClr val="tx1"/>
                </a:solidFill>
              </a:rPr>
              <a:t>Manual error resulted in simulated ASP files were incorrectly released to customers.</a:t>
            </a:r>
          </a:p>
        </p:txBody>
      </p:sp>
      <p:graphicFrame>
        <p:nvGraphicFramePr>
          <p:cNvPr id="4" name="Table 3">
            <a:extLst>
              <a:ext uri="{FF2B5EF4-FFF2-40B4-BE49-F238E27FC236}">
                <a16:creationId xmlns:a16="http://schemas.microsoft.com/office/drawing/2014/main" id="{D85DAF45-C432-4923-BAD0-F85DEE5F63BA}"/>
              </a:ext>
            </a:extLst>
          </p:cNvPr>
          <p:cNvGraphicFramePr>
            <a:graphicFrameLocks noGrp="1"/>
          </p:cNvGraphicFramePr>
          <p:nvPr>
            <p:extLst>
              <p:ext uri="{D42A27DB-BD31-4B8C-83A1-F6EECF244321}">
                <p14:modId xmlns:p14="http://schemas.microsoft.com/office/powerpoint/2010/main" val="3535468851"/>
              </p:ext>
            </p:extLst>
          </p:nvPr>
        </p:nvGraphicFramePr>
        <p:xfrm>
          <a:off x="91440" y="617042"/>
          <a:ext cx="6677953" cy="3389577"/>
        </p:xfrm>
        <a:graphic>
          <a:graphicData uri="http://schemas.openxmlformats.org/drawingml/2006/table">
            <a:tbl>
              <a:tblPr/>
              <a:tblGrid>
                <a:gridCol w="580291">
                  <a:extLst>
                    <a:ext uri="{9D8B030D-6E8A-4147-A177-3AD203B41FA5}">
                      <a16:colId xmlns:a16="http://schemas.microsoft.com/office/drawing/2014/main" val="2522896437"/>
                    </a:ext>
                  </a:extLst>
                </a:gridCol>
                <a:gridCol w="663190">
                  <a:extLst>
                    <a:ext uri="{9D8B030D-6E8A-4147-A177-3AD203B41FA5}">
                      <a16:colId xmlns:a16="http://schemas.microsoft.com/office/drawing/2014/main" val="711027272"/>
                    </a:ext>
                  </a:extLst>
                </a:gridCol>
                <a:gridCol w="764510">
                  <a:extLst>
                    <a:ext uri="{9D8B030D-6E8A-4147-A177-3AD203B41FA5}">
                      <a16:colId xmlns:a16="http://schemas.microsoft.com/office/drawing/2014/main" val="1133172095"/>
                    </a:ext>
                  </a:extLst>
                </a:gridCol>
                <a:gridCol w="1003996">
                  <a:extLst>
                    <a:ext uri="{9D8B030D-6E8A-4147-A177-3AD203B41FA5}">
                      <a16:colId xmlns:a16="http://schemas.microsoft.com/office/drawing/2014/main" val="3325944523"/>
                    </a:ext>
                  </a:extLst>
                </a:gridCol>
                <a:gridCol w="893464">
                  <a:extLst>
                    <a:ext uri="{9D8B030D-6E8A-4147-A177-3AD203B41FA5}">
                      <a16:colId xmlns:a16="http://schemas.microsoft.com/office/drawing/2014/main" val="715280311"/>
                    </a:ext>
                  </a:extLst>
                </a:gridCol>
                <a:gridCol w="810565">
                  <a:extLst>
                    <a:ext uri="{9D8B030D-6E8A-4147-A177-3AD203B41FA5}">
                      <a16:colId xmlns:a16="http://schemas.microsoft.com/office/drawing/2014/main" val="1516901173"/>
                    </a:ext>
                  </a:extLst>
                </a:gridCol>
                <a:gridCol w="1003996">
                  <a:extLst>
                    <a:ext uri="{9D8B030D-6E8A-4147-A177-3AD203B41FA5}">
                      <a16:colId xmlns:a16="http://schemas.microsoft.com/office/drawing/2014/main" val="1972561309"/>
                    </a:ext>
                  </a:extLst>
                </a:gridCol>
                <a:gridCol w="957941">
                  <a:extLst>
                    <a:ext uri="{9D8B030D-6E8A-4147-A177-3AD203B41FA5}">
                      <a16:colId xmlns:a16="http://schemas.microsoft.com/office/drawing/2014/main" val="1103030864"/>
                    </a:ext>
                  </a:extLst>
                </a:gridCol>
              </a:tblGrid>
              <a:tr h="200172">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850885"/>
                  </a:ext>
                </a:extLst>
              </a:tr>
              <a:tr h="587169">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dirty="0">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3916640425"/>
                  </a:ext>
                </a:extLst>
              </a:tr>
              <a:tr h="200172">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8270642"/>
                  </a:ext>
                </a:extLst>
              </a:tr>
              <a:tr h="200172">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6459366"/>
                  </a:ext>
                </a:extLst>
              </a:tr>
              <a:tr h="200172">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3963462"/>
                  </a:ext>
                </a:extLst>
              </a:tr>
              <a:tr h="200172">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457747"/>
                  </a:ext>
                </a:extLst>
              </a:tr>
              <a:tr h="200172">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000646"/>
                  </a:ext>
                </a:extLst>
              </a:tr>
              <a:tr h="200172">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264253"/>
                  </a:ext>
                </a:extLst>
              </a:tr>
              <a:tr h="200172">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2017900"/>
                  </a:ext>
                </a:extLst>
              </a:tr>
              <a:tr h="200172">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3834654"/>
                  </a:ext>
                </a:extLst>
              </a:tr>
              <a:tr h="200172">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0728316"/>
                  </a:ext>
                </a:extLst>
              </a:tr>
              <a:tr h="200172">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630369"/>
                  </a:ext>
                </a:extLst>
              </a:tr>
              <a:tr h="200172">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637509"/>
                  </a:ext>
                </a:extLst>
              </a:tr>
              <a:tr h="200172">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030363"/>
                  </a:ext>
                </a:extLst>
              </a:tr>
              <a:tr h="200172">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58535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54877356"/>
              </p:ext>
            </p:extLst>
          </p:nvPr>
        </p:nvGraphicFramePr>
        <p:xfrm>
          <a:off x="6861016" y="483518"/>
          <a:ext cx="2088232" cy="366213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33,561 distinct MPRNs currently have unresolved exceptions within our systems (as of 2nd September 2020).</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33215E-B335-46BD-8976-001D1F3AD865}"/>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Unworkable Exceptions</a:t>
            </a:r>
          </a:p>
        </p:txBody>
      </p:sp>
      <p:sp>
        <p:nvSpPr>
          <p:cNvPr id="6" name="Title 1">
            <a:extLst>
              <a:ext uri="{FF2B5EF4-FFF2-40B4-BE49-F238E27FC236}">
                <a16:creationId xmlns:a16="http://schemas.microsoft.com/office/drawing/2014/main" id="{FFC947CF-12B4-4C57-8461-1A66B9FCE290}"/>
              </a:ext>
            </a:extLst>
          </p:cNvPr>
          <p:cNvSpPr txBox="1">
            <a:spLocks/>
          </p:cNvSpPr>
          <p:nvPr/>
        </p:nvSpPr>
        <p:spPr>
          <a:xfrm>
            <a:off x="45720" y="701367"/>
            <a:ext cx="8949208" cy="723573"/>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t>The majority of exceptions are resolved via a technical or business solution and have no impact to customers as they are resolved before they are needed in the next step of the process. Good progress has been made on the unworkable exceptions backlog. The backlog has been reduced to 16,785 from 181,725 (reduction of 91%).</a:t>
            </a:r>
            <a:endParaRPr lang="en-GB" sz="1200" b="0" dirty="0">
              <a:solidFill>
                <a:schemeClr val="tx2"/>
              </a:solidFill>
            </a:endParaRPr>
          </a:p>
        </p:txBody>
      </p:sp>
      <p:graphicFrame>
        <p:nvGraphicFramePr>
          <p:cNvPr id="7" name="Chart 6">
            <a:extLst>
              <a:ext uri="{FF2B5EF4-FFF2-40B4-BE49-F238E27FC236}">
                <a16:creationId xmlns:a16="http://schemas.microsoft.com/office/drawing/2014/main" id="{612492C0-8EA3-415D-8311-3DBCE7B21E99}"/>
              </a:ext>
            </a:extLst>
          </p:cNvPr>
          <p:cNvGraphicFramePr>
            <a:graphicFrameLocks/>
          </p:cNvGraphicFramePr>
          <p:nvPr>
            <p:extLst>
              <p:ext uri="{D42A27DB-BD31-4B8C-83A1-F6EECF244321}">
                <p14:modId xmlns:p14="http://schemas.microsoft.com/office/powerpoint/2010/main" val="3698760851"/>
              </p:ext>
            </p:extLst>
          </p:nvPr>
        </p:nvGraphicFramePr>
        <p:xfrm>
          <a:off x="769620" y="1478280"/>
          <a:ext cx="7665720" cy="2872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564229681"/>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410 </a:t>
            </a:r>
            <a:r>
              <a:rPr lang="en-GB" sz="1200" b="0" dirty="0">
                <a:solidFill>
                  <a:schemeClr val="tx1"/>
                </a:solidFill>
              </a:rPr>
              <a:t>distinct MPRNs for the June 2020 billing period currently have bill blocks placed upon them (as at 2nd September 2020).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683195872"/>
              </p:ext>
            </p:extLst>
          </p:nvPr>
        </p:nvGraphicFramePr>
        <p:xfrm>
          <a:off x="6662499" y="18407"/>
          <a:ext cx="2327546" cy="5002378"/>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00371">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60668">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0371">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0371">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0371">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03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0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219298">
                <a:tc>
                  <a:txBody>
                    <a:bodyPr/>
                    <a:lstStyle/>
                    <a:p>
                      <a:pPr lvl="0"/>
                      <a:r>
                        <a:rPr lang="en-US" sz="1200" kern="1200" dirty="0">
                          <a:solidFill>
                            <a:schemeClr val="tx1"/>
                          </a:solidFill>
                          <a:effectLst/>
                          <a:latin typeface="+mj-lt"/>
                          <a:ea typeface="+mn-ea"/>
                          <a:cs typeface="Calibri" panose="020F0502020204030204" pitchFamily="34" charset="0"/>
                        </a:rPr>
                        <a:t>1 defects did not meet the August SLA:</a:t>
                      </a:r>
                    </a:p>
                    <a:p>
                      <a:pPr lvl="0"/>
                      <a:endParaRPr lang="en-US" sz="750" kern="1200" dirty="0">
                        <a:solidFill>
                          <a:schemeClr val="tx1"/>
                        </a:solidFill>
                        <a:effectLst/>
                        <a:latin typeface="+mj-lt"/>
                        <a:ea typeface="+mn-ea"/>
                        <a:cs typeface="Calibri" panose="020F0502020204030204" pitchFamily="34" charset="0"/>
                      </a:endParaRPr>
                    </a:p>
                    <a:p>
                      <a:endParaRPr lang="en-GB" dirty="0">
                        <a:effectLst/>
                      </a:endParaRPr>
                    </a:p>
                    <a:p>
                      <a:pPr marL="742950" lvl="1" indent="-285750">
                        <a:spcAft>
                          <a:spcPts val="0"/>
                        </a:spcAft>
                        <a:buFont typeface="Courier New" panose="02070309020205020404" pitchFamily="49" charset="0"/>
                        <a:buChar char="o"/>
                      </a:pPr>
                      <a:r>
                        <a:rPr lang="en-GB" sz="1200" dirty="0">
                          <a:effectLst/>
                          <a:latin typeface="Calibri" panose="020F0502020204030204" pitchFamily="34" charset="0"/>
                          <a:ea typeface="Times New Roman" panose="02020603050405020304" pitchFamily="18" charset="0"/>
                        </a:rPr>
                        <a:t>62784 – Defect was placed on hold on 09/07 as code locked with 60999.  </a:t>
                      </a:r>
                      <a:r>
                        <a:rPr lang="en-GB" sz="1200" dirty="0">
                          <a:solidFill>
                            <a:srgbClr val="0070C0"/>
                          </a:solidFill>
                          <a:effectLst/>
                          <a:latin typeface="Calibri" panose="020F0502020204030204" pitchFamily="34" charset="0"/>
                          <a:ea typeface="Times New Roman" panose="02020603050405020304" pitchFamily="18" charset="0"/>
                        </a:rPr>
                        <a:t>On Hold status was removed on 10/08 and is currently in UAT Execution.</a:t>
                      </a:r>
                      <a:endParaRPr lang="en-GB" sz="1200" dirty="0">
                        <a:effectLst/>
                        <a:latin typeface="Calibri" panose="020F0502020204030204" pitchFamily="34" charset="0"/>
                        <a:ea typeface="Calibri" panose="020F0502020204030204" pitchFamily="34" charset="0"/>
                      </a:endParaRPr>
                    </a:p>
                    <a:p>
                      <a:pPr>
                        <a:spcAft>
                          <a:spcPts val="0"/>
                        </a:spcAft>
                      </a:pPr>
                      <a:r>
                        <a:rPr lang="en-GB" sz="1800" dirty="0">
                          <a:solidFill>
                            <a:srgbClr val="FF0000"/>
                          </a:solidFill>
                          <a:effectLst/>
                          <a:latin typeface="Calibri" panose="020F0502020204030204" pitchFamily="34" charset="0"/>
                          <a:ea typeface="Calibri" panose="020F0502020204030204" pitchFamily="34" charset="0"/>
                        </a:rPr>
                        <a:t> </a:t>
                      </a:r>
                      <a:endParaRPr lang="en-GB" sz="3200" dirty="0">
                        <a:effectLst/>
                        <a:latin typeface="Calibri" panose="020F0502020204030204" pitchFamily="34" charset="0"/>
                        <a:ea typeface="Calibri" panose="020F0502020204030204" pitchFamily="34" charset="0"/>
                      </a:endParaRP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16 open ASP/AML related defects as of 7</a:t>
            </a:r>
            <a:r>
              <a:rPr lang="en-GB" sz="1200" baseline="30000" dirty="0">
                <a:solidFill>
                  <a:schemeClr val="tx1"/>
                </a:solidFill>
              </a:rPr>
              <a:t>th</a:t>
            </a:r>
            <a:r>
              <a:rPr lang="en-GB" sz="1200" dirty="0">
                <a:solidFill>
                  <a:schemeClr val="tx1"/>
                </a:solidFill>
              </a:rPr>
              <a:t> August2020</a:t>
            </a:r>
          </a:p>
          <a:p>
            <a:r>
              <a:rPr lang="en-GB" sz="1000" dirty="0">
                <a:solidFill>
                  <a:schemeClr val="tx1"/>
                </a:solidFill>
              </a:rPr>
              <a:t>(16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2" name="Table 11">
            <a:extLst>
              <a:ext uri="{FF2B5EF4-FFF2-40B4-BE49-F238E27FC236}">
                <a16:creationId xmlns:a16="http://schemas.microsoft.com/office/drawing/2014/main" id="{4A1BACB2-4E01-40D4-8FBD-3EF8F7D8361A}"/>
              </a:ext>
            </a:extLst>
          </p:cNvPr>
          <p:cNvGraphicFramePr>
            <a:graphicFrameLocks noGrp="1"/>
          </p:cNvGraphicFramePr>
          <p:nvPr>
            <p:extLst>
              <p:ext uri="{D42A27DB-BD31-4B8C-83A1-F6EECF244321}">
                <p14:modId xmlns:p14="http://schemas.microsoft.com/office/powerpoint/2010/main" val="1723580272"/>
              </p:ext>
            </p:extLst>
          </p:nvPr>
        </p:nvGraphicFramePr>
        <p:xfrm>
          <a:off x="222772" y="579336"/>
          <a:ext cx="6273983" cy="4566328"/>
        </p:xfrm>
        <a:graphic>
          <a:graphicData uri="http://schemas.openxmlformats.org/drawingml/2006/table">
            <a:tbl>
              <a:tblPr firstRow="1" firstCol="1" bandRow="1"/>
              <a:tblGrid>
                <a:gridCol w="551537">
                  <a:extLst>
                    <a:ext uri="{9D8B030D-6E8A-4147-A177-3AD203B41FA5}">
                      <a16:colId xmlns:a16="http://schemas.microsoft.com/office/drawing/2014/main" val="2362066153"/>
                    </a:ext>
                  </a:extLst>
                </a:gridCol>
                <a:gridCol w="3532227">
                  <a:extLst>
                    <a:ext uri="{9D8B030D-6E8A-4147-A177-3AD203B41FA5}">
                      <a16:colId xmlns:a16="http://schemas.microsoft.com/office/drawing/2014/main" val="3839342189"/>
                    </a:ext>
                  </a:extLst>
                </a:gridCol>
                <a:gridCol w="638151">
                  <a:extLst>
                    <a:ext uri="{9D8B030D-6E8A-4147-A177-3AD203B41FA5}">
                      <a16:colId xmlns:a16="http://schemas.microsoft.com/office/drawing/2014/main" val="3360280977"/>
                    </a:ext>
                  </a:extLst>
                </a:gridCol>
                <a:gridCol w="776034">
                  <a:extLst>
                    <a:ext uri="{9D8B030D-6E8A-4147-A177-3AD203B41FA5}">
                      <a16:colId xmlns:a16="http://schemas.microsoft.com/office/drawing/2014/main" val="3925673269"/>
                    </a:ext>
                  </a:extLst>
                </a:gridCol>
                <a:gridCol w="776034">
                  <a:extLst>
                    <a:ext uri="{9D8B030D-6E8A-4147-A177-3AD203B41FA5}">
                      <a16:colId xmlns:a16="http://schemas.microsoft.com/office/drawing/2014/main" val="1173627696"/>
                    </a:ext>
                  </a:extLst>
                </a:gridCol>
              </a:tblGrid>
              <a:tr h="84734">
                <a:tc>
                  <a:txBody>
                    <a:bodyPr/>
                    <a:lstStyle/>
                    <a:p>
                      <a:pPr algn="ctr">
                        <a:spcAft>
                          <a:spcPts val="0"/>
                        </a:spcAft>
                      </a:pPr>
                      <a:r>
                        <a:rPr lang="en-GB" sz="400">
                          <a:solidFill>
                            <a:srgbClr val="FFFFFF"/>
                          </a:solidFill>
                          <a:effectLst/>
                          <a:latin typeface="Calibri" panose="020F0502020204030204" pitchFamily="34" charset="0"/>
                          <a:ea typeface="Calibri" panose="020F0502020204030204" pitchFamily="34" charset="0"/>
                        </a:rPr>
                        <a:t>Defect ID</a:t>
                      </a:r>
                      <a:endParaRPr lang="en-GB" sz="400">
                        <a:effectLst/>
                        <a:latin typeface="Calibri" panose="020F0502020204030204" pitchFamily="34" charset="0"/>
                        <a:ea typeface="Calibri" panose="020F0502020204030204" pitchFamily="34" charset="0"/>
                      </a:endParaRPr>
                    </a:p>
                  </a:txBody>
                  <a:tcPr marL="25689" marR="25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400">
                          <a:solidFill>
                            <a:srgbClr val="FFFFFF"/>
                          </a:solidFill>
                          <a:effectLst/>
                          <a:latin typeface="Calibri" panose="020F0502020204030204" pitchFamily="34" charset="0"/>
                          <a:ea typeface="Calibri" panose="020F0502020204030204" pitchFamily="34" charset="0"/>
                        </a:rPr>
                        <a:t>Defect Title</a:t>
                      </a:r>
                      <a:endParaRPr lang="en-GB" sz="400">
                        <a:effectLst/>
                        <a:latin typeface="Calibri" panose="020F0502020204030204" pitchFamily="34" charset="0"/>
                        <a:ea typeface="Calibri" panose="020F0502020204030204" pitchFamily="34" charset="0"/>
                      </a:endParaRPr>
                    </a:p>
                  </a:txBody>
                  <a:tcPr marL="25689" marR="25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400">
                          <a:solidFill>
                            <a:srgbClr val="FFFFFF"/>
                          </a:solidFill>
                          <a:effectLst/>
                          <a:latin typeface="Calibri" panose="020F0502020204030204" pitchFamily="34" charset="0"/>
                          <a:ea typeface="Calibri" panose="020F0502020204030204" pitchFamily="34" charset="0"/>
                        </a:rPr>
                        <a:t>Date Detected</a:t>
                      </a:r>
                      <a:endParaRPr lang="en-GB" sz="400">
                        <a:effectLst/>
                        <a:latin typeface="Calibri" panose="020F0502020204030204" pitchFamily="34" charset="0"/>
                        <a:ea typeface="Calibri" panose="020F0502020204030204" pitchFamily="34" charset="0"/>
                      </a:endParaRPr>
                    </a:p>
                  </a:txBody>
                  <a:tcPr marL="25689" marR="25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400">
                          <a:solidFill>
                            <a:srgbClr val="FFFFFF"/>
                          </a:solidFill>
                          <a:effectLst/>
                          <a:latin typeface="Calibri" panose="020F0502020204030204" pitchFamily="34" charset="0"/>
                          <a:ea typeface="Calibri" panose="020F0502020204030204" pitchFamily="34" charset="0"/>
                        </a:rPr>
                        <a:t>Target Fix Date</a:t>
                      </a:r>
                      <a:endParaRPr lang="en-GB" sz="400">
                        <a:effectLst/>
                        <a:latin typeface="Calibri" panose="020F0502020204030204" pitchFamily="34" charset="0"/>
                        <a:ea typeface="Calibri" panose="020F0502020204030204" pitchFamily="34" charset="0"/>
                      </a:endParaRPr>
                    </a:p>
                  </a:txBody>
                  <a:tcPr marL="25689" marR="25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400">
                          <a:solidFill>
                            <a:srgbClr val="FFFFFF"/>
                          </a:solidFill>
                          <a:effectLst/>
                          <a:latin typeface="Calibri" panose="020F0502020204030204" pitchFamily="34" charset="0"/>
                          <a:ea typeface="Calibri" panose="020F0502020204030204" pitchFamily="34" charset="0"/>
                        </a:rPr>
                        <a:t>SLA Resolution Date</a:t>
                      </a:r>
                      <a:endParaRPr lang="en-GB" sz="400">
                        <a:effectLst/>
                        <a:latin typeface="Calibri" panose="020F0502020204030204" pitchFamily="34" charset="0"/>
                        <a:ea typeface="Calibri" panose="020F0502020204030204" pitchFamily="34" charset="0"/>
                      </a:endParaRPr>
                    </a:p>
                  </a:txBody>
                  <a:tcPr marL="25689" marR="25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344846570"/>
                  </a:ext>
                </a:extLst>
              </a:tr>
              <a:tr h="151785">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61159</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Class change from 4 to 1 not updating total check to check volume and energy against MRD</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24/01/2020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03/04/2020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189691"/>
                  </a:ext>
                </a:extLst>
              </a:tr>
              <a:tr h="227677">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61453</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Issue in Reconciliation for Prime Sub sites : Total deemed volume and total deemed energy is populated incorrectly in case of Read replacement and read insertion scenario</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19/02/2020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08/05/2020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543673"/>
                  </a:ext>
                </a:extLst>
              </a:tr>
              <a:tr h="190511">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61452</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Rec is not happening for Prime and sub site when there is RGMA or class change or shipper transfer estimated read</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19/02/2020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04/09/2020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08/05/2020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086906"/>
                  </a:ext>
                </a:extLst>
              </a:tr>
              <a:tr h="285766">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62060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(On HOLD objects are currently locked under defect#61926 and defect#1458. and defect#60996) The cyclical read received with read on class change end date should be made inactive to avoid issues with rec</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03/04/2020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05/06/2020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486234"/>
                  </a:ext>
                </a:extLst>
              </a:tr>
              <a:tr h="116509">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62178</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Exception needs to be created in cases where profiles upload results in errors</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15/04/2020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03/07/2020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425265"/>
                  </a:ext>
                </a:extLst>
              </a:tr>
              <a:tr h="190511">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62634</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Medium priority - Inconsistent C2C behaviour of RGMA activity with partial reads through UPD file(Identified during defect 61714 testing)</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05/06/2020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07/08/2020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720318"/>
                  </a:ext>
                </a:extLst>
              </a:tr>
              <a:tr h="285766">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62513</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ON HOLD object locked with Defect #61926 and Defect#62060. (Introduced by Defect 1464) - When the Cyclic read is received in the Class 3 period before RGMA activity date(D-1), the Profile values are being loaded.</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29/05/2020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07/08/2020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2800167"/>
                  </a:ext>
                </a:extLst>
              </a:tr>
              <a:tr h="116509">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62432</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ASP Simulation Job Failure for the Bill Month 03.2020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20/05/2020</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07/08/2020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73037"/>
                  </a:ext>
                </a:extLst>
              </a:tr>
              <a:tr h="190511">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62397</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Amendment billing issue; When a bill adjustment trigger is spanning across two contracts, it is not getting properly billed.</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15/05/2020</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04/09/2020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07/08/2020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243591"/>
                  </a:ext>
                </a:extLst>
              </a:tr>
              <a:tr h="285766">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62784</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(Issue on TC6 of defect 62185 will be fixed under defect 62784 ) Read is inserted between OPNN and OPNT after a REC is performed, OPNT read should not be ignored during the Re-REC (June 20 Potential BAU defect || 62337 ||)</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19/06/2020</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04/09/2020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04/09/2020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440212"/>
                  </a:ext>
                </a:extLst>
              </a:tr>
              <a:tr h="303569">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63243</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High priority - Incorrect Reconciliation For DM Sites; where the energy charges for billing document do not appear to have taken into account previous billing, so that the prevailing energy is based on the original commodity billing and not on the reconciliation values</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30/07/2020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09/10/2020</a:t>
                      </a:r>
                      <a:endParaRPr lang="en-GB" sz="700" dirty="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09/10/2020</a:t>
                      </a:r>
                      <a:endParaRPr lang="en-GB" sz="700">
                        <a:effectLst/>
                        <a:latin typeface="Calibri" panose="020F0502020204030204" pitchFamily="34" charset="0"/>
                        <a:ea typeface="Calibri" panose="020F0502020204030204" pitchFamily="34" charset="0"/>
                      </a:endParaRP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840207"/>
                  </a:ext>
                </a:extLst>
              </a:tr>
              <a:tr h="285766">
                <a:tc>
                  <a:txBody>
                    <a:bodyPr/>
                    <a:lstStyle/>
                    <a:p>
                      <a:pPr algn="ctr">
                        <a:spcAft>
                          <a:spcPts val="0"/>
                        </a:spcAft>
                      </a:pPr>
                      <a:r>
                        <a:rPr lang="en-GB" sz="700">
                          <a:effectLst/>
                          <a:latin typeface="Calibri" panose="020F0502020204030204" pitchFamily="34" charset="0"/>
                          <a:ea typeface="Calibri" panose="020F0502020204030204" pitchFamily="34" charset="0"/>
                        </a:rPr>
                        <a:t>63346</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(On Hold object lock with defect 62784 ) High priority - Volume and Energy is being calculated incorrectly between the Estimated Read (LDEX) and the subsequent Cyclic (CYCL) Read for a Class 3 Meter Point (UBR File)</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10/08/2020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935686"/>
                  </a:ext>
                </a:extLst>
              </a:tr>
              <a:tr h="227677">
                <a:tc>
                  <a:txBody>
                    <a:bodyPr/>
                    <a:lstStyle/>
                    <a:p>
                      <a:pPr algn="ctr">
                        <a:spcAft>
                          <a:spcPts val="0"/>
                        </a:spcAft>
                      </a:pPr>
                      <a:r>
                        <a:rPr lang="en-GB" sz="700">
                          <a:effectLst/>
                          <a:latin typeface="Calibri" panose="020F0502020204030204" pitchFamily="34" charset="0"/>
                          <a:ea typeface="Calibri" panose="020F0502020204030204" pitchFamily="34" charset="0"/>
                        </a:rPr>
                        <a:t>63392</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(On HOLD object lock with defect 61967) High priority - Estimated Reads are getting derived incorrectly for the Shipper Transfer; hence shipper transfers incorrectly estimated</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14/08/2020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546072"/>
                  </a:ext>
                </a:extLst>
              </a:tr>
              <a:tr h="227677">
                <a:tc>
                  <a:txBody>
                    <a:bodyPr/>
                    <a:lstStyle/>
                    <a:p>
                      <a:pPr algn="ctr">
                        <a:spcAft>
                          <a:spcPts val="0"/>
                        </a:spcAft>
                      </a:pPr>
                      <a:r>
                        <a:rPr lang="en-GB" sz="700">
                          <a:effectLst/>
                          <a:latin typeface="Calibri" panose="020F0502020204030204" pitchFamily="34" charset="0"/>
                          <a:ea typeface="Calibri" panose="020F0502020204030204" pitchFamily="34" charset="0"/>
                        </a:rPr>
                        <a:t>63393</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High Priority - For an NDM Prime Site, the Sub site volume and energy is not getting calculated if there is an Meter Reading Unit (MRU) frequency change for the same class</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14/08/2020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127250"/>
                  </a:ext>
                </a:extLst>
              </a:tr>
              <a:tr h="190511">
                <a:tc>
                  <a:txBody>
                    <a:bodyPr/>
                    <a:lstStyle/>
                    <a:p>
                      <a:pPr algn="ctr">
                        <a:spcAft>
                          <a:spcPts val="0"/>
                        </a:spcAft>
                      </a:pPr>
                      <a:r>
                        <a:rPr lang="en-GB" sz="700">
                          <a:effectLst/>
                          <a:latin typeface="Calibri" panose="020F0502020204030204" pitchFamily="34" charset="0"/>
                          <a:ea typeface="Calibri" panose="020F0502020204030204" pitchFamily="34" charset="0"/>
                        </a:rPr>
                        <a:t>63394</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High Priority - The Class 3 read Tolerance Validation is passing due to an Incorrect CV calculation, when the last actual read date is before the Go-live Date</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14/08/2020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585550"/>
                  </a:ext>
                </a:extLst>
              </a:tr>
              <a:tr h="285766">
                <a:tc>
                  <a:txBody>
                    <a:bodyPr/>
                    <a:lstStyle/>
                    <a:p>
                      <a:pPr algn="ctr">
                        <a:spcAft>
                          <a:spcPts val="0"/>
                        </a:spcAft>
                      </a:pPr>
                      <a:r>
                        <a:rPr lang="en-GB" sz="700">
                          <a:effectLst/>
                          <a:latin typeface="Calibri" panose="020F0502020204030204" pitchFamily="34" charset="0"/>
                          <a:ea typeface="Calibri" panose="020F0502020204030204" pitchFamily="34" charset="0"/>
                        </a:rPr>
                        <a:t>63480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(Linked to @63486) Low Priority - The Last Check Read Date is getting fetched incorrectly for Twin Stream Sites when Reads are uploaded through Portal, resulting in either the Read wrongly rejected, or a break in the check to check period.</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26/08/2020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7310410"/>
                  </a:ext>
                </a:extLst>
              </a:tr>
              <a:tr h="285766">
                <a:tc>
                  <a:txBody>
                    <a:bodyPr/>
                    <a:lstStyle/>
                    <a:p>
                      <a:pPr algn="ctr">
                        <a:spcAft>
                          <a:spcPts val="0"/>
                        </a:spcAft>
                      </a:pPr>
                      <a:r>
                        <a:rPr lang="en-GB" sz="700">
                          <a:effectLst/>
                          <a:latin typeface="Calibri" panose="020F0502020204030204" pitchFamily="34" charset="0"/>
                          <a:ea typeface="Calibri" panose="020F0502020204030204" pitchFamily="34" charset="0"/>
                        </a:rPr>
                        <a:t>63485</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Medium Priority - Class 2 Reads (UDR) File process is unable to perform corrective estimation for Class 2 sites post class change from class 2 to any other class, when the actual read is in the Class 2 period</a:t>
                      </a:r>
                      <a:endParaRPr lang="en-GB" sz="70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26/08/2020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594701"/>
                  </a:ext>
                </a:extLst>
              </a:tr>
              <a:tr h="285766">
                <a:tc>
                  <a:txBody>
                    <a:bodyPr/>
                    <a:lstStyle/>
                    <a:p>
                      <a:pPr algn="ctr">
                        <a:spcAft>
                          <a:spcPts val="0"/>
                        </a:spcAft>
                      </a:pPr>
                      <a:r>
                        <a:rPr lang="en-GB" sz="700" dirty="0">
                          <a:effectLst/>
                          <a:latin typeface="Calibri" panose="020F0502020204030204" pitchFamily="34" charset="0"/>
                          <a:ea typeface="Calibri" panose="020F0502020204030204" pitchFamily="34" charset="0"/>
                        </a:rPr>
                        <a:t>63486</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(Linked to @63480) High priority - Site visit Reads submitted via Portal are getting accepted, when an SFN Read already exists for a later date, hence breaking the Check to Check Rec period. Therefore should be rejected for Class 1 &amp; 2 Sites</a:t>
                      </a:r>
                      <a:endParaRPr lang="en-GB" sz="700" dirty="0">
                        <a:effectLst/>
                        <a:latin typeface="Calibri" panose="020F0502020204030204" pitchFamily="34" charset="0"/>
                        <a:ea typeface="Calibri" panose="020F0502020204030204" pitchFamily="34" charset="0"/>
                      </a:endParaRPr>
                    </a:p>
                  </a:txBody>
                  <a:tcPr marL="25689" marR="2568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26/08/2020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effectLst/>
                          <a:latin typeface="Calibri" panose="020F0502020204030204" pitchFamily="34" charset="0"/>
                          <a:ea typeface="Calibri" panose="020F0502020204030204" pitchFamily="34" charset="0"/>
                        </a:rPr>
                        <a:t>06/11/2020</a:t>
                      </a:r>
                    </a:p>
                  </a:txBody>
                  <a:tcPr marL="25689" marR="256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83019"/>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31A99064-EBDE-463F-82AC-7FE0D671A3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01f7a547-d57a-44ce-a211-81869c79743b"/>
    <ds:schemaRef ds:uri="http://purl.org/dc/dcmitype/"/>
    <ds:schemaRef ds:uri="http://schemas.microsoft.com/office/2006/documentManagement/types"/>
    <ds:schemaRef ds:uri="http://purl.org/dc/terms/"/>
    <ds:schemaRef ds:uri="3092569d-7549-4f1f-b838-122d264c6bd8"/>
    <ds:schemaRef ds:uri="http://www.w3.org/XML/1998/namespace"/>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2749</TotalTime>
  <Words>2092</Words>
  <Application>Microsoft Office PowerPoint</Application>
  <PresentationFormat>On-screen Show (16:9)</PresentationFormat>
  <Paragraphs>348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Office Theme</vt:lpstr>
      <vt:lpstr>Amendment Invoice Update  </vt:lpstr>
      <vt:lpstr>PowerPoint Presentation</vt:lpstr>
      <vt:lpstr>Supporting Information Mismatches</vt:lpstr>
      <vt:lpstr>Exceptions</vt:lpstr>
      <vt:lpstr>Unworkable Exceptions</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37</cp:revision>
  <cp:lastPrinted>2019-12-10T08:29:51Z</cp:lastPrinted>
  <dcterms:created xsi:type="dcterms:W3CDTF">2018-09-02T17:12:15Z</dcterms:created>
  <dcterms:modified xsi:type="dcterms:W3CDTF">2020-09-10T12:43:48Z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