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368" r:id="rId5"/>
    <p:sldId id="374" r:id="rId6"/>
    <p:sldId id="353" r:id="rId7"/>
    <p:sldId id="354" r:id="rId8"/>
    <p:sldId id="377" r:id="rId9"/>
    <p:sldId id="371" r:id="rId10"/>
    <p:sldId id="378" r:id="rId11"/>
    <p:sldId id="376" r:id="rId12"/>
    <p:sldId id="370" r:id="rId13"/>
  </p:sldIdLst>
  <p:sldSz cx="12192000" cy="6858000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4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E4F5CD-E8C5-4AF8-A1CC-BEA4DF11D792}" v="1" dt="2020-09-28T10:52:12.4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814" autoAdjust="0"/>
  </p:normalViewPr>
  <p:slideViewPr>
    <p:cSldViewPr snapToGrid="0">
      <p:cViewPr varScale="1">
        <p:scale>
          <a:sx n="74" d="100"/>
          <a:sy n="74" d="100"/>
        </p:scale>
        <p:origin x="114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Hadfield" userId="a8a44ded-12a2-44ab-9ae0-8a727a1345d9" providerId="ADAL" clId="{10398233-B0D2-45FB-A254-E6870C34F03C}"/>
    <pc:docChg chg="undo modSld">
      <pc:chgData name="Richard Hadfield" userId="a8a44ded-12a2-44ab-9ae0-8a727a1345d9" providerId="ADAL" clId="{10398233-B0D2-45FB-A254-E6870C34F03C}" dt="2020-09-25T08:37:45.665" v="151" actId="20577"/>
      <pc:docMkLst>
        <pc:docMk/>
      </pc:docMkLst>
      <pc:sldChg chg="modSp">
        <pc:chgData name="Richard Hadfield" userId="a8a44ded-12a2-44ab-9ae0-8a727a1345d9" providerId="ADAL" clId="{10398233-B0D2-45FB-A254-E6870C34F03C}" dt="2020-09-25T08:37:08.046" v="150" actId="20577"/>
        <pc:sldMkLst>
          <pc:docMk/>
          <pc:sldMk cId="3809291217" sldId="371"/>
        </pc:sldMkLst>
        <pc:graphicFrameChg chg="mod modGraphic">
          <ac:chgData name="Richard Hadfield" userId="a8a44ded-12a2-44ab-9ae0-8a727a1345d9" providerId="ADAL" clId="{10398233-B0D2-45FB-A254-E6870C34F03C}" dt="2020-09-25T08:37:08.046" v="150" actId="20577"/>
          <ac:graphicFrameMkLst>
            <pc:docMk/>
            <pc:sldMk cId="3809291217" sldId="371"/>
            <ac:graphicFrameMk id="4" creationId="{BBBF281B-3C82-4C9E-BA58-EAE348D7F7FD}"/>
          </ac:graphicFrameMkLst>
        </pc:graphicFrameChg>
      </pc:sldChg>
      <pc:sldChg chg="modSp">
        <pc:chgData name="Richard Hadfield" userId="a8a44ded-12a2-44ab-9ae0-8a727a1345d9" providerId="ADAL" clId="{10398233-B0D2-45FB-A254-E6870C34F03C}" dt="2020-09-25T08:37:45.665" v="151" actId="20577"/>
        <pc:sldMkLst>
          <pc:docMk/>
          <pc:sldMk cId="3175048836" sldId="374"/>
        </pc:sldMkLst>
        <pc:spChg chg="mod">
          <ac:chgData name="Richard Hadfield" userId="a8a44ded-12a2-44ab-9ae0-8a727a1345d9" providerId="ADAL" clId="{10398233-B0D2-45FB-A254-E6870C34F03C}" dt="2020-09-25T08:37:45.665" v="151" actId="20577"/>
          <ac:spMkLst>
            <pc:docMk/>
            <pc:sldMk cId="3175048836" sldId="374"/>
            <ac:spMk id="3" creationId="{BA8989DF-2974-4F57-BEAA-7A0841963C13}"/>
          </ac:spMkLst>
        </pc:spChg>
      </pc:sldChg>
      <pc:sldChg chg="modSp">
        <pc:chgData name="Richard Hadfield" userId="a8a44ded-12a2-44ab-9ae0-8a727a1345d9" providerId="ADAL" clId="{10398233-B0D2-45FB-A254-E6870C34F03C}" dt="2020-09-25T08:33:23.549" v="4" actId="20577"/>
        <pc:sldMkLst>
          <pc:docMk/>
          <pc:sldMk cId="1127313379" sldId="377"/>
        </pc:sldMkLst>
        <pc:spChg chg="mod">
          <ac:chgData name="Richard Hadfield" userId="a8a44ded-12a2-44ab-9ae0-8a727a1345d9" providerId="ADAL" clId="{10398233-B0D2-45FB-A254-E6870C34F03C}" dt="2020-09-25T08:33:23.549" v="4" actId="20577"/>
          <ac:spMkLst>
            <pc:docMk/>
            <pc:sldMk cId="1127313379" sldId="377"/>
            <ac:spMk id="5" creationId="{5D93C603-1C37-4090-A58F-D3ED859B38DE}"/>
          </ac:spMkLst>
        </pc:spChg>
      </pc:sldChg>
    </pc:docChg>
  </pc:docChgLst>
  <pc:docChgLst>
    <pc:chgData name="Richard Hadfield" userId="a8a44ded-12a2-44ab-9ae0-8a727a1345d9" providerId="ADAL" clId="{AA74718D-313B-4829-904C-A95B7919FAC8}"/>
    <pc:docChg chg="custSel addSld modSld">
      <pc:chgData name="Richard Hadfield" userId="a8a44ded-12a2-44ab-9ae0-8a727a1345d9" providerId="ADAL" clId="{AA74718D-313B-4829-904C-A95B7919FAC8}" dt="2020-09-22T18:48:47.102" v="554" actId="20577"/>
      <pc:docMkLst>
        <pc:docMk/>
      </pc:docMkLst>
      <pc:sldChg chg="addSp modSp">
        <pc:chgData name="Richard Hadfield" userId="a8a44ded-12a2-44ab-9ae0-8a727a1345d9" providerId="ADAL" clId="{AA74718D-313B-4829-904C-A95B7919FAC8}" dt="2020-09-22T13:21:47.934" v="86" actId="1076"/>
        <pc:sldMkLst>
          <pc:docMk/>
          <pc:sldMk cId="1940046067" sldId="353"/>
        </pc:sldMkLst>
        <pc:spChg chg="mod">
          <ac:chgData name="Richard Hadfield" userId="a8a44ded-12a2-44ab-9ae0-8a727a1345d9" providerId="ADAL" clId="{AA74718D-313B-4829-904C-A95B7919FAC8}" dt="2020-09-22T13:13:15.263" v="56" actId="20577"/>
          <ac:spMkLst>
            <pc:docMk/>
            <pc:sldMk cId="1940046067" sldId="353"/>
            <ac:spMk id="8" creationId="{652A6DCC-C07B-4CE6-B29E-2852CC653D9D}"/>
          </ac:spMkLst>
        </pc:spChg>
        <pc:spChg chg="add mod">
          <ac:chgData name="Richard Hadfield" userId="a8a44ded-12a2-44ab-9ae0-8a727a1345d9" providerId="ADAL" clId="{AA74718D-313B-4829-904C-A95B7919FAC8}" dt="2020-09-22T13:21:47.934" v="86" actId="1076"/>
          <ac:spMkLst>
            <pc:docMk/>
            <pc:sldMk cId="1940046067" sldId="353"/>
            <ac:spMk id="11" creationId="{5E3A5AC8-D1AD-48FD-9426-48EFBE900072}"/>
          </ac:spMkLst>
        </pc:spChg>
        <pc:spChg chg="mod">
          <ac:chgData name="Richard Hadfield" userId="a8a44ded-12a2-44ab-9ae0-8a727a1345d9" providerId="ADAL" clId="{AA74718D-313B-4829-904C-A95B7919FAC8}" dt="2020-09-22T13:13:09.081" v="50" actId="1076"/>
          <ac:spMkLst>
            <pc:docMk/>
            <pc:sldMk cId="1940046067" sldId="353"/>
            <ac:spMk id="116" creationId="{070877AB-CD5B-4C95-83D5-4BAD2BB53E80}"/>
          </ac:spMkLst>
        </pc:spChg>
        <pc:spChg chg="add mod">
          <ac:chgData name="Richard Hadfield" userId="a8a44ded-12a2-44ab-9ae0-8a727a1345d9" providerId="ADAL" clId="{AA74718D-313B-4829-904C-A95B7919FAC8}" dt="2020-09-22T13:13:49.954" v="58" actId="1076"/>
          <ac:spMkLst>
            <pc:docMk/>
            <pc:sldMk cId="1940046067" sldId="353"/>
            <ac:spMk id="117" creationId="{2B147EE5-2D9A-4093-8BF3-EA29796B6243}"/>
          </ac:spMkLst>
        </pc:spChg>
        <pc:cxnChg chg="mod">
          <ac:chgData name="Richard Hadfield" userId="a8a44ded-12a2-44ab-9ae0-8a727a1345d9" providerId="ADAL" clId="{AA74718D-313B-4829-904C-A95B7919FAC8}" dt="2020-09-22T13:12:57.059" v="49" actId="14100"/>
          <ac:cxnSpMkLst>
            <pc:docMk/>
            <pc:sldMk cId="1940046067" sldId="353"/>
            <ac:cxnSpMk id="5" creationId="{23530592-5B76-4FC2-832D-FDABC09EE49E}"/>
          </ac:cxnSpMkLst>
        </pc:cxnChg>
      </pc:sldChg>
      <pc:sldChg chg="modSp">
        <pc:chgData name="Richard Hadfield" userId="a8a44ded-12a2-44ab-9ae0-8a727a1345d9" providerId="ADAL" clId="{AA74718D-313B-4829-904C-A95B7919FAC8}" dt="2020-09-22T18:48:47.102" v="554" actId="20577"/>
        <pc:sldMkLst>
          <pc:docMk/>
          <pc:sldMk cId="3129107422" sldId="368"/>
        </pc:sldMkLst>
        <pc:spChg chg="mod">
          <ac:chgData name="Richard Hadfield" userId="a8a44ded-12a2-44ab-9ae0-8a727a1345d9" providerId="ADAL" clId="{AA74718D-313B-4829-904C-A95B7919FAC8}" dt="2020-09-22T18:48:47.102" v="554" actId="20577"/>
          <ac:spMkLst>
            <pc:docMk/>
            <pc:sldMk cId="3129107422" sldId="368"/>
            <ac:spMk id="3" creationId="{A00B9BC5-3AE7-4BBA-ACBA-948CC599E8D4}"/>
          </ac:spMkLst>
        </pc:spChg>
      </pc:sldChg>
      <pc:sldChg chg="modSp">
        <pc:chgData name="Richard Hadfield" userId="a8a44ded-12a2-44ab-9ae0-8a727a1345d9" providerId="ADAL" clId="{AA74718D-313B-4829-904C-A95B7919FAC8}" dt="2020-09-22T18:48:23.949" v="538" actId="1076"/>
        <pc:sldMkLst>
          <pc:docMk/>
          <pc:sldMk cId="3572879862" sldId="370"/>
        </pc:sldMkLst>
        <pc:graphicFrameChg chg="mod">
          <ac:chgData name="Richard Hadfield" userId="a8a44ded-12a2-44ab-9ae0-8a727a1345d9" providerId="ADAL" clId="{AA74718D-313B-4829-904C-A95B7919FAC8}" dt="2020-09-22T18:48:23.949" v="538" actId="1076"/>
          <ac:graphicFrameMkLst>
            <pc:docMk/>
            <pc:sldMk cId="3572879862" sldId="370"/>
            <ac:graphicFrameMk id="3" creationId="{02CD1F9C-0A2F-434B-B1B5-E441EE9B20A7}"/>
          </ac:graphicFrameMkLst>
        </pc:graphicFrameChg>
      </pc:sldChg>
      <pc:sldChg chg="modSp">
        <pc:chgData name="Richard Hadfield" userId="a8a44ded-12a2-44ab-9ae0-8a727a1345d9" providerId="ADAL" clId="{AA74718D-313B-4829-904C-A95B7919FAC8}" dt="2020-09-22T18:38:43.839" v="522" actId="2710"/>
        <pc:sldMkLst>
          <pc:docMk/>
          <pc:sldMk cId="3175048836" sldId="374"/>
        </pc:sldMkLst>
        <pc:spChg chg="mod">
          <ac:chgData name="Richard Hadfield" userId="a8a44ded-12a2-44ab-9ae0-8a727a1345d9" providerId="ADAL" clId="{AA74718D-313B-4829-904C-A95B7919FAC8}" dt="2020-09-22T18:38:43.839" v="522" actId="2710"/>
          <ac:spMkLst>
            <pc:docMk/>
            <pc:sldMk cId="3175048836" sldId="374"/>
            <ac:spMk id="3" creationId="{BA8989DF-2974-4F57-BEAA-7A0841963C13}"/>
          </ac:spMkLst>
        </pc:spChg>
      </pc:sldChg>
      <pc:sldChg chg="modSp">
        <pc:chgData name="Richard Hadfield" userId="a8a44ded-12a2-44ab-9ae0-8a727a1345d9" providerId="ADAL" clId="{AA74718D-313B-4829-904C-A95B7919FAC8}" dt="2020-09-22T18:47:59.614" v="537" actId="20577"/>
        <pc:sldMkLst>
          <pc:docMk/>
          <pc:sldMk cId="2866416725" sldId="376"/>
        </pc:sldMkLst>
        <pc:spChg chg="mod">
          <ac:chgData name="Richard Hadfield" userId="a8a44ded-12a2-44ab-9ae0-8a727a1345d9" providerId="ADAL" clId="{AA74718D-313B-4829-904C-A95B7919FAC8}" dt="2020-09-22T18:15:51.049" v="255" actId="20577"/>
          <ac:spMkLst>
            <pc:docMk/>
            <pc:sldMk cId="2866416725" sldId="376"/>
            <ac:spMk id="2" creationId="{E1F10D3E-87BE-401F-BACF-FC15CD592BFE}"/>
          </ac:spMkLst>
        </pc:spChg>
        <pc:spChg chg="mod">
          <ac:chgData name="Richard Hadfield" userId="a8a44ded-12a2-44ab-9ae0-8a727a1345d9" providerId="ADAL" clId="{AA74718D-313B-4829-904C-A95B7919FAC8}" dt="2020-09-22T18:47:59.614" v="537" actId="20577"/>
          <ac:spMkLst>
            <pc:docMk/>
            <pc:sldMk cId="2866416725" sldId="376"/>
            <ac:spMk id="3" creationId="{0D7C4D0F-5A03-4BB6-8F6D-D2A029498F69}"/>
          </ac:spMkLst>
        </pc:spChg>
      </pc:sldChg>
      <pc:sldChg chg="modSp">
        <pc:chgData name="Richard Hadfield" userId="a8a44ded-12a2-44ab-9ae0-8a727a1345d9" providerId="ADAL" clId="{AA74718D-313B-4829-904C-A95B7919FAC8}" dt="2020-09-22T18:47:17.699" v="526" actId="255"/>
        <pc:sldMkLst>
          <pc:docMk/>
          <pc:sldMk cId="1127313379" sldId="377"/>
        </pc:sldMkLst>
        <pc:spChg chg="mod">
          <ac:chgData name="Richard Hadfield" userId="a8a44ded-12a2-44ab-9ae0-8a727a1345d9" providerId="ADAL" clId="{AA74718D-313B-4829-904C-A95B7919FAC8}" dt="2020-09-22T18:47:17.699" v="526" actId="255"/>
          <ac:spMkLst>
            <pc:docMk/>
            <pc:sldMk cId="1127313379" sldId="377"/>
            <ac:spMk id="2" creationId="{A26C8FD0-A1E3-42BD-85DF-F633B83F79D9}"/>
          </ac:spMkLst>
        </pc:spChg>
      </pc:sldChg>
      <pc:sldChg chg="addSp modSp new add">
        <pc:chgData name="Richard Hadfield" userId="a8a44ded-12a2-44ab-9ae0-8a727a1345d9" providerId="ADAL" clId="{AA74718D-313B-4829-904C-A95B7919FAC8}" dt="2020-09-22T18:47:36.763" v="527" actId="255"/>
        <pc:sldMkLst>
          <pc:docMk/>
          <pc:sldMk cId="2415243230" sldId="378"/>
        </pc:sldMkLst>
        <pc:spChg chg="mod">
          <ac:chgData name="Richard Hadfield" userId="a8a44ded-12a2-44ab-9ae0-8a727a1345d9" providerId="ADAL" clId="{AA74718D-313B-4829-904C-A95B7919FAC8}" dt="2020-09-22T18:47:36.763" v="527" actId="255"/>
          <ac:spMkLst>
            <pc:docMk/>
            <pc:sldMk cId="2415243230" sldId="378"/>
            <ac:spMk id="2" creationId="{02C28387-1AF7-40C1-A6D1-8B216BEC22A3}"/>
          </ac:spMkLst>
        </pc:spChg>
        <pc:spChg chg="add mod">
          <ac:chgData name="Richard Hadfield" userId="a8a44ded-12a2-44ab-9ae0-8a727a1345d9" providerId="ADAL" clId="{AA74718D-313B-4829-904C-A95B7919FAC8}" dt="2020-09-22T18:46:14.378" v="524" actId="1076"/>
          <ac:spMkLst>
            <pc:docMk/>
            <pc:sldMk cId="2415243230" sldId="378"/>
            <ac:spMk id="4" creationId="{60DB098B-771F-41E3-A90C-72DA1E2E4698}"/>
          </ac:spMkLst>
        </pc:spChg>
        <pc:graphicFrameChg chg="add mod modGraphic">
          <ac:chgData name="Richard Hadfield" userId="a8a44ded-12a2-44ab-9ae0-8a727a1345d9" providerId="ADAL" clId="{AA74718D-313B-4829-904C-A95B7919FAC8}" dt="2020-09-22T18:46:11.359" v="523" actId="1076"/>
          <ac:graphicFrameMkLst>
            <pc:docMk/>
            <pc:sldMk cId="2415243230" sldId="378"/>
            <ac:graphicFrameMk id="3" creationId="{DC9597BF-41E7-4303-90FC-ABC65ACD09FE}"/>
          </ac:graphicFrameMkLst>
        </pc:graphicFrameChg>
      </pc:sldChg>
    </pc:docChg>
  </pc:docChgLst>
  <pc:docChgLst>
    <pc:chgData name="Rachel Taggart" userId="4f8aad94-55b7-4ba6-8498-7cad127c11eb" providerId="ADAL" clId="{D6E4F5CD-E8C5-4AF8-A1CC-BEA4DF11D792}"/>
    <pc:docChg chg="modSld">
      <pc:chgData name="Rachel Taggart" userId="4f8aad94-55b7-4ba6-8498-7cad127c11eb" providerId="ADAL" clId="{D6E4F5CD-E8C5-4AF8-A1CC-BEA4DF11D792}" dt="2020-09-28T10:52:12.402" v="0"/>
      <pc:docMkLst>
        <pc:docMk/>
      </pc:docMkLst>
      <pc:sldChg chg="modSp">
        <pc:chgData name="Rachel Taggart" userId="4f8aad94-55b7-4ba6-8498-7cad127c11eb" providerId="ADAL" clId="{D6E4F5CD-E8C5-4AF8-A1CC-BEA4DF11D792}" dt="2020-09-28T10:52:12.402" v="0"/>
        <pc:sldMkLst>
          <pc:docMk/>
          <pc:sldMk cId="1127313379" sldId="377"/>
        </pc:sldMkLst>
        <pc:spChg chg="mod">
          <ac:chgData name="Rachel Taggart" userId="4f8aad94-55b7-4ba6-8498-7cad127c11eb" providerId="ADAL" clId="{D6E4F5CD-E8C5-4AF8-A1CC-BEA4DF11D792}" dt="2020-09-28T10:52:12.402" v="0"/>
          <ac:spMkLst>
            <pc:docMk/>
            <pc:sldMk cId="1127313379" sldId="377"/>
            <ac:spMk id="5" creationId="{5D93C603-1C37-4090-A58F-D3ED859B38D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9040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040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60478EE9-887C-435C-99B1-79D56E87B980}" type="datetimeFigureOut">
              <a:rPr lang="en-GB" smtClean="0"/>
              <a:t>28/09/2020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703852"/>
            <a:ext cx="5379720" cy="3848606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3830"/>
            <a:ext cx="2914015" cy="49040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9040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4B5DF76F-2569-4657-A107-046DAC4CC71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352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88">
              <a:defRPr/>
            </a:pPr>
            <a:fld id="{2A2357B9-A31F-4FC7-A38A-70DF36F645F3}" type="slidenum">
              <a:rPr lang="en-GB">
                <a:solidFill>
                  <a:prstClr val="black"/>
                </a:solidFill>
                <a:latin typeface="Calibri"/>
              </a:rPr>
              <a:pPr defTabSz="914288">
                <a:defRPr/>
              </a:pPr>
              <a:t>3</a:t>
            </a:fld>
            <a:endParaRPr lang="en-GB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3555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DF76F-2569-4657-A107-046DAC4CC716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533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DF76F-2569-4657-A107-046DAC4CC716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612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005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05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290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399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374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92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849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832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8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10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1219170" rtl="0" eaLnBrk="1" latinLnBrk="0" hangingPunct="1">
        <a:spcBef>
          <a:spcPct val="0"/>
        </a:spcBef>
        <a:buNone/>
        <a:defRPr sz="3733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A8451-9F37-4D97-9D3C-C942FE70D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UK Link Future Releases Update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B9BC5-3AE7-4BBA-ACBA-948CC599E8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October 2020 ChMC</a:t>
            </a:r>
          </a:p>
        </p:txBody>
      </p:sp>
    </p:spTree>
    <p:extLst>
      <p:ext uri="{BB962C8B-B14F-4D97-AF65-F5344CB8AC3E}">
        <p14:creationId xmlns:p14="http://schemas.microsoft.com/office/powerpoint/2010/main" val="3129107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4F732-B275-4CF5-A157-35CC5F544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900" dirty="0"/>
              <a:t>UK Link Future Releases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8989DF-2974-4F57-BEAA-7A0841963C13}"/>
              </a:ext>
            </a:extLst>
          </p:cNvPr>
          <p:cNvSpPr txBox="1"/>
          <p:nvPr/>
        </p:nvSpPr>
        <p:spPr>
          <a:xfrm>
            <a:off x="1073888" y="1435395"/>
            <a:ext cx="10079665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Agenda:</a:t>
            </a:r>
          </a:p>
          <a:p>
            <a:endParaRPr lang="en-GB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Future Releases Governance Timeline 2020 – 2021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Allocated Changes - in delivery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Minor Release Drop 9 – potential scope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November 2021 – potential scope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/>
              <a:t>Glossary</a:t>
            </a:r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048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Straight Connector 58"/>
          <p:cNvCxnSpPr/>
          <p:nvPr/>
        </p:nvCxnSpPr>
        <p:spPr>
          <a:xfrm>
            <a:off x="1978695" y="17737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2477344" y="17737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927648" y="178579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403020" y="17737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91744" y="178579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285591" y="17672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751851" y="17672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231904" y="17737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666060" y="17672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096000" y="17737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576053" y="17672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067259" y="17737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536160" y="1732653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8016213" y="178579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8496267" y="178579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8880309" y="178579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9360363" y="1796819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9888421" y="178579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0320469" y="1796819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0800523" y="1796819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1280576" y="1796819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1682281" y="1796819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cxnSpLocks/>
          </p:cNvCxnSpPr>
          <p:nvPr/>
        </p:nvCxnSpPr>
        <p:spPr>
          <a:xfrm flipH="1">
            <a:off x="1487922" y="1795549"/>
            <a:ext cx="61385" cy="464162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066356" y="178579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23392" y="17737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900" dirty="0"/>
              <a:t>2020/2021 UK Link Governance Timeline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623392" y="1551709"/>
          <a:ext cx="12001314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203784"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Jan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Feb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Mar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Apr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May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Jun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Jul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Aug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Sep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Oct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Nov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Dec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Jan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Feb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Mar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Apr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May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Jun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Jul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Aug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Sep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Oct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Nov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Dec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121920" marR="121920" marT="60960" marB="6096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527380" y="909680"/>
          <a:ext cx="11233245" cy="407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3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0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708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2020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2021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22398" y="6058555"/>
            <a:ext cx="11521280" cy="749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endParaRPr lang="en-GB" sz="1067" b="1" dirty="0">
              <a:solidFill>
                <a:prstClr val="black"/>
              </a:solidFill>
              <a:latin typeface="Arial"/>
            </a:endParaRP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067" b="1" dirty="0">
                <a:solidFill>
                  <a:prstClr val="black"/>
                </a:solidFill>
                <a:latin typeface="Arial"/>
              </a:rPr>
              <a:t>Please note that this slide includes potential activity within UK Link over the next 24 months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067" b="1" dirty="0">
                <a:solidFill>
                  <a:prstClr val="black"/>
                </a:solidFill>
                <a:latin typeface="Arial"/>
              </a:rPr>
              <a:t>Assumes 3x Minor Releases required prior to May 2021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endParaRPr lang="en-GB" sz="1067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549307" y="1847822"/>
            <a:ext cx="1506455" cy="379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GB" sz="933" dirty="0">
                <a:solidFill>
                  <a:prstClr val="white">
                    <a:lumMod val="95000"/>
                  </a:prstClr>
                </a:solidFill>
                <a:latin typeface="Arial"/>
              </a:rPr>
              <a:t>BER Approval</a:t>
            </a:r>
          </a:p>
          <a:p>
            <a:pPr algn="ctr" defTabSz="1219170"/>
            <a:r>
              <a:rPr lang="en-GB" sz="933" dirty="0">
                <a:solidFill>
                  <a:prstClr val="white">
                    <a:lumMod val="95000"/>
                  </a:prstClr>
                </a:solidFill>
                <a:latin typeface="Arial"/>
              </a:rPr>
              <a:t>10/04/18 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700894" y="3557423"/>
            <a:ext cx="10963207" cy="30394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1067" b="1" dirty="0">
                <a:solidFill>
                  <a:prstClr val="white"/>
                </a:solidFill>
                <a:latin typeface="Arial"/>
              </a:rPr>
              <a:t>Potential Activity</a:t>
            </a:r>
          </a:p>
        </p:txBody>
      </p:sp>
      <p:sp>
        <p:nvSpPr>
          <p:cNvPr id="121" name="5-Point Star 120"/>
          <p:cNvSpPr/>
          <p:nvPr/>
        </p:nvSpPr>
        <p:spPr>
          <a:xfrm>
            <a:off x="10059387" y="2200143"/>
            <a:ext cx="384043" cy="268751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2" name="5-Point Star 121"/>
          <p:cNvSpPr/>
          <p:nvPr/>
        </p:nvSpPr>
        <p:spPr>
          <a:xfrm>
            <a:off x="10056430" y="3062615"/>
            <a:ext cx="384043" cy="268751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123" name="5-Point Star 122"/>
          <p:cNvSpPr/>
          <p:nvPr/>
        </p:nvSpPr>
        <p:spPr>
          <a:xfrm>
            <a:off x="10059387" y="2680624"/>
            <a:ext cx="384043" cy="268751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0612112" y="2277645"/>
            <a:ext cx="864096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GB" sz="1067" dirty="0">
                <a:solidFill>
                  <a:prstClr val="black"/>
                </a:solidFill>
                <a:latin typeface="Arial"/>
              </a:rPr>
              <a:t>On track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0660653" y="3096021"/>
            <a:ext cx="74442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GB" sz="1067" dirty="0">
                <a:solidFill>
                  <a:prstClr val="black"/>
                </a:solidFill>
                <a:latin typeface="Arial"/>
              </a:rPr>
              <a:t>At risk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9744406" y="1948578"/>
            <a:ext cx="1056117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GB" sz="1333" b="1" dirty="0">
                <a:solidFill>
                  <a:prstClr val="black"/>
                </a:solidFill>
                <a:latin typeface="Arial"/>
              </a:rPr>
              <a:t>Key: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0591521" y="2694535"/>
            <a:ext cx="1440160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GB" sz="1067" dirty="0">
                <a:solidFill>
                  <a:prstClr val="black"/>
                </a:solidFill>
                <a:latin typeface="Arial"/>
              </a:rPr>
              <a:t>Complete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19119" y="2256152"/>
            <a:ext cx="4491597" cy="339308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067" b="1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96315" y="3074244"/>
            <a:ext cx="5514183" cy="31586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067" b="1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13" name="5-Point Star 112"/>
          <p:cNvSpPr/>
          <p:nvPr/>
        </p:nvSpPr>
        <p:spPr>
          <a:xfrm>
            <a:off x="3014297" y="3119458"/>
            <a:ext cx="289116" cy="211908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2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241016" y="3132214"/>
            <a:ext cx="13228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GB" sz="800" dirty="0">
                <a:solidFill>
                  <a:prstClr val="white"/>
                </a:solidFill>
                <a:latin typeface="Arial"/>
              </a:rPr>
              <a:t>BER Approved Jun-20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E575E5C2-E349-46EB-8DF7-EACD4F0CF971}"/>
              </a:ext>
            </a:extLst>
          </p:cNvPr>
          <p:cNvSpPr/>
          <p:nvPr/>
        </p:nvSpPr>
        <p:spPr>
          <a:xfrm>
            <a:off x="717257" y="5747637"/>
            <a:ext cx="11018857" cy="30809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1067" b="1" dirty="0">
                <a:solidFill>
                  <a:prstClr val="white"/>
                </a:solidFill>
                <a:latin typeface="Arial"/>
              </a:rPr>
              <a:t>CSSC activity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853335F-133D-400A-BAF7-720FFE1C4BCB}"/>
              </a:ext>
            </a:extLst>
          </p:cNvPr>
          <p:cNvSpPr/>
          <p:nvPr/>
        </p:nvSpPr>
        <p:spPr>
          <a:xfrm>
            <a:off x="127918" y="5715008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CSSC</a:t>
            </a:r>
          </a:p>
        </p:txBody>
      </p:sp>
      <p:sp>
        <p:nvSpPr>
          <p:cNvPr id="135" name="5-Point Star 120">
            <a:extLst>
              <a:ext uri="{FF2B5EF4-FFF2-40B4-BE49-F238E27FC236}">
                <a16:creationId xmlns:a16="http://schemas.microsoft.com/office/drawing/2014/main" id="{A2184E67-6614-4C1F-A78C-AC0EF4A0AE42}"/>
              </a:ext>
            </a:extLst>
          </p:cNvPr>
          <p:cNvSpPr/>
          <p:nvPr/>
        </p:nvSpPr>
        <p:spPr>
          <a:xfrm>
            <a:off x="1637555" y="3123688"/>
            <a:ext cx="271792" cy="22397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45" name="5-Point Star 144"/>
          <p:cNvSpPr/>
          <p:nvPr/>
        </p:nvSpPr>
        <p:spPr>
          <a:xfrm>
            <a:off x="1186405" y="3122800"/>
            <a:ext cx="281732" cy="214902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2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44F9FB-80E7-48EA-9EAD-B168C08E09F2}"/>
              </a:ext>
            </a:extLst>
          </p:cNvPr>
          <p:cNvSpPr txBox="1"/>
          <p:nvPr/>
        </p:nvSpPr>
        <p:spPr>
          <a:xfrm>
            <a:off x="631077" y="2717152"/>
            <a:ext cx="1097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Scope approved – Feb ChMC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75F3A1-C71B-40AA-AF49-A649BE790EC2}"/>
              </a:ext>
            </a:extLst>
          </p:cNvPr>
          <p:cNvSpPr txBox="1"/>
          <p:nvPr/>
        </p:nvSpPr>
        <p:spPr>
          <a:xfrm>
            <a:off x="1438288" y="2707711"/>
            <a:ext cx="1046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EQR Approved – March ChMC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179799D-47D4-4760-9E7A-6E1168AA4BA8}"/>
              </a:ext>
            </a:extLst>
          </p:cNvPr>
          <p:cNvSpPr/>
          <p:nvPr/>
        </p:nvSpPr>
        <p:spPr>
          <a:xfrm>
            <a:off x="1996132" y="1871641"/>
            <a:ext cx="1832169" cy="30576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8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84" name="5-Point Star 144">
            <a:extLst>
              <a:ext uri="{FF2B5EF4-FFF2-40B4-BE49-F238E27FC236}">
                <a16:creationId xmlns:a16="http://schemas.microsoft.com/office/drawing/2014/main" id="{32F2A9EC-7C84-4596-9006-861421FF2E8F}"/>
              </a:ext>
            </a:extLst>
          </p:cNvPr>
          <p:cNvSpPr/>
          <p:nvPr/>
        </p:nvSpPr>
        <p:spPr>
          <a:xfrm>
            <a:off x="2054582" y="1878534"/>
            <a:ext cx="330987" cy="218084"/>
          </a:xfrm>
          <a:prstGeom prst="star5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2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F5C136-2A4E-46FB-A3C0-1C226FC94229}"/>
              </a:ext>
            </a:extLst>
          </p:cNvPr>
          <p:cNvSpPr txBox="1"/>
          <p:nvPr/>
        </p:nvSpPr>
        <p:spPr>
          <a:xfrm>
            <a:off x="1008951" y="1831222"/>
            <a:ext cx="1031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Scope Approved – April ChMC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6E20086-2021-4E69-B426-13486483D0EB}"/>
              </a:ext>
            </a:extLst>
          </p:cNvPr>
          <p:cNvSpPr/>
          <p:nvPr/>
        </p:nvSpPr>
        <p:spPr>
          <a:xfrm>
            <a:off x="6227557" y="3075974"/>
            <a:ext cx="1365408" cy="315866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1067" b="1" dirty="0">
                <a:solidFill>
                  <a:prstClr val="white"/>
                </a:solidFill>
                <a:latin typeface="Arial"/>
              </a:rPr>
              <a:t>Potential Activity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10EF058-D3EE-4C9A-85B1-279C1E83FB75}"/>
              </a:ext>
            </a:extLst>
          </p:cNvPr>
          <p:cNvSpPr/>
          <p:nvPr/>
        </p:nvSpPr>
        <p:spPr>
          <a:xfrm>
            <a:off x="94065" y="3991772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MiR 9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1213C6D-FE15-49C6-A1FF-4C196F6F2D94}"/>
              </a:ext>
            </a:extLst>
          </p:cNvPr>
          <p:cNvSpPr/>
          <p:nvPr/>
        </p:nvSpPr>
        <p:spPr>
          <a:xfrm>
            <a:off x="94065" y="2641137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MiR 8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6036008-7240-4DF0-A180-EB719DA95119}"/>
              </a:ext>
            </a:extLst>
          </p:cNvPr>
          <p:cNvSpPr/>
          <p:nvPr/>
        </p:nvSpPr>
        <p:spPr>
          <a:xfrm>
            <a:off x="87231" y="3535523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Retro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761AE02-CF94-4240-9532-DF2517AC2C25}"/>
              </a:ext>
            </a:extLst>
          </p:cNvPr>
          <p:cNvSpPr/>
          <p:nvPr/>
        </p:nvSpPr>
        <p:spPr>
          <a:xfrm>
            <a:off x="83818" y="3079274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Nov 20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BA18E39B-4806-4984-9524-FE0B6411BAE9}"/>
              </a:ext>
            </a:extLst>
          </p:cNvPr>
          <p:cNvSpPr/>
          <p:nvPr/>
        </p:nvSpPr>
        <p:spPr>
          <a:xfrm>
            <a:off x="89097" y="2246275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June 20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DBF7188-1A9C-4B3D-99AA-471C474655C8}"/>
              </a:ext>
            </a:extLst>
          </p:cNvPr>
          <p:cNvSpPr/>
          <p:nvPr/>
        </p:nvSpPr>
        <p:spPr>
          <a:xfrm>
            <a:off x="97200" y="1828824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MiR 7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BA8F99C4-0D74-42F8-814D-A54371CC5D0A}"/>
              </a:ext>
            </a:extLst>
          </p:cNvPr>
          <p:cNvSpPr/>
          <p:nvPr/>
        </p:nvSpPr>
        <p:spPr>
          <a:xfrm>
            <a:off x="3809925" y="2657121"/>
            <a:ext cx="1739990" cy="303453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000" b="1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98" name="5-Point Star 144">
            <a:extLst>
              <a:ext uri="{FF2B5EF4-FFF2-40B4-BE49-F238E27FC236}">
                <a16:creationId xmlns:a16="http://schemas.microsoft.com/office/drawing/2014/main" id="{B3068EBA-DA56-42C1-B663-D9F58CC70471}"/>
              </a:ext>
            </a:extLst>
          </p:cNvPr>
          <p:cNvSpPr/>
          <p:nvPr/>
        </p:nvSpPr>
        <p:spPr>
          <a:xfrm>
            <a:off x="3924960" y="2681836"/>
            <a:ext cx="278239" cy="207994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2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905E9BDC-7E90-4DEC-AF3B-26A723CFE333}"/>
              </a:ext>
            </a:extLst>
          </p:cNvPr>
          <p:cNvSpPr/>
          <p:nvPr/>
        </p:nvSpPr>
        <p:spPr>
          <a:xfrm>
            <a:off x="5229264" y="3933375"/>
            <a:ext cx="2035846" cy="321202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1000" b="1" dirty="0">
                <a:solidFill>
                  <a:prstClr val="white"/>
                </a:solidFill>
                <a:latin typeface="Arial"/>
              </a:rPr>
              <a:t>Potential Activity</a:t>
            </a:r>
          </a:p>
        </p:txBody>
      </p:sp>
      <p:sp>
        <p:nvSpPr>
          <p:cNvPr id="102" name="5-Point Star 144">
            <a:extLst>
              <a:ext uri="{FF2B5EF4-FFF2-40B4-BE49-F238E27FC236}">
                <a16:creationId xmlns:a16="http://schemas.microsoft.com/office/drawing/2014/main" id="{5DF432ED-36C4-4C85-BE13-0A60EF937760}"/>
              </a:ext>
            </a:extLst>
          </p:cNvPr>
          <p:cNvSpPr/>
          <p:nvPr/>
        </p:nvSpPr>
        <p:spPr>
          <a:xfrm>
            <a:off x="5277000" y="3963600"/>
            <a:ext cx="330987" cy="24880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2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BBCE5C24-4DA5-4F05-A9E5-5B2309EEEE40}"/>
              </a:ext>
            </a:extLst>
          </p:cNvPr>
          <p:cNvSpPr txBox="1"/>
          <p:nvPr/>
        </p:nvSpPr>
        <p:spPr>
          <a:xfrm>
            <a:off x="4260909" y="3939766"/>
            <a:ext cx="1031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Scope Approval – November ChMC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AA8B3DCC-DE3B-425F-94C9-A0990694F89A}"/>
              </a:ext>
            </a:extLst>
          </p:cNvPr>
          <p:cNvSpPr txBox="1"/>
          <p:nvPr/>
        </p:nvSpPr>
        <p:spPr>
          <a:xfrm>
            <a:off x="5210716" y="4298429"/>
            <a:ext cx="1031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Scope Approval – Jan  ChMC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C60D1A8-8894-44B1-9784-60EBE88A7CD5}"/>
              </a:ext>
            </a:extLst>
          </p:cNvPr>
          <p:cNvSpPr/>
          <p:nvPr/>
        </p:nvSpPr>
        <p:spPr>
          <a:xfrm>
            <a:off x="102123" y="4394958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MiR 10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30592-5B76-4FC2-832D-FDABC09EE49E}"/>
              </a:ext>
            </a:extLst>
          </p:cNvPr>
          <p:cNvCxnSpPr>
            <a:cxnSpLocks/>
          </p:cNvCxnSpPr>
          <p:nvPr/>
        </p:nvCxnSpPr>
        <p:spPr>
          <a:xfrm>
            <a:off x="4736377" y="1785796"/>
            <a:ext cx="0" cy="43078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A0FD115A-AF43-4A86-A8B4-6DD308C36F41}"/>
              </a:ext>
            </a:extLst>
          </p:cNvPr>
          <p:cNvSpPr/>
          <p:nvPr/>
        </p:nvSpPr>
        <p:spPr>
          <a:xfrm>
            <a:off x="6178217" y="4308138"/>
            <a:ext cx="2290737" cy="34333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1000" b="1" dirty="0">
                <a:solidFill>
                  <a:prstClr val="white"/>
                </a:solidFill>
                <a:latin typeface="Arial"/>
              </a:rPr>
              <a:t>Potential Activity</a:t>
            </a:r>
          </a:p>
        </p:txBody>
      </p:sp>
      <p:sp>
        <p:nvSpPr>
          <p:cNvPr id="89" name="5-Point Star 144">
            <a:extLst>
              <a:ext uri="{FF2B5EF4-FFF2-40B4-BE49-F238E27FC236}">
                <a16:creationId xmlns:a16="http://schemas.microsoft.com/office/drawing/2014/main" id="{3D0527E2-97C1-4A4D-9C4F-78FC10A6DD8C}"/>
              </a:ext>
            </a:extLst>
          </p:cNvPr>
          <p:cNvSpPr/>
          <p:nvPr/>
        </p:nvSpPr>
        <p:spPr>
          <a:xfrm>
            <a:off x="6225153" y="4331242"/>
            <a:ext cx="330987" cy="218084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2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91" name="5-Point Star 120">
            <a:extLst>
              <a:ext uri="{FF2B5EF4-FFF2-40B4-BE49-F238E27FC236}">
                <a16:creationId xmlns:a16="http://schemas.microsoft.com/office/drawing/2014/main" id="{81BD28F0-5A96-430B-A302-0EF272ED524A}"/>
              </a:ext>
            </a:extLst>
          </p:cNvPr>
          <p:cNvSpPr/>
          <p:nvPr/>
        </p:nvSpPr>
        <p:spPr>
          <a:xfrm>
            <a:off x="2555236" y="1893902"/>
            <a:ext cx="305291" cy="213007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14028C-0C66-481A-AC85-DE001A75F7AD}"/>
              </a:ext>
            </a:extLst>
          </p:cNvPr>
          <p:cNvSpPr txBox="1"/>
          <p:nvPr/>
        </p:nvSpPr>
        <p:spPr>
          <a:xfrm>
            <a:off x="2847863" y="1864172"/>
            <a:ext cx="1112529" cy="349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BER Approval – May ChMC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0BFD6BE-3A02-4C87-AB2E-72BA44B045D1}"/>
              </a:ext>
            </a:extLst>
          </p:cNvPr>
          <p:cNvSpPr txBox="1"/>
          <p:nvPr/>
        </p:nvSpPr>
        <p:spPr>
          <a:xfrm>
            <a:off x="4272001" y="2627728"/>
            <a:ext cx="1046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Scope Approved – August ChMC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17F29ECE-0D28-4DE1-9D8A-458CDD77DAD8}"/>
              </a:ext>
            </a:extLst>
          </p:cNvPr>
          <p:cNvSpPr/>
          <p:nvPr/>
        </p:nvSpPr>
        <p:spPr>
          <a:xfrm>
            <a:off x="102123" y="4839685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June 21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B0332613-32D9-4C10-9A1F-2CE535D296BF}"/>
              </a:ext>
            </a:extLst>
          </p:cNvPr>
          <p:cNvSpPr/>
          <p:nvPr/>
        </p:nvSpPr>
        <p:spPr>
          <a:xfrm>
            <a:off x="110497" y="5293834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Nov 21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14C37786-E963-4324-B6BD-1DDDC8A48D9D}"/>
              </a:ext>
            </a:extLst>
          </p:cNvPr>
          <p:cNvSpPr/>
          <p:nvPr/>
        </p:nvSpPr>
        <p:spPr>
          <a:xfrm>
            <a:off x="2974435" y="4806861"/>
            <a:ext cx="6913985" cy="34392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067" b="1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463DD1F2-761D-481A-9CDD-2D33AAC44968}"/>
              </a:ext>
            </a:extLst>
          </p:cNvPr>
          <p:cNvSpPr/>
          <p:nvPr/>
        </p:nvSpPr>
        <p:spPr>
          <a:xfrm>
            <a:off x="5253093" y="5276384"/>
            <a:ext cx="6472391" cy="315866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1067" b="1" dirty="0">
                <a:solidFill>
                  <a:prstClr val="white"/>
                </a:solidFill>
                <a:latin typeface="Arial"/>
              </a:rPr>
              <a:t>Potential Activity</a:t>
            </a:r>
          </a:p>
        </p:txBody>
      </p:sp>
      <p:sp>
        <p:nvSpPr>
          <p:cNvPr id="110" name="5-Point Star 120">
            <a:extLst>
              <a:ext uri="{FF2B5EF4-FFF2-40B4-BE49-F238E27FC236}">
                <a16:creationId xmlns:a16="http://schemas.microsoft.com/office/drawing/2014/main" id="{3B750766-E5B5-434B-9AE9-C4C55099CAD3}"/>
              </a:ext>
            </a:extLst>
          </p:cNvPr>
          <p:cNvSpPr/>
          <p:nvPr/>
        </p:nvSpPr>
        <p:spPr>
          <a:xfrm>
            <a:off x="3809406" y="4845850"/>
            <a:ext cx="384043" cy="268751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12" name="5-Point Star 120">
            <a:extLst>
              <a:ext uri="{FF2B5EF4-FFF2-40B4-BE49-F238E27FC236}">
                <a16:creationId xmlns:a16="http://schemas.microsoft.com/office/drawing/2014/main" id="{2AA2FA74-5E5E-427F-A91A-70332612F181}"/>
              </a:ext>
            </a:extLst>
          </p:cNvPr>
          <p:cNvSpPr/>
          <p:nvPr/>
        </p:nvSpPr>
        <p:spPr>
          <a:xfrm>
            <a:off x="5302497" y="5293834"/>
            <a:ext cx="384043" cy="268751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F074D70B-FC33-40C1-9826-180B8EA0CD3D}"/>
              </a:ext>
            </a:extLst>
          </p:cNvPr>
          <p:cNvSpPr txBox="1"/>
          <p:nvPr/>
        </p:nvSpPr>
        <p:spPr>
          <a:xfrm>
            <a:off x="2930509" y="4821859"/>
            <a:ext cx="1031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Scope Approved – Aug 2020 ChMC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C27EBD0E-8ACC-480F-992E-449866547179}"/>
              </a:ext>
            </a:extLst>
          </p:cNvPr>
          <p:cNvSpPr txBox="1"/>
          <p:nvPr/>
        </p:nvSpPr>
        <p:spPr>
          <a:xfrm>
            <a:off x="4221684" y="5260287"/>
            <a:ext cx="1031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Scope Approval – November 2020 ChMC</a:t>
            </a:r>
          </a:p>
        </p:txBody>
      </p:sp>
      <p:sp>
        <p:nvSpPr>
          <p:cNvPr id="116" name="5-Point Star 120">
            <a:extLst>
              <a:ext uri="{FF2B5EF4-FFF2-40B4-BE49-F238E27FC236}">
                <a16:creationId xmlns:a16="http://schemas.microsoft.com/office/drawing/2014/main" id="{070877AB-CD5B-4C95-83D5-4BAD2BB53E80}"/>
              </a:ext>
            </a:extLst>
          </p:cNvPr>
          <p:cNvSpPr/>
          <p:nvPr/>
        </p:nvSpPr>
        <p:spPr>
          <a:xfrm>
            <a:off x="4781129" y="4834957"/>
            <a:ext cx="384043" cy="268751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2A6DCC-C07B-4CE6-B29E-2852CC653D9D}"/>
              </a:ext>
            </a:extLst>
          </p:cNvPr>
          <p:cNvSpPr txBox="1"/>
          <p:nvPr/>
        </p:nvSpPr>
        <p:spPr>
          <a:xfrm>
            <a:off x="3931928" y="4584011"/>
            <a:ext cx="17299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Full EQR Approval – Oct ChMC</a:t>
            </a:r>
          </a:p>
        </p:txBody>
      </p:sp>
      <p:sp>
        <p:nvSpPr>
          <p:cNvPr id="117" name="5-Point Star 120">
            <a:extLst>
              <a:ext uri="{FF2B5EF4-FFF2-40B4-BE49-F238E27FC236}">
                <a16:creationId xmlns:a16="http://schemas.microsoft.com/office/drawing/2014/main" id="{2B147EE5-2D9A-4093-8BF3-EA29796B6243}"/>
              </a:ext>
            </a:extLst>
          </p:cNvPr>
          <p:cNvSpPr/>
          <p:nvPr/>
        </p:nvSpPr>
        <p:spPr>
          <a:xfrm>
            <a:off x="5287078" y="4834957"/>
            <a:ext cx="384043" cy="268751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3A5AC8-D1AD-48FD-9426-48EFBE900072}"/>
              </a:ext>
            </a:extLst>
          </p:cNvPr>
          <p:cNvSpPr txBox="1"/>
          <p:nvPr/>
        </p:nvSpPr>
        <p:spPr>
          <a:xfrm>
            <a:off x="5661404" y="4807948"/>
            <a:ext cx="1113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BER Approval - Nov ChMC</a:t>
            </a:r>
          </a:p>
        </p:txBody>
      </p:sp>
    </p:spTree>
    <p:extLst>
      <p:ext uri="{BB962C8B-B14F-4D97-AF65-F5344CB8AC3E}">
        <p14:creationId xmlns:p14="http://schemas.microsoft.com/office/powerpoint/2010/main" val="194004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C73B39C-CBC9-4A5E-8E2F-8A8C75D45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065480"/>
              </p:ext>
            </p:extLst>
          </p:nvPr>
        </p:nvGraphicFramePr>
        <p:xfrm>
          <a:off x="143338" y="737586"/>
          <a:ext cx="11905323" cy="5706629"/>
        </p:xfrm>
        <a:graphic>
          <a:graphicData uri="http://schemas.openxmlformats.org/drawingml/2006/table">
            <a:tbl>
              <a:tblPr/>
              <a:tblGrid>
                <a:gridCol w="771062">
                  <a:extLst>
                    <a:ext uri="{9D8B030D-6E8A-4147-A177-3AD203B41FA5}">
                      <a16:colId xmlns:a16="http://schemas.microsoft.com/office/drawing/2014/main" val="594677324"/>
                    </a:ext>
                  </a:extLst>
                </a:gridCol>
                <a:gridCol w="467833">
                  <a:extLst>
                    <a:ext uri="{9D8B030D-6E8A-4147-A177-3AD203B41FA5}">
                      <a16:colId xmlns:a16="http://schemas.microsoft.com/office/drawing/2014/main" val="1212485833"/>
                    </a:ext>
                  </a:extLst>
                </a:gridCol>
                <a:gridCol w="5332892">
                  <a:extLst>
                    <a:ext uri="{9D8B030D-6E8A-4147-A177-3AD203B41FA5}">
                      <a16:colId xmlns:a16="http://schemas.microsoft.com/office/drawing/2014/main" val="2588561940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198435945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619778090"/>
                    </a:ext>
                  </a:extLst>
                </a:gridCol>
                <a:gridCol w="1472101">
                  <a:extLst>
                    <a:ext uri="{9D8B030D-6E8A-4147-A177-3AD203B41FA5}">
                      <a16:colId xmlns:a16="http://schemas.microsoft.com/office/drawing/2014/main" val="1022559495"/>
                    </a:ext>
                  </a:extLst>
                </a:gridCol>
              </a:tblGrid>
              <a:tr h="40206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Confirmed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Current Status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UK Link Release Date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Finance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720419"/>
                  </a:ext>
                </a:extLst>
              </a:tr>
              <a:tr h="284814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Jun-20</a:t>
                      </a:r>
                    </a:p>
                    <a:p>
                      <a:pPr marL="0" algn="ctr" defTabSz="914400" rtl="0" eaLnBrk="1" fontAlgn="ctr" latinLnBrk="0" hangingPunct="1"/>
                      <a:endParaRPr lang="en-GB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Amendment to Treatment and Reporting of CYCL Reads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Delivery</a:t>
                      </a:r>
                      <a:r>
                        <a:rPr lang="en-US" sz="9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 / DNO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81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Composite Weather Variable (CWV) Improvements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X-Large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 / DNO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454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 to Inform Shipper of Meter Link Code Change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958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Improvements to the quality of the Conversion Factor values held on the Supply Point Register (MOD0681S)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 / DNO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3803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 of Customer Contact Details to Transporters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X-Large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IGTs / DNO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958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Removing</a:t>
                      </a:r>
                      <a:r>
                        <a:rPr lang="en-US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Duplicate Address Update Validation for IGT Supply Meter Points via Contact Management Service (CMS)</a:t>
                      </a:r>
                      <a:endParaRPr lang="en-US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IGTs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6966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4780b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MAP ID Part 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  <a:endParaRPr lang="en-GB" sz="900" b="0" i="0" u="sng" strike="sng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1073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CSSC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4780c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MAP ID Part 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Capture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 – June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919013"/>
                  </a:ext>
                </a:extLst>
              </a:tr>
              <a:tr h="291073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Consequential Central Switching Services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809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4914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Retro Proof of Concept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Standalone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DNO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97447">
                <a:tc rowSpan="5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5014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Hydeploy Live Trial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Nov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Northern/DNO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2683201"/>
                  </a:ext>
                </a:extLst>
              </a:tr>
              <a:tr h="479999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4897/ 4899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Contact details – resolution of deleted contact details and PSR data at change of shipper event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Nov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508332"/>
                  </a:ext>
                </a:extLst>
              </a:tr>
              <a:tr h="252177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4931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Submission of space in mandatory data on multiple SPA files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Nov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5577778"/>
                  </a:ext>
                </a:extLst>
              </a:tr>
              <a:tr h="239339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4801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Additional info into DES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Nov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485088"/>
                  </a:ext>
                </a:extLst>
              </a:tr>
              <a:tr h="380419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4871b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Ratchet regime changes part 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Nov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DNO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788186"/>
                  </a:ext>
                </a:extLst>
              </a:tr>
              <a:tr h="380419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MiR Drop 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5181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Acceptance of consumption adjustments where meter point moved after meter set to dead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Nov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Small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MiR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5363663"/>
                  </a:ext>
                </a:extLst>
              </a:tr>
              <a:tr h="380419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5118 / 5174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Service sustaining activity – Change how actual MR data is populated in UK Link / 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Agreed FINT Replacement Reads Incorrectly Triggering Rolling AQ Calculation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Nov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Small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/>
                        <a:t>MiR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0432419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AAB7F775-B62D-4B10-B2D6-35D8917FF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2" y="244549"/>
            <a:ext cx="11584517" cy="308344"/>
          </a:xfrm>
        </p:spPr>
        <p:txBody>
          <a:bodyPr>
            <a:normAutofit fontScale="90000"/>
          </a:bodyPr>
          <a:lstStyle/>
          <a:p>
            <a:r>
              <a:rPr lang="en-GB" sz="3200" dirty="0"/>
              <a:t>UK Link Allocated Changes – In Delivery</a:t>
            </a:r>
          </a:p>
        </p:txBody>
      </p:sp>
    </p:spTree>
    <p:extLst>
      <p:ext uri="{BB962C8B-B14F-4D97-AF65-F5344CB8AC3E}">
        <p14:creationId xmlns:p14="http://schemas.microsoft.com/office/powerpoint/2010/main" val="3468153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C8FD0-A1E3-42BD-85DF-F633B83F7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900" dirty="0"/>
              <a:t>UK Link Allocated Change - Continued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8EFEF5F-43E0-4D2F-8C98-415825738A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16166"/>
              </p:ext>
            </p:extLst>
          </p:nvPr>
        </p:nvGraphicFramePr>
        <p:xfrm>
          <a:off x="143338" y="1014744"/>
          <a:ext cx="11905323" cy="2319519"/>
        </p:xfrm>
        <a:graphic>
          <a:graphicData uri="http://schemas.openxmlformats.org/drawingml/2006/table">
            <a:tbl>
              <a:tblPr/>
              <a:tblGrid>
                <a:gridCol w="771062">
                  <a:extLst>
                    <a:ext uri="{9D8B030D-6E8A-4147-A177-3AD203B41FA5}">
                      <a16:colId xmlns:a16="http://schemas.microsoft.com/office/drawing/2014/main" val="3610882516"/>
                    </a:ext>
                  </a:extLst>
                </a:gridCol>
                <a:gridCol w="467833">
                  <a:extLst>
                    <a:ext uri="{9D8B030D-6E8A-4147-A177-3AD203B41FA5}">
                      <a16:colId xmlns:a16="http://schemas.microsoft.com/office/drawing/2014/main" val="382514539"/>
                    </a:ext>
                  </a:extLst>
                </a:gridCol>
                <a:gridCol w="5332892">
                  <a:extLst>
                    <a:ext uri="{9D8B030D-6E8A-4147-A177-3AD203B41FA5}">
                      <a16:colId xmlns:a16="http://schemas.microsoft.com/office/drawing/2014/main" val="2159685248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499347514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69898544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4100469914"/>
                    </a:ext>
                  </a:extLst>
                </a:gridCol>
                <a:gridCol w="1472101">
                  <a:extLst>
                    <a:ext uri="{9D8B030D-6E8A-4147-A177-3AD203B41FA5}">
                      <a16:colId xmlns:a16="http://schemas.microsoft.com/office/drawing/2014/main" val="1026947303"/>
                    </a:ext>
                  </a:extLst>
                </a:gridCol>
              </a:tblGrid>
              <a:tr h="40206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Confirmed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Current Status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UK Link Release Date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Finance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453457"/>
                  </a:ext>
                </a:extLst>
              </a:tr>
              <a:tr h="284814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Jun-21</a:t>
                      </a:r>
                    </a:p>
                    <a:p>
                      <a:pPr marL="0" algn="ctr" defTabSz="914400" rtl="0" eaLnBrk="1" fontAlgn="ctr" latinLnBrk="0" hangingPunct="1"/>
                      <a:endParaRPr lang="en-GB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MOD0692 - Auto updates to meter read frequency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from Nov 20. Dependent on appeal decision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973897"/>
                  </a:ext>
                </a:extLst>
              </a:tr>
              <a:tr h="28481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MOD0687 – Creation of new charge to recover last resort supply payments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from Nov 20. Dependent on Ofgem decision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2010929"/>
                  </a:ext>
                </a:extLst>
              </a:tr>
              <a:tr h="33343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MOD0711 – Update of AUG Table to reflect new EUC bands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 Option approved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X-Large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6805665"/>
                  </a:ext>
                </a:extLst>
              </a:tr>
              <a:tr h="34958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allowable values for DCC Service Flag in DXI File from DCC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HLSOs in review. Scope inclusion dependent on SEC/Ofgem decision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sng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920070"/>
                  </a:ext>
                </a:extLst>
              </a:tr>
              <a:tr h="34958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Placeholder for Service Sustaining Activity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37934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D93C603-1C37-4090-A58F-D3ED859B38DE}"/>
              </a:ext>
            </a:extLst>
          </p:cNvPr>
          <p:cNvSpPr txBox="1"/>
          <p:nvPr/>
        </p:nvSpPr>
        <p:spPr>
          <a:xfrm>
            <a:off x="330200" y="4080933"/>
            <a:ext cx="1163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XRN5142 was descoped at September ChMC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XRNs 4941 and 4992 will be descoped from the release, at the </a:t>
            </a:r>
            <a:r>
              <a:rPr lang="en-US" dirty="0"/>
              <a:t>Extraordinary ChMC arranged for 26th October </a:t>
            </a:r>
            <a:r>
              <a:rPr lang="en-GB" dirty="0"/>
              <a:t>, if not approved by Ofgem.</a:t>
            </a:r>
          </a:p>
        </p:txBody>
      </p:sp>
    </p:spTree>
    <p:extLst>
      <p:ext uri="{BB962C8B-B14F-4D97-AF65-F5344CB8AC3E}">
        <p14:creationId xmlns:p14="http://schemas.microsoft.com/office/powerpoint/2010/main" val="1127313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AFED1-1B1E-4ACC-AD3D-E600CEB26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2305"/>
            <a:ext cx="10972800" cy="850107"/>
          </a:xfrm>
        </p:spPr>
        <p:txBody>
          <a:bodyPr>
            <a:normAutofit/>
          </a:bodyPr>
          <a:lstStyle/>
          <a:p>
            <a:r>
              <a:rPr lang="en-GB" sz="2900" dirty="0"/>
              <a:t>UK Link Nov 2021 Release - Candidates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BBF281B-3C82-4C9E-BA58-EAE348D7F7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803972"/>
              </p:ext>
            </p:extLst>
          </p:nvPr>
        </p:nvGraphicFramePr>
        <p:xfrm>
          <a:off x="143337" y="1068654"/>
          <a:ext cx="11905322" cy="3632353"/>
        </p:xfrm>
        <a:graphic>
          <a:graphicData uri="http://schemas.openxmlformats.org/drawingml/2006/table">
            <a:tbl>
              <a:tblPr/>
              <a:tblGrid>
                <a:gridCol w="590193">
                  <a:extLst>
                    <a:ext uri="{9D8B030D-6E8A-4147-A177-3AD203B41FA5}">
                      <a16:colId xmlns:a16="http://schemas.microsoft.com/office/drawing/2014/main" val="594677324"/>
                    </a:ext>
                  </a:extLst>
                </a:gridCol>
                <a:gridCol w="371789">
                  <a:extLst>
                    <a:ext uri="{9D8B030D-6E8A-4147-A177-3AD203B41FA5}">
                      <a16:colId xmlns:a16="http://schemas.microsoft.com/office/drawing/2014/main" val="1212485833"/>
                    </a:ext>
                  </a:extLst>
                </a:gridCol>
                <a:gridCol w="4795751">
                  <a:extLst>
                    <a:ext uri="{9D8B030D-6E8A-4147-A177-3AD203B41FA5}">
                      <a16:colId xmlns:a16="http://schemas.microsoft.com/office/drawing/2014/main" val="2588561940"/>
                    </a:ext>
                  </a:extLst>
                </a:gridCol>
                <a:gridCol w="2834257">
                  <a:extLst>
                    <a:ext uri="{9D8B030D-6E8A-4147-A177-3AD203B41FA5}">
                      <a16:colId xmlns:a16="http://schemas.microsoft.com/office/drawing/2014/main" val="1800805844"/>
                    </a:ext>
                  </a:extLst>
                </a:gridCol>
                <a:gridCol w="699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8358">
                  <a:extLst>
                    <a:ext uri="{9D8B030D-6E8A-4147-A177-3AD203B41FA5}">
                      <a16:colId xmlns:a16="http://schemas.microsoft.com/office/drawing/2014/main" val="198435945"/>
                    </a:ext>
                  </a:extLst>
                </a:gridCol>
                <a:gridCol w="702576">
                  <a:extLst>
                    <a:ext uri="{9D8B030D-6E8A-4147-A177-3AD203B41FA5}">
                      <a16:colId xmlns:a16="http://schemas.microsoft.com/office/drawing/2014/main" val="2619778090"/>
                    </a:ext>
                  </a:extLst>
                </a:gridCol>
                <a:gridCol w="992541">
                  <a:extLst>
                    <a:ext uri="{9D8B030D-6E8A-4147-A177-3AD203B41FA5}">
                      <a16:colId xmlns:a16="http://schemas.microsoft.com/office/drawing/2014/main" val="1022559495"/>
                    </a:ext>
                  </a:extLst>
                </a:gridCol>
              </a:tblGrid>
              <a:tr h="3402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Potential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Complexity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Points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Finance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5329"/>
                  </a:ext>
                </a:extLst>
              </a:tr>
              <a:tr h="340260">
                <a:tc rowSpan="8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MOD0691 – Class 2,3 or 4 meter points to Class 1 when G1.6.15 criteria are met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Depending on solution option chosen this change could  be delivered via a Minor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Capture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5855549"/>
                  </a:ext>
                </a:extLst>
              </a:tr>
              <a:tr h="3402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5142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allowable values for DCC Service Flag in DXI File from DCC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Related to a SEC change. Descoped from June 21 Major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HLSOs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0029972"/>
                  </a:ext>
                </a:extLst>
              </a:tr>
              <a:tr h="3402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4990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MOD0664 – Transfer of sites with low read submission performance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In Capture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Shipper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8940"/>
                  </a:ext>
                </a:extLst>
              </a:tr>
              <a:tr h="38886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5186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MOD0696 - Aligning Capacity booking under the UNC and arrangements set out in relevant NEXAs 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If approved MOD will be progressed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In Capture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3371009"/>
                  </a:ext>
                </a:extLst>
              </a:tr>
              <a:tr h="53491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5187</a:t>
                      </a:r>
                      <a:endParaRPr lang="en-GB" sz="900" strike="noStrike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/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Addressing inequities between Capacity booking under the UNC and arrangements set out in relevant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NExAs</a:t>
                      </a:r>
                      <a:endParaRPr lang="en-US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strike="noStrike" dirty="0"/>
                        <a:t>Related to MOD0696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noStrike" dirty="0"/>
                        <a:t>In Capture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noStrike" dirty="0"/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6735650"/>
                  </a:ext>
                </a:extLst>
              </a:tr>
              <a:tr h="534917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noStrike" dirty="0"/>
                        <a:t>5072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Application and derivation of TTZ indicator and calculation of volume and energy – all classes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strike="noStrike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noStrike" dirty="0"/>
                        <a:t>HLSOs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noStrike" dirty="0"/>
                        <a:t>Shipper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0508332"/>
                  </a:ext>
                </a:extLst>
              </a:tr>
              <a:tr h="366408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5091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Deferral of creation of Class change reads at transfer of ownership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HLSOs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Shipper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397083"/>
                  </a:ext>
                </a:extLst>
              </a:tr>
              <a:tr h="446209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5197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QMP File validation in CMS – Current Address Field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HLSOs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IGT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557777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5F851B4-F684-43C0-8E51-1929C8A6805D}"/>
              </a:ext>
            </a:extLst>
          </p:cNvPr>
          <p:cNvSpPr txBox="1"/>
          <p:nvPr/>
        </p:nvSpPr>
        <p:spPr>
          <a:xfrm>
            <a:off x="143337" y="6216191"/>
            <a:ext cx="119053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Service sustaining activity will be considered for inclusion in future releases.</a:t>
            </a:r>
          </a:p>
        </p:txBody>
      </p:sp>
    </p:spTree>
    <p:extLst>
      <p:ext uri="{BB962C8B-B14F-4D97-AF65-F5344CB8AC3E}">
        <p14:creationId xmlns:p14="http://schemas.microsoft.com/office/powerpoint/2010/main" val="3809291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28387-1AF7-40C1-A6D1-8B216BEC2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900" dirty="0"/>
              <a:t>Minor Release Drop 9 - Candidates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C9597BF-41E7-4303-90FC-ABC65ACD09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226005"/>
              </p:ext>
            </p:extLst>
          </p:nvPr>
        </p:nvGraphicFramePr>
        <p:xfrm>
          <a:off x="143337" y="1335493"/>
          <a:ext cx="11905322" cy="1361040"/>
        </p:xfrm>
        <a:graphic>
          <a:graphicData uri="http://schemas.openxmlformats.org/drawingml/2006/table">
            <a:tbl>
              <a:tblPr/>
              <a:tblGrid>
                <a:gridCol w="590193">
                  <a:extLst>
                    <a:ext uri="{9D8B030D-6E8A-4147-A177-3AD203B41FA5}">
                      <a16:colId xmlns:a16="http://schemas.microsoft.com/office/drawing/2014/main" val="594677324"/>
                    </a:ext>
                  </a:extLst>
                </a:gridCol>
                <a:gridCol w="371789">
                  <a:extLst>
                    <a:ext uri="{9D8B030D-6E8A-4147-A177-3AD203B41FA5}">
                      <a16:colId xmlns:a16="http://schemas.microsoft.com/office/drawing/2014/main" val="1212485833"/>
                    </a:ext>
                  </a:extLst>
                </a:gridCol>
                <a:gridCol w="4795751">
                  <a:extLst>
                    <a:ext uri="{9D8B030D-6E8A-4147-A177-3AD203B41FA5}">
                      <a16:colId xmlns:a16="http://schemas.microsoft.com/office/drawing/2014/main" val="2588561940"/>
                    </a:ext>
                  </a:extLst>
                </a:gridCol>
                <a:gridCol w="2834257">
                  <a:extLst>
                    <a:ext uri="{9D8B030D-6E8A-4147-A177-3AD203B41FA5}">
                      <a16:colId xmlns:a16="http://schemas.microsoft.com/office/drawing/2014/main" val="1800805844"/>
                    </a:ext>
                  </a:extLst>
                </a:gridCol>
                <a:gridCol w="699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8358">
                  <a:extLst>
                    <a:ext uri="{9D8B030D-6E8A-4147-A177-3AD203B41FA5}">
                      <a16:colId xmlns:a16="http://schemas.microsoft.com/office/drawing/2014/main" val="198435945"/>
                    </a:ext>
                  </a:extLst>
                </a:gridCol>
                <a:gridCol w="702576">
                  <a:extLst>
                    <a:ext uri="{9D8B030D-6E8A-4147-A177-3AD203B41FA5}">
                      <a16:colId xmlns:a16="http://schemas.microsoft.com/office/drawing/2014/main" val="2619778090"/>
                    </a:ext>
                  </a:extLst>
                </a:gridCol>
                <a:gridCol w="992541">
                  <a:extLst>
                    <a:ext uri="{9D8B030D-6E8A-4147-A177-3AD203B41FA5}">
                      <a16:colId xmlns:a16="http://schemas.microsoft.com/office/drawing/2014/main" val="1022559495"/>
                    </a:ext>
                  </a:extLst>
                </a:gridCol>
              </a:tblGrid>
              <a:tr h="3402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Potential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Complexity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Points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Finance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5329"/>
                  </a:ext>
                </a:extLst>
              </a:tr>
              <a:tr h="340260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MiR Drop 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5080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Failure to Supply Gas (FSG_GSOP1) – System Changes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RIIO-2 – Required for start of April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HLSOs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5855549"/>
                  </a:ext>
                </a:extLst>
              </a:tr>
              <a:tr h="3402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5210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Daily CV Determination Service DN Invoicing Options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Minor Release candidate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HLSOs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0029972"/>
                  </a:ext>
                </a:extLst>
              </a:tr>
              <a:tr h="3402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5135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DNO and NTS Invoices to Shippers and DNs VAT compliance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Minor Release candidate. Potential impacts to Gemini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HLSOs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err="1"/>
                        <a:t>Tbd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err="1"/>
                        <a:t>Tbd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894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0DB098B-771F-41E3-A90C-72DA1E2E4698}"/>
              </a:ext>
            </a:extLst>
          </p:cNvPr>
          <p:cNvSpPr txBox="1"/>
          <p:nvPr/>
        </p:nvSpPr>
        <p:spPr>
          <a:xfrm>
            <a:off x="143337" y="3429000"/>
            <a:ext cx="10563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Minor Release Drop 9 implementation date will be in Feb 2021. Exact date to be confirmed</a:t>
            </a:r>
          </a:p>
        </p:txBody>
      </p:sp>
    </p:spTree>
    <p:extLst>
      <p:ext uri="{BB962C8B-B14F-4D97-AF65-F5344CB8AC3E}">
        <p14:creationId xmlns:p14="http://schemas.microsoft.com/office/powerpoint/2010/main" val="2415243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10D3E-87BE-401F-BACF-FC15CD592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900" dirty="0"/>
              <a:t>November ChMC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7C4D0F-5A03-4BB6-8F6D-D2A029498F69}"/>
              </a:ext>
            </a:extLst>
          </p:cNvPr>
          <p:cNvSpPr txBox="1"/>
          <p:nvPr/>
        </p:nvSpPr>
        <p:spPr>
          <a:xfrm>
            <a:off x="828342" y="1245718"/>
            <a:ext cx="1033484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UK Link Future Releases Updates:</a:t>
            </a:r>
          </a:p>
          <a:p>
            <a:endParaRPr lang="en-GB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Minor Release Drop 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Scope for approval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Potential implementation dates for discussion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November 21 Major Release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Update on progress through Capture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Scope for approval.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416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D3003-397A-4218-9BAD-D587E38E5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900" dirty="0">
                <a:solidFill>
                  <a:schemeClr val="accent1"/>
                </a:solidFill>
              </a:rPr>
              <a:t>Glossary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2CD1F9C-0A2F-434B-B1B5-E441EE9B20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985553"/>
              </p:ext>
            </p:extLst>
          </p:nvPr>
        </p:nvGraphicFramePr>
        <p:xfrm>
          <a:off x="609600" y="1115060"/>
          <a:ext cx="10742429" cy="462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7145">
                  <a:extLst>
                    <a:ext uri="{9D8B030D-6E8A-4147-A177-3AD203B41FA5}">
                      <a16:colId xmlns:a16="http://schemas.microsoft.com/office/drawing/2014/main" val="2188884990"/>
                    </a:ext>
                  </a:extLst>
                </a:gridCol>
                <a:gridCol w="8605284">
                  <a:extLst>
                    <a:ext uri="{9D8B030D-6E8A-4147-A177-3AD203B41FA5}">
                      <a16:colId xmlns:a16="http://schemas.microsoft.com/office/drawing/2014/main" val="9141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Project Phase Abbrev.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Project Phase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3310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FUT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Factory Unit Testing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974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Impact Assessment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9562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IDR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Implementation Dress Rehearsal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3244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Post Implementation Support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100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Performance Testing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2669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Regression Testing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3832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System Integration Testing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8221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System Testing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988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Capture Artefact Abbrev.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Capture Artefact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20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Change Proposal – an external request for a change to UK Link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997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Change Request – an internal request for a change to UK Link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152698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HLSO(s)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High Level Solution Option(s)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96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87986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2" ma:contentTypeDescription="Create a new document." ma:contentTypeScope="" ma:versionID="a229eac2f26aceef43ef7ee8b1b62936">
  <xsd:schema xmlns:xsd="http://www.w3.org/2001/XMLSchema" xmlns:xs="http://www.w3.org/2001/XMLSchema" xmlns:p="http://schemas.microsoft.com/office/2006/metadata/properties" xmlns:ns2="11f1cc19-a6a2-4477-822b-8358f9edc374" targetNamespace="http://schemas.microsoft.com/office/2006/metadata/properties" ma:root="true" ma:fieldsID="8c1948700286a73dddfb7866fa6a33ed" ns2:_="">
    <xsd:import namespace="11f1cc19-a6a2-4477-822b-8358f9edc3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A7730C-F1BA-4F2F-B942-B684D324D1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438D4F-FD40-4B63-BFC9-471FF778230D}">
  <ds:schemaRefs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11f1cc19-a6a2-4477-822b-8358f9edc374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F6A3E15-326B-414F-B994-DE2F0B6A8A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4894</TotalTime>
  <Words>1108</Words>
  <Application>Microsoft Office PowerPoint</Application>
  <PresentationFormat>Widescreen</PresentationFormat>
  <Paragraphs>370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1_Office Theme</vt:lpstr>
      <vt:lpstr>UK Link Future Releases Update</vt:lpstr>
      <vt:lpstr>UK Link Future Releases Update</vt:lpstr>
      <vt:lpstr>2020/2021 UK Link Governance Timeline</vt:lpstr>
      <vt:lpstr>UK Link Allocated Changes – In Delivery</vt:lpstr>
      <vt:lpstr>UK Link Allocated Change - Continued</vt:lpstr>
      <vt:lpstr>UK Link Nov 2021 Release - Candidates</vt:lpstr>
      <vt:lpstr>Minor Release Drop 9 - Candidates</vt:lpstr>
      <vt:lpstr>November ChMC</vt:lpstr>
      <vt:lpstr>Glossary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Releases Update</dc:title>
  <dc:creator>Hadfield, Richard</dc:creator>
  <cp:lastModifiedBy>Rachel Taggart</cp:lastModifiedBy>
  <cp:revision>19</cp:revision>
  <cp:lastPrinted>2020-02-04T08:39:04Z</cp:lastPrinted>
  <dcterms:created xsi:type="dcterms:W3CDTF">2020-01-08T17:02:42Z</dcterms:created>
  <dcterms:modified xsi:type="dcterms:W3CDTF">2020-09-28T10:52:17Z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0x010100BE4A46900855F54F8B1B4A69CC14CF6B</vt:lpwstr>
  </property>
</Properties>
</file>