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1458" r:id="rId10"/>
    <p:sldId id="301" r:id="rId11"/>
    <p:sldId id="1461" r:id="rId12"/>
    <p:sldId id="1463" r:id="rId13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r>
              <a:rPr lang="en-GB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October Meeting</a:t>
            </a:r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07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023296"/>
              </p:ext>
            </p:extLst>
          </p:nvPr>
        </p:nvGraphicFramePr>
        <p:xfrm>
          <a:off x="107504" y="513114"/>
          <a:ext cx="8928992" cy="448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4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06">
                <a:tc>
                  <a:txBody>
                    <a:bodyPr/>
                    <a:lstStyle/>
                    <a:p>
                      <a:r>
                        <a:rPr lang="en-GB" sz="1100" dirty="0" err="1"/>
                        <a:t>Xoserve</a:t>
                      </a:r>
                      <a:r>
                        <a:rPr lang="en-GB" sz="11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Next</a:t>
                      </a:r>
                      <a:r>
                        <a:rPr lang="en-GB" sz="1100" baseline="0" dirty="0"/>
                        <a:t> steps</a:t>
                      </a:r>
                      <a:endParaRPr lang="en-GB" sz="11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000" dirty="0"/>
                        <a:t>XRN4876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Changes to PARR reporting – provide further data to PAFA to aid analysis of performance reporting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000" dirty="0"/>
                        <a:t>XRN5235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Include SOQ in the “UIG Additional National Data” report (Originally introduced by XRN4806)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  <a:tr h="528167">
                <a:tc>
                  <a:txBody>
                    <a:bodyPr/>
                    <a:lstStyle/>
                    <a:p>
                      <a:r>
                        <a:rPr lang="en-GB" sz="1000" dirty="0"/>
                        <a:t>XRN5236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Reporting Valid Confirmed Theft of Gas into Central Systems (Modification 0734)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 – potential for a new service line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07504678"/>
                  </a:ext>
                </a:extLst>
              </a:tr>
              <a:tr h="395524">
                <a:tc>
                  <a:txBody>
                    <a:bodyPr/>
                    <a:lstStyle/>
                    <a:p>
                      <a:r>
                        <a:rPr lang="en-GB" sz="1000" dirty="0"/>
                        <a:t>XRN5237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Maintenance of a User relationship table for the purpose of AQ amendments (Modification 0736/0736A)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 – potential for a new service line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301560265"/>
                  </a:ext>
                </a:extLst>
              </a:tr>
              <a:tr h="878516">
                <a:tc>
                  <a:txBody>
                    <a:bodyPr/>
                    <a:lstStyle/>
                    <a:p>
                      <a:r>
                        <a:rPr lang="en-GB" sz="1000" dirty="0"/>
                        <a:t>XRN5238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Distribution Network Report – Forecast Invoice Value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641225935"/>
                  </a:ext>
                </a:extLst>
              </a:tr>
              <a:tr h="355767">
                <a:tc>
                  <a:txBody>
                    <a:bodyPr/>
                    <a:lstStyle/>
                    <a:p>
                      <a:r>
                        <a:rPr lang="en-GB" sz="1000" dirty="0"/>
                        <a:t>XRN5244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Shared IGT Deeds of Undertaking and CDSP Administration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</a:t>
                      </a:r>
                    </a:p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4218718395"/>
                  </a:ext>
                </a:extLst>
              </a:tr>
              <a:tr h="429648">
                <a:tc>
                  <a:txBody>
                    <a:bodyPr/>
                    <a:lstStyle/>
                    <a:p>
                      <a:r>
                        <a:rPr lang="en-GB" sz="1000" dirty="0"/>
                        <a:t>XRN5246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Confirmation File (.CNF) Processing Capacity Improvement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598277187"/>
                  </a:ext>
                </a:extLst>
              </a:tr>
              <a:tr h="429648">
                <a:tc>
                  <a:txBody>
                    <a:bodyPr/>
                    <a:lstStyle/>
                    <a:p>
                      <a:r>
                        <a:rPr lang="en-GB" sz="1000" dirty="0"/>
                        <a:t>XRN5210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Daily CV Determination Service DN Invoicing Options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33127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339502"/>
            <a:ext cx="8928992" cy="504057"/>
          </a:xfrm>
        </p:spPr>
        <p:txBody>
          <a:bodyPr>
            <a:normAutofit/>
          </a:bodyPr>
          <a:lstStyle/>
          <a:p>
            <a:r>
              <a:rPr lang="en-GB" sz="2000" dirty="0"/>
              <a:t>Detailed Design Outcomes – September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603077"/>
              </p:ext>
            </p:extLst>
          </p:nvPr>
        </p:nvGraphicFramePr>
        <p:xfrm>
          <a:off x="206514" y="1364243"/>
          <a:ext cx="8730970" cy="1157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7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73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XRN4801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information to be made viewable on DES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For Information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B4CF17A5-415A-4867-B2C4-8E0D208CA3B6}"/>
              </a:ext>
            </a:extLst>
          </p:cNvPr>
          <p:cNvSpPr txBox="1">
            <a:spLocks/>
          </p:cNvSpPr>
          <p:nvPr/>
        </p:nvSpPr>
        <p:spPr>
          <a:xfrm>
            <a:off x="124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Change Documents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8FF88B-701F-4E91-AA36-5BD56B20E628}"/>
              </a:ext>
            </a:extLst>
          </p:cNvPr>
          <p:cNvSpPr txBox="1">
            <a:spLocks/>
          </p:cNvSpPr>
          <p:nvPr/>
        </p:nvSpPr>
        <p:spPr>
          <a:xfrm>
            <a:off x="107504" y="951570"/>
            <a:ext cx="8642286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BER Approved:</a:t>
            </a:r>
          </a:p>
          <a:p>
            <a:endParaRPr lang="en-US" sz="1800" dirty="0"/>
          </a:p>
          <a:p>
            <a:r>
              <a:rPr lang="en-US" sz="1800" dirty="0"/>
              <a:t>XRN5122 - Gemini System Enhancements – Delivery​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XR5168N - MOD0721 (Urgent) - Shipper submitted AQ Corrections during COVID-19​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XRN5172 - Urgent Mod - Ability to Reflect the Correct Customer Network Use and System Offtake Quantity (SOQ) During COVID-19​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EQR Approved:</a:t>
            </a:r>
          </a:p>
          <a:p>
            <a:endParaRPr lang="en-US" sz="1800" dirty="0"/>
          </a:p>
          <a:p>
            <a:r>
              <a:rPr lang="en-US" sz="1800" dirty="0"/>
              <a:t>June 2021 Major Release  ​</a:t>
            </a:r>
          </a:p>
        </p:txBody>
      </p:sp>
    </p:spTree>
    <p:extLst>
      <p:ext uri="{BB962C8B-B14F-4D97-AF65-F5344CB8AC3E}">
        <p14:creationId xmlns:p14="http://schemas.microsoft.com/office/powerpoint/2010/main" val="359177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3092569d-7549-4f1f-b838-122d264c6bd8"/>
    <ds:schemaRef ds:uri="01f7a547-d57a-44ce-a211-81869c79743b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A89270D-4F06-44DB-A76C-E948E9E77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19265</TotalTime>
  <Words>253</Words>
  <Application>Microsoft Office PowerPoint</Application>
  <PresentationFormat>On-screen Show (16:9)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Detailed Design Outcomes – September Change Packs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641</cp:revision>
  <cp:lastPrinted>2019-05-07T07:36:37Z</cp:lastPrinted>
  <dcterms:created xsi:type="dcterms:W3CDTF">2018-09-02T17:12:15Z</dcterms:created>
  <dcterms:modified xsi:type="dcterms:W3CDTF">2020-10-08T07:38:50Z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