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88" r:id="rId5"/>
    <p:sldId id="298" r:id="rId6"/>
    <p:sldId id="295" r:id="rId7"/>
    <p:sldId id="299" r:id="rId8"/>
    <p:sldId id="296" r:id="rId9"/>
  </p:sldIdLst>
  <p:sldSz cx="9144000" cy="5143500" type="screen16x9"/>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4B8DA"/>
    <a:srgbClr val="B1D6E8"/>
    <a:srgbClr val="707272"/>
    <a:srgbClr val="2B80B1"/>
    <a:srgbClr val="AFB1B1"/>
    <a:srgbClr val="D97609"/>
    <a:srgbClr val="FCFC28"/>
    <a:srgbClr val="40D1F5"/>
    <a:srgbClr val="FFFFFF"/>
    <a:srgbClr val="9C48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31D378-A1F7-47A1-B101-4245A26C459C}" v="956" dt="2020-10-02T15:10:45.4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02" autoAdjust="0"/>
    <p:restoredTop sz="99645" autoAdjust="0"/>
  </p:normalViewPr>
  <p:slideViewPr>
    <p:cSldViewPr>
      <p:cViewPr varScale="1">
        <p:scale>
          <a:sx n="89" d="100"/>
          <a:sy n="89" d="100"/>
        </p:scale>
        <p:origin x="884"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9371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09079" y="0"/>
            <a:ext cx="2914015" cy="493713"/>
          </a:xfrm>
          <a:prstGeom prst="rect">
            <a:avLst/>
          </a:prstGeom>
        </p:spPr>
        <p:txBody>
          <a:bodyPr vert="horz" lIns="91440" tIns="45720" rIns="91440" bIns="45720" rtlCol="0"/>
          <a:lstStyle>
            <a:lvl1pPr algn="r">
              <a:defRPr sz="1200"/>
            </a:lvl1pPr>
          </a:lstStyle>
          <a:p>
            <a:fld id="{30CC7C86-2D66-4C55-8F99-E153512351BA}" type="datetimeFigureOut">
              <a:rPr lang="en-GB" smtClean="0"/>
              <a:t>05/10/2020</a:t>
            </a:fld>
            <a:endParaRPr lang="en-GB" dirty="0"/>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2465" y="4690269"/>
            <a:ext cx="5379720" cy="44434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4"/>
            <a:ext cx="2914015" cy="49371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378824"/>
            <a:ext cx="2914015" cy="493713"/>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51670"/>
            <a:ext cx="7772400" cy="1102519"/>
          </a:xfrm>
        </p:spPr>
        <p:txBody>
          <a:bodyPr>
            <a:normAutofit fontScale="90000"/>
          </a:bodyPr>
          <a:lstStyle/>
          <a:p>
            <a:r>
              <a:rPr lang="en-GB" dirty="0"/>
              <a:t>Modification 0710 - Provision of Class 1 Service by CDSP</a:t>
            </a:r>
            <a:br>
              <a:rPr lang="en-GB" dirty="0"/>
            </a:br>
            <a:endParaRPr lang="en-GB" dirty="0"/>
          </a:p>
        </p:txBody>
      </p:sp>
      <p:sp>
        <p:nvSpPr>
          <p:cNvPr id="3" name="Subtitle 2"/>
          <p:cNvSpPr>
            <a:spLocks noGrp="1"/>
          </p:cNvSpPr>
          <p:nvPr>
            <p:ph type="subTitle" idx="1"/>
          </p:nvPr>
        </p:nvSpPr>
        <p:spPr>
          <a:xfrm>
            <a:off x="1371600" y="2852811"/>
            <a:ext cx="6400800" cy="1102519"/>
          </a:xfrm>
        </p:spPr>
        <p:txBody>
          <a:bodyPr>
            <a:normAutofit/>
          </a:bodyPr>
          <a:lstStyle/>
          <a:p>
            <a:r>
              <a:rPr lang="en-GB" sz="2000" b="1" dirty="0"/>
              <a:t>Contract Management Committee</a:t>
            </a:r>
          </a:p>
          <a:p>
            <a:r>
              <a:rPr lang="en-GB" sz="2000" b="1" dirty="0"/>
              <a:t>14 October 2020</a:t>
            </a: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792B1-327B-479E-ABE7-4015E929FAD2}"/>
              </a:ext>
            </a:extLst>
          </p:cNvPr>
          <p:cNvSpPr>
            <a:spLocks noGrp="1"/>
          </p:cNvSpPr>
          <p:nvPr>
            <p:ph type="title"/>
          </p:nvPr>
        </p:nvSpPr>
        <p:spPr/>
        <p:txBody>
          <a:bodyPr/>
          <a:lstStyle/>
          <a:p>
            <a:r>
              <a:rPr lang="en-GB" dirty="0"/>
              <a:t>Purpose of this presentation</a:t>
            </a:r>
          </a:p>
        </p:txBody>
      </p:sp>
      <p:sp>
        <p:nvSpPr>
          <p:cNvPr id="3" name="Content Placeholder 2">
            <a:extLst>
              <a:ext uri="{FF2B5EF4-FFF2-40B4-BE49-F238E27FC236}">
                <a16:creationId xmlns:a16="http://schemas.microsoft.com/office/drawing/2014/main" id="{2199624A-805B-498B-AD03-51E0BCAADB3B}"/>
              </a:ext>
            </a:extLst>
          </p:cNvPr>
          <p:cNvSpPr>
            <a:spLocks noGrp="1"/>
          </p:cNvSpPr>
          <p:nvPr>
            <p:ph idx="1"/>
          </p:nvPr>
        </p:nvSpPr>
        <p:spPr>
          <a:xfrm>
            <a:off x="457200" y="915566"/>
            <a:ext cx="8229600" cy="3672408"/>
          </a:xfrm>
        </p:spPr>
        <p:txBody>
          <a:bodyPr>
            <a:normAutofit fontScale="92500" lnSpcReduction="20000"/>
          </a:bodyPr>
          <a:lstStyle/>
          <a:p>
            <a:r>
              <a:rPr lang="en-GB" sz="1600" dirty="0">
                <a:solidFill>
                  <a:schemeClr val="tx2"/>
                </a:solidFill>
              </a:rPr>
              <a:t>To update DSC Contract Managers on Modification 0710 and the progress to date.</a:t>
            </a:r>
          </a:p>
          <a:p>
            <a:pPr marL="0" indent="0">
              <a:buNone/>
            </a:pPr>
            <a:endParaRPr lang="en-GB" sz="1600" dirty="0">
              <a:solidFill>
                <a:schemeClr val="tx2"/>
              </a:solidFill>
            </a:endParaRPr>
          </a:p>
          <a:p>
            <a:r>
              <a:rPr lang="en-GB" sz="1600" dirty="0">
                <a:solidFill>
                  <a:schemeClr val="tx2"/>
                </a:solidFill>
              </a:rPr>
              <a:t>We previously presented at December 2019 CoMC, detailing the approach set out within Modification 0710 for the provision of Class 1 read service by the CDSP which was the DSC Core Customer preferred approach for Class 1 Provisioning during UNC discussions.</a:t>
            </a:r>
          </a:p>
          <a:p>
            <a:pPr marL="0" indent="0">
              <a:buNone/>
            </a:pPr>
            <a:endParaRPr lang="en-GB" sz="1600" dirty="0">
              <a:solidFill>
                <a:schemeClr val="tx2"/>
              </a:solidFill>
            </a:endParaRPr>
          </a:p>
          <a:p>
            <a:r>
              <a:rPr lang="en-GB" sz="1600" dirty="0">
                <a:solidFill>
                  <a:schemeClr val="tx2"/>
                </a:solidFill>
              </a:rPr>
              <a:t>Modification 0710 has since progressed and is due to be discussed at the October UNC Panel meeting where a decision on whether the Modification should be approved will be made. </a:t>
            </a:r>
          </a:p>
          <a:p>
            <a:endParaRPr lang="en-GB" sz="1600" dirty="0">
              <a:solidFill>
                <a:schemeClr val="tx2"/>
              </a:solidFill>
            </a:endParaRPr>
          </a:p>
          <a:p>
            <a:r>
              <a:rPr lang="en-GB" sz="1600" dirty="0">
                <a:solidFill>
                  <a:schemeClr val="tx2"/>
                </a:solidFill>
              </a:rPr>
              <a:t>As discussed and proposed during Workgroup development, the preferred approach for the CDSP to take over the procurement of the service is through the novation (where possible) of the existing contracts from Transporters to the CDSP. </a:t>
            </a:r>
          </a:p>
          <a:p>
            <a:endParaRPr lang="en-GB" sz="1600" dirty="0">
              <a:solidFill>
                <a:schemeClr val="tx2"/>
              </a:solidFill>
            </a:endParaRPr>
          </a:p>
          <a:p>
            <a:r>
              <a:rPr lang="en-GB" sz="1600" dirty="0">
                <a:solidFill>
                  <a:schemeClr val="tx2"/>
                </a:solidFill>
              </a:rPr>
              <a:t>The CDSP would facilitate this procurement on behalf of Shippers to ensure there is a Class 1 read service in place. </a:t>
            </a:r>
          </a:p>
          <a:p>
            <a:endParaRPr lang="en-GB" sz="1600" dirty="0">
              <a:solidFill>
                <a:schemeClr val="tx2"/>
              </a:solidFill>
            </a:endParaRPr>
          </a:p>
        </p:txBody>
      </p:sp>
    </p:spTree>
    <p:extLst>
      <p:ext uri="{BB962C8B-B14F-4D97-AF65-F5344CB8AC3E}">
        <p14:creationId xmlns:p14="http://schemas.microsoft.com/office/powerpoint/2010/main" val="1864499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792B1-327B-479E-ABE7-4015E929FAD2}"/>
              </a:ext>
            </a:extLst>
          </p:cNvPr>
          <p:cNvSpPr>
            <a:spLocks noGrp="1"/>
          </p:cNvSpPr>
          <p:nvPr>
            <p:ph type="title"/>
          </p:nvPr>
        </p:nvSpPr>
        <p:spPr/>
        <p:txBody>
          <a:bodyPr/>
          <a:lstStyle/>
          <a:p>
            <a:r>
              <a:rPr lang="en-GB" dirty="0"/>
              <a:t>Current status</a:t>
            </a:r>
          </a:p>
        </p:txBody>
      </p:sp>
      <p:sp>
        <p:nvSpPr>
          <p:cNvPr id="3" name="Content Placeholder 2">
            <a:extLst>
              <a:ext uri="{FF2B5EF4-FFF2-40B4-BE49-F238E27FC236}">
                <a16:creationId xmlns:a16="http://schemas.microsoft.com/office/drawing/2014/main" id="{2199624A-805B-498B-AD03-51E0BCAADB3B}"/>
              </a:ext>
            </a:extLst>
          </p:cNvPr>
          <p:cNvSpPr>
            <a:spLocks noGrp="1"/>
          </p:cNvSpPr>
          <p:nvPr>
            <p:ph idx="1"/>
          </p:nvPr>
        </p:nvSpPr>
        <p:spPr>
          <a:xfrm>
            <a:off x="457200" y="915566"/>
            <a:ext cx="8229600" cy="3672408"/>
          </a:xfrm>
        </p:spPr>
        <p:txBody>
          <a:bodyPr>
            <a:normAutofit fontScale="92500"/>
          </a:bodyPr>
          <a:lstStyle/>
          <a:p>
            <a:r>
              <a:rPr lang="en-GB" sz="1600" dirty="0">
                <a:solidFill>
                  <a:schemeClr val="tx2"/>
                </a:solidFill>
              </a:rPr>
              <a:t>We are looking at novation options for the existing contracts which are currently in place until 31</a:t>
            </a:r>
            <a:r>
              <a:rPr lang="en-GB" sz="1600" baseline="30000" dirty="0">
                <a:solidFill>
                  <a:schemeClr val="tx2"/>
                </a:solidFill>
              </a:rPr>
              <a:t>st</a:t>
            </a:r>
            <a:r>
              <a:rPr lang="en-GB" sz="1600" dirty="0">
                <a:solidFill>
                  <a:schemeClr val="tx2"/>
                </a:solidFill>
              </a:rPr>
              <a:t> March 2023. </a:t>
            </a:r>
          </a:p>
          <a:p>
            <a:endParaRPr lang="en-GB" sz="1600" dirty="0">
              <a:solidFill>
                <a:schemeClr val="tx2"/>
              </a:solidFill>
            </a:endParaRPr>
          </a:p>
          <a:p>
            <a:r>
              <a:rPr lang="en-GB" sz="1600" dirty="0">
                <a:solidFill>
                  <a:schemeClr val="tx2"/>
                </a:solidFill>
              </a:rPr>
              <a:t>Based on the preferred approach to novate, we anticipate transferring over the service ‘as is’ until 31 March 2023. </a:t>
            </a:r>
          </a:p>
          <a:p>
            <a:endParaRPr lang="en-GB" sz="1600" dirty="0">
              <a:solidFill>
                <a:schemeClr val="tx2"/>
              </a:solidFill>
            </a:endParaRPr>
          </a:p>
          <a:p>
            <a:r>
              <a:rPr lang="en-GB" sz="1600" dirty="0">
                <a:solidFill>
                  <a:schemeClr val="tx2"/>
                </a:solidFill>
              </a:rPr>
              <a:t>The date the industry have suggested for implementation of this change and what the CDSP are working towards is 01 June 2021. </a:t>
            </a:r>
          </a:p>
          <a:p>
            <a:endParaRPr lang="en-GB" sz="1600" dirty="0">
              <a:solidFill>
                <a:schemeClr val="tx2"/>
              </a:solidFill>
            </a:endParaRPr>
          </a:p>
          <a:p>
            <a:r>
              <a:rPr lang="en-GB" sz="1600" dirty="0">
                <a:solidFill>
                  <a:schemeClr val="tx2"/>
                </a:solidFill>
              </a:rPr>
              <a:t>We are proposing that once the contracts and service ‘as is’, are transferred across to the CDSP from [01 June 2021], the work related to the re-procurement will commence. </a:t>
            </a:r>
          </a:p>
          <a:p>
            <a:endParaRPr lang="en-GB" sz="1600" dirty="0">
              <a:solidFill>
                <a:schemeClr val="tx2"/>
              </a:solidFill>
            </a:endParaRPr>
          </a:p>
          <a:p>
            <a:r>
              <a:rPr lang="en-GB" sz="1600" dirty="0">
                <a:solidFill>
                  <a:schemeClr val="tx2"/>
                </a:solidFill>
              </a:rPr>
              <a:t>This will involve holding workshops with Shippers to define the service we will be tendering for to appoint a Service Provider from April 2023. </a:t>
            </a:r>
          </a:p>
          <a:p>
            <a:endParaRPr lang="en-GB" dirty="0"/>
          </a:p>
          <a:p>
            <a:endParaRPr lang="en-GB" dirty="0"/>
          </a:p>
        </p:txBody>
      </p:sp>
    </p:spTree>
    <p:extLst>
      <p:ext uri="{BB962C8B-B14F-4D97-AF65-F5344CB8AC3E}">
        <p14:creationId xmlns:p14="http://schemas.microsoft.com/office/powerpoint/2010/main" val="2570775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D5F4C-7862-4F13-8E86-48D7FB95CD5C}"/>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27553356-02F8-4343-BF6A-F79470AEE9E6}"/>
              </a:ext>
            </a:extLst>
          </p:cNvPr>
          <p:cNvSpPr>
            <a:spLocks noGrp="1"/>
          </p:cNvSpPr>
          <p:nvPr>
            <p:ph idx="1"/>
          </p:nvPr>
        </p:nvSpPr>
        <p:spPr>
          <a:xfrm>
            <a:off x="454170" y="843558"/>
            <a:ext cx="8229600" cy="3672408"/>
          </a:xfrm>
        </p:spPr>
        <p:txBody>
          <a:bodyPr>
            <a:normAutofit fontScale="85000" lnSpcReduction="20000"/>
          </a:bodyPr>
          <a:lstStyle/>
          <a:p>
            <a:r>
              <a:rPr lang="en-GB" sz="2000" dirty="0">
                <a:solidFill>
                  <a:schemeClr val="tx2"/>
                </a:solidFill>
              </a:rPr>
              <a:t>We are in the process of undertaking due diligence checks on existing contracts. </a:t>
            </a:r>
          </a:p>
          <a:p>
            <a:endParaRPr lang="en-GB" sz="2000" dirty="0">
              <a:solidFill>
                <a:schemeClr val="tx2"/>
              </a:solidFill>
            </a:endParaRPr>
          </a:p>
          <a:p>
            <a:r>
              <a:rPr lang="en-GB" sz="2000" dirty="0">
                <a:solidFill>
                  <a:schemeClr val="tx2"/>
                </a:solidFill>
              </a:rPr>
              <a:t>This involves understanding if the procurement of the service needs to follow the OJEU regulated tender process. </a:t>
            </a:r>
          </a:p>
          <a:p>
            <a:endParaRPr lang="en-GB" sz="2000" dirty="0">
              <a:solidFill>
                <a:schemeClr val="tx2"/>
              </a:solidFill>
            </a:endParaRPr>
          </a:p>
          <a:p>
            <a:r>
              <a:rPr lang="en-GB" sz="2000" dirty="0">
                <a:solidFill>
                  <a:schemeClr val="tx2"/>
                </a:solidFill>
              </a:rPr>
              <a:t>If OJEU applies, we will need to understand how the existing contracts were procured before we can novate. These checks are yet to be concluded. Dependent on the outcome of these checks, CoMC should note that there is a risk we will need to reassess our approach to procure this service. </a:t>
            </a:r>
          </a:p>
          <a:p>
            <a:pPr marL="0" indent="0">
              <a:buNone/>
            </a:pPr>
            <a:endParaRPr lang="en-GB" sz="2000" dirty="0">
              <a:solidFill>
                <a:schemeClr val="tx2"/>
              </a:solidFill>
            </a:endParaRPr>
          </a:p>
          <a:p>
            <a:r>
              <a:rPr lang="en-GB" sz="2000" dirty="0">
                <a:solidFill>
                  <a:schemeClr val="tx2"/>
                </a:solidFill>
              </a:rPr>
              <a:t>We will continue to keep Modification 0710 as a standing agenda item on CoMC to provide updates or raise any risks. </a:t>
            </a:r>
          </a:p>
          <a:p>
            <a:endParaRPr lang="en-GB" sz="2000" dirty="0">
              <a:solidFill>
                <a:schemeClr val="tx2"/>
              </a:solidFill>
            </a:endParaRPr>
          </a:p>
          <a:p>
            <a:r>
              <a:rPr lang="en-GB" sz="2000" dirty="0">
                <a:solidFill>
                  <a:schemeClr val="tx2"/>
                </a:solidFill>
              </a:rPr>
              <a:t>Service Lines for this change are being reviewed and will be shared with CoMC for </a:t>
            </a:r>
            <a:r>
              <a:rPr lang="en-GB" sz="2000">
                <a:solidFill>
                  <a:schemeClr val="tx2"/>
                </a:solidFill>
              </a:rPr>
              <a:t>visibility.</a:t>
            </a:r>
            <a:endParaRPr lang="en-GB" sz="2000" dirty="0">
              <a:solidFill>
                <a:schemeClr val="tx2"/>
              </a:solidFill>
            </a:endParaRPr>
          </a:p>
          <a:p>
            <a:endParaRPr lang="en-GB" sz="2000" dirty="0">
              <a:solidFill>
                <a:schemeClr val="tx2"/>
              </a:solidFill>
            </a:endParaRPr>
          </a:p>
          <a:p>
            <a:endParaRPr lang="en-GB" sz="2000" dirty="0">
              <a:solidFill>
                <a:schemeClr val="tx2"/>
              </a:solidFill>
            </a:endParaRPr>
          </a:p>
          <a:p>
            <a:endParaRPr lang="en-GB" dirty="0"/>
          </a:p>
        </p:txBody>
      </p:sp>
    </p:spTree>
    <p:extLst>
      <p:ext uri="{BB962C8B-B14F-4D97-AF65-F5344CB8AC3E}">
        <p14:creationId xmlns:p14="http://schemas.microsoft.com/office/powerpoint/2010/main" val="3660658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5FC8F-249C-4F17-8739-5A766AEAB1CF}"/>
              </a:ext>
            </a:extLst>
          </p:cNvPr>
          <p:cNvSpPr>
            <a:spLocks noGrp="1"/>
          </p:cNvSpPr>
          <p:nvPr>
            <p:ph type="title"/>
          </p:nvPr>
        </p:nvSpPr>
        <p:spPr>
          <a:xfrm>
            <a:off x="323528" y="2067694"/>
            <a:ext cx="8229600" cy="637580"/>
          </a:xfrm>
        </p:spPr>
        <p:txBody>
          <a:bodyPr/>
          <a:lstStyle/>
          <a:p>
            <a:r>
              <a:rPr lang="en-GB" dirty="0"/>
              <a:t>Any questions or views on this?</a:t>
            </a:r>
          </a:p>
        </p:txBody>
      </p:sp>
    </p:spTree>
    <p:extLst>
      <p:ext uri="{BB962C8B-B14F-4D97-AF65-F5344CB8AC3E}">
        <p14:creationId xmlns:p14="http://schemas.microsoft.com/office/powerpoint/2010/main" val="811717875"/>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2.xml><?xml version="1.0" encoding="utf-8"?>
<ds:datastoreItem xmlns:ds="http://schemas.openxmlformats.org/officeDocument/2006/customXml" ds:itemID="{EE966AA5-3D01-4B81-BAE0-8020A2E16EFF}">
  <ds:schemaRefs>
    <ds:schemaRef ds:uri="http://purl.org/dc/elements/1.1/"/>
    <ds:schemaRef ds:uri="http://www.w3.org/XML/1998/namespace"/>
    <ds:schemaRef ds:uri="3092569d-7549-4f1f-b838-122d264c6bd8"/>
    <ds:schemaRef ds:uri="http://schemas.openxmlformats.org/package/2006/metadata/core-properties"/>
    <ds:schemaRef ds:uri="http://purl.org/dc/dcmitype/"/>
    <ds:schemaRef ds:uri="http://purl.org/dc/terms/"/>
    <ds:schemaRef ds:uri="01f7a547-d57a-44ce-a211-81869c79743b"/>
    <ds:schemaRef ds:uri="http://schemas.microsoft.com/office/2006/metadata/properties"/>
    <ds:schemaRef ds:uri="http://schemas.microsoft.com/office/2006/documentManagement/types"/>
    <ds:schemaRef ds:uri="http://schemas.microsoft.com/office/infopath/2007/PartnerControls"/>
  </ds:schemaRefs>
</ds:datastoreItem>
</file>

<file path=customXml/itemProps3.xml><?xml version="1.0" encoding="utf-8"?>
<ds:datastoreItem xmlns:ds="http://schemas.openxmlformats.org/officeDocument/2006/customXml" ds:itemID="{6BC8E172-1685-45CF-86DF-9B00CEAE99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1991</TotalTime>
  <Words>433</Words>
  <Application>Microsoft Office PowerPoint</Application>
  <PresentationFormat>On-screen Show (16:9)</PresentationFormat>
  <Paragraphs>35</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Modification 0710 - Provision of Class 1 Service by CDSP </vt:lpstr>
      <vt:lpstr>Purpose of this presentation</vt:lpstr>
      <vt:lpstr>Current status</vt:lpstr>
      <vt:lpstr>Next Steps</vt:lpstr>
      <vt:lpstr>Any questions or views on this?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Angela Clarke</cp:lastModifiedBy>
  <cp:revision>92</cp:revision>
  <cp:lastPrinted>2019-03-28T16:17:10Z</cp:lastPrinted>
  <dcterms:created xsi:type="dcterms:W3CDTF">2018-09-02T17:12:15Z</dcterms:created>
  <dcterms:modified xsi:type="dcterms:W3CDTF">2020-10-05T16:19:12Z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