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1"/>
  </p:notesMasterIdLst>
  <p:handoutMasterIdLst>
    <p:handoutMasterId r:id="rId22"/>
  </p:handoutMasterIdLst>
  <p:sldIdLst>
    <p:sldId id="352" r:id="rId9"/>
    <p:sldId id="800" r:id="rId10"/>
    <p:sldId id="824" r:id="rId11"/>
    <p:sldId id="787" r:id="rId12"/>
    <p:sldId id="826" r:id="rId13"/>
    <p:sldId id="775" r:id="rId14"/>
    <p:sldId id="791" r:id="rId15"/>
    <p:sldId id="794" r:id="rId16"/>
    <p:sldId id="790" r:id="rId17"/>
    <p:sldId id="828" r:id="rId18"/>
    <p:sldId id="257" r:id="rId19"/>
    <p:sldId id="258" r:id="rId20"/>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ABD9A-7D56-4606-9939-DE2C2FC28613}" v="5305" dt="2020-10-30T15:38:19.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30/10/2020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30/10/2020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5945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240425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5005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3722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25458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130328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11226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957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7323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280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30/10/2020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7536197"/>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November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3" name="Picture 2">
            <a:extLst>
              <a:ext uri="{FF2B5EF4-FFF2-40B4-BE49-F238E27FC236}">
                <a16:creationId xmlns:a16="http://schemas.microsoft.com/office/drawing/2014/main" id="{0ACE923C-94A5-42E2-B11D-4507C0448B3C}"/>
              </a:ext>
            </a:extLst>
          </p:cNvPr>
          <p:cNvPicPr>
            <a:picLocks noChangeAspect="1"/>
          </p:cNvPicPr>
          <p:nvPr/>
        </p:nvPicPr>
        <p:blipFill>
          <a:blip r:embed="rId2"/>
          <a:stretch>
            <a:fillRect/>
          </a:stretch>
        </p:blipFill>
        <p:spPr>
          <a:xfrm>
            <a:off x="729983" y="453358"/>
            <a:ext cx="7676350" cy="4496808"/>
          </a:xfrm>
          <a:prstGeom prst="rect">
            <a:avLst/>
          </a:prstGeom>
        </p:spPr>
      </p:pic>
    </p:spTree>
    <p:extLst>
      <p:ext uri="{BB962C8B-B14F-4D97-AF65-F5344CB8AC3E}">
        <p14:creationId xmlns:p14="http://schemas.microsoft.com/office/powerpoint/2010/main" val="422906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76106"/>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3616572517"/>
              </p:ext>
            </p:extLst>
          </p:nvPr>
        </p:nvGraphicFramePr>
        <p:xfrm>
          <a:off x="309961" y="605563"/>
          <a:ext cx="8651962" cy="4413847"/>
        </p:xfrm>
        <a:graphic>
          <a:graphicData uri="http://schemas.openxmlformats.org/drawingml/2006/table">
            <a:tbl>
              <a:tblPr firstRow="1" bandRow="1">
                <a:tableStyleId>{5C22544A-7EE6-4342-B048-85BDC9FD1C3A}</a:tableStyleId>
              </a:tblPr>
              <a:tblGrid>
                <a:gridCol w="4428985">
                  <a:extLst>
                    <a:ext uri="{9D8B030D-6E8A-4147-A177-3AD203B41FA5}">
                      <a16:colId xmlns:a16="http://schemas.microsoft.com/office/drawing/2014/main" val="997061046"/>
                    </a:ext>
                  </a:extLst>
                </a:gridCol>
                <a:gridCol w="772756">
                  <a:extLst>
                    <a:ext uri="{9D8B030D-6E8A-4147-A177-3AD203B41FA5}">
                      <a16:colId xmlns:a16="http://schemas.microsoft.com/office/drawing/2014/main" val="2723771934"/>
                    </a:ext>
                  </a:extLst>
                </a:gridCol>
                <a:gridCol w="1030382">
                  <a:extLst>
                    <a:ext uri="{9D8B030D-6E8A-4147-A177-3AD203B41FA5}">
                      <a16:colId xmlns:a16="http://schemas.microsoft.com/office/drawing/2014/main" val="3830117845"/>
                    </a:ext>
                  </a:extLst>
                </a:gridCol>
                <a:gridCol w="930668">
                  <a:extLst>
                    <a:ext uri="{9D8B030D-6E8A-4147-A177-3AD203B41FA5}">
                      <a16:colId xmlns:a16="http://schemas.microsoft.com/office/drawing/2014/main" val="194189712"/>
                    </a:ext>
                  </a:extLst>
                </a:gridCol>
                <a:gridCol w="1489171">
                  <a:extLst>
                    <a:ext uri="{9D8B030D-6E8A-4147-A177-3AD203B41FA5}">
                      <a16:colId xmlns:a16="http://schemas.microsoft.com/office/drawing/2014/main" val="3065248341"/>
                    </a:ext>
                  </a:extLst>
                </a:gridCol>
              </a:tblGrid>
              <a:tr h="349156">
                <a:tc>
                  <a:txBody>
                    <a:bodyPr/>
                    <a:lstStyle/>
                    <a:p>
                      <a:pPr algn="ctr" rtl="0" fontAlgn="ctr"/>
                      <a:r>
                        <a:rPr lang="en-GB" sz="9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900" b="1" i="0" u="none" strike="noStrike" dirty="0">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9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9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9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53473">
                <a:tc>
                  <a:txBody>
                    <a:bodyPr/>
                    <a:lstStyle/>
                    <a:p>
                      <a:pPr algn="l" fontAlgn="t"/>
                      <a:r>
                        <a:rPr lang="it-IT" sz="9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CR-D001</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53473">
                <a:tc>
                  <a:txBody>
                    <a:bodyPr/>
                    <a:lstStyle/>
                    <a:p>
                      <a:pPr algn="l" fontAlgn="t"/>
                      <a:r>
                        <a:rPr lang="en-GB" sz="900" b="0" i="0" u="none" strike="noStrike" dirty="0">
                          <a:solidFill>
                            <a:srgbClr val="000000"/>
                          </a:solidFill>
                          <a:effectLst/>
                          <a:latin typeface="Calibri" panose="020F0502020204030204" pitchFamily="34" charset="0"/>
                        </a:rPr>
                        <a:t>REC Manager Procurement Timelines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1108681045"/>
                  </a:ext>
                </a:extLst>
              </a:tr>
              <a:tr h="162006">
                <a:tc>
                  <a:txBody>
                    <a:bodyPr/>
                    <a:lstStyle/>
                    <a:p>
                      <a:pPr algn="l" fontAlgn="t"/>
                      <a:r>
                        <a:rPr lang="en-GB" sz="9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CR-D004</a:t>
                      </a:r>
                    </a:p>
                  </a:txBody>
                  <a:tcPr marL="0" marR="0" marT="0" marB="0"/>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t"/>
                      <a:endParaRPr lang="en-GB" sz="9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On Hold</a:t>
                      </a:r>
                    </a:p>
                  </a:txBody>
                  <a:tcPr marL="0" marR="0" marT="0" marB="0"/>
                </a:tc>
                <a:extLst>
                  <a:ext uri="{0D108BD9-81ED-4DB2-BD59-A6C34878D82A}">
                    <a16:rowId xmlns:a16="http://schemas.microsoft.com/office/drawing/2014/main" val="1119251928"/>
                  </a:ext>
                </a:extLst>
              </a:tr>
              <a:tr h="163610">
                <a:tc>
                  <a:txBody>
                    <a:bodyPr/>
                    <a:lstStyle/>
                    <a:p>
                      <a:pPr algn="l" fontAlgn="t"/>
                      <a:r>
                        <a:rPr lang="en-US" sz="9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CR-D005</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£41,000.00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25/11/2019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200504">
                <a:tc>
                  <a:txBody>
                    <a:bodyPr/>
                    <a:lstStyle/>
                    <a:p>
                      <a:pPr algn="l" fontAlgn="t"/>
                      <a:r>
                        <a:rPr lang="en-US" sz="900" b="0" i="0" u="none" strike="noStrike" dirty="0">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CR-D006</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27/11/2019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3965349378"/>
                  </a:ext>
                </a:extLst>
              </a:tr>
              <a:tr h="153473">
                <a:tc>
                  <a:txBody>
                    <a:bodyPr/>
                    <a:lstStyle/>
                    <a:p>
                      <a:pPr algn="l" fontAlgn="t"/>
                      <a:r>
                        <a:rPr lang="en-GB" sz="9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CR-D007</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04/12/2019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4019188766"/>
                  </a:ext>
                </a:extLst>
              </a:tr>
              <a:tr h="153473">
                <a:tc>
                  <a:txBody>
                    <a:bodyPr/>
                    <a:lstStyle/>
                    <a:p>
                      <a:pPr algn="l" fontAlgn="t"/>
                      <a:r>
                        <a:rPr lang="en-GB" sz="900" b="0" i="0" u="none" strike="noStrike">
                          <a:solidFill>
                            <a:srgbClr val="000000"/>
                          </a:solidFill>
                          <a:effectLst/>
                          <a:latin typeface="Calibri" panose="020F0502020204030204" pitchFamily="34" charset="0"/>
                        </a:rPr>
                        <a:t>ECOES REL API Webmethod</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CR-D009</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54537531"/>
                  </a:ext>
                </a:extLst>
              </a:tr>
              <a:tr h="153473">
                <a:tc>
                  <a:txBody>
                    <a:bodyPr/>
                    <a:lstStyle/>
                    <a:p>
                      <a:pPr algn="l" fontAlgn="t"/>
                      <a:r>
                        <a:rPr lang="en-GB" sz="9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17/12/2019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84861247"/>
                  </a:ext>
                </a:extLst>
              </a:tr>
              <a:tr h="177567">
                <a:tc>
                  <a:txBody>
                    <a:bodyPr/>
                    <a:lstStyle/>
                    <a:p>
                      <a:pPr algn="l" fontAlgn="t"/>
                      <a:r>
                        <a:rPr lang="en-US" sz="9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CR-D011</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10/06/2020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84717103"/>
                  </a:ext>
                </a:extLst>
              </a:tr>
              <a:tr h="153473">
                <a:tc>
                  <a:txBody>
                    <a:bodyPr/>
                    <a:lstStyle/>
                    <a:p>
                      <a:pPr algn="l" fontAlgn="t"/>
                      <a:r>
                        <a:rPr lang="en-US" sz="9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30/01/2020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584130255"/>
                  </a:ext>
                </a:extLst>
              </a:tr>
              <a:tr h="200455">
                <a:tc>
                  <a:txBody>
                    <a:bodyPr/>
                    <a:lstStyle/>
                    <a:p>
                      <a:pPr algn="l" fontAlgn="t"/>
                      <a:r>
                        <a:rPr lang="en-US" sz="9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28/01/2020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2508219123"/>
                  </a:ext>
                </a:extLst>
              </a:tr>
              <a:tr h="191913">
                <a:tc>
                  <a:txBody>
                    <a:bodyPr/>
                    <a:lstStyle/>
                    <a:p>
                      <a:pPr algn="l" fontAlgn="t"/>
                      <a:r>
                        <a:rPr lang="en-US" sz="900" b="0" i="0" u="none" strike="noStrike" dirty="0">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CR-D015</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26/02/2020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749593762"/>
                  </a:ext>
                </a:extLst>
              </a:tr>
              <a:tr h="165063">
                <a:tc>
                  <a:txBody>
                    <a:bodyPr/>
                    <a:lstStyle/>
                    <a:p>
                      <a:pPr algn="l" fontAlgn="t"/>
                      <a:r>
                        <a:rPr lang="en-US" sz="9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CR-D017</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20/07/2020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3371576077"/>
                  </a:ext>
                </a:extLst>
              </a:tr>
              <a:tr h="185271">
                <a:tc>
                  <a:txBody>
                    <a:bodyPr/>
                    <a:lstStyle/>
                    <a:p>
                      <a:pPr algn="l" fontAlgn="t"/>
                      <a:r>
                        <a:rPr lang="en-GB" sz="9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CR-D018</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02/03/2020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865577480"/>
                  </a:ext>
                </a:extLst>
              </a:tr>
              <a:tr h="176406">
                <a:tc>
                  <a:txBody>
                    <a:bodyPr/>
                    <a:lstStyle/>
                    <a:p>
                      <a:pPr algn="l" fontAlgn="t"/>
                      <a:r>
                        <a:rPr lang="en-US" sz="9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CR-D020</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16/03/2020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44098535"/>
                  </a:ext>
                </a:extLst>
              </a:tr>
              <a:tr h="155104">
                <a:tc>
                  <a:txBody>
                    <a:bodyPr/>
                    <a:lstStyle/>
                    <a:p>
                      <a:pPr algn="l" fontAlgn="t"/>
                      <a:r>
                        <a:rPr lang="en-GB" sz="900" b="0" i="0" u="none" strike="noStrike">
                          <a:solidFill>
                            <a:srgbClr val="000000"/>
                          </a:solidFill>
                          <a:effectLst/>
                          <a:latin typeface="Calibri" panose="020F0502020204030204" pitchFamily="34" charset="0"/>
                        </a:rPr>
                        <a:t>Remove MPAS Interface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CR-D021</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29/04/2020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751975691"/>
                  </a:ext>
                </a:extLst>
              </a:tr>
              <a:tr h="153473">
                <a:tc>
                  <a:txBody>
                    <a:bodyPr/>
                    <a:lstStyle/>
                    <a:p>
                      <a:pPr algn="l" fontAlgn="t"/>
                      <a:r>
                        <a:rPr lang="en-US" sz="9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CR-D023</a:t>
                      </a:r>
                    </a:p>
                  </a:txBody>
                  <a:tcPr marL="0" marR="0" marT="0" marB="0"/>
                </a:tc>
                <a:tc>
                  <a:txBody>
                    <a:bodyPr/>
                    <a:lstStyle/>
                    <a:p>
                      <a:pPr algn="ctr"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29/05/2020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2701204438"/>
                  </a:ext>
                </a:extLst>
              </a:tr>
              <a:tr h="158990">
                <a:tc>
                  <a:txBody>
                    <a:bodyPr/>
                    <a:lstStyle/>
                    <a:p>
                      <a:pPr algn="l" fontAlgn="b"/>
                      <a:r>
                        <a:rPr lang="en-GB" sz="9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CR-D025</a:t>
                      </a:r>
                    </a:p>
                  </a:txBody>
                  <a:tcPr marL="0" marR="0" marT="0"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2817240232"/>
                  </a:ext>
                </a:extLst>
              </a:tr>
              <a:tr h="146850">
                <a:tc>
                  <a:txBody>
                    <a:bodyPr/>
                    <a:lstStyle/>
                    <a:p>
                      <a:pPr algn="l" fontAlgn="b"/>
                      <a:r>
                        <a:rPr lang="en-US" sz="9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CR-D033</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531921918"/>
                  </a:ext>
                </a:extLst>
              </a:tr>
              <a:tr h="153473">
                <a:tc>
                  <a:txBody>
                    <a:bodyPr/>
                    <a:lstStyle/>
                    <a:p>
                      <a:pPr algn="l" fontAlgn="b"/>
                      <a:r>
                        <a:rPr lang="fr-FR" sz="9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CR-D036</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24/09/2020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2107080113"/>
                  </a:ext>
                </a:extLst>
              </a:tr>
              <a:tr h="153473">
                <a:tc>
                  <a:txBody>
                    <a:bodyPr/>
                    <a:lstStyle/>
                    <a:p>
                      <a:pPr algn="l" fontAlgn="b"/>
                      <a:r>
                        <a:rPr lang="en-US" sz="9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CR-D037</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06/10/2020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2844569037"/>
                  </a:ext>
                </a:extLst>
              </a:tr>
              <a:tr h="139276">
                <a:tc>
                  <a:txBody>
                    <a:bodyPr/>
                    <a:lstStyle/>
                    <a:p>
                      <a:pPr algn="l" fontAlgn="b"/>
                      <a:r>
                        <a:rPr lang="en-GB" sz="9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CR-D040</a:t>
                      </a:r>
                    </a:p>
                  </a:txBody>
                  <a:tcPr marL="0" marR="0" marT="0" marB="0" anchor="b"/>
                </a:tc>
                <a:tc>
                  <a:txBody>
                    <a:bodyPr/>
                    <a:lstStyle/>
                    <a:p>
                      <a:pPr algn="ctr" fontAlgn="b"/>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2809587971"/>
                  </a:ext>
                </a:extLst>
              </a:tr>
              <a:tr h="153473">
                <a:tc>
                  <a:txBody>
                    <a:bodyPr/>
                    <a:lstStyle/>
                    <a:p>
                      <a:pPr algn="l" fontAlgn="b"/>
                      <a:r>
                        <a:rPr lang="en-US" sz="9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CR-D041</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25/09/2020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766585764"/>
                  </a:ext>
                </a:extLst>
              </a:tr>
              <a:tr h="153473">
                <a:tc>
                  <a:txBody>
                    <a:bodyPr/>
                    <a:lstStyle/>
                    <a:p>
                      <a:pPr algn="l" fontAlgn="b"/>
                      <a:r>
                        <a:rPr lang="en-US" sz="9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CR-D043</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05/10/2020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330913272"/>
                  </a:ext>
                </a:extLst>
              </a:tr>
              <a:tr h="153473">
                <a:tc>
                  <a:txBody>
                    <a:bodyPr/>
                    <a:lstStyle/>
                    <a:p>
                      <a:pPr algn="l" fontAlgn="b"/>
                      <a:r>
                        <a:rPr lang="en-US" sz="900" b="0" i="0" u="none" strike="noStrike" dirty="0">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CR-D044</a:t>
                      </a:r>
                    </a:p>
                  </a:txBody>
                  <a:tcPr marL="0" marR="0" marT="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GB" sz="900" b="0" i="0" u="none" strike="noStrike" dirty="0">
                          <a:solidFill>
                            <a:srgbClr val="000000"/>
                          </a:solidFill>
                          <a:effectLst/>
                          <a:latin typeface="Calibri" panose="020F0502020204030204" pitchFamily="34" charset="0"/>
                        </a:rPr>
                        <a:t> £0.00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23/10/2020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Complete - No </a:t>
                      </a:r>
                      <a:r>
                        <a:rPr lang="en-GB" sz="900" b="0" i="0" u="none" strike="noStrike" dirty="0" err="1">
                          <a:solidFill>
                            <a:srgbClr val="000000"/>
                          </a:solidFill>
                          <a:effectLst/>
                          <a:latin typeface="Calibri" panose="020F0502020204030204" pitchFamily="34" charset="0"/>
                        </a:rPr>
                        <a:t>Xoserve</a:t>
                      </a:r>
                      <a:r>
                        <a:rPr lang="en-GB" sz="9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94810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45383146"/>
              </p:ext>
            </p:extLst>
          </p:nvPr>
        </p:nvGraphicFramePr>
        <p:xfrm>
          <a:off x="362115" y="479514"/>
          <a:ext cx="8533603" cy="4467941"/>
        </p:xfrm>
        <a:graphic>
          <a:graphicData uri="http://schemas.openxmlformats.org/drawingml/2006/table">
            <a:tbl>
              <a:tblPr firstRow="1" bandRow="1">
                <a:tableStyleId>{5C22544A-7EE6-4342-B048-85BDC9FD1C3A}</a:tableStyleId>
              </a:tblPr>
              <a:tblGrid>
                <a:gridCol w="4039764">
                  <a:extLst>
                    <a:ext uri="{9D8B030D-6E8A-4147-A177-3AD203B41FA5}">
                      <a16:colId xmlns:a16="http://schemas.microsoft.com/office/drawing/2014/main" val="997061046"/>
                    </a:ext>
                  </a:extLst>
                </a:gridCol>
                <a:gridCol w="713932">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77463">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85116">
                <a:tc>
                  <a:txBody>
                    <a:bodyPr/>
                    <a:lstStyle/>
                    <a:p>
                      <a:pPr algn="l" fontAlgn="t"/>
                      <a:r>
                        <a:rPr lang="en-GB" sz="9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07/11/2019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185116">
                <a:tc>
                  <a:txBody>
                    <a:bodyPr/>
                    <a:lstStyle/>
                    <a:p>
                      <a:pPr algn="l" fontAlgn="t"/>
                      <a:r>
                        <a:rPr lang="en-US" sz="900" b="0" i="0" u="none" strike="noStrike" dirty="0">
                          <a:solidFill>
                            <a:srgbClr val="000000"/>
                          </a:solidFill>
                          <a:effectLst/>
                          <a:latin typeface="Calibri" panose="020F0502020204030204" pitchFamily="34" charset="0"/>
                        </a:rPr>
                        <a:t>Updates to the CSS Physical Interface Design (</a:t>
                      </a:r>
                      <a:r>
                        <a:rPr lang="en-US" sz="900" b="0" i="0" u="none" strike="noStrike" dirty="0" err="1">
                          <a:solidFill>
                            <a:srgbClr val="000000"/>
                          </a:solidFill>
                          <a:effectLst/>
                          <a:latin typeface="Calibri" panose="020F0502020204030204" pitchFamily="34" charset="0"/>
                        </a:rPr>
                        <a:t>PhID</a:t>
                      </a:r>
                      <a:r>
                        <a:rPr lang="en-US" sz="900" b="0" i="0" u="none" strike="noStrike" dirty="0">
                          <a:solidFill>
                            <a:srgbClr val="000000"/>
                          </a:solidFill>
                          <a:effectLst/>
                          <a:latin typeface="Calibri" panose="020F0502020204030204" pitchFamily="34" charset="0"/>
                        </a:rPr>
                        <a:t>).</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CR-D008</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22/01/2020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185116">
                <a:tc>
                  <a:txBody>
                    <a:bodyPr/>
                    <a:lstStyle/>
                    <a:p>
                      <a:pPr algn="l" fontAlgn="t"/>
                      <a:r>
                        <a:rPr lang="en-GB" sz="900" b="0" i="0" u="none" strike="noStrike" dirty="0">
                          <a:solidFill>
                            <a:srgbClr val="000000"/>
                          </a:solidFill>
                          <a:effectLst/>
                          <a:latin typeface="Calibri" panose="020F0502020204030204" pitchFamily="34" charset="0"/>
                        </a:rPr>
                        <a:t>CSS_Exception_Handling_Strategy_v0.2</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CR-D014</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26/02/2020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73898194"/>
                  </a:ext>
                </a:extLst>
              </a:tr>
              <a:tr h="185116">
                <a:tc>
                  <a:txBody>
                    <a:bodyPr/>
                    <a:lstStyle/>
                    <a:p>
                      <a:pPr algn="l" fontAlgn="t"/>
                      <a:r>
                        <a:rPr lang="en-US" sz="900" b="0" i="0" u="none" strike="noStrike">
                          <a:solidFill>
                            <a:srgbClr val="000000"/>
                          </a:solidFill>
                          <a:effectLst/>
                          <a:latin typeface="Calibri" panose="020F0502020204030204" pitchFamily="34" charset="0"/>
                        </a:rPr>
                        <a:t>Provide_CSS_RegistrationID_to_PUI_and_LPs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CR-D016</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07/08/2020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185116">
                <a:tc>
                  <a:txBody>
                    <a:bodyPr/>
                    <a:lstStyle/>
                    <a:p>
                      <a:pPr algn="l" fontAlgn="t"/>
                      <a:r>
                        <a:rPr lang="en-US" sz="900" b="0" i="0" u="none" strike="noStrike">
                          <a:solidFill>
                            <a:srgbClr val="000000"/>
                          </a:solidFill>
                          <a:effectLst/>
                          <a:latin typeface="Calibri" panose="020F0502020204030204" pitchFamily="34" charset="0"/>
                        </a:rPr>
                        <a:t>Licence Exempt Network Customer Identifier – ABACUS Data Model update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CR-E51</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29/10/2019</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982708138"/>
                  </a:ext>
                </a:extLst>
              </a:tr>
              <a:tr h="185116">
                <a:tc>
                  <a:txBody>
                    <a:bodyPr/>
                    <a:lstStyle/>
                    <a:p>
                      <a:pPr algn="l" fontAlgn="t"/>
                      <a:r>
                        <a:rPr lang="en-US" sz="900" b="0" i="0" u="none" strike="noStrike">
                          <a:solidFill>
                            <a:srgbClr val="000000"/>
                          </a:solidFill>
                          <a:effectLst/>
                          <a:latin typeface="Calibri" panose="020F0502020204030204" pitchFamily="34" charset="0"/>
                        </a:rPr>
                        <a:t>Amendments to the DMS artefact suite</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CR-D019</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£6,500.00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16/03/2020</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185116">
                <a:tc>
                  <a:txBody>
                    <a:bodyPr/>
                    <a:lstStyle/>
                    <a:p>
                      <a:pPr algn="l" fontAlgn="t"/>
                      <a:r>
                        <a:rPr lang="en-US" sz="9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CR-D022</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10/06/2020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3325048"/>
                  </a:ext>
                </a:extLst>
              </a:tr>
              <a:tr h="298615">
                <a:tc>
                  <a:txBody>
                    <a:bodyPr/>
                    <a:lstStyle/>
                    <a:p>
                      <a:pPr algn="l" fontAlgn="t"/>
                      <a:r>
                        <a:rPr lang="en-US" sz="900" b="0" i="0" u="none" strike="noStrike" dirty="0">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CR-D024</a:t>
                      </a:r>
                    </a:p>
                  </a:txBody>
                  <a:tcPr marL="0" marR="0" marT="0" marB="0"/>
                </a:tc>
                <a:tc>
                  <a:txBody>
                    <a:bodyPr/>
                    <a:lstStyle/>
                    <a:p>
                      <a:pPr algn="l" fontAlgn="t"/>
                      <a:r>
                        <a:rPr lang="en-GB" sz="900" b="0" i="0" u="none" strike="noStrike">
                          <a:solidFill>
                            <a:srgbClr val="000000"/>
                          </a:solidFill>
                          <a:effectLst/>
                          <a:latin typeface="Calibri" panose="020F0502020204030204" pitchFamily="34" charset="0"/>
                        </a:rPr>
                        <a:t>£20,000.00</a:t>
                      </a:r>
                    </a:p>
                  </a:txBody>
                  <a:tcPr marL="0" marR="0" marT="0" marB="0"/>
                </a:tc>
                <a:tc>
                  <a:txBody>
                    <a:bodyPr/>
                    <a:lstStyle/>
                    <a:p>
                      <a:pPr algn="ctr" fontAlgn="t"/>
                      <a:r>
                        <a:rPr lang="en-GB" sz="900" b="0" i="0" u="none" strike="noStrike" dirty="0">
                          <a:solidFill>
                            <a:srgbClr val="000000"/>
                          </a:solidFill>
                          <a:effectLst/>
                          <a:latin typeface="Calibri" panose="020F0502020204030204" pitchFamily="34" charset="0"/>
                        </a:rPr>
                        <a:t>06/07/2020</a:t>
                      </a:r>
                    </a:p>
                  </a:txBody>
                  <a:tcPr marL="0" marR="0" marT="0" marB="0"/>
                </a:tc>
                <a:tc>
                  <a:txBody>
                    <a:bodyPr/>
                    <a:lstStyle/>
                    <a:p>
                      <a:pPr algn="l" fontAlgn="t"/>
                      <a:r>
                        <a:rPr lang="en-GB" sz="9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4000169379"/>
                  </a:ext>
                </a:extLst>
              </a:tr>
              <a:tr h="185116">
                <a:tc>
                  <a:txBody>
                    <a:bodyPr/>
                    <a:lstStyle/>
                    <a:p>
                      <a:pPr algn="l" fontAlgn="b"/>
                      <a:r>
                        <a:rPr lang="en-GB" sz="900" b="0" i="0" u="none" strike="noStrike">
                          <a:solidFill>
                            <a:srgbClr val="000000"/>
                          </a:solidFill>
                          <a:effectLst/>
                          <a:latin typeface="Calibri" panose="020F0502020204030204" pitchFamily="34" charset="0"/>
                        </a:rPr>
                        <a:t>DMS - PHID Alignment Parties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CR-D026</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06/07/2020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185116">
                <a:tc>
                  <a:txBody>
                    <a:bodyPr/>
                    <a:lstStyle/>
                    <a:p>
                      <a:pPr algn="l" fontAlgn="b"/>
                      <a:r>
                        <a:rPr lang="en-US" sz="9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CR-D027</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£256,009.00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07/08/2020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185116">
                <a:tc>
                  <a:txBody>
                    <a:bodyPr/>
                    <a:lstStyle/>
                    <a:p>
                      <a:pPr algn="l" fontAlgn="b"/>
                      <a:r>
                        <a:rPr lang="en-US" sz="9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CR-D028</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13/07/2020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185116">
                <a:tc>
                  <a:txBody>
                    <a:bodyPr/>
                    <a:lstStyle/>
                    <a:p>
                      <a:pPr algn="l" fontAlgn="b"/>
                      <a:r>
                        <a:rPr lang="en-GB" sz="900" b="0" i="0" u="none" strike="noStrike">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CR-D029</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£2,500.00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13/07/2020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185116">
                <a:tc>
                  <a:txBody>
                    <a:bodyPr/>
                    <a:lstStyle/>
                    <a:p>
                      <a:pPr algn="l" fontAlgn="b"/>
                      <a:r>
                        <a:rPr lang="en-US" sz="900" b="0" i="0" u="none" strike="noStrike">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£56,000.00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20/07/2020</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74659">
                <a:tc>
                  <a:txBody>
                    <a:bodyPr/>
                    <a:lstStyle/>
                    <a:p>
                      <a:pPr algn="l" fontAlgn="b"/>
                      <a:r>
                        <a:rPr lang="en-US" sz="9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CR-D031</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£48,530.00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24/07/2020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4239267783"/>
                  </a:ext>
                </a:extLst>
              </a:tr>
              <a:tr h="185116">
                <a:tc>
                  <a:txBody>
                    <a:bodyPr/>
                    <a:lstStyle/>
                    <a:p>
                      <a:pPr algn="l" fontAlgn="b"/>
                      <a:r>
                        <a:rPr lang="fr-FR" sz="9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CR-D032</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03/08/2020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185116">
                <a:tc>
                  <a:txBody>
                    <a:bodyPr/>
                    <a:lstStyle/>
                    <a:p>
                      <a:pPr algn="l" fontAlgn="b"/>
                      <a:r>
                        <a:rPr lang="en-GB" sz="900" b="0" i="0" u="none" strike="noStrike">
                          <a:solidFill>
                            <a:srgbClr val="000000"/>
                          </a:solidFill>
                          <a:effectLst/>
                          <a:latin typeface="Calibri" panose="020F0502020204030204" pitchFamily="34" charset="0"/>
                        </a:rPr>
                        <a:t>Compression During Data Migration</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£500.00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09/09/2020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85116">
                <a:tc>
                  <a:txBody>
                    <a:bodyPr/>
                    <a:lstStyle/>
                    <a:p>
                      <a:pPr algn="l" fontAlgn="b"/>
                      <a:r>
                        <a:rPr lang="en-US" sz="9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CR-D035</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22/09/2020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1515270279"/>
                  </a:ext>
                </a:extLst>
              </a:tr>
              <a:tr h="185116">
                <a:tc>
                  <a:txBody>
                    <a:bodyPr/>
                    <a:lstStyle/>
                    <a:p>
                      <a:pPr algn="l" fontAlgn="b"/>
                      <a:r>
                        <a:rPr lang="en-US" sz="900" b="0" i="0" u="none" strike="noStrike">
                          <a:solidFill>
                            <a:srgbClr val="000000"/>
                          </a:solidFill>
                          <a:effectLst/>
                          <a:latin typeface="Calibri" panose="020F0502020204030204" pitchFamily="34" charset="0"/>
                        </a:rPr>
                        <a:t>Uplift to the CSS Interface Specifications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CR-D038</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£70,000.00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07/10/2020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Awaiting Decision</a:t>
                      </a:r>
                    </a:p>
                  </a:txBody>
                  <a:tcPr marL="0" marR="0" marT="0" marB="0" anchor="b"/>
                </a:tc>
                <a:extLst>
                  <a:ext uri="{0D108BD9-81ED-4DB2-BD59-A6C34878D82A}">
                    <a16:rowId xmlns:a16="http://schemas.microsoft.com/office/drawing/2014/main" val="3818935558"/>
                  </a:ext>
                </a:extLst>
              </a:tr>
              <a:tr h="185116">
                <a:tc>
                  <a:txBody>
                    <a:bodyPr/>
                    <a:lstStyle/>
                    <a:p>
                      <a:pPr algn="l" fontAlgn="b"/>
                      <a:r>
                        <a:rPr lang="en-US" sz="9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CR-D039</a:t>
                      </a:r>
                    </a:p>
                  </a:txBody>
                  <a:tcPr marL="0" marR="0" marT="0" marB="0" anchor="b"/>
                </a:tc>
                <a:tc>
                  <a:txBody>
                    <a:bodyPr/>
                    <a:lstStyle/>
                    <a:p>
                      <a:pPr algn="l" fontAlgn="b"/>
                      <a:r>
                        <a:rPr lang="en-GB" sz="900" b="0" i="0" u="none" strike="noStrike">
                          <a:solidFill>
                            <a:srgbClr val="000000"/>
                          </a:solidFill>
                          <a:effectLst/>
                          <a:latin typeface="Calibri" panose="020F0502020204030204" pitchFamily="34" charset="0"/>
                        </a:rPr>
                        <a:t>£20,000.00</a:t>
                      </a:r>
                    </a:p>
                  </a:txBody>
                  <a:tcPr marL="0" marR="0" marT="0" marB="0" anchor="b"/>
                </a:tc>
                <a:tc>
                  <a:txBody>
                    <a:bodyPr/>
                    <a:lstStyle/>
                    <a:p>
                      <a:pPr algn="ctr" fontAlgn="b"/>
                      <a:r>
                        <a:rPr lang="en-GB" sz="900" b="0" i="0" u="none" strike="noStrike">
                          <a:solidFill>
                            <a:srgbClr val="000000"/>
                          </a:solidFill>
                          <a:effectLst/>
                          <a:latin typeface="Calibri" panose="020F0502020204030204" pitchFamily="34" charset="0"/>
                        </a:rPr>
                        <a:t> </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21960918"/>
                  </a:ext>
                </a:extLst>
              </a:tr>
              <a:tr h="185116">
                <a:tc>
                  <a:txBody>
                    <a:bodyPr/>
                    <a:lstStyle/>
                    <a:p>
                      <a:pPr algn="l" fontAlgn="b"/>
                      <a:r>
                        <a:rPr lang="en-GB" sz="9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CR-D042</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£14,913,000.00</a:t>
                      </a:r>
                    </a:p>
                  </a:txBody>
                  <a:tcPr marL="0" marR="0" marT="0" marB="0" anchor="b"/>
                </a:tc>
                <a:tc>
                  <a:txBody>
                    <a:bodyPr/>
                    <a:lstStyle/>
                    <a:p>
                      <a:pPr algn="ctr" fontAlgn="b"/>
                      <a:r>
                        <a:rPr lang="en-GB" sz="900" b="0" i="0" u="none" strike="noStrike" dirty="0">
                          <a:solidFill>
                            <a:srgbClr val="000000"/>
                          </a:solidFill>
                          <a:effectLst/>
                          <a:latin typeface="Calibri" panose="020F0502020204030204" pitchFamily="34" charset="0"/>
                        </a:rPr>
                        <a:t>28/09/2020</a:t>
                      </a:r>
                    </a:p>
                  </a:txBody>
                  <a:tcPr marL="0" marR="0" marT="0" marB="0" anchor="b"/>
                </a:tc>
                <a:tc>
                  <a:txBody>
                    <a:bodyPr/>
                    <a:lstStyle/>
                    <a:p>
                      <a:pPr algn="l" fontAlgn="b"/>
                      <a:r>
                        <a:rPr lang="en-GB" sz="9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28523585"/>
                  </a:ext>
                </a:extLst>
              </a:tr>
              <a:tr h="185116">
                <a:tc>
                  <a:txBody>
                    <a:bodyPr/>
                    <a:lstStyle/>
                    <a:p>
                      <a:pPr algn="l" fontAlgn="b"/>
                      <a:r>
                        <a:rPr lang="en-US" sz="900" b="1" i="0" u="none" strike="noStrike" dirty="0">
                          <a:solidFill>
                            <a:srgbClr val="000000"/>
                          </a:solidFill>
                          <a:effectLst/>
                          <a:latin typeface="+mn-lt"/>
                          <a:cs typeface="Arial" panose="020B0604020202020204" pitchFamily="34" charset="0"/>
                        </a:rPr>
                        <a:t>Total</a:t>
                      </a:r>
                    </a:p>
                  </a:txBody>
                  <a:tcPr marL="0" marR="0" marT="0" marB="0" anchor="b"/>
                </a:tc>
                <a:tc>
                  <a:txBody>
                    <a:bodyPr/>
                    <a:lstStyle/>
                    <a:p>
                      <a:pPr algn="ctr" fontAlgn="b"/>
                      <a:endParaRPr lang="en-GB" sz="900" b="1" i="0" u="none" strike="noStrike" dirty="0">
                        <a:solidFill>
                          <a:srgbClr val="000000"/>
                        </a:solidFill>
                        <a:effectLst/>
                        <a:latin typeface="+mn-lt"/>
                        <a:cs typeface="Arial" panose="020B0604020202020204" pitchFamily="34" charset="0"/>
                      </a:endParaRPr>
                    </a:p>
                  </a:txBody>
                  <a:tcPr marL="0" marR="0" marT="0" marB="0" anchor="b"/>
                </a:tc>
                <a:tc>
                  <a:txBody>
                    <a:bodyPr/>
                    <a:lstStyle/>
                    <a:p>
                      <a:pPr algn="l" fontAlgn="b"/>
                      <a:r>
                        <a:rPr lang="en-GB" sz="900" b="1" i="0" u="none" strike="noStrike" dirty="0">
                          <a:solidFill>
                            <a:srgbClr val="000000"/>
                          </a:solidFill>
                          <a:effectLst/>
                          <a:latin typeface="+mn-lt"/>
                          <a:cs typeface="Arial" panose="020B0604020202020204" pitchFamily="34" charset="0"/>
                        </a:rPr>
                        <a:t>£15,412,789.00</a:t>
                      </a:r>
                    </a:p>
                  </a:txBody>
                  <a:tcPr marL="0" marR="0" marT="0" marB="0" anchor="b"/>
                </a:tc>
                <a:tc>
                  <a:txBody>
                    <a:bodyPr/>
                    <a:lstStyle/>
                    <a:p>
                      <a:pPr algn="ctr"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747851793"/>
                  </a:ext>
                </a:extLst>
              </a:tr>
            </a:tbl>
          </a:graphicData>
        </a:graphic>
      </p:graphicFrame>
    </p:spTree>
    <p:extLst>
      <p:ext uri="{BB962C8B-B14F-4D97-AF65-F5344CB8AC3E}">
        <p14:creationId xmlns:p14="http://schemas.microsoft.com/office/powerpoint/2010/main" val="270460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7682217"/>
              </p:ext>
            </p:extLst>
          </p:nvPr>
        </p:nvGraphicFramePr>
        <p:xfrm>
          <a:off x="54000" y="485547"/>
          <a:ext cx="9036000" cy="456862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0240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dirty="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36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800" b="0" kern="1200" baseline="0" dirty="0">
                          <a:solidFill>
                            <a:schemeClr val="tx1"/>
                          </a:solidFill>
                          <a:latin typeface="+mn-lt"/>
                          <a:ea typeface="+mn-ea"/>
                          <a:cs typeface="Arial"/>
                        </a:rPr>
                        <a:t>RAG status remains at Amber whilst we review the latest milestone plan in line with milestones, assumption and dependencies log in conjunction with this.  This review will be assessed against internal plans from a timeline, cost and resource perspective. Queries and concerns have been raised with the Central Programme team with agreed actions being tracked via programme governance and weekly with our account manager within </a:t>
                      </a:r>
                      <a:r>
                        <a:rPr lang="en-GB" sz="800" b="0" kern="1200" baseline="0" dirty="0" err="1">
                          <a:solidFill>
                            <a:schemeClr val="tx1"/>
                          </a:solidFill>
                          <a:latin typeface="+mn-lt"/>
                          <a:ea typeface="+mn-ea"/>
                          <a:cs typeface="Arial"/>
                        </a:rPr>
                        <a:t>NetCompany</a:t>
                      </a:r>
                      <a:r>
                        <a:rPr lang="en-GB" sz="800" b="0" kern="1200" baseline="0" dirty="0">
                          <a:solidFill>
                            <a:schemeClr val="tx1"/>
                          </a:solidFill>
                          <a:latin typeface="+mn-lt"/>
                          <a:ea typeface="+mn-ea"/>
                          <a:cs typeface="Arial"/>
                        </a:rPr>
                        <a:t> (SI).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latin typeface="+mn-lt"/>
                        <a:ea typeface="+mn-ea"/>
                        <a:cs typeface="Arial"/>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47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dirty="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47411">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69914">
                <a:tc>
                  <a:txBody>
                    <a:bodyPr/>
                    <a:lstStyle/>
                    <a:p>
                      <a:pPr marL="0" marR="0" indent="0" algn="l" rtl="0" eaLnBrk="1" fontAlgn="auto" latinLnBrk="0" hangingPunct="1">
                        <a:lnSpc>
                          <a:spcPct val="100000"/>
                        </a:lnSpc>
                        <a:spcBef>
                          <a:spcPts val="0"/>
                        </a:spcBef>
                        <a:spcAft>
                          <a:spcPts val="0"/>
                        </a:spcAft>
                        <a:buFontTx/>
                        <a:buNone/>
                      </a:pPr>
                      <a:r>
                        <a:rPr lang="en-GB" sz="700" b="1" kern="1200" dirty="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02406">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394936">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Key Programme Update</a:t>
                      </a:r>
                      <a:endParaRPr lang="en-GB" sz="800" b="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baseline="0" dirty="0">
                          <a:solidFill>
                            <a:schemeClr val="tx1"/>
                          </a:solidFill>
                          <a:latin typeface="+mn-lt"/>
                          <a:ea typeface="+mn-ea"/>
                          <a:cs typeface="Arial"/>
                        </a:rPr>
                        <a:t>Re-Plan: </a:t>
                      </a:r>
                      <a:r>
                        <a:rPr lang="en-GB" sz="800" b="0" kern="1200" baseline="0" dirty="0">
                          <a:solidFill>
                            <a:schemeClr val="tx1"/>
                          </a:solidFill>
                          <a:latin typeface="+mn-lt"/>
                          <a:ea typeface="+mn-ea"/>
                          <a:cs typeface="Arial"/>
                        </a:rPr>
                        <a:t>The CSS programme </a:t>
                      </a:r>
                      <a:r>
                        <a:rPr lang="en-GB" sz="800" kern="1200" dirty="0">
                          <a:solidFill>
                            <a:schemeClr val="tx1"/>
                          </a:solidFill>
                          <a:effectLst/>
                          <a:latin typeface="+mn-lt"/>
                          <a:ea typeface="+mn-ea"/>
                          <a:cs typeface="+mn-cs"/>
                        </a:rPr>
                        <a:t>have received the re-plan from Ofgem.  Key highlights for your information: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SIT NFR completes 12/2/21</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SIT Functional completes 4/3/21</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UEPT moves to start 10/5/21 ends</a:t>
                      </a:r>
                      <a:r>
                        <a:rPr lang="en-GB" sz="800" kern="1200" dirty="0">
                          <a:solidFill>
                            <a:schemeClr val="tx1"/>
                          </a:solidFill>
                          <a:effectLst/>
                          <a:latin typeface="+mn-lt"/>
                          <a:ea typeface="+mn-ea"/>
                          <a:cs typeface="+mn-cs"/>
                          <a:sym typeface="Wingdings" panose="05000000000000000000" pitchFamily="2" charset="2"/>
                        </a:rPr>
                        <a:t> 5/11/21</a:t>
                      </a:r>
                      <a:r>
                        <a:rPr lang="en-GB" sz="800" kern="1200" dirty="0">
                          <a:solidFill>
                            <a:schemeClr val="tx1"/>
                          </a:solidFill>
                          <a:effectLst/>
                          <a:latin typeface="+mn-lt"/>
                          <a:ea typeface="+mn-ea"/>
                          <a:cs typeface="+mn-cs"/>
                        </a:rPr>
                        <a:t>  </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E2E moves to start 12/7/21 ends</a:t>
                      </a:r>
                      <a:r>
                        <a:rPr lang="en-GB" sz="800" kern="1200" dirty="0">
                          <a:solidFill>
                            <a:schemeClr val="tx1"/>
                          </a:solidFill>
                          <a:effectLst/>
                          <a:latin typeface="+mn-lt"/>
                          <a:ea typeface="+mn-ea"/>
                          <a:cs typeface="+mn-cs"/>
                          <a:sym typeface="Wingdings" panose="05000000000000000000" pitchFamily="2" charset="2"/>
                        </a:rPr>
                        <a:t> 10/12/21</a:t>
                      </a:r>
                      <a:r>
                        <a:rPr lang="en-GB" sz="800" kern="1200" dirty="0">
                          <a:solidFill>
                            <a:schemeClr val="tx1"/>
                          </a:solidFill>
                          <a:effectLst/>
                          <a:latin typeface="+mn-lt"/>
                          <a:ea typeface="+mn-ea"/>
                          <a:cs typeface="+mn-cs"/>
                        </a:rPr>
                        <a: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Transition Testing to start 8/11/21 ends </a:t>
                      </a:r>
                      <a:r>
                        <a:rPr lang="en-GB" sz="800" kern="1200" dirty="0">
                          <a:solidFill>
                            <a:schemeClr val="tx1"/>
                          </a:solidFill>
                          <a:effectLst/>
                          <a:latin typeface="+mn-lt"/>
                          <a:ea typeface="+mn-ea"/>
                          <a:cs typeface="+mn-cs"/>
                          <a:sym typeface="Wingdings" panose="05000000000000000000" pitchFamily="2" charset="2"/>
                        </a:rPr>
                        <a:t>4/04/22</a:t>
                      </a:r>
                    </a:p>
                    <a:p>
                      <a:pPr marL="628650" marR="0" lvl="1" indent="-171450" algn="l" rtl="0" eaLnBrk="1" fontAlgn="auto" latinLnBrk="0" hangingPunct="1">
                        <a:lnSpc>
                          <a:spcPct val="100000"/>
                        </a:lnSpc>
                        <a:spcBef>
                          <a:spcPts val="0"/>
                        </a:spcBef>
                        <a:spcAft>
                          <a:spcPts val="0"/>
                        </a:spcAft>
                        <a:buFont typeface="Arial" panose="020B0604020202020204" pitchFamily="34" charset="0"/>
                        <a:buChar char="•"/>
                      </a:pPr>
                      <a:r>
                        <a:rPr lang="en-GB" sz="800" kern="1200" dirty="0">
                          <a:solidFill>
                            <a:schemeClr val="tx1"/>
                          </a:solidFill>
                          <a:effectLst/>
                          <a:latin typeface="+mn-lt"/>
                          <a:ea typeface="+mn-ea"/>
                          <a:cs typeface="+mn-cs"/>
                        </a:rPr>
                        <a:t>Transition to Live to start  21/3/22 ends</a:t>
                      </a:r>
                      <a:r>
                        <a:rPr lang="en-GB" sz="800" kern="1200" dirty="0">
                          <a:solidFill>
                            <a:schemeClr val="tx1"/>
                          </a:solidFill>
                          <a:effectLst/>
                          <a:latin typeface="+mn-lt"/>
                          <a:ea typeface="+mn-ea"/>
                          <a:cs typeface="+mn-cs"/>
                          <a:sym typeface="Wingdings" panose="05000000000000000000" pitchFamily="2" charset="2"/>
                        </a:rPr>
                        <a:t> 6/6/22</a:t>
                      </a:r>
                      <a:endParaRPr lang="en-GB" sz="8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effectLst/>
                          <a:latin typeface="+mn-lt"/>
                          <a:ea typeface="+mn-ea"/>
                          <a:cs typeface="+mn-cs"/>
                        </a:rPr>
                        <a:t>Go-Live window is between 6/6/22 ends</a:t>
                      </a:r>
                      <a:r>
                        <a:rPr lang="en-GB" sz="800" kern="1200" dirty="0">
                          <a:solidFill>
                            <a:schemeClr val="tx1"/>
                          </a:solidFill>
                          <a:effectLst/>
                          <a:latin typeface="+mn-lt"/>
                          <a:ea typeface="+mn-ea"/>
                          <a:cs typeface="+mn-cs"/>
                          <a:sym typeface="Wingdings" panose="05000000000000000000" pitchFamily="2" charset="2"/>
                        </a:rPr>
                        <a:t> 15/8/22</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effectLst/>
                        <a:latin typeface="+mn-lt"/>
                        <a:ea typeface="+mn-ea"/>
                        <a:cs typeface="+mn-cs"/>
                      </a:endParaRPr>
                    </a:p>
                    <a:p>
                      <a:pPr marL="180975" marR="0" lvl="1" indent="0" algn="l" rtl="0" eaLnBrk="1" fontAlgn="auto" latinLnBrk="0" hangingPunct="1">
                        <a:lnSpc>
                          <a:spcPct val="100000"/>
                        </a:lnSpc>
                        <a:spcBef>
                          <a:spcPts val="0"/>
                        </a:spcBef>
                        <a:spcAft>
                          <a:spcPts val="0"/>
                        </a:spcAft>
                        <a:buFont typeface="Arial" panose="020B0604020202020204" pitchFamily="34" charset="0"/>
                        <a:buNone/>
                      </a:pPr>
                      <a:r>
                        <a:rPr lang="en-GB" sz="800" kern="1200" dirty="0">
                          <a:solidFill>
                            <a:schemeClr val="tx1"/>
                          </a:solidFill>
                          <a:effectLst/>
                          <a:latin typeface="+mn-lt"/>
                          <a:ea typeface="+mn-ea"/>
                          <a:cs typeface="+mn-cs"/>
                        </a:rPr>
                        <a:t>RBAC security solution has been removed from the “core” delivery and will be included in a separate release, potentially post go-live. SI have been informed that the costs for this will be significant to support development, internal test, regression and full test as well as deployment.  We have not produced any figures to support the proposed solution, we will do so as soon as we receive further information via a formal CR.</a:t>
                      </a:r>
                      <a:endParaRPr lang="en-GB" sz="800" b="1" kern="1200" baseline="0" dirty="0">
                        <a:solidFill>
                          <a:schemeClr val="tx1"/>
                        </a:solidFill>
                        <a:effectLst/>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1" kern="1200" dirty="0">
                          <a:solidFill>
                            <a:schemeClr val="tx1"/>
                          </a:solidFill>
                          <a:effectLst/>
                          <a:latin typeface="+mn-lt"/>
                          <a:ea typeface="+mn-ea"/>
                          <a:cs typeface="+mn-cs"/>
                        </a:rPr>
                        <a:t>External Test Phases:  </a:t>
                      </a:r>
                      <a:r>
                        <a:rPr lang="en-GB" sz="800" b="0" kern="1200" dirty="0">
                          <a:solidFill>
                            <a:schemeClr val="tx1"/>
                          </a:solidFill>
                          <a:effectLst/>
                          <a:latin typeface="+mn-lt"/>
                          <a:ea typeface="+mn-ea"/>
                          <a:cs typeface="+mn-cs"/>
                        </a:rPr>
                        <a:t>The SI have raised a risk that SIT Phase 2 will not hit it’s completion. Testing at the point of production of this pack was 83% complete.</a:t>
                      </a:r>
                      <a:r>
                        <a:rPr lang="en-GB" sz="800" b="0" kern="1200" dirty="0">
                          <a:solidFill>
                            <a:srgbClr val="FF0000"/>
                          </a:solidFill>
                          <a:effectLst/>
                          <a:latin typeface="+mn-lt"/>
                          <a:ea typeface="+mn-ea"/>
                          <a:cs typeface="+mn-cs"/>
                        </a:rPr>
                        <a:t> </a:t>
                      </a:r>
                      <a:r>
                        <a:rPr lang="en-GB" sz="800" b="0" kern="1200" dirty="0">
                          <a:solidFill>
                            <a:schemeClr val="tx1"/>
                          </a:solidFill>
                          <a:effectLst/>
                          <a:latin typeface="+mn-lt"/>
                          <a:ea typeface="+mn-ea"/>
                          <a:cs typeface="+mn-cs"/>
                        </a:rPr>
                        <a:t>D</a:t>
                      </a:r>
                      <a:r>
                        <a:rPr lang="en-GB" sz="800" kern="1200" dirty="0">
                          <a:solidFill>
                            <a:schemeClr val="tx1"/>
                          </a:solidFill>
                          <a:effectLst/>
                          <a:latin typeface="+mn-lt"/>
                          <a:ea typeface="+mn-ea"/>
                          <a:cs typeface="+mn-cs"/>
                        </a:rPr>
                        <a:t>efects raised in SIT Cycle 1 continue to be re-tested in Cycle 2 as well as blocked Cycle 1 scripts. </a:t>
                      </a:r>
                      <a:r>
                        <a:rPr lang="en-GB" sz="800" b="0" kern="1200" dirty="0">
                          <a:solidFill>
                            <a:schemeClr val="tx1"/>
                          </a:solidFill>
                          <a:effectLst/>
                          <a:latin typeface="+mn-lt"/>
                          <a:ea typeface="+mn-ea"/>
                          <a:cs typeface="+mn-cs"/>
                        </a:rPr>
                        <a:t>External NFR will resume mid November for ESP’s.</a:t>
                      </a:r>
                      <a:endParaRPr lang="en-GB" sz="800" b="0" kern="1200" baseline="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Internal NFR &amp; Performance Testing:  </a:t>
                      </a:r>
                      <a:r>
                        <a:rPr lang="en-GB" sz="800" b="0" kern="1200" dirty="0">
                          <a:solidFill>
                            <a:schemeClr val="tx1"/>
                          </a:solidFill>
                          <a:effectLst/>
                          <a:latin typeface="+mn-lt"/>
                          <a:ea typeface="+mn-ea"/>
                          <a:cs typeface="+mn-cs"/>
                        </a:rPr>
                        <a:t>I</a:t>
                      </a:r>
                      <a:r>
                        <a:rPr lang="en-GB" sz="800" kern="1200" baseline="0" dirty="0">
                          <a:solidFill>
                            <a:schemeClr val="tx1"/>
                          </a:solidFill>
                          <a:latin typeface="+mn-lt"/>
                          <a:ea typeface="+mn-ea"/>
                          <a:cs typeface="Arial"/>
                        </a:rPr>
                        <a:t>nternal NFR metric of 17 transaction/second for Peak Of Peak achieved and stable. Throughput issues have been observed, these are being tracked through to resolution.</a:t>
                      </a:r>
                      <a:r>
                        <a:rPr lang="en-GB" sz="800" b="0" i="0" u="none" strike="noStrike" kern="1200" baseline="0" noProof="0" dirty="0">
                          <a:solidFill>
                            <a:schemeClr val="tx1"/>
                          </a:solidFill>
                        </a:rPr>
                        <a:t>. </a:t>
                      </a:r>
                      <a:endParaRPr lang="en-GB" sz="800" b="0" i="0" kern="1200" baseline="0" dirty="0">
                        <a:solidFill>
                          <a:schemeClr val="tx1"/>
                        </a:solidFill>
                        <a:effectLst/>
                        <a:latin typeface="+mn-lt"/>
                        <a:ea typeface="+mn-ea"/>
                        <a:cs typeface="+mn-cs"/>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800" b="1" i="0" kern="1200" dirty="0">
                          <a:solidFill>
                            <a:schemeClr val="dk1"/>
                          </a:solidFill>
                          <a:effectLst/>
                          <a:latin typeface="+mn-lt"/>
                          <a:ea typeface="+mn-ea"/>
                          <a:cs typeface="+mn-cs"/>
                        </a:rPr>
                        <a:t>DES &amp; API: </a:t>
                      </a:r>
                      <a:r>
                        <a:rPr lang="en-US" sz="800" b="0" i="0" kern="1200" dirty="0">
                          <a:solidFill>
                            <a:schemeClr val="dk1"/>
                          </a:solidFill>
                          <a:effectLst/>
                          <a:latin typeface="+mn-lt"/>
                          <a:ea typeface="+mn-ea"/>
                          <a:cs typeface="+mn-cs"/>
                        </a:rPr>
                        <a:t>DES development continues. Schema evolving to support screen requirements and secondary API data queries. REL and Switching screen </a:t>
                      </a:r>
                      <a:r>
                        <a:rPr lang="en-US" sz="800" b="0" i="0" kern="1200" dirty="0">
                          <a:solidFill>
                            <a:schemeClr val="tx1"/>
                          </a:solidFill>
                          <a:effectLst/>
                          <a:latin typeface="+mn-lt"/>
                          <a:ea typeface="+mn-ea"/>
                          <a:cs typeface="+mn-cs"/>
                        </a:rPr>
                        <a:t>re-factoring done and existing screen re-platforming in progress. “Data API”  being expanded to support additional Ofgem requirements</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800" b="1" kern="1200" dirty="0">
                          <a:solidFill>
                            <a:schemeClr val="tx1"/>
                          </a:solidFill>
                          <a:effectLst/>
                          <a:latin typeface="+mn-lt"/>
                          <a:ea typeface="+mn-ea"/>
                          <a:cs typeface="+mn-cs"/>
                        </a:rPr>
                        <a:t>CCMT: </a:t>
                      </a:r>
                      <a:r>
                        <a:rPr lang="en-GB" sz="800" b="0" kern="1200" dirty="0">
                          <a:solidFill>
                            <a:schemeClr val="tx1"/>
                          </a:solidFill>
                          <a:effectLst/>
                          <a:latin typeface="+mn-lt"/>
                          <a:ea typeface="+mn-ea"/>
                          <a:cs typeface="+mn-cs"/>
                        </a:rPr>
                        <a:t>Timelines to be considered against the revised re-plan.  Engagement will continue via the Market Trials working group</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DM NFR</a:t>
                      </a:r>
                      <a:r>
                        <a:rPr lang="en-GB" sz="700" b="0" i="0" u="none" strike="noStrike" kern="1200" noProof="0" dirty="0">
                          <a:solidFill>
                            <a:schemeClr val="tx1"/>
                          </a:solidFill>
                          <a:effectLst/>
                          <a:latin typeface="+mn-lt"/>
                          <a:ea typeface="+mn-ea"/>
                          <a:cs typeface="+mn-cs"/>
                        </a:rPr>
                        <a:t>: Planning continues to start DMT NFR</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External SIT: </a:t>
                      </a:r>
                      <a:r>
                        <a:rPr lang="en-GB" sz="700" b="0" i="0" u="none" strike="noStrike" kern="1200" noProof="0" dirty="0">
                          <a:solidFill>
                            <a:schemeClr val="tx1"/>
                          </a:solidFill>
                          <a:effectLst/>
                          <a:latin typeface="+mn-lt"/>
                          <a:ea typeface="+mn-ea"/>
                          <a:cs typeface="+mn-cs"/>
                        </a:rPr>
                        <a:t>Cycle 2 functional testing continues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UAT: </a:t>
                      </a:r>
                      <a:r>
                        <a:rPr lang="en-GB" sz="700" b="0" i="0" u="none" strike="noStrike" kern="1200" noProof="0" dirty="0">
                          <a:solidFill>
                            <a:schemeClr val="tx1"/>
                          </a:solidFill>
                          <a:effectLst/>
                          <a:latin typeface="+mn-lt"/>
                          <a:ea typeface="+mn-ea"/>
                          <a:cs typeface="+mn-cs"/>
                        </a:rPr>
                        <a:t>Started – Test Execution complete</a:t>
                      </a:r>
                      <a:endParaRPr lang="en-GB" sz="700" b="1"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SIT:</a:t>
                      </a:r>
                      <a:r>
                        <a:rPr lang="en-GB" sz="700" b="0" i="0" u="none" strike="noStrike" kern="1200" noProof="0" dirty="0">
                          <a:solidFill>
                            <a:schemeClr val="tx1"/>
                          </a:solidFill>
                          <a:effectLst/>
                          <a:latin typeface="+mn-lt"/>
                          <a:ea typeface="+mn-ea"/>
                          <a:cs typeface="+mn-cs"/>
                        </a:rPr>
                        <a:t> Phase 4 in progress with limited </a:t>
                      </a:r>
                      <a:r>
                        <a:rPr lang="en-GB" sz="700" b="0" i="0" u="none" strike="noStrike" kern="1200" noProof="0" dirty="0" err="1">
                          <a:solidFill>
                            <a:schemeClr val="tx1"/>
                          </a:solidFill>
                          <a:effectLst/>
                          <a:latin typeface="+mn-lt"/>
                          <a:ea typeface="+mn-ea"/>
                          <a:cs typeface="+mn-cs"/>
                        </a:rPr>
                        <a:t>defec</a:t>
                      </a:r>
                      <a:endParaRPr lang="en-GB" sz="700" b="0"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Programme:</a:t>
                      </a:r>
                      <a:r>
                        <a:rPr lang="en-GB" sz="700" b="0" i="0" u="none" strike="noStrike" kern="1200" noProof="0" dirty="0">
                          <a:solidFill>
                            <a:schemeClr val="tx1"/>
                          </a:solidFill>
                          <a:effectLst/>
                          <a:latin typeface="+mn-lt"/>
                          <a:ea typeface="+mn-ea"/>
                          <a:cs typeface="+mn-cs"/>
                        </a:rPr>
                        <a:t> MAD Log v2 being reviewed.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Transition</a:t>
                      </a:r>
                      <a:r>
                        <a:rPr lang="en-GB" sz="700" b="0" kern="1200" dirty="0">
                          <a:solidFill>
                            <a:schemeClr val="tx1"/>
                          </a:solidFill>
                          <a:effectLst/>
                          <a:latin typeface="+mn-lt"/>
                          <a:ea typeface="+mn-ea"/>
                          <a:cs typeface="+mn-cs"/>
                        </a:rPr>
                        <a:t>: Xoserve Strawman planning continues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CRs:</a:t>
                      </a:r>
                      <a:r>
                        <a:rPr lang="en-GB" sz="700" b="0" i="0" u="none" strike="noStrike" kern="1200" noProof="0" dirty="0">
                          <a:solidFill>
                            <a:schemeClr val="tx1"/>
                          </a:solidFill>
                          <a:effectLst/>
                          <a:latin typeface="+mn-lt"/>
                          <a:ea typeface="+mn-ea"/>
                          <a:cs typeface="+mn-cs"/>
                        </a:rPr>
                        <a:t> Impact assessment and implementation continue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Performance Testing:</a:t>
                      </a:r>
                      <a:r>
                        <a:rPr lang="en-GB" sz="700" b="0" i="0" u="none" strike="noStrike" kern="1200" noProof="0" dirty="0">
                          <a:solidFill>
                            <a:schemeClr val="tx1"/>
                          </a:solidFill>
                          <a:effectLst/>
                          <a:latin typeface="+mn-lt"/>
                          <a:ea typeface="+mn-ea"/>
                          <a:cs typeface="+mn-cs"/>
                        </a:rPr>
                        <a:t> 17 trans/second achieved Peak of peak</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Performance Test Phase 2a complete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Design, build and test activities continue in line with plan</a:t>
                      </a:r>
                    </a:p>
                    <a:p>
                      <a:pPr marL="171450" marR="0" lvl="0" indent="-171450" algn="l">
                        <a:lnSpc>
                          <a:spcPct val="100000"/>
                        </a:lnSpc>
                        <a:spcBef>
                          <a:spcPts val="0"/>
                        </a:spcBef>
                        <a:spcAft>
                          <a:spcPts val="0"/>
                        </a:spcAft>
                        <a:buFont typeface="Arial" panose="020B0604020202020204" pitchFamily="34" charset="0"/>
                        <a:buChar char="•"/>
                      </a:pPr>
                      <a:endParaRPr lang="en-GB" sz="7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02406">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496258">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DMT NFR:</a:t>
                      </a:r>
                      <a:r>
                        <a:rPr lang="en-GB" sz="700" b="0" kern="1200" dirty="0">
                          <a:solidFill>
                            <a:schemeClr val="tx1"/>
                          </a:solidFill>
                          <a:effectLst/>
                          <a:latin typeface="+mn-lt"/>
                          <a:ea typeface="+mn-ea"/>
                          <a:cs typeface="+mn-cs"/>
                        </a:rPr>
                        <a:t> Start test execution</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Environments:</a:t>
                      </a:r>
                      <a:r>
                        <a:rPr lang="en-GB" sz="700" b="0" kern="1200" dirty="0">
                          <a:solidFill>
                            <a:schemeClr val="tx1"/>
                          </a:solidFill>
                          <a:effectLst/>
                          <a:latin typeface="+mn-lt"/>
                          <a:ea typeface="+mn-ea"/>
                          <a:cs typeface="+mn-cs"/>
                        </a:rPr>
                        <a:t> Continue final roll out of API environments and complete </a:t>
                      </a:r>
                      <a:r>
                        <a:rPr lang="en-GB" sz="700" b="0" kern="1200" dirty="0" err="1">
                          <a:solidFill>
                            <a:schemeClr val="tx1"/>
                          </a:solidFill>
                          <a:effectLst/>
                          <a:latin typeface="+mn-lt"/>
                          <a:ea typeface="+mn-ea"/>
                          <a:cs typeface="+mn-cs"/>
                        </a:rPr>
                        <a:t>UKLink</a:t>
                      </a:r>
                      <a:r>
                        <a:rPr lang="en-GB" sz="700" b="0" kern="1200" dirty="0">
                          <a:solidFill>
                            <a:schemeClr val="tx1"/>
                          </a:solidFill>
                          <a:effectLst/>
                          <a:latin typeface="+mn-lt"/>
                          <a:ea typeface="+mn-ea"/>
                          <a:cs typeface="+mn-cs"/>
                        </a:rPr>
                        <a:t> backup strategy changes</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SIT: </a:t>
                      </a:r>
                      <a:r>
                        <a:rPr lang="en-GB" sz="700" b="0" kern="1200" dirty="0">
                          <a:solidFill>
                            <a:schemeClr val="tx1"/>
                          </a:solidFill>
                          <a:effectLst/>
                          <a:latin typeface="+mn-lt"/>
                          <a:ea typeface="+mn-ea"/>
                          <a:cs typeface="+mn-cs"/>
                        </a:rPr>
                        <a:t>Continue External SIT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NFR: </a:t>
                      </a:r>
                      <a:r>
                        <a:rPr lang="en-GB" sz="700" b="0" kern="1200" dirty="0">
                          <a:solidFill>
                            <a:schemeClr val="tx1"/>
                          </a:solidFill>
                          <a:effectLst/>
                          <a:latin typeface="+mn-lt"/>
                          <a:ea typeface="+mn-ea"/>
                          <a:cs typeface="+mn-cs"/>
                        </a:rPr>
                        <a:t>Continue planning to start in November</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Test:</a:t>
                      </a:r>
                      <a:r>
                        <a:rPr lang="en-GB" sz="700" b="0" kern="1200" dirty="0">
                          <a:solidFill>
                            <a:schemeClr val="tx1"/>
                          </a:solidFill>
                          <a:effectLst/>
                          <a:latin typeface="+mn-lt"/>
                          <a:ea typeface="+mn-ea"/>
                          <a:cs typeface="+mn-cs"/>
                        </a:rPr>
                        <a:t> Continue SIT phase 4, Performance test 2b, SIT &amp; UAT assurance, DES 4 and Maintenance release regression test prep</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Continue Performance Test Phase 2B  </a:t>
                      </a:r>
                      <a:endParaRPr lang="en-GB" sz="7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DES</a:t>
                      </a:r>
                      <a:r>
                        <a:rPr lang="en-GB" sz="700" b="0" kern="1200" dirty="0">
                          <a:solidFill>
                            <a:schemeClr val="tx1"/>
                          </a:solidFill>
                          <a:effectLst/>
                          <a:latin typeface="+mn-lt"/>
                          <a:ea typeface="+mn-ea"/>
                          <a:cs typeface="+mn-cs"/>
                        </a:rPr>
                        <a:t>:</a:t>
                      </a:r>
                      <a:r>
                        <a:rPr lang="en-GB" sz="700" kern="1200" dirty="0">
                          <a:solidFill>
                            <a:schemeClr val="tx1"/>
                          </a:solidFill>
                          <a:effectLst/>
                          <a:latin typeface="+mn-lt"/>
                          <a:ea typeface="+mn-ea"/>
                          <a:cs typeface="+mn-cs"/>
                        </a:rPr>
                        <a:t> Complete DES Re-write activities and </a:t>
                      </a:r>
                      <a:r>
                        <a:rPr lang="en-GB" sz="700" b="0" kern="1200" baseline="0" dirty="0">
                          <a:solidFill>
                            <a:schemeClr val="tx1"/>
                          </a:solidFill>
                          <a:effectLst/>
                          <a:latin typeface="+mn-lt"/>
                          <a:ea typeface="+mn-ea"/>
                          <a:cs typeface="+mn-cs"/>
                        </a:rPr>
                        <a:t>commence DBT for Ofgem requested API</a:t>
                      </a:r>
                      <a:endParaRPr lang="en-GB" sz="7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Design, build and test activities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Transition:</a:t>
                      </a:r>
                      <a:r>
                        <a:rPr lang="en-GB" sz="700" b="0" kern="1200" baseline="0" dirty="0">
                          <a:solidFill>
                            <a:schemeClr val="tx1"/>
                          </a:solidFill>
                          <a:effectLst/>
                          <a:latin typeface="+mn-lt"/>
                          <a:ea typeface="+mn-ea"/>
                          <a:cs typeface="+mn-cs"/>
                        </a:rPr>
                        <a:t> Transition planning – straw man to be completed by 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Costs:</a:t>
                      </a:r>
                      <a:r>
                        <a:rPr lang="en-GB" sz="700" b="0" kern="1200" baseline="0" dirty="0">
                          <a:solidFill>
                            <a:schemeClr val="tx1"/>
                          </a:solidFill>
                          <a:effectLst/>
                          <a:latin typeface="+mn-lt"/>
                          <a:ea typeface="+mn-ea"/>
                          <a:cs typeface="+mn-cs"/>
                        </a:rPr>
                        <a:t> Continue cost analysis and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1689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000"/>
            <a:ext cx="8229600" cy="504000"/>
          </a:xfrm>
        </p:spPr>
        <p:txBody>
          <a:bodyPr anchor="t">
            <a:normAutofit/>
          </a:bodyPr>
          <a:lstStyle/>
          <a:p>
            <a:r>
              <a:rPr lang="en-GB" sz="2400" dirty="0"/>
              <a:t>Amber and Green workstream updates</a:t>
            </a:r>
          </a:p>
        </p:txBody>
      </p:sp>
      <p:sp>
        <p:nvSpPr>
          <p:cNvPr id="4" name="TextBox 3">
            <a:extLst>
              <a:ext uri="{FF2B5EF4-FFF2-40B4-BE49-F238E27FC236}">
                <a16:creationId xmlns:a16="http://schemas.microsoft.com/office/drawing/2014/main" id="{958A81C8-48C0-4D3D-BB89-BDEDDC31DDD7}"/>
              </a:ext>
            </a:extLst>
          </p:cNvPr>
          <p:cNvSpPr txBox="1"/>
          <p:nvPr/>
        </p:nvSpPr>
        <p:spPr>
          <a:xfrm>
            <a:off x="2866145" y="1782696"/>
            <a:ext cx="2697095" cy="376517"/>
          </a:xfrm>
          <a:prstGeom prst="rect">
            <a:avLst/>
          </a:prstGeom>
          <a:solidFill>
            <a:srgbClr val="FFFF00"/>
          </a:solidFill>
        </p:spPr>
        <p:txBody>
          <a:bodyPr wrap="square" rtlCol="0">
            <a:spAutoFit/>
          </a:bodyPr>
          <a:lstStyle/>
          <a:p>
            <a:pPr marL="0" marR="0" lvl="0" indent="0" algn="l" defTabSz="457166"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Kirsty to update</a:t>
            </a:r>
          </a:p>
        </p:txBody>
      </p:sp>
      <p:graphicFrame>
        <p:nvGraphicFramePr>
          <p:cNvPr id="6" name="Table 5">
            <a:extLst>
              <a:ext uri="{FF2B5EF4-FFF2-40B4-BE49-F238E27FC236}">
                <a16:creationId xmlns:a16="http://schemas.microsoft.com/office/drawing/2014/main" id="{7D0FCE7B-3235-4C8A-BA7E-F3E33BA81AAE}"/>
              </a:ext>
            </a:extLst>
          </p:cNvPr>
          <p:cNvGraphicFramePr>
            <a:graphicFrameLocks noGrp="1"/>
          </p:cNvGraphicFramePr>
          <p:nvPr>
            <p:extLst>
              <p:ext uri="{D42A27DB-BD31-4B8C-83A1-F6EECF244321}">
                <p14:modId xmlns:p14="http://schemas.microsoft.com/office/powerpoint/2010/main" val="3641153253"/>
              </p:ext>
            </p:extLst>
          </p:nvPr>
        </p:nvGraphicFramePr>
        <p:xfrm>
          <a:off x="18001" y="909778"/>
          <a:ext cx="9125999" cy="3208858"/>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789721">
                  <a:extLst>
                    <a:ext uri="{9D8B030D-6E8A-4147-A177-3AD203B41FA5}">
                      <a16:colId xmlns:a16="http://schemas.microsoft.com/office/drawing/2014/main" val="20001"/>
                    </a:ext>
                  </a:extLst>
                </a:gridCol>
                <a:gridCol w="7127078">
                  <a:extLst>
                    <a:ext uri="{9D8B030D-6E8A-4147-A177-3AD203B41FA5}">
                      <a16:colId xmlns:a16="http://schemas.microsoft.com/office/drawing/2014/main" val="20002"/>
                    </a:ext>
                  </a:extLst>
                </a:gridCol>
              </a:tblGrid>
              <a:tr h="615087">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9200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Data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750" kern="1200" baseline="0" dirty="0">
                          <a:solidFill>
                            <a:schemeClr val="tx1"/>
                          </a:solidFill>
                          <a:latin typeface="+mn-lt"/>
                          <a:ea typeface="+mn-ea"/>
                          <a:cs typeface="Arial" panose="020B0604020202020204" pitchFamily="34" charset="0"/>
                        </a:rPr>
                        <a:t>Overall status is at Amber whilst UEPT data extract work is re-planned</a:t>
                      </a:r>
                      <a:r>
                        <a:rPr kumimoji="0" lang="en-US" sz="7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for 21</a:t>
                      </a:r>
                      <a:r>
                        <a:rPr kumimoji="0" lang="en-US" sz="750" b="0" i="0" u="none" strike="noStrike" kern="1200" cap="none" spc="0" normalizeH="0" baseline="30000" noProof="0" dirty="0">
                          <a:ln>
                            <a:noFill/>
                          </a:ln>
                          <a:solidFill>
                            <a:schemeClr val="tx1"/>
                          </a:solidFill>
                          <a:effectLst/>
                          <a:uLnTx/>
                          <a:uFillTx/>
                          <a:latin typeface="+mn-lt"/>
                          <a:ea typeface="+mn-ea"/>
                          <a:cs typeface="Arial" panose="020B0604020202020204" pitchFamily="34" charset="0"/>
                        </a:rPr>
                        <a:t>st</a:t>
                      </a:r>
                      <a:r>
                        <a:rPr kumimoji="0" lang="en-US" sz="7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November production data copy. </a:t>
                      </a:r>
                      <a:r>
                        <a:rPr kumimoji="0" lang="en-GB" sz="750" b="0" i="0" u="none" strike="noStrike" kern="1200" cap="none" spc="0" normalizeH="0" baseline="0" dirty="0">
                          <a:ln>
                            <a:noFill/>
                          </a:ln>
                          <a:solidFill>
                            <a:schemeClr val="tx1"/>
                          </a:solidFill>
                          <a:effectLst/>
                          <a:uLnTx/>
                          <a:uFillTx/>
                          <a:latin typeface="+mn-lt"/>
                          <a:ea typeface="+mn-ea"/>
                          <a:cs typeface="Arial" panose="020B0604020202020204" pitchFamily="34" charset="0"/>
                        </a:rPr>
                        <a:t>Market Trials data portfolio extracts are to be re-planned for Jan 2021. Data quality Analysis reports for cycle 3 (DA070) have been submitted to SI. Data team are investigating options for data extraction to support the SI’s future quarterly requests for these reports. Data cleansing activity continues. Planning for REL cycle 3 is underway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251881032"/>
                  </a:ext>
                </a:extLst>
              </a:tr>
              <a:tr h="65876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750" b="1" kern="1200" baseline="0">
                          <a:solidFill>
                            <a:schemeClr val="tx1"/>
                          </a:solidFill>
                          <a:latin typeface="+mn-lt"/>
                          <a:ea typeface="+mn-ea"/>
                          <a:cs typeface="Arial"/>
                        </a:rPr>
                        <a:t>Performance Test &amp; 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Arial" panose="05000000000000000000" pitchFamily="2" charset="2"/>
                        <a:buNone/>
                        <a:tabLst/>
                        <a:defRPr/>
                      </a:pPr>
                      <a:r>
                        <a:rPr lang="en-US" sz="750" i="0" kern="1200" baseline="0" dirty="0">
                          <a:solidFill>
                            <a:schemeClr val="tx1"/>
                          </a:solidFill>
                          <a:latin typeface="+mn-lt"/>
                          <a:ea typeface="+mn-ea"/>
                          <a:cs typeface="Arial" panose="020B0604020202020204" pitchFamily="34" charset="0"/>
                        </a:rPr>
                        <a:t>Overall status is at amber due to delays incurred due to environmental issues. We are as a consequence forecasting a three week delay to the completion of Phase 2b. Controlled runs carried out with test logs being </a:t>
                      </a:r>
                      <a:r>
                        <a:rPr lang="en-US" sz="750" i="0" kern="1200" baseline="0" dirty="0" err="1">
                          <a:solidFill>
                            <a:schemeClr val="tx1"/>
                          </a:solidFill>
                          <a:latin typeface="+mn-lt"/>
                          <a:ea typeface="+mn-ea"/>
                          <a:cs typeface="Arial" panose="020B0604020202020204" pitchFamily="34" charset="0"/>
                        </a:rPr>
                        <a:t>analysed</a:t>
                      </a:r>
                      <a:r>
                        <a:rPr lang="en-US" sz="750" i="0" kern="1200" baseline="0" dirty="0">
                          <a:solidFill>
                            <a:schemeClr val="tx1"/>
                          </a:solidFill>
                          <a:latin typeface="+mn-lt"/>
                          <a:ea typeface="+mn-ea"/>
                          <a:cs typeface="Arial" panose="020B0604020202020204" pitchFamily="34" charset="0"/>
                        </a:rPr>
                        <a:t>. Control-M issue has been resolved and schedule corrected. Further meter read testing carried with good results identified. Time Slice 2 testing has commenced.</a:t>
                      </a:r>
                      <a:endParaRPr lang="en-US" sz="75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2697320"/>
                  </a:ext>
                </a:extLst>
              </a:tr>
              <a:tr h="455132">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solidFill>
                          <a:srgbClr val="FF0000"/>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US" altLang="en-US" sz="750" b="1" kern="1200" baseline="0" dirty="0">
                          <a:solidFill>
                            <a:schemeClr val="tx1"/>
                          </a:solidFill>
                          <a:latin typeface="+mn-lt"/>
                          <a:ea typeface="+mn-ea"/>
                          <a:cs typeface="+mn-cs"/>
                        </a:rPr>
                        <a:t>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u="none" strike="noStrike" kern="1200" noProof="0" dirty="0">
                          <a:solidFill>
                            <a:schemeClr val="dk1"/>
                          </a:solidFill>
                          <a:effectLst/>
                          <a:latin typeface="+mn-lt"/>
                          <a:ea typeface="+mn-ea"/>
                          <a:cs typeface="+mn-cs"/>
                        </a:rPr>
                        <a:t>Overall status is green. Design Build and Test activities continue to plan. </a:t>
                      </a:r>
                      <a:r>
                        <a:rPr lang="en-US" sz="800" b="0" i="0" kern="1200" dirty="0">
                          <a:solidFill>
                            <a:schemeClr val="dk1"/>
                          </a:solidFill>
                          <a:effectLst/>
                          <a:latin typeface="+mn-lt"/>
                          <a:ea typeface="+mn-ea"/>
                          <a:cs typeface="+mn-cs"/>
                        </a:rPr>
                        <a:t>Schema evolving to support screen requirements and secondary API data queries. REL and Switching screen </a:t>
                      </a:r>
                      <a:r>
                        <a:rPr lang="en-US" sz="800" b="0" i="0" kern="1200" dirty="0">
                          <a:solidFill>
                            <a:schemeClr val="tx1"/>
                          </a:solidFill>
                          <a:effectLst/>
                          <a:latin typeface="+mn-lt"/>
                          <a:ea typeface="+mn-ea"/>
                          <a:cs typeface="+mn-cs"/>
                        </a:rPr>
                        <a:t>re-factoring done and existing screen re-platforming in progress. “Data API”  being expanded to support additional Ofgem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u="none" strike="noStrike" kern="1200" noProof="0" dirty="0">
                        <a:solidFill>
                          <a:schemeClr val="dk1"/>
                        </a:solidFill>
                        <a:effectLst/>
                        <a:latin typeface="+mn-lt"/>
                        <a:ea typeface="+mn-ea"/>
                        <a:cs typeface="+mn-cs"/>
                      </a:endParaRPr>
                    </a:p>
                    <a:p>
                      <a:endParaRPr lang="en-GB" sz="750" b="0" i="0" u="none" strike="noStrike" kern="1200" noProof="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4097846269"/>
                  </a:ext>
                </a:extLst>
              </a:tr>
              <a:tr h="37981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75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dirty="0">
                          <a:solidFill>
                            <a:schemeClr val="dk1"/>
                          </a:solidFill>
                          <a:effectLst/>
                          <a:latin typeface="+mn-lt"/>
                          <a:ea typeface="+mn-ea"/>
                          <a:cs typeface="+mn-cs"/>
                        </a:rPr>
                        <a:t>Overall status is Green. CRs emerging from the central </a:t>
                      </a:r>
                      <a:r>
                        <a:rPr lang="en-US" sz="800" b="0" i="0" u="none" strike="noStrike" kern="1200" dirty="0" err="1">
                          <a:solidFill>
                            <a:schemeClr val="dk1"/>
                          </a:solidFill>
                          <a:effectLst/>
                          <a:latin typeface="+mn-lt"/>
                          <a:ea typeface="+mn-ea"/>
                          <a:cs typeface="+mn-cs"/>
                        </a:rPr>
                        <a:t>programme</a:t>
                      </a:r>
                      <a:r>
                        <a:rPr lang="en-US" sz="800" b="0" i="0" u="none" strike="noStrike" kern="1200" dirty="0">
                          <a:solidFill>
                            <a:schemeClr val="dk1"/>
                          </a:solidFill>
                          <a:effectLst/>
                          <a:latin typeface="+mn-lt"/>
                          <a:ea typeface="+mn-ea"/>
                          <a:cs typeface="+mn-cs"/>
                        </a:rPr>
                        <a:t> continue to be assessed against baseline design and delivered as they progress through the governance. At the point of creating this update there are 8 external Programme CR’s inflight.</a:t>
                      </a:r>
                    </a:p>
                    <a:p>
                      <a:r>
                        <a:rPr lang="en-GB" sz="750" b="0" i="0" u="none" strike="noStrike" kern="1200" dirty="0">
                          <a:solidFill>
                            <a:schemeClr val="dk1"/>
                          </a:solidFill>
                          <a:effectLst/>
                          <a:latin typeface="+mn-lt"/>
                          <a:ea typeface="+mn-ea"/>
                          <a:cs typeface="+mn-cs"/>
                        </a:rPr>
                        <a:t>.</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421818"/>
                  </a:ext>
                </a:extLst>
              </a:tr>
            </a:tbl>
          </a:graphicData>
        </a:graphic>
      </p:graphicFrame>
      <p:graphicFrame>
        <p:nvGraphicFramePr>
          <p:cNvPr id="3" name="Table 2">
            <a:extLst>
              <a:ext uri="{FF2B5EF4-FFF2-40B4-BE49-F238E27FC236}">
                <a16:creationId xmlns:a16="http://schemas.microsoft.com/office/drawing/2014/main" id="{FCA60899-77F9-4AFF-A9A1-5BC42BE22016}"/>
              </a:ext>
            </a:extLst>
          </p:cNvPr>
          <p:cNvGraphicFramePr>
            <a:graphicFrameLocks noGrp="1"/>
          </p:cNvGraphicFramePr>
          <p:nvPr>
            <p:extLst>
              <p:ext uri="{D42A27DB-BD31-4B8C-83A1-F6EECF244321}">
                <p14:modId xmlns:p14="http://schemas.microsoft.com/office/powerpoint/2010/main" val="3546497158"/>
              </p:ext>
            </p:extLst>
          </p:nvPr>
        </p:nvGraphicFramePr>
        <p:xfrm>
          <a:off x="38984" y="4118636"/>
          <a:ext cx="8752663" cy="822960"/>
        </p:xfrm>
        <a:graphic>
          <a:graphicData uri="http://schemas.openxmlformats.org/drawingml/2006/table">
            <a:tbl>
              <a:tblPr firstRow="1" bandRow="1">
                <a:tableStyleId>{5C22544A-7EE6-4342-B048-85BDC9FD1C3A}</a:tableStyleId>
              </a:tblPr>
              <a:tblGrid>
                <a:gridCol w="613146">
                  <a:extLst>
                    <a:ext uri="{9D8B030D-6E8A-4147-A177-3AD203B41FA5}">
                      <a16:colId xmlns:a16="http://schemas.microsoft.com/office/drawing/2014/main" val="275532562"/>
                    </a:ext>
                  </a:extLst>
                </a:gridCol>
                <a:gridCol w="567070">
                  <a:extLst>
                    <a:ext uri="{9D8B030D-6E8A-4147-A177-3AD203B41FA5}">
                      <a16:colId xmlns:a16="http://schemas.microsoft.com/office/drawing/2014/main" val="4215766276"/>
                    </a:ext>
                  </a:extLst>
                </a:gridCol>
                <a:gridCol w="815163">
                  <a:extLst>
                    <a:ext uri="{9D8B030D-6E8A-4147-A177-3AD203B41FA5}">
                      <a16:colId xmlns:a16="http://schemas.microsoft.com/office/drawing/2014/main" val="1947326586"/>
                    </a:ext>
                  </a:extLst>
                </a:gridCol>
                <a:gridCol w="6757284">
                  <a:extLst>
                    <a:ext uri="{9D8B030D-6E8A-4147-A177-3AD203B41FA5}">
                      <a16:colId xmlns:a16="http://schemas.microsoft.com/office/drawing/2014/main" val="619696325"/>
                    </a:ext>
                  </a:extLst>
                </a:gridCol>
              </a:tblGrid>
              <a:tr h="800694">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noProof="0" dirty="0">
                          <a:solidFill>
                            <a:schemeClr val="tx1"/>
                          </a:solidFill>
                          <a:latin typeface="+mn-lt"/>
                          <a:ea typeface="+mn-ea"/>
                          <a:cs typeface="+mn-cs"/>
                        </a:rPr>
                        <a:t>Testing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800" b="0" i="0" u="none" strike="noStrike" kern="1200" noProof="0" dirty="0">
                          <a:solidFill>
                            <a:schemeClr val="dk1"/>
                          </a:solidFill>
                          <a:effectLst/>
                          <a:latin typeface="+mn-lt"/>
                          <a:ea typeface="+mn-ea"/>
                          <a:cs typeface="+mn-cs"/>
                        </a:rPr>
                        <a:t>User Acceptance Testing completed on the 30/9, Test Exit report creation in progress. Secondary API Test Preparation for Transport Rates API and MAP API is in progress, Test execution for Settlement and Nomination API delayed to 1/10. Switch-Stream Test Scenario creation for PIT, Option 2(Full functionality) and Option 1(Full Functionality) is in progress.  UEPT Test Planning progress – Awaiting confirmation from SI of PIT and UEPT testing required as an Adaptor Service. </a:t>
                      </a:r>
                      <a:r>
                        <a:rPr lang="en-US" sz="800" b="0" i="0" u="none" strike="noStrike" kern="1200" dirty="0">
                          <a:solidFill>
                            <a:schemeClr val="dk1"/>
                          </a:solidFill>
                          <a:effectLst/>
                          <a:latin typeface="+mn-lt"/>
                          <a:ea typeface="+mn-ea"/>
                          <a:cs typeface="+mn-cs"/>
                        </a:rPr>
                        <a:t>Test Evidence Assurance is in progress Phase 1 - 122 of 142 Assured, Phase 2 - 93 of 132 Assured  and UAT 10 of 195 Assured. </a:t>
                      </a:r>
                      <a:r>
                        <a:rPr lang="en-GB" sz="800" b="0" i="0" u="none" strike="noStrike" kern="1200" dirty="0">
                          <a:solidFill>
                            <a:schemeClr val="dk1"/>
                          </a:solidFill>
                          <a:effectLst/>
                          <a:latin typeface="+mn-lt"/>
                          <a:ea typeface="+mn-ea"/>
                          <a:cs typeface="+mn-cs"/>
                        </a:rPr>
                        <a:t>External SIT  “TW2” is in currently on track to finish on the 16/10 - </a:t>
                      </a:r>
                      <a:r>
                        <a:rPr lang="en-US" sz="800" b="0" i="0" u="none" strike="noStrike" kern="1200" dirty="0">
                          <a:solidFill>
                            <a:schemeClr val="dk1"/>
                          </a:solidFill>
                          <a:effectLst/>
                          <a:latin typeface="+mn-lt"/>
                          <a:ea typeface="+mn-ea"/>
                          <a:cs typeface="+mn-cs"/>
                        </a:rPr>
                        <a:t>70.35.% Test Scripts passed (726 of total 1032 Test Scripts)</a:t>
                      </a:r>
                      <a:endParaRPr lang="en-US" sz="8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1866888"/>
                  </a:ext>
                </a:extLst>
              </a:tr>
            </a:tbl>
          </a:graphicData>
        </a:graphic>
      </p:graphicFrame>
    </p:spTree>
    <p:extLst>
      <p:ext uri="{BB962C8B-B14F-4D97-AF65-F5344CB8AC3E}">
        <p14:creationId xmlns:p14="http://schemas.microsoft.com/office/powerpoint/2010/main" val="14523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788833743"/>
              </p:ext>
            </p:extLst>
          </p:nvPr>
        </p:nvGraphicFramePr>
        <p:xfrm>
          <a:off x="0" y="446380"/>
          <a:ext cx="9125999" cy="457899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48753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097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dirty="0">
                          <a:solidFill>
                            <a:schemeClr val="tx1"/>
                          </a:solidFill>
                          <a:latin typeface="+mn-lt"/>
                        </a:rPr>
                        <a:t>Service Management</a:t>
                      </a:r>
                      <a:endParaRPr kumimoji="0" lang="en-GB" sz="700" b="1"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kern="1200" baseline="0" dirty="0">
                          <a:solidFill>
                            <a:schemeClr val="tx1"/>
                          </a:solidFill>
                          <a:latin typeface="+mn-lt"/>
                          <a:ea typeface="+mn-ea"/>
                          <a:cs typeface="Arial" panose="020B0604020202020204" pitchFamily="34" charset="0"/>
                        </a:rPr>
                        <a:t>The first of a series of 1-2-1 sessions with DCC was held last week to address previous feedback we provided against the core process review. This first session was based around a very detailed discussion around DCC proposed SLA’s, these discussions will continue.  DCC are suggesting that the proposed SLA’s are within the REC but this is not our understanding within the reviews we have undertaken to date.  DCC have an action to confirm and provide the appropriate REC schedule where these are being included.  REC schedule review continues.</a:t>
                      </a:r>
                      <a:endParaRPr lang="en-GB" sz="750" kern="1200" baseline="0" dirty="0">
                        <a:solidFill>
                          <a:srgbClr val="FF0000"/>
                        </a:solidFill>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78042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700" b="1" kern="1200" baseline="0">
                          <a:solidFill>
                            <a:schemeClr val="tx1"/>
                          </a:solidFill>
                          <a:latin typeface="+mn-lt"/>
                          <a:ea typeface="+mn-ea"/>
                          <a:cs typeface="Arial"/>
                        </a:rPr>
                        <a:t>Batch</a:t>
                      </a:r>
                      <a:endParaRPr kumimoji="0" lang="en-GB" sz="7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50" i="0" baseline="0">
                          <a:solidFill>
                            <a:schemeClr val="tx1"/>
                          </a:solidFill>
                          <a:latin typeface="+mn-lt"/>
                          <a:cs typeface="Arial"/>
                        </a:rPr>
                        <a:t>The UAT Evidences are being updated to include some additional jobs ahead of formal review. There have been lots of troubleshooting calls to resolve the Control-M Gateway issue but this has now been resolved. Analysis is underway to establish the root cause. The AMT job setup is in progress as requested now the Control-M Gateway issue has been resolved. There are ongoing discussions with ECMS to try and obtain a regular report detailing any Control-M changes that have been made to Production as per risk 62881.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87825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Gemini</a:t>
                      </a:r>
                      <a:endParaRPr lang="en-US" sz="7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50" i="0" baseline="0" dirty="0">
                          <a:solidFill>
                            <a:schemeClr val="tx1"/>
                          </a:solidFill>
                          <a:latin typeface="+mn-lt"/>
                          <a:cs typeface="Arial"/>
                        </a:rPr>
                        <a:t>There are ongoing discussions and analysis taking place to agree the solution of the Production defect recently identified. Regression testing on the new ECP environment has been completed and a code deployment has been requested.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61668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5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CR has now been drafted and contains the details for each report identified as impacted.  This is going through internal governance.</a:t>
                      </a:r>
                      <a:endParaRPr kumimoji="0" lang="en-US" sz="750" b="0" i="0" u="none" strike="noStrike" kern="1200" cap="none" spc="0" normalizeH="0" baseline="0" dirty="0">
                        <a:ln>
                          <a:noFill/>
                        </a:ln>
                        <a:solidFill>
                          <a:schemeClr val="tx1"/>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1155124">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50" b="0" i="0" u="none" strike="noStrike" kern="1200" dirty="0">
                          <a:solidFill>
                            <a:schemeClr val="tx1"/>
                          </a:solidFill>
                          <a:effectLst/>
                          <a:latin typeface="Arial" panose="020B0604020202020204" pitchFamily="34" charset="0"/>
                          <a:ea typeface="+mn-ea"/>
                          <a:cs typeface="Arial" panose="020B0604020202020204" pitchFamily="34" charset="0"/>
                        </a:rPr>
                        <a:t>Schedule is amber due to Environment re-plan in progress following release of SI re-plan.  All planned environment </a:t>
                      </a:r>
                      <a:r>
                        <a:rPr lang="en-US" sz="750" b="0" i="0" u="none" strike="noStrike" kern="1200" dirty="0" err="1">
                          <a:solidFill>
                            <a:schemeClr val="tx1"/>
                          </a:solidFill>
                          <a:effectLst/>
                          <a:latin typeface="Arial" panose="020B0604020202020204" pitchFamily="34" charset="0"/>
                          <a:ea typeface="+mn-ea"/>
                          <a:cs typeface="Arial" panose="020B0604020202020204" pitchFamily="34" charset="0"/>
                        </a:rPr>
                        <a:t>activites</a:t>
                      </a:r>
                      <a:r>
                        <a:rPr lang="en-US" sz="750" b="0" i="0" u="none" strike="noStrike" kern="1200" dirty="0">
                          <a:solidFill>
                            <a:schemeClr val="tx1"/>
                          </a:solidFill>
                          <a:effectLst/>
                          <a:latin typeface="Arial" panose="020B0604020202020204" pitchFamily="34" charset="0"/>
                          <a:ea typeface="+mn-ea"/>
                          <a:cs typeface="Arial" panose="020B0604020202020204" pitchFamily="34" charset="0"/>
                        </a:rPr>
                        <a:t> in-light are tracking to plan.  Continued assessment will continue to save costs where environment re-purpose can be identified.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2075006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58351164"/>
              </p:ext>
            </p:extLst>
          </p:nvPr>
        </p:nvGraphicFramePr>
        <p:xfrm>
          <a:off x="0" y="892942"/>
          <a:ext cx="9125999" cy="384917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02066">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27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GB" sz="800" b="1" dirty="0"/>
                        <a:t>DES,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750" b="0" i="0" u="none" strike="noStrike" baseline="0" noProof="0" dirty="0">
                          <a:solidFill>
                            <a:schemeClr val="tx1"/>
                          </a:solidFill>
                        </a:rPr>
                        <a:t>DES Full Re-platform (DES4) Build has now recommenced as Environment build outs are completed in QAS1 and QAS2. We have further work to convert PPTE2/3 shortly. SITNF and DMT environment builds underway for delivery this month. An additional round of SME ‘beta’ internal testing is being planned prior to Market Trials. . Environment templating is for the QAS environments, with QAS2 delivered and QAS1 in smoke testing. SITNF is now in progress, to be delivered by mid October along with DMT for support data migration testing. Pen Testing for DES4 now planned for November, and a new non-functional test phase for Browser Compatibility added to the project.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9251782"/>
                  </a:ext>
                </a:extLst>
              </a:tr>
              <a:tr h="10376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800" b="0" i="0" u="none" strike="noStrike" baseline="0" noProof="0" dirty="0"/>
                        <a:t>The overall status of the REC project is currently green with Capture Stage in progress and Strategic approach being </a:t>
                      </a:r>
                      <a:r>
                        <a:rPr lang="en-US" sz="800" b="0" i="0" u="none" strike="noStrike" baseline="0" noProof="0" dirty="0" err="1"/>
                        <a:t>finalised</a:t>
                      </a:r>
                      <a:r>
                        <a:rPr lang="en-US" sz="800" b="0" i="0" u="none" strike="noStrike" baseline="0" noProof="0" dirty="0"/>
                        <a:t>. Original target was to complete Capture by 18</a:t>
                      </a:r>
                      <a:r>
                        <a:rPr lang="en-US" sz="800" b="0" i="0" u="none" strike="noStrike" baseline="30000" noProof="0" dirty="0"/>
                        <a:t>th</a:t>
                      </a:r>
                      <a:r>
                        <a:rPr lang="en-US" sz="800" b="0" i="0" u="none" strike="noStrike" baseline="0" noProof="0" dirty="0"/>
                        <a:t> December 2020. </a:t>
                      </a:r>
                      <a:r>
                        <a:rPr lang="en-US" sz="800" b="0" i="0" u="none" strike="noStrike" kern="1200" baseline="0" dirty="0">
                          <a:solidFill>
                            <a:schemeClr val="dk1"/>
                          </a:solidFill>
                          <a:latin typeface="+mn-lt"/>
                          <a:ea typeface="+mn-ea"/>
                          <a:cs typeface="+mn-cs"/>
                        </a:rPr>
                        <a:t>Draft REC Schedules under review with the appropriate Xoserve SME’s. Transition Schedule and review of Service Management Schedule and Performance Assurance Schedules are being reviewed by the CSSC service management workstream in conjunction with Xoserve Tech Ops team. </a:t>
                      </a:r>
                      <a:r>
                        <a:rPr lang="en-US" sz="800" b="0" i="0" u="none" strike="noStrike" kern="1200" baseline="0" noProof="0" dirty="0">
                          <a:solidFill>
                            <a:schemeClr val="dk1"/>
                          </a:solidFill>
                          <a:latin typeface="+mn-lt"/>
                          <a:ea typeface="+mn-ea"/>
                          <a:cs typeface="+mn-cs"/>
                        </a:rPr>
                        <a:t>External </a:t>
                      </a:r>
                      <a:r>
                        <a:rPr lang="en-US" sz="800" b="0" i="0" u="none" strike="noStrike" kern="1200" baseline="0" noProof="0" dirty="0" err="1">
                          <a:solidFill>
                            <a:schemeClr val="dk1"/>
                          </a:solidFill>
                          <a:latin typeface="+mn-lt"/>
                          <a:ea typeface="+mn-ea"/>
                          <a:cs typeface="+mn-cs"/>
                        </a:rPr>
                        <a:t>RECCo</a:t>
                      </a:r>
                      <a:r>
                        <a:rPr lang="en-US" sz="800" b="0" i="0" u="none" strike="noStrike" kern="1200" baseline="0" noProof="0" dirty="0">
                          <a:solidFill>
                            <a:schemeClr val="dk1"/>
                          </a:solidFill>
                          <a:latin typeface="+mn-lt"/>
                          <a:ea typeface="+mn-ea"/>
                          <a:cs typeface="+mn-cs"/>
                        </a:rPr>
                        <a:t> alignment meeting hosted 18</a:t>
                      </a:r>
                      <a:r>
                        <a:rPr lang="en-US" sz="800" b="0" i="0" u="none" strike="noStrike" kern="1200" baseline="30000" noProof="0" dirty="0">
                          <a:solidFill>
                            <a:schemeClr val="dk1"/>
                          </a:solidFill>
                          <a:latin typeface="+mn-lt"/>
                          <a:ea typeface="+mn-ea"/>
                          <a:cs typeface="+mn-cs"/>
                        </a:rPr>
                        <a:t>th</a:t>
                      </a:r>
                      <a:r>
                        <a:rPr lang="en-US" sz="800" b="0" i="0" u="none" strike="noStrike" kern="1200" baseline="0" noProof="0" dirty="0">
                          <a:solidFill>
                            <a:schemeClr val="dk1"/>
                          </a:solidFill>
                          <a:latin typeface="+mn-lt"/>
                          <a:ea typeface="+mn-ea"/>
                          <a:cs typeface="+mn-cs"/>
                        </a:rPr>
                        <a:t> Sep to initially review Model Services Contract for Gas Enquiry Service (GES). Meeting scheduled 2</a:t>
                      </a:r>
                      <a:r>
                        <a:rPr lang="en-US" sz="800" b="0" i="0" u="none" strike="noStrike" kern="1200" baseline="30000" noProof="0" dirty="0">
                          <a:solidFill>
                            <a:schemeClr val="dk1"/>
                          </a:solidFill>
                          <a:latin typeface="+mn-lt"/>
                          <a:ea typeface="+mn-ea"/>
                          <a:cs typeface="+mn-cs"/>
                        </a:rPr>
                        <a:t>nd</a:t>
                      </a:r>
                      <a:r>
                        <a:rPr lang="en-US" sz="800" b="0" i="0" u="none" strike="noStrike" kern="1200" baseline="0" noProof="0" dirty="0">
                          <a:solidFill>
                            <a:schemeClr val="dk1"/>
                          </a:solidFill>
                          <a:latin typeface="+mn-lt"/>
                          <a:ea typeface="+mn-ea"/>
                          <a:cs typeface="+mn-cs"/>
                        </a:rPr>
                        <a:t> Oct to progress Framework Agreement for CDSP FS provisions. Ofgem RDUG hosted 24</a:t>
                      </a:r>
                      <a:r>
                        <a:rPr lang="en-US" sz="800" b="0" i="0" u="none" strike="noStrike" kern="1200" baseline="30000" noProof="0" dirty="0">
                          <a:solidFill>
                            <a:schemeClr val="dk1"/>
                          </a:solidFill>
                          <a:latin typeface="+mn-lt"/>
                          <a:ea typeface="+mn-ea"/>
                          <a:cs typeface="+mn-cs"/>
                        </a:rPr>
                        <a:t>th</a:t>
                      </a:r>
                      <a:r>
                        <a:rPr lang="en-US" sz="800" b="0" i="0" u="none" strike="noStrike" kern="1200" baseline="0" noProof="0" dirty="0">
                          <a:solidFill>
                            <a:schemeClr val="dk1"/>
                          </a:solidFill>
                          <a:latin typeface="+mn-lt"/>
                          <a:ea typeface="+mn-ea"/>
                          <a:cs typeface="+mn-cs"/>
                        </a:rPr>
                        <a:t> Sep and included review of Transition, SPAA Transition, Transfer of Consumer Data &amp; Pre-Payment Arrangement Schedules as well as Gas Transporter </a:t>
                      </a:r>
                      <a:r>
                        <a:rPr lang="en-US" sz="800" b="0" i="0" u="none" strike="noStrike" kern="1200" baseline="0" noProof="0" dirty="0" err="1">
                          <a:solidFill>
                            <a:schemeClr val="dk1"/>
                          </a:solidFill>
                          <a:latin typeface="+mn-lt"/>
                          <a:ea typeface="+mn-ea"/>
                          <a:cs typeface="+mn-cs"/>
                        </a:rPr>
                        <a:t>Licence</a:t>
                      </a:r>
                      <a:r>
                        <a:rPr lang="en-US" sz="800" b="0" i="0" u="none" strike="noStrike" kern="1200" baseline="0" noProof="0" dirty="0">
                          <a:solidFill>
                            <a:schemeClr val="dk1"/>
                          </a:solidFill>
                          <a:latin typeface="+mn-lt"/>
                          <a:ea typeface="+mn-ea"/>
                          <a:cs typeface="+mn-cs"/>
                        </a:rPr>
                        <a:t> changes.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72799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kern="1200" baseline="0" noProof="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50" kern="1200" baseline="0" dirty="0">
                          <a:solidFill>
                            <a:schemeClr val="tx1"/>
                          </a:solidFill>
                          <a:latin typeface="+mn-lt"/>
                          <a:ea typeface="+mn-ea"/>
                          <a:cs typeface="Arial" panose="020B0604020202020204" pitchFamily="34" charset="0"/>
                        </a:rPr>
                        <a:t>Resource is in place for DM non functional testing. The SI have rescinded the requirement to generate additional “growth volume” data for bulk extracts. System testing for CR-D016 (CR0081) </a:t>
                      </a:r>
                      <a:r>
                        <a:rPr lang="en-GB" sz="750" kern="1200" baseline="0" dirty="0" err="1">
                          <a:solidFill>
                            <a:schemeClr val="tx1"/>
                          </a:solidFill>
                          <a:latin typeface="+mn-lt"/>
                          <a:ea typeface="+mn-ea"/>
                          <a:cs typeface="Arial" panose="020B0604020202020204" pitchFamily="34" charset="0"/>
                        </a:rPr>
                        <a:t>RegID</a:t>
                      </a:r>
                      <a:r>
                        <a:rPr lang="en-GB" sz="750" kern="1200" baseline="0" dirty="0">
                          <a:solidFill>
                            <a:schemeClr val="tx1"/>
                          </a:solidFill>
                          <a:latin typeface="+mn-lt"/>
                          <a:ea typeface="+mn-ea"/>
                          <a:cs typeface="Arial" panose="020B0604020202020204" pitchFamily="34" charset="0"/>
                        </a:rPr>
                        <a:t> has completed and a review of the test evidence is scheduled. DMT (functional) is in closedown, The Xoserve team have received the Test Completion report from the SI for review this week. Work on populating test scripts in Jira for DM non-functional has completed, however the SI are looking to issue additional scenarios for Smoke testing and CR functional testing outside of the DM NF scenarios. A CR for a dedicated environment for DM non-functional is being progressed. Approval to start work has been given and progress is to be tracked.</a:t>
                      </a:r>
                      <a:endParaRPr lang="en-US" altLang="en-US" sz="750" i="1" baseline="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85351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75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750" i="0" kern="1200" baseline="0" dirty="0">
                          <a:solidFill>
                            <a:schemeClr val="tx1"/>
                          </a:solidFill>
                          <a:latin typeface="+mn-lt"/>
                          <a:ea typeface="+mn-ea"/>
                          <a:cs typeface="Arial" panose="020B0604020202020204" pitchFamily="34" charset="0"/>
                        </a:rPr>
                        <a:t>Overall the workstream is has returned to green following the change in timelines to align with the re-planned UEPT/E2E timelines, these will be assessed again against the Programme re-plan.</a:t>
                      </a:r>
                    </a:p>
                    <a:p>
                      <a:pPr algn="l"/>
                      <a:r>
                        <a:rPr lang="en-GB" sz="750" i="0" kern="1200" baseline="0" dirty="0">
                          <a:solidFill>
                            <a:schemeClr val="tx1"/>
                          </a:solidFill>
                          <a:latin typeface="+mn-lt"/>
                          <a:ea typeface="+mn-ea"/>
                          <a:cs typeface="Arial" panose="020B0604020202020204" pitchFamily="34" charset="0"/>
                        </a:rPr>
                        <a:t>The revised  timelines will be discussed in detail with the industry at CCMTWG.  Smoke testing and connectivity testing will start with the industry on 22</a:t>
                      </a:r>
                      <a:r>
                        <a:rPr lang="en-GB" sz="750" i="0" kern="1200" baseline="30000" dirty="0">
                          <a:solidFill>
                            <a:schemeClr val="tx1"/>
                          </a:solidFill>
                          <a:latin typeface="+mn-lt"/>
                          <a:ea typeface="+mn-ea"/>
                          <a:cs typeface="Arial" panose="020B0604020202020204" pitchFamily="34" charset="0"/>
                        </a:rPr>
                        <a:t>nd</a:t>
                      </a:r>
                      <a:r>
                        <a:rPr lang="en-GB" sz="750" i="0" kern="1200" baseline="0" dirty="0">
                          <a:solidFill>
                            <a:schemeClr val="tx1"/>
                          </a:solidFill>
                          <a:latin typeface="+mn-lt"/>
                          <a:ea typeface="+mn-ea"/>
                          <a:cs typeface="Arial" panose="020B0604020202020204" pitchFamily="34" charset="0"/>
                        </a:rPr>
                        <a:t> March with test execution starting on 12</a:t>
                      </a:r>
                      <a:r>
                        <a:rPr lang="en-GB" sz="750" i="0" kern="1200" baseline="30000" dirty="0">
                          <a:solidFill>
                            <a:schemeClr val="tx1"/>
                          </a:solidFill>
                          <a:latin typeface="+mn-lt"/>
                          <a:ea typeface="+mn-ea"/>
                          <a:cs typeface="Arial" panose="020B0604020202020204" pitchFamily="34" charset="0"/>
                        </a:rPr>
                        <a:t>th</a:t>
                      </a:r>
                      <a:r>
                        <a:rPr lang="en-GB" sz="750" i="0" kern="1200" baseline="0" dirty="0">
                          <a:solidFill>
                            <a:schemeClr val="tx1"/>
                          </a:solidFill>
                          <a:latin typeface="+mn-lt"/>
                          <a:ea typeface="+mn-ea"/>
                          <a:cs typeface="Arial" panose="020B0604020202020204" pitchFamily="34" charset="0"/>
                        </a:rPr>
                        <a:t> April . Milestones updated to reflect new plan. </a:t>
                      </a:r>
                      <a:endParaRPr lang="en-US" sz="750" b="0" i="0" u="none" strike="noStrike" kern="1200" dirty="0">
                        <a:solidFill>
                          <a:schemeClr val="tx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bl>
          </a:graphicData>
        </a:graphic>
      </p:graphicFrame>
      <p:sp>
        <p:nvSpPr>
          <p:cNvPr id="2" name="Title 1"/>
          <p:cNvSpPr>
            <a:spLocks noGrp="1"/>
          </p:cNvSpPr>
          <p:nvPr>
            <p:ph type="title"/>
          </p:nvPr>
        </p:nvSpPr>
        <p:spPr>
          <a:xfrm>
            <a:off x="457200" y="0"/>
            <a:ext cx="8229600" cy="892942"/>
          </a:xfrm>
        </p:spPr>
        <p:txBody>
          <a:bodyPr>
            <a:normAutofit/>
          </a:bodyPr>
          <a:lstStyle/>
          <a:p>
            <a:r>
              <a:rPr lang="en-GB" sz="2400" dirty="0"/>
              <a:t>Appendix A – Green Workstream Updates</a:t>
            </a:r>
          </a:p>
        </p:txBody>
      </p:sp>
    </p:spTree>
    <p:extLst>
      <p:ext uri="{BB962C8B-B14F-4D97-AF65-F5344CB8AC3E}">
        <p14:creationId xmlns:p14="http://schemas.microsoft.com/office/powerpoint/2010/main" val="1330211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466077379"/>
              </p:ext>
            </p:extLst>
          </p:nvPr>
        </p:nvGraphicFramePr>
        <p:xfrm>
          <a:off x="85651" y="503605"/>
          <a:ext cx="8972695" cy="4371175"/>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274813">
                  <a:extLst>
                    <a:ext uri="{9D8B030D-6E8A-4147-A177-3AD203B41FA5}">
                      <a16:colId xmlns:a16="http://schemas.microsoft.com/office/drawing/2014/main" val="20002"/>
                    </a:ext>
                  </a:extLst>
                </a:gridCol>
                <a:gridCol w="1519963">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9378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31864">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DCC have agreed that this is a very high priority to review and confirm all CRE entries have been included. </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257138714"/>
                  </a:ext>
                </a:extLst>
              </a:tr>
              <a:tr h="1647103">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All functionality bar 1 defect blocking completion of TW2. test team confident that the testing will be completed on 30/10. Testing have advised that this can be closed w/c 2/11.</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06/11/20</a:t>
                      </a:r>
                    </a:p>
                  </a:txBody>
                  <a:tcPr marL="0" marR="0" marT="0" marB="0" anchor="ctr">
                    <a:solidFill>
                      <a:srgbClr val="CED1E2"/>
                    </a:solidFill>
                  </a:tcPr>
                </a:tc>
                <a:extLst>
                  <a:ext uri="{0D108BD9-81ED-4DB2-BD59-A6C34878D82A}">
                    <a16:rowId xmlns:a16="http://schemas.microsoft.com/office/drawing/2014/main" val="2240870502"/>
                  </a:ext>
                </a:extLst>
              </a:tr>
              <a:tr h="898420">
                <a:tc>
                  <a:txBody>
                    <a:bodyPr/>
                    <a:lstStyle/>
                    <a:p>
                      <a:pPr algn="ctr" fontAlgn="ctr"/>
                      <a:r>
                        <a:rPr lang="en-GB" sz="800" b="0" i="0" u="none" strike="noStrike" dirty="0">
                          <a:solidFill>
                            <a:schemeClr val="tx1"/>
                          </a:solidFill>
                          <a:effectLst/>
                          <a:latin typeface="Arial" panose="020B0604020202020204" pitchFamily="34" charset="0"/>
                        </a:rPr>
                        <a:t>62448</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Data Migration</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Arial" panose="020B0604020202020204" pitchFamily="34" charset="0"/>
                        </a:rPr>
                        <a:t>There is a risk that </a:t>
                      </a:r>
                      <a:r>
                        <a:rPr lang="en-US" sz="800" b="0" i="0" u="none" strike="noStrike" dirty="0" err="1">
                          <a:solidFill>
                            <a:schemeClr val="tx1"/>
                          </a:solidFill>
                          <a:effectLst/>
                          <a:latin typeface="Arial" panose="020B0604020202020204" pitchFamily="34" charset="0"/>
                        </a:rPr>
                        <a:t>Xoserve's</a:t>
                      </a:r>
                      <a:r>
                        <a:rPr lang="en-US" sz="800" b="0" i="0" u="none" strike="noStrike" dirty="0">
                          <a:solidFill>
                            <a:schemeClr val="tx1"/>
                          </a:solidFill>
                          <a:effectLst/>
                          <a:latin typeface="Arial" panose="020B0604020202020204" pitchFamily="34" charset="0"/>
                        </a:rPr>
                        <a:t> solution delivery is incompatible with the CSS being delivered by Landmark because of poor version control and ambiguity as to which is the live version of the CSS Interface Design Specification that the CSSP have built to, leading to avoidable defects arising in SIT and the subsequent rework required by one or both parties.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Confirm with SI the correct version of this document and support them in improving the version control in future</a:t>
                      </a:r>
                    </a:p>
                  </a:txBody>
                  <a:tcPr marL="0" marR="0" marT="0" marB="0" anchor="ctr">
                    <a:solidFill>
                      <a:srgbClr val="CED1E2"/>
                    </a:solidFill>
                  </a:tcPr>
                </a:tc>
                <a:tc>
                  <a:txBody>
                    <a:bodyPr/>
                    <a:lstStyle/>
                    <a:p>
                      <a:r>
                        <a:rPr lang="en-US" sz="800" dirty="0">
                          <a:solidFill>
                            <a:schemeClr val="tx1"/>
                          </a:solidFill>
                          <a:latin typeface="+mn-lt"/>
                        </a:rPr>
                        <a:t>Awaiting update from SI from discussions with CSSP</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06/11/20</a:t>
                      </a:r>
                    </a:p>
                  </a:txBody>
                  <a:tcPr marL="0" marR="0" marT="0" marB="0" anchor="ctr">
                    <a:solidFill>
                      <a:srgbClr val="CED1E2"/>
                    </a:solidFill>
                  </a:tcPr>
                </a:tc>
                <a:extLst>
                  <a:ext uri="{0D108BD9-81ED-4DB2-BD59-A6C34878D82A}">
                    <a16:rowId xmlns:a16="http://schemas.microsoft.com/office/drawing/2014/main" val="2114814120"/>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422796234"/>
              </p:ext>
            </p:extLst>
          </p:nvPr>
        </p:nvGraphicFramePr>
        <p:xfrm>
          <a:off x="21193" y="468842"/>
          <a:ext cx="9101611" cy="4442273"/>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275323">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being monitored. The lack of this level of documentation has already manifested. CR-E01 and CR-E09 has not been incorporated in CSS Design. This should have come to light earlier</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This has been highlighted to the SI. SI is picking this up to discuss with DCC to understand where in the process this is and reopen discussions around SLAs.</a:t>
                      </a:r>
                    </a:p>
                    <a:p>
                      <a:endParaRPr lang="en-US" sz="800" dirty="0"/>
                    </a:p>
                    <a:p>
                      <a:r>
                        <a:rPr lang="en-US" sz="800" dirty="0"/>
                        <a:t>DCC has fed back that SLAs are baselined following a presentation at the August Design forum. </a:t>
                      </a:r>
                      <a:r>
                        <a:rPr lang="en-US" sz="800" dirty="0" err="1"/>
                        <a:t>Xoserve</a:t>
                      </a:r>
                      <a:r>
                        <a:rPr lang="en-US" sz="800" dirty="0"/>
                        <a:t> has previously fed back our concerns and queries.</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02/11/20</a:t>
                      </a:r>
                    </a:p>
                  </a:txBody>
                  <a:tcPr marL="0" marR="0" marT="0" marB="0" anchor="ctr">
                    <a:solidFill>
                      <a:srgbClr val="CED1E2"/>
                    </a:solidFill>
                  </a:tcPr>
                </a:tc>
                <a:extLst>
                  <a:ext uri="{0D108BD9-81ED-4DB2-BD59-A6C34878D82A}">
                    <a16:rowId xmlns:a16="http://schemas.microsoft.com/office/drawing/2014/main" val="3007009940"/>
                  </a:ext>
                </a:extLst>
              </a:tr>
              <a:tr h="991918">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FF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Discussed with Ofgem and DCC on 23/10 during the meeting on readiness </a:t>
                      </a:r>
                      <a:r>
                        <a:rPr lang="en-US" sz="800" dirty="0" err="1">
                          <a:solidFill>
                            <a:schemeClr val="tx1"/>
                          </a:solidFill>
                          <a:latin typeface="+mn-lt"/>
                        </a:rPr>
                        <a:t>assesment</a:t>
                      </a:r>
                      <a:r>
                        <a:rPr lang="en-US" sz="800" dirty="0">
                          <a:solidFill>
                            <a:schemeClr val="tx1"/>
                          </a:solidFill>
                          <a:latin typeface="+mn-lt"/>
                        </a:rPr>
                        <a:t>. DCC taken an action to investigate.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101639985"/>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928337671"/>
              </p:ext>
            </p:extLst>
          </p:nvPr>
        </p:nvGraphicFramePr>
        <p:xfrm>
          <a:off x="85651" y="503607"/>
          <a:ext cx="8972695" cy="443733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86858">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877091">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Planning underway. Azure team (Microsoft) on standby to support. Confirmation on "</a:t>
                      </a:r>
                      <a:r>
                        <a:rPr lang="en-US" sz="800" b="0" i="0" u="none" strike="noStrike" dirty="0" err="1">
                          <a:solidFill>
                            <a:schemeClr val="tx1"/>
                          </a:solidFill>
                          <a:effectLst/>
                          <a:latin typeface="+mn-lt"/>
                        </a:rPr>
                        <a:t>finalk</a:t>
                      </a:r>
                      <a:r>
                        <a:rPr lang="en-US" sz="800" b="0" i="0" u="none" strike="noStrike" dirty="0">
                          <a:solidFill>
                            <a:schemeClr val="tx1"/>
                          </a:solidFill>
                          <a:effectLst/>
                          <a:latin typeface="+mn-lt"/>
                        </a:rPr>
                        <a:t> environment" to be used will be provided 28/10</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20/11/20</a:t>
                      </a:r>
                    </a:p>
                  </a:txBody>
                  <a:tcPr marL="0" marR="0" marT="0" marB="0" anchor="ctr">
                    <a:solidFill>
                      <a:srgbClr val="CED1E2"/>
                    </a:solidFill>
                  </a:tcPr>
                </a:tc>
                <a:extLst>
                  <a:ext uri="{0D108BD9-81ED-4DB2-BD59-A6C34878D82A}">
                    <a16:rowId xmlns:a16="http://schemas.microsoft.com/office/drawing/2014/main" val="2532698408"/>
                  </a:ext>
                </a:extLst>
              </a:tr>
              <a:tr h="1146989">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being monitored. The lack of this level of documentation has already manifested. CR-E01 and CR-E09 has not been incorporated in CSS Design. This should have come to light earlier.</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861901174"/>
                  </a:ext>
                </a:extLst>
              </a:tr>
              <a:tr h="877091">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data </a:t>
                      </a:r>
                      <a:r>
                        <a:rPr lang="en-US" sz="800" b="0" i="0" u="none" strike="noStrike" dirty="0" err="1">
                          <a:solidFill>
                            <a:schemeClr val="tx1"/>
                          </a:solidFill>
                          <a:effectLst/>
                          <a:latin typeface="Arial" panose="020B0604020202020204" pitchFamily="34" charset="0"/>
                        </a:rPr>
                        <a:t>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leading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No further update. Risk remains as local lockdowns may be imposed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721745369"/>
                  </a:ext>
                </a:extLst>
              </a:tr>
              <a:tr h="877091">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To be reviewed alongside detailed plans for prod copy and transfer work</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23/11/20</a:t>
                      </a:r>
                    </a:p>
                  </a:txBody>
                  <a:tcPr marL="0" marR="0" marT="0" marB="0" anchor="ctr">
                    <a:solidFill>
                      <a:srgbClr val="CED1E2"/>
                    </a:solidFill>
                  </a:tcPr>
                </a:tc>
                <a:extLst>
                  <a:ext uri="{0D108BD9-81ED-4DB2-BD59-A6C34878D82A}">
                    <a16:rowId xmlns:a16="http://schemas.microsoft.com/office/drawing/2014/main" val="86305827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235708778"/>
              </p:ext>
            </p:extLst>
          </p:nvPr>
        </p:nvGraphicFramePr>
        <p:xfrm>
          <a:off x="93810" y="523269"/>
          <a:ext cx="8972695" cy="451727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2858393">
                  <a:extLst>
                    <a:ext uri="{9D8B030D-6E8A-4147-A177-3AD203B41FA5}">
                      <a16:colId xmlns:a16="http://schemas.microsoft.com/office/drawing/2014/main" val="20002"/>
                    </a:ext>
                  </a:extLst>
                </a:gridCol>
                <a:gridCol w="1647131">
                  <a:extLst>
                    <a:ext uri="{9D8B030D-6E8A-4147-A177-3AD203B41FA5}">
                      <a16:colId xmlns:a16="http://schemas.microsoft.com/office/drawing/2014/main" val="20003"/>
                    </a:ext>
                  </a:extLst>
                </a:gridCol>
                <a:gridCol w="2124668">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37062">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80576">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 Keeping this open until the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980576">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schedule workshops with DCC to discuss the feedback provided against all process documents that have been received from them.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13/11/20</a:t>
                      </a:r>
                    </a:p>
                  </a:txBody>
                  <a:tcPr marL="0" marR="0" marT="0" marB="0" anchor="ctr">
                    <a:solidFill>
                      <a:srgbClr val="CED1E2"/>
                    </a:solidFill>
                  </a:tcPr>
                </a:tc>
                <a:extLst>
                  <a:ext uri="{0D108BD9-81ED-4DB2-BD59-A6C34878D82A}">
                    <a16:rowId xmlns:a16="http://schemas.microsoft.com/office/drawing/2014/main" val="1433124569"/>
                  </a:ext>
                </a:extLst>
              </a:tr>
              <a:tr h="524630">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was not added to the October agenda - advised that it will carry over to November forum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259112">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was not added to the October agenda - advised that it will carry over to November forum</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4" ma:contentTypeDescription="Create a new document." ma:contentTypeScope="" ma:versionID="44eac019f3bf39a1d3b501069a58b2c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21adb8fda84ee351d0b414ae2a561507"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A9A1F1-BDDC-4F0B-961D-AC4E7A077F27}"/>
</file>

<file path=customXml/itemProps2.xml><?xml version="1.0" encoding="utf-8"?>
<ds:datastoreItem xmlns:ds="http://schemas.openxmlformats.org/officeDocument/2006/customXml" ds:itemID="{F8545E1A-EA83-463B-B744-ADE3D05E8049}">
  <ds:schemaRefs>
    <ds:schemaRef ds:uri="b5d8c402-b464-4f85-b954-cddb3da0df20"/>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afe9fadc-cf94-4dd1-a692-a3c9fbf85351"/>
    <ds:schemaRef ds:uri="http://schemas.microsoft.com/office/2006/metadata/properties"/>
  </ds:schemaRefs>
</ds:datastoreItem>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1281</TotalTime>
  <Words>3800</Words>
  <Application>Microsoft Office PowerPoint</Application>
  <PresentationFormat>On-screen Show (16:9)</PresentationFormat>
  <Paragraphs>489</Paragraphs>
  <Slides>12</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12</vt:i4>
      </vt:variant>
    </vt:vector>
  </HeadingPairs>
  <TitlesOfParts>
    <vt:vector size="22" baseType="lpstr">
      <vt:lpstr>ＭＳ Ｐゴシック</vt: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Amber and Green workstream updates</vt:lpstr>
      <vt:lpstr>Green Workstream Updates</vt:lpstr>
      <vt:lpstr>Appendix A – Green Workstream Updates</vt:lpstr>
      <vt:lpstr>Key Programme Risks (1/4)</vt:lpstr>
      <vt:lpstr>Key Programme Risks (2/4)</vt:lpstr>
      <vt:lpstr>Key Programme Risks (3/4)</vt:lpstr>
      <vt:lpstr>Key Programme Risks (4/4)</vt:lpstr>
      <vt:lpstr>PowerPoint Presentation</vt:lpstr>
      <vt:lpstr>Switching Programme CR Position – CRs not impacting Xoserve </vt:lpstr>
      <vt:lpstr>Switching Programme CR Position – CRs impacting Xoserve</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6</cp:revision>
  <cp:lastPrinted>2019-12-17T14:02:10Z</cp:lastPrinted>
  <dcterms:created xsi:type="dcterms:W3CDTF">2011-09-20T14:58:41Z</dcterms:created>
  <dcterms:modified xsi:type="dcterms:W3CDTF">2020-10-30T15:38:19Z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