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pptx" ContentType="application/vnd.openxmlformats-officedocument.presentationml.presentation"/>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298" r:id="rId5"/>
    <p:sldId id="299" r:id="rId6"/>
    <p:sldId id="336" r:id="rId7"/>
    <p:sldId id="333" r:id="rId8"/>
    <p:sldId id="335" r:id="rId9"/>
    <p:sldId id="337" r:id="rId10"/>
    <p:sldId id="338" r:id="rId11"/>
    <p:sldId id="332" r:id="rId12"/>
    <p:sldId id="323" r:id="rId13"/>
    <p:sldId id="325" r:id="rId14"/>
    <p:sldId id="327" r:id="rId15"/>
    <p:sldId id="316" r:id="rId16"/>
    <p:sldId id="330" r:id="rId17"/>
    <p:sldId id="329" r:id="rId18"/>
    <p:sldId id="328" r:id="rId19"/>
    <p:sldId id="319" r:id="rId20"/>
    <p:sldId id="320" r:id="rId21"/>
  </p:sldIdLst>
  <p:sldSz cx="9144000" cy="5143500" type="screen16x9"/>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80B1"/>
    <a:srgbClr val="84B8DA"/>
    <a:srgbClr val="FFFFFF"/>
    <a:srgbClr val="B1D6E8"/>
    <a:srgbClr val="40D1F5"/>
    <a:srgbClr val="9C4877"/>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2270F9-5281-4BF7-A84D-5D4A6102C926}" v="140" dt="2020-11-02T13:18:53.9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579" autoAdjust="0"/>
  </p:normalViewPr>
  <p:slideViewPr>
    <p:cSldViewPr>
      <p:cViewPr varScale="1">
        <p:scale>
          <a:sx n="90" d="100"/>
          <a:sy n="90" d="100"/>
        </p:scale>
        <p:origin x="600" y="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Rigby" userId="7ade5d71-70eb-452f-8090-262cd4d9bd62" providerId="ADAL" clId="{7DFB6F26-98FB-48A0-944E-8E18B1CC2C95}"/>
    <pc:docChg chg="custSel modSld">
      <pc:chgData name="James Rigby" userId="7ade5d71-70eb-452f-8090-262cd4d9bd62" providerId="ADAL" clId="{7DFB6F26-98FB-48A0-944E-8E18B1CC2C95}" dt="2020-11-02T13:18:53.972" v="139" actId="20577"/>
      <pc:docMkLst>
        <pc:docMk/>
      </pc:docMkLst>
      <pc:sldChg chg="delSp modSp">
        <pc:chgData name="James Rigby" userId="7ade5d71-70eb-452f-8090-262cd4d9bd62" providerId="ADAL" clId="{7DFB6F26-98FB-48A0-944E-8E18B1CC2C95}" dt="2020-11-02T13:18:53.972" v="139" actId="20577"/>
        <pc:sldMkLst>
          <pc:docMk/>
          <pc:sldMk cId="2467187395" sldId="338"/>
        </pc:sldMkLst>
        <pc:spChg chg="mod">
          <ac:chgData name="James Rigby" userId="7ade5d71-70eb-452f-8090-262cd4d9bd62" providerId="ADAL" clId="{7DFB6F26-98FB-48A0-944E-8E18B1CC2C95}" dt="2020-11-02T13:18:53.972" v="139" actId="20577"/>
          <ac:spMkLst>
            <pc:docMk/>
            <pc:sldMk cId="2467187395" sldId="338"/>
            <ac:spMk id="7" creationId="{8EEAC3C2-8F4B-4F70-8F1C-67B3C4D363E6}"/>
          </ac:spMkLst>
        </pc:spChg>
        <pc:graphicFrameChg chg="del">
          <ac:chgData name="James Rigby" userId="7ade5d71-70eb-452f-8090-262cd4d9bd62" providerId="ADAL" clId="{7DFB6F26-98FB-48A0-944E-8E18B1CC2C95}" dt="2020-11-02T13:18:00.406" v="0" actId="478"/>
          <ac:graphicFrameMkLst>
            <pc:docMk/>
            <pc:sldMk cId="2467187395" sldId="338"/>
            <ac:graphicFrameMk id="6" creationId="{39A13CF2-BE6D-48FD-BA80-5DA3F68CA5DB}"/>
          </ac:graphicFrameMkLst>
        </pc:graphicFrame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641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4" y="1"/>
            <a:ext cx="2945659" cy="496411"/>
          </a:xfrm>
          <a:prstGeom prst="rect">
            <a:avLst/>
          </a:prstGeom>
        </p:spPr>
        <p:txBody>
          <a:bodyPr vert="horz" lIns="91440" tIns="45720" rIns="91440" bIns="45720" rtlCol="0"/>
          <a:lstStyle>
            <a:lvl1pPr algn="r">
              <a:defRPr sz="1200"/>
            </a:lvl1pPr>
          </a:lstStyle>
          <a:p>
            <a:fld id="{30CC7C86-2D66-4C55-8F99-E153512351BA}" type="datetimeFigureOut">
              <a:rPr lang="en-GB" smtClean="0"/>
              <a:t>02/11/2020</a:t>
            </a:fld>
            <a:endParaRPr lang="en-GB"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908"/>
            <a:ext cx="5438140" cy="446770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30092"/>
            <a:ext cx="2945659" cy="49641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4" y="9430092"/>
            <a:ext cx="2945659" cy="496411"/>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12</a:t>
            </a:fld>
            <a:endParaRPr lang="en-GB" dirty="0"/>
          </a:p>
        </p:txBody>
      </p:sp>
    </p:spTree>
    <p:extLst>
      <p:ext uri="{BB962C8B-B14F-4D97-AF65-F5344CB8AC3E}">
        <p14:creationId xmlns:p14="http://schemas.microsoft.com/office/powerpoint/2010/main" val="1745686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14</a:t>
            </a:fld>
            <a:endParaRPr lang="en-GB" dirty="0"/>
          </a:p>
        </p:txBody>
      </p:sp>
    </p:spTree>
    <p:extLst>
      <p:ext uri="{BB962C8B-B14F-4D97-AF65-F5344CB8AC3E}">
        <p14:creationId xmlns:p14="http://schemas.microsoft.com/office/powerpoint/2010/main" val="3041665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sldNum="0" hdr="0" ftr="0" dt="0"/>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PowerPoint_Presentation.pptx"/><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emf"/><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0.png"/><Relationship Id="rId7" Type="http://schemas.openxmlformats.org/officeDocument/2006/relationships/image" Target="../media/image13.png"/><Relationship Id="rId2" Type="http://schemas.openxmlformats.org/officeDocument/2006/relationships/image" Target="../media/image7.pn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12.png"/><Relationship Id="rId4" Type="http://schemas.openxmlformats.org/officeDocument/2006/relationships/image" Target="../media/image11.png"/><Relationship Id="rId9"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gasgovernance.co.uk/dsc-change/2020" TargetMode="External"/><Relationship Id="rId2" Type="http://schemas.openxmlformats.org/officeDocument/2006/relationships/hyperlink" Target="https://www.gasgovernance.co.uk/sites/default/files/ggf/page/2018-12/Change%20Management%20Procedures%20v2%20%209.11.18.pdf"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Emma.Smith@Xoserve.com" TargetMode="External"/><Relationship Id="rId2" Type="http://schemas.openxmlformats.org/officeDocument/2006/relationships/hyperlink" Target="mailto:uklink@xoserve.com" TargetMode="External"/><Relationship Id="rId1" Type="http://schemas.openxmlformats.org/officeDocument/2006/relationships/slideLayout" Target="../slideLayouts/slideLayout2.xml"/><Relationship Id="rId6" Type="http://schemas.openxmlformats.org/officeDocument/2006/relationships/hyperlink" Target="mailto:David.Addison@Xoserve.com" TargetMode="External"/><Relationship Id="rId5" Type="http://schemas.openxmlformats.org/officeDocument/2006/relationships/hyperlink" Target="mailto:Paul.Orsler@Xoserve.com" TargetMode="External"/><Relationship Id="rId4" Type="http://schemas.openxmlformats.org/officeDocument/2006/relationships/hyperlink" Target="mailto:James.Rigby@xoserve.com"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igt-unc.co.uk/" TargetMode="External"/><Relationship Id="rId2" Type="http://schemas.openxmlformats.org/officeDocument/2006/relationships/hyperlink" Target="http://www.gasgovernance.co.uk/"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683568" y="2320280"/>
            <a:ext cx="7560840" cy="1331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rtl="0" eaLnBrk="0" fontAlgn="base" hangingPunct="0">
              <a:spcBef>
                <a:spcPct val="0"/>
              </a:spcBef>
              <a:spcAft>
                <a:spcPct val="0"/>
              </a:spcAft>
              <a:defRPr sz="4000" b="1">
                <a:solidFill>
                  <a:schemeClr val="accent2"/>
                </a:solidFill>
                <a:effectLst/>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a:lstStyle>
          <a:p>
            <a:pPr defTabSz="457200" eaLnBrk="1" hangingPunct="1"/>
            <a:r>
              <a:rPr lang="en-GB" kern="0" dirty="0">
                <a:solidFill>
                  <a:srgbClr val="3E5AA8"/>
                </a:solidFill>
              </a:rPr>
              <a:t>DSC Change Managers information pack</a:t>
            </a:r>
          </a:p>
          <a:p>
            <a:pPr defTabSz="457200" eaLnBrk="1" hangingPunct="1"/>
            <a:endParaRPr lang="en-GB" kern="0" dirty="0">
              <a:solidFill>
                <a:srgbClr val="3E5AA8"/>
              </a:solidFill>
            </a:endParaRPr>
          </a:p>
          <a:p>
            <a:pPr defTabSz="457200" eaLnBrk="1" hangingPunct="1"/>
            <a:r>
              <a:rPr lang="en-GB" sz="2800" kern="0" dirty="0">
                <a:solidFill>
                  <a:srgbClr val="3E5AA8"/>
                </a:solidFill>
              </a:rPr>
              <a:t>Gas Year 2020/21</a:t>
            </a:r>
            <a:br>
              <a:rPr lang="en-GB" kern="0" dirty="0">
                <a:solidFill>
                  <a:srgbClr val="3E5AA8"/>
                </a:solidFill>
              </a:rPr>
            </a:br>
            <a:endParaRPr lang="en-GB" sz="6000" kern="0" dirty="0">
              <a:solidFill>
                <a:srgbClr val="3E5AA8"/>
              </a:solidFill>
            </a:endParaRPr>
          </a:p>
        </p:txBody>
      </p:sp>
    </p:spTree>
    <p:custDataLst>
      <p:tags r:id="rId1"/>
    </p:custDataLst>
    <p:extLst>
      <p:ext uri="{BB962C8B-B14F-4D97-AF65-F5344CB8AC3E}">
        <p14:creationId xmlns:p14="http://schemas.microsoft.com/office/powerpoint/2010/main" val="3247435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UNC MOD process</a:t>
            </a:r>
          </a:p>
        </p:txBody>
      </p:sp>
      <p:sp>
        <p:nvSpPr>
          <p:cNvPr id="3" name="TextBox 2"/>
          <p:cNvSpPr txBox="1"/>
          <p:nvPr/>
        </p:nvSpPr>
        <p:spPr>
          <a:xfrm>
            <a:off x="251520" y="699542"/>
            <a:ext cx="8640960" cy="4801314"/>
          </a:xfrm>
          <a:prstGeom prst="rect">
            <a:avLst/>
          </a:prstGeom>
          <a:noFill/>
        </p:spPr>
        <p:txBody>
          <a:bodyPr wrap="square" rtlCol="0">
            <a:spAutoFit/>
          </a:bodyPr>
          <a:lstStyle/>
          <a:p>
            <a:r>
              <a:rPr lang="en-GB" dirty="0"/>
              <a:t>Modifications (MODS) to the UNC </a:t>
            </a:r>
            <a:r>
              <a:rPr lang="en-US" dirty="0"/>
              <a:t> can be raised by any party to the UNC and should be made on the standard forms available on Joint Office website. </a:t>
            </a:r>
          </a:p>
          <a:p>
            <a:endParaRPr lang="en-US" dirty="0"/>
          </a:p>
          <a:p>
            <a:r>
              <a:rPr lang="en-US" dirty="0"/>
              <a:t>The UNC MOD process can be found here &gt;&gt; </a:t>
            </a:r>
          </a:p>
          <a:p>
            <a:endParaRPr lang="en-US" dirty="0"/>
          </a:p>
          <a:p>
            <a:endParaRPr lang="en-US" dirty="0"/>
          </a:p>
          <a:p>
            <a:endParaRPr lang="en-US" dirty="0"/>
          </a:p>
          <a:p>
            <a:endParaRPr lang="en-US" dirty="0"/>
          </a:p>
          <a:p>
            <a:endParaRPr lang="en-US" dirty="0"/>
          </a:p>
          <a:p>
            <a:r>
              <a:rPr lang="en-US" dirty="0"/>
              <a:t>Any IGT Modifications raised follow a similar process to UNC MODs </a:t>
            </a:r>
          </a:p>
          <a:p>
            <a:endParaRPr lang="en-US" dirty="0"/>
          </a:p>
          <a:p>
            <a:r>
              <a:rPr lang="en-US" dirty="0"/>
              <a:t>Once a MOD or IGT MOD  has been approved for implementation, any changes required to Xoserve systems and processes will be raised as a Change Proposal and progress through our end to end change process. </a:t>
            </a:r>
          </a:p>
          <a:p>
            <a:endParaRPr lang="en-US" dirty="0"/>
          </a:p>
          <a:p>
            <a:endParaRPr lang="en-US" dirty="0"/>
          </a:p>
          <a:p>
            <a:endParaRPr lang="en-GB" dirty="0"/>
          </a:p>
        </p:txBody>
      </p:sp>
      <p:graphicFrame>
        <p:nvGraphicFramePr>
          <p:cNvPr id="4" name="Object 3">
            <a:hlinkClick r:id="" action="ppaction://ole?verb=0"/>
          </p:cNvPr>
          <p:cNvGraphicFramePr>
            <a:graphicFrameLocks noChangeAspect="1"/>
          </p:cNvGraphicFramePr>
          <p:nvPr>
            <p:extLst>
              <p:ext uri="{D42A27DB-BD31-4B8C-83A1-F6EECF244321}">
                <p14:modId xmlns:p14="http://schemas.microsoft.com/office/powerpoint/2010/main" val="1325074791"/>
              </p:ext>
            </p:extLst>
          </p:nvPr>
        </p:nvGraphicFramePr>
        <p:xfrm>
          <a:off x="4114800" y="2185988"/>
          <a:ext cx="914400" cy="771525"/>
        </p:xfrm>
        <a:graphic>
          <a:graphicData uri="http://schemas.openxmlformats.org/presentationml/2006/ole">
            <mc:AlternateContent xmlns:mc="http://schemas.openxmlformats.org/markup-compatibility/2006">
              <mc:Choice xmlns:v="urn:schemas-microsoft-com:vml" Requires="v">
                <p:oleObj spid="_x0000_s1026" name="Presentation" showAsIcon="1" r:id="rId3" imgW="914400" imgH="771480" progId="PowerPoint.Show.12">
                  <p:embed/>
                </p:oleObj>
              </mc:Choice>
              <mc:Fallback>
                <p:oleObj name="Presentation" showAsIcon="1" r:id="rId3" imgW="914400" imgH="771480" progId="PowerPoint.Show.12">
                  <p:embed/>
                  <p:pic>
                    <p:nvPicPr>
                      <p:cNvPr id="4" name="Object 3">
                        <a:hlinkClick r:id="" action="ppaction://ole?verb=0"/>
                      </p:cNvPr>
                      <p:cNvPicPr/>
                      <p:nvPr/>
                    </p:nvPicPr>
                    <p:blipFill>
                      <a:blip r:embed="rId4"/>
                      <a:stretch>
                        <a:fillRect/>
                      </a:stretch>
                    </p:blipFill>
                    <p:spPr>
                      <a:xfrm>
                        <a:off x="4114800" y="2185988"/>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3443499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855708577"/>
              </p:ext>
            </p:extLst>
          </p:nvPr>
        </p:nvGraphicFramePr>
        <p:xfrm>
          <a:off x="42692" y="749484"/>
          <a:ext cx="8858571" cy="4130564"/>
        </p:xfrm>
        <a:graphic>
          <a:graphicData uri="http://schemas.openxmlformats.org/drawingml/2006/table">
            <a:tbl>
              <a:tblPr firstRow="1" bandRow="1">
                <a:tableStyleId>{5C22544A-7EE6-4342-B048-85BDC9FD1C3A}</a:tableStyleId>
              </a:tblPr>
              <a:tblGrid>
                <a:gridCol w="1699208">
                  <a:extLst>
                    <a:ext uri="{9D8B030D-6E8A-4147-A177-3AD203B41FA5}">
                      <a16:colId xmlns:a16="http://schemas.microsoft.com/office/drawing/2014/main" val="20000"/>
                    </a:ext>
                  </a:extLst>
                </a:gridCol>
                <a:gridCol w="1697581">
                  <a:extLst>
                    <a:ext uri="{9D8B030D-6E8A-4147-A177-3AD203B41FA5}">
                      <a16:colId xmlns:a16="http://schemas.microsoft.com/office/drawing/2014/main" val="20001"/>
                    </a:ext>
                  </a:extLst>
                </a:gridCol>
                <a:gridCol w="5461782">
                  <a:extLst>
                    <a:ext uri="{9D8B030D-6E8A-4147-A177-3AD203B41FA5}">
                      <a16:colId xmlns:a16="http://schemas.microsoft.com/office/drawing/2014/main" val="20002"/>
                    </a:ext>
                  </a:extLst>
                </a:gridCol>
              </a:tblGrid>
              <a:tr h="385677">
                <a:tc>
                  <a:txBody>
                    <a:bodyPr/>
                    <a:lstStyle/>
                    <a:p>
                      <a:pPr algn="ctr"/>
                      <a:r>
                        <a:rPr lang="en-GB" sz="1200" dirty="0"/>
                        <a:t>Change Type</a:t>
                      </a:r>
                    </a:p>
                  </a:txBody>
                  <a:tcPr/>
                </a:tc>
                <a:tc>
                  <a:txBody>
                    <a:bodyPr/>
                    <a:lstStyle/>
                    <a:p>
                      <a:pPr algn="ctr"/>
                      <a:r>
                        <a:rPr lang="en-GB" sz="1200" dirty="0"/>
                        <a:t>Raised</a:t>
                      </a:r>
                      <a:r>
                        <a:rPr lang="en-GB" sz="1200" baseline="0" dirty="0"/>
                        <a:t> by</a:t>
                      </a:r>
                      <a:endParaRPr lang="en-GB" sz="1200" dirty="0"/>
                    </a:p>
                  </a:txBody>
                  <a:tcPr/>
                </a:tc>
                <a:tc>
                  <a:txBody>
                    <a:bodyPr/>
                    <a:lstStyle/>
                    <a:p>
                      <a:r>
                        <a:rPr lang="en-GB" sz="1200" dirty="0"/>
                        <a:t>Description</a:t>
                      </a:r>
                    </a:p>
                  </a:txBody>
                  <a:tcPr/>
                </a:tc>
                <a:extLst>
                  <a:ext uri="{0D108BD9-81ED-4DB2-BD59-A6C34878D82A}">
                    <a16:rowId xmlns:a16="http://schemas.microsoft.com/office/drawing/2014/main" val="10000"/>
                  </a:ext>
                </a:extLst>
              </a:tr>
              <a:tr h="432850">
                <a:tc>
                  <a:txBody>
                    <a:bodyPr/>
                    <a:lstStyle/>
                    <a:p>
                      <a:pPr marL="0" lvl="0" indent="0">
                        <a:buFont typeface="Arial" panose="020B0604020202020204" pitchFamily="34" charset="0"/>
                        <a:buNone/>
                      </a:pPr>
                      <a:r>
                        <a:rPr lang="en-GB" sz="1200" b="1" dirty="0"/>
                        <a:t>Change Proposal</a:t>
                      </a:r>
                    </a:p>
                  </a:txBody>
                  <a:tcPr/>
                </a:tc>
                <a:tc rowSpan="2">
                  <a:txBody>
                    <a:bodyPr/>
                    <a:lstStyle/>
                    <a:p>
                      <a:pPr marL="0" lvl="0" indent="0" algn="ctr">
                        <a:buFont typeface="Arial" panose="020B0604020202020204" pitchFamily="34" charset="0"/>
                        <a:buNone/>
                      </a:pPr>
                      <a:endParaRPr lang="en-GB" sz="1200" b="1" dirty="0"/>
                    </a:p>
                    <a:p>
                      <a:pPr marL="0" lvl="0" indent="0" algn="ctr">
                        <a:buFont typeface="Arial" panose="020B0604020202020204" pitchFamily="34" charset="0"/>
                        <a:buNone/>
                      </a:pPr>
                      <a:endParaRPr lang="en-GB" sz="1200" b="1" dirty="0"/>
                    </a:p>
                    <a:p>
                      <a:pPr marL="0" lvl="0" indent="0" algn="ctr">
                        <a:buFont typeface="Arial" panose="020B0604020202020204" pitchFamily="34" charset="0"/>
                        <a:buNone/>
                      </a:pPr>
                      <a:r>
                        <a:rPr lang="en-GB" sz="1200" b="1" dirty="0"/>
                        <a:t>External DSC</a:t>
                      </a:r>
                      <a:r>
                        <a:rPr lang="en-GB" sz="1200" b="1" baseline="0" dirty="0"/>
                        <a:t> customer</a:t>
                      </a:r>
                      <a:endParaRPr lang="en-GB" sz="1200" b="1" dirty="0"/>
                    </a:p>
                  </a:txBody>
                  <a:tcPr/>
                </a:tc>
                <a:tc>
                  <a:txBody>
                    <a:bodyPr/>
                    <a:lstStyle/>
                    <a:p>
                      <a:pPr marL="0" indent="0">
                        <a:buFont typeface="Arial" panose="020B0604020202020204" pitchFamily="34" charset="0"/>
                        <a:buNone/>
                      </a:pPr>
                      <a:r>
                        <a:rPr lang="en-US" sz="1200" dirty="0"/>
                        <a:t>Requested by a DSC customer/ customer</a:t>
                      </a:r>
                      <a:r>
                        <a:rPr lang="en-US" sz="1200" baseline="0" dirty="0"/>
                        <a:t> group</a:t>
                      </a:r>
                      <a:r>
                        <a:rPr lang="en-US" sz="1200" dirty="0"/>
                        <a:t> to make changes to a service or services provided under the Data Services Contract.</a:t>
                      </a:r>
                    </a:p>
                    <a:p>
                      <a:pPr marL="0" indent="0">
                        <a:buFont typeface="Arial" panose="020B0604020202020204" pitchFamily="34" charset="0"/>
                        <a:buNone/>
                      </a:pPr>
                      <a:r>
                        <a:rPr lang="en-US" sz="1200" dirty="0"/>
                        <a:t>Can be</a:t>
                      </a:r>
                      <a:r>
                        <a:rPr lang="en-US" sz="1200" baseline="0" dirty="0"/>
                        <a:t> raised:</a:t>
                      </a:r>
                    </a:p>
                    <a:p>
                      <a:pPr marL="171450" indent="-171450">
                        <a:buFont typeface="Arial" panose="020B0604020202020204" pitchFamily="34" charset="0"/>
                        <a:buChar char="•"/>
                      </a:pPr>
                      <a:r>
                        <a:rPr lang="en-US" sz="1200" baseline="0" dirty="0"/>
                        <a:t>Following approval of a MOD</a:t>
                      </a:r>
                    </a:p>
                    <a:p>
                      <a:pPr marL="171450" indent="-171450">
                        <a:buFont typeface="Arial" panose="020B0604020202020204" pitchFamily="34" charset="0"/>
                        <a:buChar char="•"/>
                      </a:pPr>
                      <a:r>
                        <a:rPr lang="en-US" sz="1200" baseline="0" dirty="0"/>
                        <a:t>As a customer or </a:t>
                      </a:r>
                      <a:r>
                        <a:rPr lang="en-US" sz="1200" baseline="0" dirty="0" err="1"/>
                        <a:t>Xoserve</a:t>
                      </a:r>
                      <a:r>
                        <a:rPr lang="en-US" sz="1200" baseline="0" dirty="0"/>
                        <a:t> initiative</a:t>
                      </a:r>
                    </a:p>
                    <a:p>
                      <a:pPr marL="171450" indent="-171450">
                        <a:buFont typeface="Arial" panose="020B0604020202020204" pitchFamily="34" charset="0"/>
                        <a:buChar char="•"/>
                      </a:pPr>
                      <a:r>
                        <a:rPr lang="en-US" sz="1200" baseline="0" dirty="0"/>
                        <a:t>Following new legislation etc.</a:t>
                      </a:r>
                      <a:endParaRPr lang="en-US" sz="1200" dirty="0"/>
                    </a:p>
                  </a:txBody>
                  <a:tcPr/>
                </a:tc>
                <a:extLst>
                  <a:ext uri="{0D108BD9-81ED-4DB2-BD59-A6C34878D82A}">
                    <a16:rowId xmlns:a16="http://schemas.microsoft.com/office/drawing/2014/main" val="10001"/>
                  </a:ext>
                </a:extLst>
              </a:tr>
              <a:tr h="779129">
                <a:tc>
                  <a:txBody>
                    <a:bodyPr/>
                    <a:lstStyle/>
                    <a:p>
                      <a:pPr marL="0" lvl="0" indent="0">
                        <a:buFont typeface="Arial" panose="020B0604020202020204" pitchFamily="34" charset="0"/>
                        <a:buNone/>
                      </a:pPr>
                      <a:r>
                        <a:rPr lang="en-GB" sz="1200" b="1" dirty="0"/>
                        <a:t>Additional Services request</a:t>
                      </a:r>
                    </a:p>
                  </a:txBody>
                  <a:tcPr/>
                </a:tc>
                <a:tc vMerge="1">
                  <a:txBody>
                    <a:bodyPr/>
                    <a:lstStyle/>
                    <a:p>
                      <a:pPr marL="0" lvl="0" indent="0">
                        <a:buFont typeface="Arial" panose="020B0604020202020204" pitchFamily="34" charset="0"/>
                        <a:buNone/>
                      </a:pPr>
                      <a:endParaRPr lang="en-GB" sz="1400" b="1" dirty="0"/>
                    </a:p>
                  </a:txBody>
                  <a:tcPr/>
                </a:tc>
                <a:tc>
                  <a:txBody>
                    <a:bodyPr/>
                    <a:lstStyle/>
                    <a:p>
                      <a:pPr marL="0" indent="0">
                        <a:buFont typeface="Arial" panose="020B0604020202020204" pitchFamily="34" charset="0"/>
                        <a:buNone/>
                      </a:pPr>
                      <a:r>
                        <a:rPr lang="en-US" sz="1200" baseline="0" dirty="0"/>
                        <a:t>Requests for change from a single or a group of DSC customers which does not impact all customers of a customer class (e.g.. all shippers, all networks). The change delivery requires no application changes and has no impact to any of the DSC service areas (DSC customers) – e.g. reporting requests</a:t>
                      </a:r>
                    </a:p>
                  </a:txBody>
                  <a:tcPr/>
                </a:tc>
                <a:extLst>
                  <a:ext uri="{0D108BD9-81ED-4DB2-BD59-A6C34878D82A}">
                    <a16:rowId xmlns:a16="http://schemas.microsoft.com/office/drawing/2014/main" val="10002"/>
                  </a:ext>
                </a:extLst>
              </a:tr>
              <a:tr h="544487">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3</a:t>
                      </a:r>
                      <a:r>
                        <a:rPr lang="en-GB" sz="1200" b="1" baseline="30000" dirty="0"/>
                        <a:t>rd</a:t>
                      </a:r>
                      <a:r>
                        <a:rPr lang="en-GB" sz="1200" b="1" dirty="0"/>
                        <a:t> Party Service request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Non DSC customer (MAM/MAP)</a:t>
                      </a: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aseline="0" dirty="0"/>
                        <a:t>Same criteria as ASR’s but for non DSC customers. </a:t>
                      </a:r>
                      <a:endParaRPr lang="en-GB" sz="1200" dirty="0"/>
                    </a:p>
                  </a:txBody>
                  <a:tcPr/>
                </a:tc>
                <a:extLst>
                  <a:ext uri="{0D108BD9-81ED-4DB2-BD59-A6C34878D82A}">
                    <a16:rowId xmlns:a16="http://schemas.microsoft.com/office/drawing/2014/main" val="10003"/>
                  </a:ext>
                </a:extLst>
              </a:tr>
              <a:tr h="432850">
                <a:tc>
                  <a:txBody>
                    <a:bodyPr/>
                    <a:lstStyle/>
                    <a:p>
                      <a:r>
                        <a:rPr lang="en-GB" sz="1200" b="1" dirty="0"/>
                        <a:t>Change Request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dk1"/>
                          </a:solidFill>
                          <a:latin typeface="+mn-lt"/>
                          <a:ea typeface="+mn-ea"/>
                          <a:cs typeface="+mn-cs"/>
                        </a:rPr>
                        <a:t>Xoserve Employee </a:t>
                      </a:r>
                      <a:endParaRPr lang="en-GB" sz="1200" b="1"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baseline="0" dirty="0">
                          <a:solidFill>
                            <a:schemeClr val="dk1"/>
                          </a:solidFill>
                          <a:latin typeface="+mn-lt"/>
                          <a:ea typeface="+mn-ea"/>
                          <a:cs typeface="+mn-cs"/>
                        </a:rPr>
                        <a:t>A Change Request is a Xoserve internal mandate to carry out a change, which will require project management and delivery resources, on a Xoserve operation, asset or internal service – where there is NO impact to external Customers.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baseline="0" dirty="0">
                          <a:solidFill>
                            <a:schemeClr val="dk1"/>
                          </a:solidFill>
                          <a:latin typeface="+mn-lt"/>
                          <a:ea typeface="+mn-ea"/>
                          <a:cs typeface="+mn-cs"/>
                        </a:rPr>
                        <a:t>If a Change Request is identified to have external impacts a Change Proposal is raised and will follow DSC change governance. </a:t>
                      </a:r>
                    </a:p>
                  </a:txBody>
                  <a:tcPr/>
                </a:tc>
                <a:extLst>
                  <a:ext uri="{0D108BD9-81ED-4DB2-BD59-A6C34878D82A}">
                    <a16:rowId xmlns:a16="http://schemas.microsoft.com/office/drawing/2014/main" val="10004"/>
                  </a:ext>
                </a:extLst>
              </a:tr>
            </a:tbl>
          </a:graphicData>
        </a:graphic>
      </p:graphicFrame>
      <p:sp>
        <p:nvSpPr>
          <p:cNvPr id="3" name="TextBox 2"/>
          <p:cNvSpPr txBox="1"/>
          <p:nvPr/>
        </p:nvSpPr>
        <p:spPr>
          <a:xfrm>
            <a:off x="2843808" y="195486"/>
            <a:ext cx="3256341" cy="553998"/>
          </a:xfrm>
          <a:prstGeom prst="rect">
            <a:avLst/>
          </a:prstGeom>
          <a:noFill/>
        </p:spPr>
        <p:txBody>
          <a:bodyPr wrap="none" rtlCol="0">
            <a:spAutoFit/>
          </a:bodyPr>
          <a:lstStyle>
            <a:defPPr>
              <a:defRPr lang="en-US"/>
            </a:defPPr>
          </a:lstStyle>
          <a:p>
            <a:r>
              <a:rPr lang="en-GB" sz="3000" b="1" dirty="0">
                <a:solidFill>
                  <a:srgbClr val="2B80B1"/>
                </a:solidFill>
                <a:latin typeface="+mj-lt"/>
                <a:ea typeface="+mj-ea"/>
                <a:cs typeface="+mj-cs"/>
              </a:rPr>
              <a:t>Types of Change</a:t>
            </a:r>
            <a:endParaRPr lang="en-GB" sz="3000" b="1" dirty="0">
              <a:solidFill>
                <a:srgbClr val="1D3E61"/>
              </a:solidFill>
              <a:latin typeface="+mj-lt"/>
              <a:ea typeface="+mj-ea"/>
              <a:cs typeface="+mj-cs"/>
            </a:endParaRPr>
          </a:p>
        </p:txBody>
      </p:sp>
    </p:spTree>
    <p:custDataLst>
      <p:tags r:id="rId1"/>
    </p:custDataLst>
    <p:extLst>
      <p:ext uri="{BB962C8B-B14F-4D97-AF65-F5344CB8AC3E}">
        <p14:creationId xmlns:p14="http://schemas.microsoft.com/office/powerpoint/2010/main" val="3969904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 Capture</a:t>
            </a:r>
          </a:p>
        </p:txBody>
      </p:sp>
      <p:pic>
        <p:nvPicPr>
          <p:cNvPr id="3082"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9960" y="1822461"/>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4"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29050" y="3526869"/>
            <a:ext cx="7429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7992" y="3522092"/>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Arrow Connector 4"/>
          <p:cNvCxnSpPr/>
          <p:nvPr/>
        </p:nvCxnSpPr>
        <p:spPr>
          <a:xfrm>
            <a:off x="712619" y="1140619"/>
            <a:ext cx="0" cy="7040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endCxn id="3082" idx="1"/>
          </p:cNvCxnSpPr>
          <p:nvPr/>
        </p:nvCxnSpPr>
        <p:spPr>
          <a:xfrm flipV="1">
            <a:off x="1284412" y="2103449"/>
            <a:ext cx="2285548" cy="221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endCxn id="3084" idx="0"/>
          </p:cNvCxnSpPr>
          <p:nvPr/>
        </p:nvCxnSpPr>
        <p:spPr>
          <a:xfrm flipH="1">
            <a:off x="4200525" y="2340108"/>
            <a:ext cx="1" cy="11867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2238681" y="2401372"/>
            <a:ext cx="1590369" cy="19092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3084" idx="3"/>
            <a:endCxn id="15" idx="1"/>
          </p:cNvCxnSpPr>
          <p:nvPr/>
        </p:nvCxnSpPr>
        <p:spPr>
          <a:xfrm flipV="1">
            <a:off x="4572000" y="3803080"/>
            <a:ext cx="2235992" cy="47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3086"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38949" y="1668413"/>
            <a:ext cx="56197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4" name="Straight Arrow Connector 43"/>
          <p:cNvCxnSpPr>
            <a:endCxn id="3086" idx="1"/>
          </p:cNvCxnSpPr>
          <p:nvPr/>
        </p:nvCxnSpPr>
        <p:spPr>
          <a:xfrm>
            <a:off x="4616808" y="2103448"/>
            <a:ext cx="3022141" cy="221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15" idx="0"/>
            <a:endCxn id="3086" idx="2"/>
          </p:cNvCxnSpPr>
          <p:nvPr/>
        </p:nvCxnSpPr>
        <p:spPr>
          <a:xfrm flipV="1">
            <a:off x="7360442" y="2582813"/>
            <a:ext cx="559495" cy="9392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Flowchart: Terminator 35"/>
          <p:cNvSpPr/>
          <p:nvPr/>
        </p:nvSpPr>
        <p:spPr>
          <a:xfrm>
            <a:off x="1583668" y="4443958"/>
            <a:ext cx="1224136" cy="398572"/>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7" name="TextBox 36"/>
          <p:cNvSpPr txBox="1"/>
          <p:nvPr/>
        </p:nvSpPr>
        <p:spPr>
          <a:xfrm>
            <a:off x="1706275" y="4512439"/>
            <a:ext cx="986722" cy="261610"/>
          </a:xfrm>
          <a:prstGeom prst="rect">
            <a:avLst/>
          </a:prstGeom>
          <a:noFill/>
        </p:spPr>
        <p:txBody>
          <a:bodyPr wrap="square" rtlCol="0">
            <a:spAutoFit/>
          </a:bodyPr>
          <a:lstStyle/>
          <a:p>
            <a:r>
              <a:rPr lang="en-GB" sz="1100" dirty="0"/>
              <a:t>XRN Closed</a:t>
            </a:r>
          </a:p>
        </p:txBody>
      </p:sp>
      <p:sp>
        <p:nvSpPr>
          <p:cNvPr id="54" name="Flowchart: Terminator 53"/>
          <p:cNvSpPr/>
          <p:nvPr/>
        </p:nvSpPr>
        <p:spPr>
          <a:xfrm>
            <a:off x="5220072" y="4477434"/>
            <a:ext cx="1224136" cy="398572"/>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5" name="TextBox 54"/>
          <p:cNvSpPr txBox="1"/>
          <p:nvPr/>
        </p:nvSpPr>
        <p:spPr>
          <a:xfrm>
            <a:off x="5367211" y="4542388"/>
            <a:ext cx="986722" cy="261610"/>
          </a:xfrm>
          <a:prstGeom prst="rect">
            <a:avLst/>
          </a:prstGeom>
          <a:noFill/>
        </p:spPr>
        <p:txBody>
          <a:bodyPr wrap="square" rtlCol="0">
            <a:spAutoFit/>
          </a:bodyPr>
          <a:lstStyle/>
          <a:p>
            <a:r>
              <a:rPr lang="en-GB" sz="1100" dirty="0"/>
              <a:t>XRN Closed</a:t>
            </a:r>
          </a:p>
        </p:txBody>
      </p:sp>
      <p:cxnSp>
        <p:nvCxnSpPr>
          <p:cNvPr id="39" name="Straight Arrow Connector 38"/>
          <p:cNvCxnSpPr>
            <a:stCxn id="15" idx="2"/>
          </p:cNvCxnSpPr>
          <p:nvPr/>
        </p:nvCxnSpPr>
        <p:spPr>
          <a:xfrm flipH="1">
            <a:off x="6444208" y="4084067"/>
            <a:ext cx="916234" cy="3784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8272932" y="2125613"/>
            <a:ext cx="87106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5" name="Rectangular Callout 44"/>
          <p:cNvSpPr/>
          <p:nvPr/>
        </p:nvSpPr>
        <p:spPr>
          <a:xfrm>
            <a:off x="1284411" y="915566"/>
            <a:ext cx="1826039" cy="432048"/>
          </a:xfrm>
          <a:prstGeom prst="wedgeRectCallout">
            <a:avLst>
              <a:gd name="adj1" fmla="val -63921"/>
              <a:gd name="adj2" fmla="val -123549"/>
            </a:avLst>
          </a:prstGeom>
          <a:ln>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Change Proposal (CP) raised</a:t>
            </a:r>
          </a:p>
        </p:txBody>
      </p:sp>
      <p:sp>
        <p:nvSpPr>
          <p:cNvPr id="63" name="Rectangular Callout 62"/>
          <p:cNvSpPr/>
          <p:nvPr/>
        </p:nvSpPr>
        <p:spPr>
          <a:xfrm>
            <a:off x="204813" y="3109972"/>
            <a:ext cx="1826039" cy="501828"/>
          </a:xfrm>
          <a:prstGeom prst="wedgeRectCallout">
            <a:avLst>
              <a:gd name="adj1" fmla="val -22058"/>
              <a:gd name="adj2" fmla="val -203797"/>
            </a:avLst>
          </a:prstGeom>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CP sent to Xoserve for initial processing and Xoserve  Reference number (XRN)</a:t>
            </a:r>
          </a:p>
        </p:txBody>
      </p:sp>
      <p:sp>
        <p:nvSpPr>
          <p:cNvPr id="64" name="Rectangular Callout 63"/>
          <p:cNvSpPr/>
          <p:nvPr/>
        </p:nvSpPr>
        <p:spPr>
          <a:xfrm>
            <a:off x="4034533" y="982746"/>
            <a:ext cx="1826039" cy="520941"/>
          </a:xfrm>
          <a:prstGeom prst="wedgeRectCallout">
            <a:avLst>
              <a:gd name="adj1" fmla="val -41795"/>
              <a:gd name="adj2" fmla="val 104712"/>
            </a:avLst>
          </a:prstGeom>
          <a:ln>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Change proposed at DSC Change Management Committee (ChMC)</a:t>
            </a:r>
          </a:p>
        </p:txBody>
      </p:sp>
      <p:sp>
        <p:nvSpPr>
          <p:cNvPr id="46" name="TextBox 45"/>
          <p:cNvSpPr txBox="1"/>
          <p:nvPr/>
        </p:nvSpPr>
        <p:spPr>
          <a:xfrm>
            <a:off x="5554803" y="1965489"/>
            <a:ext cx="817397" cy="400110"/>
          </a:xfrm>
          <a:prstGeom prst="rect">
            <a:avLst/>
          </a:prstGeom>
          <a:solidFill>
            <a:srgbClr val="FFFFFF"/>
          </a:solidFill>
        </p:spPr>
        <p:txBody>
          <a:bodyPr wrap="square" rtlCol="0">
            <a:spAutoFit/>
          </a:bodyPr>
          <a:lstStyle/>
          <a:p>
            <a:r>
              <a:rPr lang="en-GB" sz="1000" dirty="0"/>
              <a:t>Change Approved</a:t>
            </a:r>
          </a:p>
        </p:txBody>
      </p:sp>
      <p:sp>
        <p:nvSpPr>
          <p:cNvPr id="66" name="TextBox 65"/>
          <p:cNvSpPr txBox="1"/>
          <p:nvPr/>
        </p:nvSpPr>
        <p:spPr>
          <a:xfrm>
            <a:off x="3865073" y="2730055"/>
            <a:ext cx="994959" cy="400110"/>
          </a:xfrm>
          <a:prstGeom prst="rect">
            <a:avLst/>
          </a:prstGeom>
          <a:solidFill>
            <a:srgbClr val="FFFFFF"/>
          </a:solidFill>
        </p:spPr>
        <p:txBody>
          <a:bodyPr wrap="square" rtlCol="0">
            <a:spAutoFit/>
          </a:bodyPr>
          <a:lstStyle/>
          <a:p>
            <a:r>
              <a:rPr lang="en-GB" sz="1000" dirty="0"/>
              <a:t>Sent for Initial Review</a:t>
            </a:r>
          </a:p>
        </p:txBody>
      </p:sp>
      <p:sp>
        <p:nvSpPr>
          <p:cNvPr id="67" name="TextBox 66"/>
          <p:cNvSpPr txBox="1"/>
          <p:nvPr/>
        </p:nvSpPr>
        <p:spPr>
          <a:xfrm>
            <a:off x="2864553" y="3069516"/>
            <a:ext cx="817397" cy="400110"/>
          </a:xfrm>
          <a:prstGeom prst="rect">
            <a:avLst/>
          </a:prstGeom>
          <a:solidFill>
            <a:srgbClr val="FFFFFF"/>
          </a:solidFill>
        </p:spPr>
        <p:txBody>
          <a:bodyPr wrap="square" rtlCol="0">
            <a:spAutoFit/>
          </a:bodyPr>
          <a:lstStyle/>
          <a:p>
            <a:r>
              <a:rPr lang="en-GB" sz="1000" dirty="0"/>
              <a:t>Change Rejected</a:t>
            </a:r>
          </a:p>
        </p:txBody>
      </p:sp>
      <p:sp>
        <p:nvSpPr>
          <p:cNvPr id="68" name="TextBox 67"/>
          <p:cNvSpPr txBox="1"/>
          <p:nvPr/>
        </p:nvSpPr>
        <p:spPr>
          <a:xfrm>
            <a:off x="5057323" y="3611800"/>
            <a:ext cx="994959" cy="400110"/>
          </a:xfrm>
          <a:prstGeom prst="rect">
            <a:avLst/>
          </a:prstGeom>
          <a:solidFill>
            <a:srgbClr val="FFFFFF"/>
          </a:solidFill>
        </p:spPr>
        <p:txBody>
          <a:bodyPr wrap="square" rtlCol="0">
            <a:spAutoFit/>
          </a:bodyPr>
          <a:lstStyle/>
          <a:p>
            <a:r>
              <a:rPr lang="en-GB" sz="1000" dirty="0"/>
              <a:t>Review Responses</a:t>
            </a:r>
          </a:p>
        </p:txBody>
      </p:sp>
      <p:sp>
        <p:nvSpPr>
          <p:cNvPr id="69" name="TextBox 68"/>
          <p:cNvSpPr txBox="1"/>
          <p:nvPr/>
        </p:nvSpPr>
        <p:spPr>
          <a:xfrm>
            <a:off x="7282995" y="2843479"/>
            <a:ext cx="817397" cy="400110"/>
          </a:xfrm>
          <a:prstGeom prst="rect">
            <a:avLst/>
          </a:prstGeom>
          <a:solidFill>
            <a:srgbClr val="FFFFFF"/>
          </a:solidFill>
        </p:spPr>
        <p:txBody>
          <a:bodyPr wrap="square" rtlCol="0">
            <a:spAutoFit/>
          </a:bodyPr>
          <a:lstStyle/>
          <a:p>
            <a:r>
              <a:rPr lang="en-GB" sz="1000" dirty="0"/>
              <a:t>Change Approved</a:t>
            </a:r>
          </a:p>
        </p:txBody>
      </p:sp>
      <p:sp>
        <p:nvSpPr>
          <p:cNvPr id="70" name="TextBox 69"/>
          <p:cNvSpPr txBox="1"/>
          <p:nvPr/>
        </p:nvSpPr>
        <p:spPr>
          <a:xfrm>
            <a:off x="6642358" y="4150170"/>
            <a:ext cx="817397" cy="246221"/>
          </a:xfrm>
          <a:prstGeom prst="rect">
            <a:avLst/>
          </a:prstGeom>
          <a:solidFill>
            <a:srgbClr val="FFFFFF"/>
          </a:solidFill>
        </p:spPr>
        <p:txBody>
          <a:bodyPr wrap="square" rtlCol="0">
            <a:spAutoFit/>
          </a:bodyPr>
          <a:lstStyle/>
          <a:p>
            <a:r>
              <a:rPr lang="en-GB" sz="1000" dirty="0"/>
              <a:t>Rejected</a:t>
            </a:r>
          </a:p>
        </p:txBody>
      </p:sp>
      <p:sp>
        <p:nvSpPr>
          <p:cNvPr id="72" name="Rectangular Callout 71"/>
          <p:cNvSpPr/>
          <p:nvPr/>
        </p:nvSpPr>
        <p:spPr>
          <a:xfrm>
            <a:off x="5019658" y="2548575"/>
            <a:ext cx="1826039" cy="520941"/>
          </a:xfrm>
          <a:prstGeom prst="wedgeRectCallout">
            <a:avLst>
              <a:gd name="adj1" fmla="val -74402"/>
              <a:gd name="adj2" fmla="val 151655"/>
            </a:avLst>
          </a:prstGeom>
          <a:ln>
            <a:solidFill>
              <a:schemeClr val="accent5">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Initial Review can be 10, 20 or 30 working days</a:t>
            </a:r>
          </a:p>
        </p:txBody>
      </p:sp>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2887" y="1844625"/>
            <a:ext cx="4381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3362" y="370091"/>
            <a:ext cx="798513" cy="87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8" name="Rectangular Callout 37"/>
          <p:cNvSpPr/>
          <p:nvPr/>
        </p:nvSpPr>
        <p:spPr>
          <a:xfrm>
            <a:off x="7282995" y="664652"/>
            <a:ext cx="1826039" cy="501828"/>
          </a:xfrm>
          <a:prstGeom prst="wedgeRectCallout">
            <a:avLst>
              <a:gd name="adj1" fmla="val -14254"/>
              <a:gd name="adj2" fmla="val 144065"/>
            </a:avLst>
          </a:prstGeom>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Xoserve starts Capture Phase </a:t>
            </a:r>
          </a:p>
        </p:txBody>
      </p:sp>
    </p:spTree>
    <p:extLst>
      <p:ext uri="{BB962C8B-B14F-4D97-AF65-F5344CB8AC3E}">
        <p14:creationId xmlns:p14="http://schemas.microsoft.com/office/powerpoint/2010/main" val="88579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2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08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6"/>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08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8"/>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3"/>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5"/>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9"/>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46"/>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44"/>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3086"/>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4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69"/>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42"/>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p:bldP spid="54" grpId="0" animBg="1"/>
      <p:bldP spid="55" grpId="0"/>
      <p:bldP spid="45" grpId="0" animBg="1"/>
      <p:bldP spid="63" grpId="0" animBg="1"/>
      <p:bldP spid="64" grpId="0" animBg="1"/>
      <p:bldP spid="46" grpId="0" animBg="1"/>
      <p:bldP spid="66" grpId="0" animBg="1"/>
      <p:bldP spid="67" grpId="0" animBg="1"/>
      <p:bldP spid="68" grpId="0" animBg="1"/>
      <p:bldP spid="69" grpId="0" animBg="1"/>
      <p:bldP spid="70" grpId="0" animBg="1"/>
      <p:bldP spid="72" grpId="0" animBg="1"/>
      <p:bldP spid="3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ounded Rectangle 21"/>
          <p:cNvSpPr/>
          <p:nvPr/>
        </p:nvSpPr>
        <p:spPr>
          <a:xfrm>
            <a:off x="179512" y="3810026"/>
            <a:ext cx="2736304" cy="849956"/>
          </a:xfrm>
          <a:prstGeom prst="roundRect">
            <a:avLst/>
          </a:prstGeom>
          <a:solidFill>
            <a:srgbClr val="B1D6E8">
              <a:alpha val="3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p:txBody>
          <a:bodyPr/>
          <a:lstStyle/>
          <a:p>
            <a:r>
              <a:rPr lang="en-GB" dirty="0"/>
              <a:t>Capture</a:t>
            </a:r>
          </a:p>
        </p:txBody>
      </p:sp>
      <p:pic>
        <p:nvPicPr>
          <p:cNvPr id="4" name="Pictur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670" y="699542"/>
            <a:ext cx="648072" cy="8229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Arrow Connector 4"/>
          <p:cNvCxnSpPr>
            <a:endCxn id="4" idx="1"/>
          </p:cNvCxnSpPr>
          <p:nvPr/>
        </p:nvCxnSpPr>
        <p:spPr>
          <a:xfrm>
            <a:off x="30142" y="1111022"/>
            <a:ext cx="32352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Flowchart: Document 6"/>
          <p:cNvSpPr/>
          <p:nvPr/>
        </p:nvSpPr>
        <p:spPr>
          <a:xfrm>
            <a:off x="263660" y="1851670"/>
            <a:ext cx="828092" cy="576064"/>
          </a:xfrm>
          <a:prstGeom prst="flowChartDocumen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extBox 7"/>
          <p:cNvSpPr txBox="1"/>
          <p:nvPr/>
        </p:nvSpPr>
        <p:spPr>
          <a:xfrm>
            <a:off x="252739" y="1923678"/>
            <a:ext cx="923964" cy="369332"/>
          </a:xfrm>
          <a:prstGeom prst="rect">
            <a:avLst/>
          </a:prstGeom>
          <a:noFill/>
        </p:spPr>
        <p:txBody>
          <a:bodyPr wrap="square" rtlCol="0">
            <a:spAutoFit/>
          </a:bodyPr>
          <a:lstStyle/>
          <a:p>
            <a:r>
              <a:rPr lang="en-GB" sz="900" dirty="0"/>
              <a:t>Requirements statement</a:t>
            </a:r>
          </a:p>
        </p:txBody>
      </p:sp>
      <p:sp>
        <p:nvSpPr>
          <p:cNvPr id="9" name="Round Diagonal Corner Rectangle 8"/>
          <p:cNvSpPr/>
          <p:nvPr/>
        </p:nvSpPr>
        <p:spPr>
          <a:xfrm>
            <a:off x="467544" y="2787774"/>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extBox 9"/>
          <p:cNvSpPr txBox="1"/>
          <p:nvPr/>
        </p:nvSpPr>
        <p:spPr>
          <a:xfrm>
            <a:off x="467544" y="2859782"/>
            <a:ext cx="1296144" cy="369332"/>
          </a:xfrm>
          <a:prstGeom prst="rect">
            <a:avLst/>
          </a:prstGeom>
          <a:noFill/>
        </p:spPr>
        <p:txBody>
          <a:bodyPr wrap="square" rtlCol="0">
            <a:spAutoFit/>
          </a:bodyPr>
          <a:lstStyle/>
          <a:p>
            <a:r>
              <a:rPr lang="en-GB" sz="900" dirty="0"/>
              <a:t>Capture session</a:t>
            </a:r>
          </a:p>
          <a:p>
            <a:r>
              <a:rPr lang="en-GB" sz="900" dirty="0"/>
              <a:t>Define requirements </a:t>
            </a:r>
          </a:p>
        </p:txBody>
      </p:sp>
      <p:sp>
        <p:nvSpPr>
          <p:cNvPr id="12" name="Flowchart: Document 11"/>
          <p:cNvSpPr/>
          <p:nvPr/>
        </p:nvSpPr>
        <p:spPr>
          <a:xfrm>
            <a:off x="418597" y="3939902"/>
            <a:ext cx="828092" cy="576064"/>
          </a:xfrm>
          <a:prstGeom prst="flowChartDocument">
            <a:avLst/>
          </a:prstGeom>
          <a:solidFill>
            <a:srgbClr val="FFFFFF"/>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3845024"/>
            <a:ext cx="1104900" cy="742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Round Diagonal Corner Rectangle 15"/>
          <p:cNvSpPr/>
          <p:nvPr/>
        </p:nvSpPr>
        <p:spPr>
          <a:xfrm>
            <a:off x="2292524" y="2819132"/>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TextBox 16"/>
          <p:cNvSpPr txBox="1"/>
          <p:nvPr/>
        </p:nvSpPr>
        <p:spPr>
          <a:xfrm>
            <a:off x="2267744" y="2865754"/>
            <a:ext cx="1296144" cy="369332"/>
          </a:xfrm>
          <a:prstGeom prst="rect">
            <a:avLst/>
          </a:prstGeom>
          <a:noFill/>
        </p:spPr>
        <p:txBody>
          <a:bodyPr wrap="square" rtlCol="0">
            <a:spAutoFit/>
          </a:bodyPr>
          <a:lstStyle/>
          <a:p>
            <a:r>
              <a:rPr lang="en-GB" sz="900" dirty="0"/>
              <a:t>Capture session</a:t>
            </a:r>
          </a:p>
          <a:p>
            <a:r>
              <a:rPr lang="en-GB" sz="900" dirty="0"/>
              <a:t>Solution Options</a:t>
            </a:r>
          </a:p>
        </p:txBody>
      </p:sp>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1920" y="3124944"/>
            <a:ext cx="1104900" cy="742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5"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27340" y="2728213"/>
            <a:ext cx="1104900"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6"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44208" y="1391411"/>
            <a:ext cx="7429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7"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43564" y="2513831"/>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Flowchart: Terminator 22"/>
          <p:cNvSpPr/>
          <p:nvPr/>
        </p:nvSpPr>
        <p:spPr>
          <a:xfrm>
            <a:off x="7596336" y="4477434"/>
            <a:ext cx="1224136" cy="398572"/>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TextBox 23"/>
          <p:cNvSpPr txBox="1"/>
          <p:nvPr/>
        </p:nvSpPr>
        <p:spPr>
          <a:xfrm>
            <a:off x="7715043" y="4542388"/>
            <a:ext cx="986722" cy="261610"/>
          </a:xfrm>
          <a:prstGeom prst="rect">
            <a:avLst/>
          </a:prstGeom>
          <a:noFill/>
        </p:spPr>
        <p:txBody>
          <a:bodyPr wrap="square" rtlCol="0">
            <a:spAutoFit/>
          </a:bodyPr>
          <a:lstStyle/>
          <a:p>
            <a:r>
              <a:rPr lang="en-GB" sz="1100" dirty="0"/>
              <a:t>XRN Closed</a:t>
            </a:r>
          </a:p>
        </p:txBody>
      </p:sp>
      <p:cxnSp>
        <p:nvCxnSpPr>
          <p:cNvPr id="14" name="Straight Arrow Connector 13"/>
          <p:cNvCxnSpPr>
            <a:stCxn id="4" idx="2"/>
            <a:endCxn id="7" idx="0"/>
          </p:cNvCxnSpPr>
          <p:nvPr/>
        </p:nvCxnSpPr>
        <p:spPr>
          <a:xfrm>
            <a:off x="677706" y="1522502"/>
            <a:ext cx="0" cy="3291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7" idx="2"/>
            <a:endCxn id="9" idx="3"/>
          </p:cNvCxnSpPr>
          <p:nvPr/>
        </p:nvCxnSpPr>
        <p:spPr>
          <a:xfrm>
            <a:off x="677706" y="2389650"/>
            <a:ext cx="365902" cy="3981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1001742" y="3251909"/>
            <a:ext cx="0" cy="5581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07676" y="4011910"/>
            <a:ext cx="923964" cy="369332"/>
          </a:xfrm>
          <a:prstGeom prst="rect">
            <a:avLst/>
          </a:prstGeom>
          <a:noFill/>
        </p:spPr>
        <p:txBody>
          <a:bodyPr wrap="square" rtlCol="0">
            <a:spAutoFit/>
          </a:bodyPr>
          <a:lstStyle/>
          <a:p>
            <a:r>
              <a:rPr lang="en-GB" sz="900" dirty="0"/>
              <a:t>Requirements ratified</a:t>
            </a:r>
          </a:p>
        </p:txBody>
      </p:sp>
      <p:cxnSp>
        <p:nvCxnSpPr>
          <p:cNvPr id="27" name="Straight Arrow Connector 26"/>
          <p:cNvCxnSpPr/>
          <p:nvPr/>
        </p:nvCxnSpPr>
        <p:spPr>
          <a:xfrm flipV="1">
            <a:off x="2100114" y="3404488"/>
            <a:ext cx="455662" cy="40553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3444652" y="3005496"/>
            <a:ext cx="407268" cy="2236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4860032" y="2679348"/>
            <a:ext cx="308191" cy="4455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58" name="Straight Arrow Connector 2057"/>
          <p:cNvCxnSpPr/>
          <p:nvPr/>
        </p:nvCxnSpPr>
        <p:spPr>
          <a:xfrm>
            <a:off x="5394573" y="2546364"/>
            <a:ext cx="401563" cy="1818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60" name="Straight Arrow Connector 2059"/>
          <p:cNvCxnSpPr/>
          <p:nvPr/>
        </p:nvCxnSpPr>
        <p:spPr>
          <a:xfrm flipV="1">
            <a:off x="6516216" y="2043960"/>
            <a:ext cx="288032" cy="68425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62" name="Straight Arrow Connector 2061"/>
          <p:cNvCxnSpPr>
            <a:stCxn id="2056" idx="3"/>
          </p:cNvCxnSpPr>
          <p:nvPr/>
        </p:nvCxnSpPr>
        <p:spPr>
          <a:xfrm>
            <a:off x="7187158" y="1672399"/>
            <a:ext cx="671901" cy="7553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64" name="Straight Arrow Connector 2063"/>
          <p:cNvCxnSpPr>
            <a:stCxn id="2057" idx="2"/>
            <a:endCxn id="23" idx="0"/>
          </p:cNvCxnSpPr>
          <p:nvPr/>
        </p:nvCxnSpPr>
        <p:spPr>
          <a:xfrm>
            <a:off x="8196014" y="3075806"/>
            <a:ext cx="12390" cy="1401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68" name="Straight Arrow Connector 2067"/>
          <p:cNvCxnSpPr>
            <a:stCxn id="2057" idx="0"/>
            <a:endCxn id="46" idx="2"/>
          </p:cNvCxnSpPr>
          <p:nvPr/>
        </p:nvCxnSpPr>
        <p:spPr>
          <a:xfrm flipV="1">
            <a:off x="8196014" y="1261517"/>
            <a:ext cx="6195" cy="1252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6" name="Rectangular Callout 55"/>
          <p:cNvSpPr/>
          <p:nvPr/>
        </p:nvSpPr>
        <p:spPr>
          <a:xfrm>
            <a:off x="1284411" y="771550"/>
            <a:ext cx="1826039" cy="576064"/>
          </a:xfrm>
          <a:prstGeom prst="wedgeRectCallout">
            <a:avLst>
              <a:gd name="adj1" fmla="val -59845"/>
              <a:gd name="adj2" fmla="val 134853"/>
            </a:avLst>
          </a:prstGeom>
          <a:ln>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Requirements statement created and approved by CP’s  proposer</a:t>
            </a:r>
          </a:p>
        </p:txBody>
      </p:sp>
      <p:sp>
        <p:nvSpPr>
          <p:cNvPr id="57" name="Rectangular Callout 56"/>
          <p:cNvSpPr/>
          <p:nvPr/>
        </p:nvSpPr>
        <p:spPr>
          <a:xfrm>
            <a:off x="1475656" y="1672399"/>
            <a:ext cx="1380543" cy="683327"/>
          </a:xfrm>
          <a:prstGeom prst="wedgeRectCallout">
            <a:avLst>
              <a:gd name="adj1" fmla="val -59845"/>
              <a:gd name="adj2" fmla="val 113352"/>
            </a:avLst>
          </a:prstGeom>
          <a:ln>
            <a:solidFill>
              <a:schemeClr val="accent4">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Xoserve hold one or more capture sessions to define requirements</a:t>
            </a:r>
          </a:p>
        </p:txBody>
      </p:sp>
      <p:sp>
        <p:nvSpPr>
          <p:cNvPr id="58" name="Rectangular Callout 57"/>
          <p:cNvSpPr/>
          <p:nvPr/>
        </p:nvSpPr>
        <p:spPr>
          <a:xfrm>
            <a:off x="3059302" y="3939902"/>
            <a:ext cx="1487291" cy="782796"/>
          </a:xfrm>
          <a:prstGeom prst="wedgeRectCallout">
            <a:avLst>
              <a:gd name="adj1" fmla="val -68371"/>
              <a:gd name="adj2" fmla="val -22898"/>
            </a:avLst>
          </a:prstGeom>
          <a:ln>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Requirements ratified with CP’s proposer and/or by DSC Delivery Sub Group (DSG)*</a:t>
            </a:r>
          </a:p>
        </p:txBody>
      </p:sp>
      <p:sp>
        <p:nvSpPr>
          <p:cNvPr id="59" name="Rectangular Callout 58"/>
          <p:cNvSpPr/>
          <p:nvPr/>
        </p:nvSpPr>
        <p:spPr>
          <a:xfrm>
            <a:off x="3131840" y="1779662"/>
            <a:ext cx="1414753" cy="576064"/>
          </a:xfrm>
          <a:prstGeom prst="wedgeRectCallout">
            <a:avLst>
              <a:gd name="adj1" fmla="val -50028"/>
              <a:gd name="adj2" fmla="val 122268"/>
            </a:avLst>
          </a:prstGeom>
          <a:ln>
            <a:solidFill>
              <a:schemeClr val="accent4">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One or more capture sessions to evolve solution options</a:t>
            </a:r>
          </a:p>
        </p:txBody>
      </p:sp>
      <p:sp>
        <p:nvSpPr>
          <p:cNvPr id="68" name="Rectangular Callout 67"/>
          <p:cNvSpPr/>
          <p:nvPr/>
        </p:nvSpPr>
        <p:spPr>
          <a:xfrm>
            <a:off x="4788024" y="3877186"/>
            <a:ext cx="1487291" cy="782796"/>
          </a:xfrm>
          <a:prstGeom prst="wedgeRectCallout">
            <a:avLst>
              <a:gd name="adj1" fmla="val -59792"/>
              <a:gd name="adj2" fmla="val -55496"/>
            </a:avLst>
          </a:prstGeom>
          <a:ln>
            <a:solidFill>
              <a:schemeClr val="accent4">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Solution options reviewed and evaluated at one or more DSG meetings*</a:t>
            </a:r>
          </a:p>
        </p:txBody>
      </p:sp>
      <p:sp>
        <p:nvSpPr>
          <p:cNvPr id="69" name="Rectangular Callout 68"/>
          <p:cNvSpPr/>
          <p:nvPr/>
        </p:nvSpPr>
        <p:spPr>
          <a:xfrm>
            <a:off x="3923928" y="684880"/>
            <a:ext cx="1674893" cy="749403"/>
          </a:xfrm>
          <a:prstGeom prst="wedgeRectCallout">
            <a:avLst>
              <a:gd name="adj1" fmla="val 27342"/>
              <a:gd name="adj2" fmla="val 120870"/>
            </a:avLst>
          </a:prstGeom>
          <a:ln>
            <a:solidFill>
              <a:schemeClr val="accent4">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The proposed  Solution option(s) go into Solution Option Assessment (SOA)</a:t>
            </a:r>
          </a:p>
        </p:txBody>
      </p:sp>
      <p:cxnSp>
        <p:nvCxnSpPr>
          <p:cNvPr id="70" name="Straight Arrow Connector 69"/>
          <p:cNvCxnSpPr/>
          <p:nvPr/>
        </p:nvCxnSpPr>
        <p:spPr>
          <a:xfrm flipV="1">
            <a:off x="5394573" y="1991044"/>
            <a:ext cx="1229655" cy="3381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3" name="Rectangular Callout 72"/>
          <p:cNvSpPr/>
          <p:nvPr/>
        </p:nvSpPr>
        <p:spPr>
          <a:xfrm>
            <a:off x="6372200" y="3515028"/>
            <a:ext cx="1379748" cy="856922"/>
          </a:xfrm>
          <a:prstGeom prst="wedgeRectCallout">
            <a:avLst>
              <a:gd name="adj1" fmla="val -28758"/>
              <a:gd name="adj2" fmla="val -68380"/>
            </a:avLst>
          </a:prstGeom>
          <a:ln>
            <a:solidFill>
              <a:schemeClr val="accent4">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SOA may be reviewed at DSG prior to sending out for Solution Review</a:t>
            </a:r>
          </a:p>
        </p:txBody>
      </p:sp>
      <p:sp>
        <p:nvSpPr>
          <p:cNvPr id="74" name="TextBox 73"/>
          <p:cNvSpPr txBox="1"/>
          <p:nvPr/>
        </p:nvSpPr>
        <p:spPr>
          <a:xfrm>
            <a:off x="7236296" y="1945164"/>
            <a:ext cx="767682" cy="215444"/>
          </a:xfrm>
          <a:prstGeom prst="rect">
            <a:avLst/>
          </a:prstGeom>
          <a:solidFill>
            <a:srgbClr val="FFFFFF"/>
          </a:solidFill>
        </p:spPr>
        <p:txBody>
          <a:bodyPr wrap="square" rtlCol="0">
            <a:spAutoFit/>
          </a:bodyPr>
          <a:lstStyle/>
          <a:p>
            <a:r>
              <a:rPr lang="en-GB" sz="800" dirty="0"/>
              <a:t>Responses</a:t>
            </a:r>
          </a:p>
        </p:txBody>
      </p:sp>
      <p:sp>
        <p:nvSpPr>
          <p:cNvPr id="78" name="Rectangular Callout 77"/>
          <p:cNvSpPr/>
          <p:nvPr/>
        </p:nvSpPr>
        <p:spPr>
          <a:xfrm>
            <a:off x="5724128" y="682657"/>
            <a:ext cx="1514927" cy="520941"/>
          </a:xfrm>
          <a:prstGeom prst="wedgeRectCallout">
            <a:avLst>
              <a:gd name="adj1" fmla="val -5319"/>
              <a:gd name="adj2" fmla="val 90424"/>
            </a:avLst>
          </a:prstGeom>
          <a:ln>
            <a:solidFill>
              <a:schemeClr val="accent5">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Solution Review </a:t>
            </a:r>
          </a:p>
          <a:p>
            <a:pPr algn="ctr"/>
            <a:r>
              <a:rPr lang="en-GB" sz="1000" dirty="0"/>
              <a:t>10  working days</a:t>
            </a:r>
          </a:p>
        </p:txBody>
      </p:sp>
      <p:sp>
        <p:nvSpPr>
          <p:cNvPr id="79" name="TextBox 78"/>
          <p:cNvSpPr txBox="1"/>
          <p:nvPr/>
        </p:nvSpPr>
        <p:spPr>
          <a:xfrm>
            <a:off x="7859059" y="1545054"/>
            <a:ext cx="817397" cy="507831"/>
          </a:xfrm>
          <a:prstGeom prst="rect">
            <a:avLst/>
          </a:prstGeom>
          <a:solidFill>
            <a:srgbClr val="FFFFFF"/>
          </a:solidFill>
        </p:spPr>
        <p:txBody>
          <a:bodyPr wrap="square" rtlCol="0">
            <a:spAutoFit/>
          </a:bodyPr>
          <a:lstStyle/>
          <a:p>
            <a:r>
              <a:rPr lang="en-GB" sz="900" dirty="0"/>
              <a:t>Change Approved for Delivery</a:t>
            </a:r>
          </a:p>
        </p:txBody>
      </p:sp>
      <p:sp>
        <p:nvSpPr>
          <p:cNvPr id="80" name="TextBox 79"/>
          <p:cNvSpPr txBox="1"/>
          <p:nvPr/>
        </p:nvSpPr>
        <p:spPr>
          <a:xfrm>
            <a:off x="7884368" y="3411934"/>
            <a:ext cx="817397" cy="369332"/>
          </a:xfrm>
          <a:prstGeom prst="rect">
            <a:avLst/>
          </a:prstGeom>
          <a:solidFill>
            <a:srgbClr val="FFFFFF"/>
          </a:solidFill>
        </p:spPr>
        <p:txBody>
          <a:bodyPr wrap="square" rtlCol="0">
            <a:spAutoFit/>
          </a:bodyPr>
          <a:lstStyle/>
          <a:p>
            <a:r>
              <a:rPr lang="en-GB" sz="900" dirty="0"/>
              <a:t>Change Rejected</a:t>
            </a:r>
          </a:p>
        </p:txBody>
      </p:sp>
      <p:pic>
        <p:nvPicPr>
          <p:cNvPr id="46"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83134" y="699542"/>
            <a:ext cx="4381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7" name="Rectangular Callout 46"/>
          <p:cNvSpPr/>
          <p:nvPr/>
        </p:nvSpPr>
        <p:spPr>
          <a:xfrm>
            <a:off x="7282465" y="163831"/>
            <a:ext cx="1826039" cy="501828"/>
          </a:xfrm>
          <a:prstGeom prst="wedgeRectCallout">
            <a:avLst>
              <a:gd name="adj1" fmla="val -12304"/>
              <a:gd name="adj2" fmla="val 73073"/>
            </a:avLst>
          </a:prstGeom>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CP handed to Xoserve project team for delivery</a:t>
            </a:r>
          </a:p>
        </p:txBody>
      </p:sp>
      <p:cxnSp>
        <p:nvCxnSpPr>
          <p:cNvPr id="48" name="Straight Arrow Connector 47"/>
          <p:cNvCxnSpPr/>
          <p:nvPr/>
        </p:nvCxnSpPr>
        <p:spPr>
          <a:xfrm>
            <a:off x="8293066" y="980529"/>
            <a:ext cx="87106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24760" y="2003073"/>
            <a:ext cx="390525"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9" name="TextBox 48"/>
          <p:cNvSpPr txBox="1"/>
          <p:nvPr/>
        </p:nvSpPr>
        <p:spPr>
          <a:xfrm>
            <a:off x="263660" y="4722698"/>
            <a:ext cx="6180548" cy="246221"/>
          </a:xfrm>
          <a:prstGeom prst="rect">
            <a:avLst/>
          </a:prstGeom>
          <a:noFill/>
        </p:spPr>
        <p:txBody>
          <a:bodyPr wrap="square" rtlCol="0">
            <a:spAutoFit/>
          </a:bodyPr>
          <a:lstStyle/>
          <a:p>
            <a:r>
              <a:rPr lang="en-GB" sz="1000" dirty="0"/>
              <a:t>* May be presented/discussed at alternate groups e.g. PAC, UIG Workgroup </a:t>
            </a:r>
          </a:p>
        </p:txBody>
      </p:sp>
    </p:spTree>
    <p:extLst>
      <p:ext uri="{BB962C8B-B14F-4D97-AF65-F5344CB8AC3E}">
        <p14:creationId xmlns:p14="http://schemas.microsoft.com/office/powerpoint/2010/main" val="432376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05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9"/>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9"/>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05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6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69"/>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102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70"/>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78"/>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2056"/>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2058"/>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2055"/>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73"/>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2060"/>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2062"/>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74"/>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2057"/>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2068"/>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79"/>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2064"/>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80"/>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23"/>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24"/>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nodeType="clickEffect">
                                  <p:stCondLst>
                                    <p:cond delay="0"/>
                                  </p:stCondLst>
                                  <p:childTnLst>
                                    <p:set>
                                      <p:cBhvr>
                                        <p:cTn id="108" dur="1" fill="hold">
                                          <p:stCondLst>
                                            <p:cond delay="0"/>
                                          </p:stCondLst>
                                        </p:cTn>
                                        <p:tgtEl>
                                          <p:spTgt spid="46"/>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47"/>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7" grpId="0" animBg="1"/>
      <p:bldP spid="8" grpId="0"/>
      <p:bldP spid="9" grpId="0" animBg="1"/>
      <p:bldP spid="10" grpId="0"/>
      <p:bldP spid="12" grpId="0" animBg="1"/>
      <p:bldP spid="16" grpId="0" animBg="1"/>
      <p:bldP spid="17" grpId="0"/>
      <p:bldP spid="23" grpId="0" animBg="1"/>
      <p:bldP spid="24" grpId="0"/>
      <p:bldP spid="13" grpId="0"/>
      <p:bldP spid="56" grpId="0" animBg="1"/>
      <p:bldP spid="57" grpId="0" animBg="1"/>
      <p:bldP spid="58" grpId="0" animBg="1"/>
      <p:bldP spid="59" grpId="0" animBg="1"/>
      <p:bldP spid="68" grpId="0" animBg="1"/>
      <p:bldP spid="69" grpId="0" animBg="1"/>
      <p:bldP spid="73" grpId="0" animBg="1"/>
      <p:bldP spid="74" grpId="0" animBg="1"/>
      <p:bldP spid="78" grpId="0" animBg="1"/>
      <p:bldP spid="79" grpId="0" animBg="1"/>
      <p:bldP spid="80" grpId="0" animBg="1"/>
      <p:bldP spid="4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753" y="0"/>
            <a:ext cx="8229600" cy="637580"/>
          </a:xfrm>
        </p:spPr>
        <p:txBody>
          <a:bodyPr/>
          <a:lstStyle/>
          <a:p>
            <a:r>
              <a:rPr lang="en-GB" dirty="0"/>
              <a:t>Delivery</a:t>
            </a:r>
          </a:p>
        </p:txBody>
      </p:sp>
      <p:pic>
        <p:nvPicPr>
          <p:cNvPr id="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426" y="1131590"/>
            <a:ext cx="4381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ular Callout 3"/>
          <p:cNvSpPr/>
          <p:nvPr/>
        </p:nvSpPr>
        <p:spPr>
          <a:xfrm>
            <a:off x="179512" y="411510"/>
            <a:ext cx="1826039" cy="501828"/>
          </a:xfrm>
          <a:prstGeom prst="wedgeRectCallout">
            <a:avLst>
              <a:gd name="adj1" fmla="val -27262"/>
              <a:gd name="adj2" fmla="val 80172"/>
            </a:avLst>
          </a:prstGeom>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CP handed to Xoserve project team for delivery</a:t>
            </a:r>
          </a:p>
        </p:txBody>
      </p:sp>
      <p:cxnSp>
        <p:nvCxnSpPr>
          <p:cNvPr id="5" name="Straight Arrow Connector 4"/>
          <p:cNvCxnSpPr/>
          <p:nvPr/>
        </p:nvCxnSpPr>
        <p:spPr>
          <a:xfrm>
            <a:off x="0" y="1419329"/>
            <a:ext cx="25849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Round Diagonal Corner Rectangle 6"/>
          <p:cNvSpPr/>
          <p:nvPr/>
        </p:nvSpPr>
        <p:spPr>
          <a:xfrm>
            <a:off x="107504" y="2099052"/>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extBox 7"/>
          <p:cNvSpPr txBox="1"/>
          <p:nvPr/>
        </p:nvSpPr>
        <p:spPr>
          <a:xfrm>
            <a:off x="179512" y="2219985"/>
            <a:ext cx="1296144" cy="230832"/>
          </a:xfrm>
          <a:prstGeom prst="rect">
            <a:avLst/>
          </a:prstGeom>
          <a:noFill/>
        </p:spPr>
        <p:txBody>
          <a:bodyPr wrap="square" rtlCol="0">
            <a:spAutoFit/>
          </a:bodyPr>
          <a:lstStyle/>
          <a:p>
            <a:r>
              <a:rPr lang="en-GB" sz="900" dirty="0"/>
              <a:t>Project Start up</a:t>
            </a:r>
          </a:p>
        </p:txBody>
      </p:sp>
      <p:cxnSp>
        <p:nvCxnSpPr>
          <p:cNvPr id="9" name="Straight Arrow Connector 8"/>
          <p:cNvCxnSpPr>
            <a:endCxn id="7" idx="3"/>
          </p:cNvCxnSpPr>
          <p:nvPr/>
        </p:nvCxnSpPr>
        <p:spPr>
          <a:xfrm>
            <a:off x="536501" y="1690941"/>
            <a:ext cx="147067" cy="4081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Round Diagonal Corner Rectangle 10"/>
          <p:cNvSpPr/>
          <p:nvPr/>
        </p:nvSpPr>
        <p:spPr>
          <a:xfrm>
            <a:off x="107504" y="3219822"/>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extBox 11"/>
          <p:cNvSpPr txBox="1"/>
          <p:nvPr/>
        </p:nvSpPr>
        <p:spPr>
          <a:xfrm>
            <a:off x="174458" y="3282538"/>
            <a:ext cx="1296144" cy="369332"/>
          </a:xfrm>
          <a:prstGeom prst="rect">
            <a:avLst/>
          </a:prstGeom>
          <a:noFill/>
        </p:spPr>
        <p:txBody>
          <a:bodyPr wrap="square" rtlCol="0">
            <a:spAutoFit/>
          </a:bodyPr>
          <a:lstStyle/>
          <a:p>
            <a:r>
              <a:rPr lang="en-GB" sz="900" dirty="0"/>
              <a:t>Initiation and  </a:t>
            </a:r>
          </a:p>
          <a:p>
            <a:r>
              <a:rPr lang="en-GB" sz="900" dirty="0"/>
              <a:t>Design</a:t>
            </a:r>
          </a:p>
        </p:txBody>
      </p:sp>
      <p:cxnSp>
        <p:nvCxnSpPr>
          <p:cNvPr id="13" name="Straight Arrow Connector 12"/>
          <p:cNvCxnSpPr>
            <a:stCxn id="7" idx="1"/>
            <a:endCxn id="11" idx="3"/>
          </p:cNvCxnSpPr>
          <p:nvPr/>
        </p:nvCxnSpPr>
        <p:spPr>
          <a:xfrm>
            <a:off x="683568" y="2571750"/>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740" y="4055715"/>
            <a:ext cx="1104900"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6" name="Straight Arrow Connector 15"/>
          <p:cNvCxnSpPr>
            <a:stCxn id="11" idx="1"/>
            <a:endCxn id="1026" idx="0"/>
          </p:cNvCxnSpPr>
          <p:nvPr/>
        </p:nvCxnSpPr>
        <p:spPr>
          <a:xfrm>
            <a:off x="683568" y="3692520"/>
            <a:ext cx="95622" cy="3631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ectangular Callout 20"/>
          <p:cNvSpPr/>
          <p:nvPr/>
        </p:nvSpPr>
        <p:spPr>
          <a:xfrm>
            <a:off x="1776378" y="4200901"/>
            <a:ext cx="1487291" cy="782796"/>
          </a:xfrm>
          <a:prstGeom prst="wedgeRectCallout">
            <a:avLst>
              <a:gd name="adj1" fmla="val -83579"/>
              <a:gd name="adj2" fmla="val -41597"/>
            </a:avLst>
          </a:prstGeom>
          <a:ln>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Planning &amp; Design clarifications may be sought at one or more DSG meetings</a:t>
            </a:r>
          </a:p>
        </p:txBody>
      </p:sp>
      <p:pic>
        <p:nvPicPr>
          <p:cNvPr id="23"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6980" y="2453673"/>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4" name="Straight Arrow Connector 23"/>
          <p:cNvCxnSpPr>
            <a:endCxn id="23" idx="1"/>
          </p:cNvCxnSpPr>
          <p:nvPr/>
        </p:nvCxnSpPr>
        <p:spPr>
          <a:xfrm>
            <a:off x="1259632" y="2131840"/>
            <a:ext cx="1127348" cy="60282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1259632" y="3016844"/>
            <a:ext cx="1244132" cy="4503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475656" y="2283718"/>
            <a:ext cx="707091" cy="400110"/>
          </a:xfrm>
          <a:prstGeom prst="rect">
            <a:avLst/>
          </a:prstGeom>
          <a:solidFill>
            <a:srgbClr val="FFFFFF"/>
          </a:solidFill>
        </p:spPr>
        <p:txBody>
          <a:bodyPr wrap="square" rtlCol="0">
            <a:spAutoFit/>
          </a:bodyPr>
          <a:lstStyle/>
          <a:p>
            <a:r>
              <a:rPr lang="en-GB" sz="1000" dirty="0"/>
              <a:t>EQR if needed</a:t>
            </a:r>
          </a:p>
        </p:txBody>
      </p:sp>
      <p:sp>
        <p:nvSpPr>
          <p:cNvPr id="31" name="TextBox 30"/>
          <p:cNvSpPr txBox="1"/>
          <p:nvPr/>
        </p:nvSpPr>
        <p:spPr>
          <a:xfrm>
            <a:off x="1580461" y="3206743"/>
            <a:ext cx="497479" cy="246221"/>
          </a:xfrm>
          <a:prstGeom prst="rect">
            <a:avLst/>
          </a:prstGeom>
          <a:solidFill>
            <a:srgbClr val="FFFFFF"/>
          </a:solidFill>
        </p:spPr>
        <p:txBody>
          <a:bodyPr wrap="square" rtlCol="0">
            <a:spAutoFit/>
          </a:bodyPr>
          <a:lstStyle/>
          <a:p>
            <a:r>
              <a:rPr lang="en-GB" sz="1000" dirty="0"/>
              <a:t>BER</a:t>
            </a:r>
          </a:p>
        </p:txBody>
      </p:sp>
      <p:sp>
        <p:nvSpPr>
          <p:cNvPr id="32" name="Rectangular Callout 31"/>
          <p:cNvSpPr/>
          <p:nvPr/>
        </p:nvSpPr>
        <p:spPr>
          <a:xfrm>
            <a:off x="2005551" y="1018225"/>
            <a:ext cx="1826039" cy="876771"/>
          </a:xfrm>
          <a:prstGeom prst="wedgeRectCallout">
            <a:avLst>
              <a:gd name="adj1" fmla="val -4236"/>
              <a:gd name="adj2" fmla="val 98741"/>
            </a:avLst>
          </a:prstGeom>
          <a:ln>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Evaluation Quotation Report (EQR) and/or  Business Evaluation Report (BER) for funding sent to at DSC ChMC for approval</a:t>
            </a:r>
          </a:p>
        </p:txBody>
      </p:sp>
      <p:sp>
        <p:nvSpPr>
          <p:cNvPr id="22" name="Flowchart: Terminator 21"/>
          <p:cNvSpPr/>
          <p:nvPr/>
        </p:nvSpPr>
        <p:spPr>
          <a:xfrm>
            <a:off x="2339752" y="3651870"/>
            <a:ext cx="1224136" cy="398572"/>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TextBox 24"/>
          <p:cNvSpPr txBox="1"/>
          <p:nvPr/>
        </p:nvSpPr>
        <p:spPr>
          <a:xfrm>
            <a:off x="2458459" y="3716824"/>
            <a:ext cx="986722" cy="261610"/>
          </a:xfrm>
          <a:prstGeom prst="rect">
            <a:avLst/>
          </a:prstGeom>
          <a:noFill/>
        </p:spPr>
        <p:txBody>
          <a:bodyPr wrap="square" rtlCol="0">
            <a:spAutoFit/>
          </a:bodyPr>
          <a:lstStyle/>
          <a:p>
            <a:r>
              <a:rPr lang="en-GB" sz="1100" dirty="0"/>
              <a:t>XRN Closed</a:t>
            </a:r>
          </a:p>
        </p:txBody>
      </p:sp>
      <p:cxnSp>
        <p:nvCxnSpPr>
          <p:cNvPr id="28" name="Straight Arrow Connector 27"/>
          <p:cNvCxnSpPr>
            <a:stCxn id="23" idx="2"/>
            <a:endCxn id="22" idx="0"/>
          </p:cNvCxnSpPr>
          <p:nvPr/>
        </p:nvCxnSpPr>
        <p:spPr>
          <a:xfrm>
            <a:off x="2939430" y="3015648"/>
            <a:ext cx="12390" cy="6362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627784" y="3177216"/>
            <a:ext cx="817397" cy="369332"/>
          </a:xfrm>
          <a:prstGeom prst="rect">
            <a:avLst/>
          </a:prstGeom>
          <a:solidFill>
            <a:srgbClr val="FFFFFF"/>
          </a:solidFill>
        </p:spPr>
        <p:txBody>
          <a:bodyPr wrap="square" rtlCol="0">
            <a:spAutoFit/>
          </a:bodyPr>
          <a:lstStyle/>
          <a:p>
            <a:r>
              <a:rPr lang="en-GB" sz="900" dirty="0"/>
              <a:t>Change Rejected</a:t>
            </a:r>
          </a:p>
        </p:txBody>
      </p:sp>
      <p:cxnSp>
        <p:nvCxnSpPr>
          <p:cNvPr id="33" name="Straight Arrow Connector 32"/>
          <p:cNvCxnSpPr/>
          <p:nvPr/>
        </p:nvCxnSpPr>
        <p:spPr>
          <a:xfrm>
            <a:off x="3491880" y="3015648"/>
            <a:ext cx="1104673" cy="11976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471549" y="3061862"/>
            <a:ext cx="720081" cy="507831"/>
          </a:xfrm>
          <a:prstGeom prst="rect">
            <a:avLst/>
          </a:prstGeom>
          <a:solidFill>
            <a:srgbClr val="FFFFFF"/>
          </a:solidFill>
        </p:spPr>
        <p:txBody>
          <a:bodyPr wrap="square" rtlCol="0">
            <a:spAutoFit/>
          </a:bodyPr>
          <a:lstStyle/>
          <a:p>
            <a:r>
              <a:rPr lang="en-GB" sz="900" dirty="0"/>
              <a:t>BER Funding Approved</a:t>
            </a:r>
          </a:p>
        </p:txBody>
      </p:sp>
      <p:sp>
        <p:nvSpPr>
          <p:cNvPr id="37" name="Round Diagonal Corner Rectangle 36"/>
          <p:cNvSpPr/>
          <p:nvPr/>
        </p:nvSpPr>
        <p:spPr>
          <a:xfrm>
            <a:off x="4577054" y="4187284"/>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8" name="TextBox 37"/>
          <p:cNvSpPr txBox="1"/>
          <p:nvPr/>
        </p:nvSpPr>
        <p:spPr>
          <a:xfrm>
            <a:off x="4627482" y="4308217"/>
            <a:ext cx="1296144" cy="230832"/>
          </a:xfrm>
          <a:prstGeom prst="rect">
            <a:avLst/>
          </a:prstGeom>
          <a:noFill/>
        </p:spPr>
        <p:txBody>
          <a:bodyPr wrap="square" rtlCol="0">
            <a:spAutoFit/>
          </a:bodyPr>
          <a:lstStyle/>
          <a:p>
            <a:r>
              <a:rPr lang="en-GB" sz="900" dirty="0"/>
              <a:t>Detailed Design</a:t>
            </a:r>
          </a:p>
        </p:txBody>
      </p:sp>
      <p:pic>
        <p:nvPicPr>
          <p:cNvPr id="34"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81643" y="3265269"/>
            <a:ext cx="7429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5" name="Rectangular Callout 34"/>
          <p:cNvSpPr/>
          <p:nvPr/>
        </p:nvSpPr>
        <p:spPr>
          <a:xfrm>
            <a:off x="5514409" y="2374464"/>
            <a:ext cx="1091518" cy="832279"/>
          </a:xfrm>
          <a:prstGeom prst="wedgeRectCallout">
            <a:avLst>
              <a:gd name="adj1" fmla="val -57617"/>
              <a:gd name="adj2" fmla="val 99824"/>
            </a:avLst>
          </a:prstGeom>
          <a:ln>
            <a:solidFill>
              <a:schemeClr val="accent5">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Design Change Pack consultation</a:t>
            </a:r>
          </a:p>
          <a:p>
            <a:pPr algn="ctr"/>
            <a:r>
              <a:rPr lang="en-GB" sz="1000" dirty="0"/>
              <a:t>10 working days</a:t>
            </a:r>
          </a:p>
        </p:txBody>
      </p:sp>
      <p:cxnSp>
        <p:nvCxnSpPr>
          <p:cNvPr id="36" name="Straight Arrow Connector 35"/>
          <p:cNvCxnSpPr>
            <a:stCxn id="37" idx="3"/>
            <a:endCxn id="34" idx="2"/>
          </p:cNvCxnSpPr>
          <p:nvPr/>
        </p:nvCxnSpPr>
        <p:spPr>
          <a:xfrm flipV="1">
            <a:off x="5153118" y="3827244"/>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V="1">
            <a:off x="5045143" y="2277781"/>
            <a:ext cx="8385" cy="8994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40"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27984" y="1688733"/>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1" name="Rectangular Callout 40"/>
          <p:cNvSpPr/>
          <p:nvPr/>
        </p:nvSpPr>
        <p:spPr>
          <a:xfrm>
            <a:off x="4299064" y="723285"/>
            <a:ext cx="1606325" cy="816609"/>
          </a:xfrm>
          <a:prstGeom prst="wedgeRectCallout">
            <a:avLst>
              <a:gd name="adj1" fmla="val -11824"/>
              <a:gd name="adj2" fmla="val 62434"/>
            </a:avLst>
          </a:prstGeom>
          <a:ln>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If issues identified  in responses to Design Change Pack -  return to ChMC for further decision making</a:t>
            </a:r>
          </a:p>
        </p:txBody>
      </p:sp>
      <p:sp>
        <p:nvSpPr>
          <p:cNvPr id="42" name="TextBox 41"/>
          <p:cNvSpPr txBox="1"/>
          <p:nvPr/>
        </p:nvSpPr>
        <p:spPr>
          <a:xfrm>
            <a:off x="4726199" y="2662207"/>
            <a:ext cx="637889" cy="369332"/>
          </a:xfrm>
          <a:prstGeom prst="rect">
            <a:avLst/>
          </a:prstGeom>
          <a:solidFill>
            <a:srgbClr val="FFFFFF"/>
          </a:solidFill>
        </p:spPr>
        <p:txBody>
          <a:bodyPr wrap="square" rtlCol="0">
            <a:spAutoFit/>
          </a:bodyPr>
          <a:lstStyle/>
          <a:p>
            <a:r>
              <a:rPr lang="en-GB" sz="900" dirty="0"/>
              <a:t>Design issues</a:t>
            </a:r>
          </a:p>
        </p:txBody>
      </p:sp>
      <p:cxnSp>
        <p:nvCxnSpPr>
          <p:cNvPr id="48" name="Straight Arrow Connector 47"/>
          <p:cNvCxnSpPr/>
          <p:nvPr/>
        </p:nvCxnSpPr>
        <p:spPr>
          <a:xfrm flipH="1">
            <a:off x="1259632" y="2895786"/>
            <a:ext cx="1080120" cy="3321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1370009" y="2827828"/>
            <a:ext cx="812738" cy="400110"/>
          </a:xfrm>
          <a:prstGeom prst="rect">
            <a:avLst/>
          </a:prstGeom>
          <a:solidFill>
            <a:srgbClr val="FFFFFF"/>
          </a:solidFill>
        </p:spPr>
        <p:txBody>
          <a:bodyPr wrap="square" rtlCol="0">
            <a:spAutoFit/>
          </a:bodyPr>
          <a:lstStyle/>
          <a:p>
            <a:r>
              <a:rPr lang="en-GB" sz="1000" dirty="0"/>
              <a:t>EQR Approved</a:t>
            </a:r>
          </a:p>
        </p:txBody>
      </p:sp>
      <p:cxnSp>
        <p:nvCxnSpPr>
          <p:cNvPr id="58" name="Straight Arrow Connector 57"/>
          <p:cNvCxnSpPr>
            <a:endCxn id="69" idx="2"/>
          </p:cNvCxnSpPr>
          <p:nvPr/>
        </p:nvCxnSpPr>
        <p:spPr>
          <a:xfrm>
            <a:off x="5652120" y="3703553"/>
            <a:ext cx="162143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6245886" y="3498562"/>
            <a:ext cx="720081" cy="369332"/>
          </a:xfrm>
          <a:prstGeom prst="rect">
            <a:avLst/>
          </a:prstGeom>
          <a:solidFill>
            <a:srgbClr val="FFFFFF"/>
          </a:solidFill>
        </p:spPr>
        <p:txBody>
          <a:bodyPr wrap="square" rtlCol="0">
            <a:spAutoFit/>
          </a:bodyPr>
          <a:lstStyle/>
          <a:p>
            <a:r>
              <a:rPr lang="en-GB" sz="900" dirty="0"/>
              <a:t>Design agreed </a:t>
            </a:r>
          </a:p>
        </p:txBody>
      </p:sp>
      <p:sp>
        <p:nvSpPr>
          <p:cNvPr id="69" name="Round Diagonal Corner Rectangle 68"/>
          <p:cNvSpPr/>
          <p:nvPr/>
        </p:nvSpPr>
        <p:spPr>
          <a:xfrm>
            <a:off x="7273558" y="3467204"/>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1" name="TextBox 70"/>
          <p:cNvSpPr txBox="1"/>
          <p:nvPr/>
        </p:nvSpPr>
        <p:spPr>
          <a:xfrm>
            <a:off x="7286928" y="3570571"/>
            <a:ext cx="1296144" cy="230832"/>
          </a:xfrm>
          <a:prstGeom prst="rect">
            <a:avLst/>
          </a:prstGeom>
          <a:noFill/>
        </p:spPr>
        <p:txBody>
          <a:bodyPr wrap="square" rtlCol="0">
            <a:spAutoFit/>
          </a:bodyPr>
          <a:lstStyle/>
          <a:p>
            <a:r>
              <a:rPr lang="en-GB" sz="900" dirty="0"/>
              <a:t>Build and Test</a:t>
            </a:r>
          </a:p>
        </p:txBody>
      </p:sp>
      <p:sp>
        <p:nvSpPr>
          <p:cNvPr id="74" name="Rectangular Callout 73"/>
          <p:cNvSpPr/>
          <p:nvPr/>
        </p:nvSpPr>
        <p:spPr>
          <a:xfrm>
            <a:off x="6052947" y="4278371"/>
            <a:ext cx="1826039" cy="627856"/>
          </a:xfrm>
          <a:prstGeom prst="wedgeRectCallout">
            <a:avLst>
              <a:gd name="adj1" fmla="val 28031"/>
              <a:gd name="adj2" fmla="val -99042"/>
            </a:avLst>
          </a:prstGeom>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Change added to Implementation plan and progress updates provided at  ChMC and DSG </a:t>
            </a:r>
          </a:p>
        </p:txBody>
      </p:sp>
      <p:cxnSp>
        <p:nvCxnSpPr>
          <p:cNvPr id="75" name="Straight Arrow Connector 74"/>
          <p:cNvCxnSpPr/>
          <p:nvPr/>
        </p:nvCxnSpPr>
        <p:spPr>
          <a:xfrm flipV="1">
            <a:off x="7826968" y="3063032"/>
            <a:ext cx="0" cy="4319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8" name="Round Diagonal Corner Rectangle 77"/>
          <p:cNvSpPr/>
          <p:nvPr/>
        </p:nvSpPr>
        <p:spPr>
          <a:xfrm>
            <a:off x="7260188" y="2526523"/>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9" name="TextBox 78"/>
          <p:cNvSpPr txBox="1"/>
          <p:nvPr/>
        </p:nvSpPr>
        <p:spPr>
          <a:xfrm>
            <a:off x="7178896" y="2572689"/>
            <a:ext cx="1296144" cy="369332"/>
          </a:xfrm>
          <a:prstGeom prst="rect">
            <a:avLst/>
          </a:prstGeom>
          <a:noFill/>
        </p:spPr>
        <p:txBody>
          <a:bodyPr wrap="square" rtlCol="0">
            <a:spAutoFit/>
          </a:bodyPr>
          <a:lstStyle/>
          <a:p>
            <a:r>
              <a:rPr lang="en-GB" sz="900" dirty="0"/>
              <a:t>  Training /</a:t>
            </a:r>
          </a:p>
          <a:p>
            <a:r>
              <a:rPr lang="en-GB" sz="900" dirty="0"/>
              <a:t> Awareness sessions </a:t>
            </a:r>
          </a:p>
        </p:txBody>
      </p:sp>
      <p:sp>
        <p:nvSpPr>
          <p:cNvPr id="80" name="Round Diagonal Corner Rectangle 79"/>
          <p:cNvSpPr/>
          <p:nvPr/>
        </p:nvSpPr>
        <p:spPr>
          <a:xfrm>
            <a:off x="7251338" y="1662426"/>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1" name="TextBox 80"/>
          <p:cNvSpPr txBox="1"/>
          <p:nvPr/>
        </p:nvSpPr>
        <p:spPr>
          <a:xfrm>
            <a:off x="7264708" y="1714109"/>
            <a:ext cx="1296144" cy="369332"/>
          </a:xfrm>
          <a:prstGeom prst="rect">
            <a:avLst/>
          </a:prstGeom>
          <a:noFill/>
        </p:spPr>
        <p:txBody>
          <a:bodyPr wrap="square" rtlCol="0">
            <a:spAutoFit/>
          </a:bodyPr>
          <a:lstStyle/>
          <a:p>
            <a:r>
              <a:rPr lang="en-GB" sz="900" dirty="0"/>
              <a:t>IDR and implementation</a:t>
            </a:r>
          </a:p>
        </p:txBody>
      </p:sp>
      <p:pic>
        <p:nvPicPr>
          <p:cNvPr id="84"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83524" y="785639"/>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5" name="Rectangular Callout 84"/>
          <p:cNvSpPr/>
          <p:nvPr/>
        </p:nvSpPr>
        <p:spPr>
          <a:xfrm>
            <a:off x="6060168" y="411511"/>
            <a:ext cx="2365518" cy="303357"/>
          </a:xfrm>
          <a:prstGeom prst="wedgeRectCallout">
            <a:avLst>
              <a:gd name="adj1" fmla="val -285"/>
              <a:gd name="adj2" fmla="val 172574"/>
            </a:avLst>
          </a:prstGeom>
          <a:ln>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Closedown report approved at ChMC</a:t>
            </a:r>
          </a:p>
        </p:txBody>
      </p:sp>
      <p:cxnSp>
        <p:nvCxnSpPr>
          <p:cNvPr id="87" name="Straight Arrow Connector 86"/>
          <p:cNvCxnSpPr/>
          <p:nvPr/>
        </p:nvCxnSpPr>
        <p:spPr>
          <a:xfrm flipV="1">
            <a:off x="7814861" y="2109159"/>
            <a:ext cx="0" cy="4319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stCxn id="80" idx="3"/>
          </p:cNvCxnSpPr>
          <p:nvPr/>
        </p:nvCxnSpPr>
        <p:spPr>
          <a:xfrm flipV="1">
            <a:off x="7827402" y="1343037"/>
            <a:ext cx="8572" cy="3193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40" idx="2"/>
          </p:cNvCxnSpPr>
          <p:nvPr/>
        </p:nvCxnSpPr>
        <p:spPr>
          <a:xfrm flipH="1">
            <a:off x="3314458" y="2250708"/>
            <a:ext cx="1665976" cy="25189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4079444" y="2850490"/>
            <a:ext cx="637889" cy="369332"/>
          </a:xfrm>
          <a:prstGeom prst="rect">
            <a:avLst/>
          </a:prstGeom>
          <a:solidFill>
            <a:srgbClr val="FFFFFF"/>
          </a:solidFill>
        </p:spPr>
        <p:txBody>
          <a:bodyPr wrap="square" rtlCol="0">
            <a:spAutoFit/>
          </a:bodyPr>
          <a:lstStyle/>
          <a:p>
            <a:r>
              <a:rPr lang="en-GB" sz="900" dirty="0"/>
              <a:t>Revisit Design</a:t>
            </a:r>
          </a:p>
        </p:txBody>
      </p:sp>
      <p:cxnSp>
        <p:nvCxnSpPr>
          <p:cNvPr id="55" name="Straight Connector 54"/>
          <p:cNvCxnSpPr/>
          <p:nvPr/>
        </p:nvCxnSpPr>
        <p:spPr>
          <a:xfrm>
            <a:off x="5532884" y="2083441"/>
            <a:ext cx="9299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6496163" y="2135124"/>
            <a:ext cx="716057" cy="14989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5997861" y="1856810"/>
            <a:ext cx="720081" cy="369332"/>
          </a:xfrm>
          <a:prstGeom prst="rect">
            <a:avLst/>
          </a:prstGeom>
          <a:solidFill>
            <a:srgbClr val="FFFFFF"/>
          </a:solidFill>
        </p:spPr>
        <p:txBody>
          <a:bodyPr wrap="square" rtlCol="0">
            <a:spAutoFit/>
          </a:bodyPr>
          <a:lstStyle/>
          <a:p>
            <a:r>
              <a:rPr lang="en-GB" sz="900" dirty="0"/>
              <a:t>Design agreed </a:t>
            </a:r>
          </a:p>
        </p:txBody>
      </p:sp>
    </p:spTree>
    <p:extLst>
      <p:ext uri="{BB962C8B-B14F-4D97-AF65-F5344CB8AC3E}">
        <p14:creationId xmlns:p14="http://schemas.microsoft.com/office/powerpoint/2010/main" val="2290938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02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6"/>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9"/>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2"/>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40"/>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41"/>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52"/>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54"/>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58"/>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57"/>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60"/>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69"/>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55"/>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59"/>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71"/>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74"/>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nodeType="clickEffect">
                                  <p:stCondLst>
                                    <p:cond delay="0"/>
                                  </p:stCondLst>
                                  <p:childTnLst>
                                    <p:set>
                                      <p:cBhvr>
                                        <p:cTn id="104" dur="1" fill="hold">
                                          <p:stCondLst>
                                            <p:cond delay="0"/>
                                          </p:stCondLst>
                                        </p:cTn>
                                        <p:tgtEl>
                                          <p:spTgt spid="75"/>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79"/>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78"/>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nodeType="clickEffect">
                                  <p:stCondLst>
                                    <p:cond delay="0"/>
                                  </p:stCondLst>
                                  <p:childTnLst>
                                    <p:set>
                                      <p:cBhvr>
                                        <p:cTn id="112" dur="1" fill="hold">
                                          <p:stCondLst>
                                            <p:cond delay="0"/>
                                          </p:stCondLst>
                                        </p:cTn>
                                        <p:tgtEl>
                                          <p:spTgt spid="87"/>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81"/>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80"/>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nodeType="clickEffect">
                                  <p:stCondLst>
                                    <p:cond delay="0"/>
                                  </p:stCondLst>
                                  <p:childTnLst>
                                    <p:set>
                                      <p:cBhvr>
                                        <p:cTn id="120" dur="1" fill="hold">
                                          <p:stCondLst>
                                            <p:cond delay="0"/>
                                          </p:stCondLst>
                                        </p:cTn>
                                        <p:tgtEl>
                                          <p:spTgt spid="88"/>
                                        </p:tgtEl>
                                        <p:attrNameLst>
                                          <p:attrName>style.visibility</p:attrName>
                                        </p:attrNameLst>
                                      </p:cBhvr>
                                      <p:to>
                                        <p:strVal val="visible"/>
                                      </p:to>
                                    </p:set>
                                  </p:childTnLst>
                                </p:cTn>
                              </p:par>
                              <p:par>
                                <p:cTn id="121" presetID="1" presetClass="entr" presetSubtype="0" fill="hold" nodeType="withEffect">
                                  <p:stCondLst>
                                    <p:cond delay="0"/>
                                  </p:stCondLst>
                                  <p:childTnLst>
                                    <p:set>
                                      <p:cBhvr>
                                        <p:cTn id="122" dur="1" fill="hold">
                                          <p:stCondLst>
                                            <p:cond delay="0"/>
                                          </p:stCondLst>
                                        </p:cTn>
                                        <p:tgtEl>
                                          <p:spTgt spid="84"/>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21" grpId="0" animBg="1"/>
      <p:bldP spid="30" grpId="0" animBg="1"/>
      <p:bldP spid="31" grpId="0" animBg="1"/>
      <p:bldP spid="32" grpId="0" animBg="1"/>
      <p:bldP spid="22" grpId="0" animBg="1"/>
      <p:bldP spid="25" grpId="0"/>
      <p:bldP spid="26" grpId="0" animBg="1"/>
      <p:bldP spid="29" grpId="0" animBg="1"/>
      <p:bldP spid="37" grpId="0" animBg="1"/>
      <p:bldP spid="38" grpId="0"/>
      <p:bldP spid="35" grpId="0" animBg="1"/>
      <p:bldP spid="41" grpId="0" animBg="1"/>
      <p:bldP spid="42" grpId="0" animBg="1"/>
      <p:bldP spid="47" grpId="0" animBg="1"/>
      <p:bldP spid="57" grpId="0" animBg="1"/>
      <p:bldP spid="69" grpId="0" animBg="1"/>
      <p:bldP spid="71" grpId="0"/>
      <p:bldP spid="74" grpId="0" animBg="1"/>
      <p:bldP spid="78" grpId="0" animBg="1"/>
      <p:bldP spid="79" grpId="0"/>
      <p:bldP spid="80" grpId="0" animBg="1"/>
      <p:bldP spid="81" grpId="0"/>
      <p:bldP spid="85" grpId="0" animBg="1"/>
      <p:bldP spid="54" grpId="0" animBg="1"/>
      <p:bldP spid="6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Change Releases</a:t>
            </a:r>
          </a:p>
        </p:txBody>
      </p:sp>
      <p:sp>
        <p:nvSpPr>
          <p:cNvPr id="3" name="Content Placeholder 2"/>
          <p:cNvSpPr>
            <a:spLocks noGrp="1"/>
          </p:cNvSpPr>
          <p:nvPr>
            <p:ph idx="1"/>
          </p:nvPr>
        </p:nvSpPr>
        <p:spPr>
          <a:xfrm>
            <a:off x="457200" y="843558"/>
            <a:ext cx="8229600" cy="3888432"/>
          </a:xfrm>
        </p:spPr>
        <p:txBody>
          <a:bodyPr>
            <a:normAutofit fontScale="85000" lnSpcReduction="20000"/>
          </a:bodyPr>
          <a:lstStyle/>
          <a:p>
            <a:pPr marL="0" indent="0">
              <a:buNone/>
            </a:pPr>
            <a:r>
              <a:rPr lang="en-GB" sz="2000" dirty="0"/>
              <a:t>Since Project Nexus go live in June 2017 Xoserve implements changes to systems, processes or documentation in scheduled Releases:</a:t>
            </a:r>
          </a:p>
          <a:p>
            <a:pPr marL="0" indent="0">
              <a:buNone/>
            </a:pPr>
            <a:endParaRPr lang="en-GB" sz="2000" dirty="0"/>
          </a:p>
          <a:p>
            <a:r>
              <a:rPr lang="en-GB" sz="2000" dirty="0"/>
              <a:t>Major Release – Scheduled for February, June and November each year consisting of a number of Change Proposals that have customer impacts and may need Industry testing (Market Trials)</a:t>
            </a:r>
          </a:p>
          <a:p>
            <a:endParaRPr lang="en-GB" sz="2000" dirty="0"/>
          </a:p>
          <a:p>
            <a:r>
              <a:rPr lang="en-GB" sz="2000" dirty="0"/>
              <a:t>Minor Release – Changes </a:t>
            </a:r>
            <a:r>
              <a:rPr lang="en-US" sz="2000" dirty="0"/>
              <a:t>that are less than 100 days effort to deliver and/or prioritised for delivery before the next available Major Release. Typically changes with little or no impact to external customer’s processes or systems as these ‘larger’ changes would be placed for delivery within a ‘Major Release’ where possible. </a:t>
            </a:r>
          </a:p>
          <a:p>
            <a:endParaRPr lang="en-GB" sz="2000" dirty="0"/>
          </a:p>
          <a:p>
            <a:r>
              <a:rPr lang="en-GB" sz="2000" dirty="0"/>
              <a:t>Minor Enhancements – small internal only changes or changes resulting from defects</a:t>
            </a:r>
          </a:p>
        </p:txBody>
      </p:sp>
    </p:spTree>
    <p:extLst>
      <p:ext uri="{BB962C8B-B14F-4D97-AF65-F5344CB8AC3E}">
        <p14:creationId xmlns:p14="http://schemas.microsoft.com/office/powerpoint/2010/main" val="2238738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Change Packs - What is a Change Pack?</a:t>
            </a:r>
          </a:p>
        </p:txBody>
      </p:sp>
      <p:sp>
        <p:nvSpPr>
          <p:cNvPr id="4" name="TextBox 3"/>
          <p:cNvSpPr txBox="1"/>
          <p:nvPr/>
        </p:nvSpPr>
        <p:spPr>
          <a:xfrm>
            <a:off x="611560" y="1131590"/>
            <a:ext cx="8208912" cy="3274743"/>
          </a:xfrm>
          <a:prstGeom prst="rect">
            <a:avLst/>
          </a:prstGeom>
          <a:noFill/>
        </p:spPr>
        <p:txBody>
          <a:bodyPr wrap="square" rtlCol="0">
            <a:spAutoFit/>
          </a:bodyPr>
          <a:lstStyle/>
          <a:p>
            <a:pPr marL="342900" indent="-342900">
              <a:lnSpc>
                <a:spcPct val="80000"/>
              </a:lnSpc>
              <a:spcBef>
                <a:spcPct val="20000"/>
              </a:spcBef>
              <a:buFont typeface="Arial" panose="020B0604020202020204" pitchFamily="34" charset="0"/>
              <a:buChar char="•"/>
            </a:pPr>
            <a:r>
              <a:rPr lang="en-US" sz="1700" dirty="0">
                <a:latin typeface="Arial" panose="020B0604020202020204" pitchFamily="34" charset="0"/>
                <a:cs typeface="Arial" panose="020B0604020202020204" pitchFamily="34" charset="0"/>
              </a:rPr>
              <a:t>Change Packs are documents we use to communicate Xoserve changes to UK Link systems, interfaces and documents to our external customers</a:t>
            </a:r>
          </a:p>
          <a:p>
            <a:pPr marL="342900" indent="-342900">
              <a:lnSpc>
                <a:spcPct val="80000"/>
              </a:lnSpc>
              <a:spcBef>
                <a:spcPct val="20000"/>
              </a:spcBef>
              <a:buFont typeface="Arial" panose="020B0604020202020204" pitchFamily="34" charset="0"/>
              <a:buChar char="•"/>
            </a:pPr>
            <a:endParaRPr lang="en-US" sz="1700" dirty="0">
              <a:latin typeface="Arial" panose="020B0604020202020204" pitchFamily="34" charset="0"/>
              <a:cs typeface="Arial" panose="020B0604020202020204" pitchFamily="34" charset="0"/>
            </a:endParaRPr>
          </a:p>
          <a:p>
            <a:pPr marL="342900" indent="-342900">
              <a:lnSpc>
                <a:spcPct val="80000"/>
              </a:lnSpc>
              <a:spcBef>
                <a:spcPct val="20000"/>
              </a:spcBef>
              <a:buFont typeface="Arial" panose="020B0604020202020204" pitchFamily="34" charset="0"/>
              <a:buChar char="•"/>
            </a:pPr>
            <a:r>
              <a:rPr lang="en-US" sz="1700" dirty="0">
                <a:latin typeface="Arial" panose="020B0604020202020204" pitchFamily="34" charset="0"/>
                <a:cs typeface="Arial" panose="020B0604020202020204" pitchFamily="34" charset="0"/>
              </a:rPr>
              <a:t>The Customer Change team currently issue Change Packs within a single email on a monthly basis the first Monday following the DSC Change Management Committee (ChMC) meeting. </a:t>
            </a:r>
          </a:p>
          <a:p>
            <a:pPr marL="342900" indent="-342900">
              <a:lnSpc>
                <a:spcPct val="80000"/>
              </a:lnSpc>
              <a:spcBef>
                <a:spcPct val="20000"/>
              </a:spcBef>
              <a:buFont typeface="Arial" panose="020B0604020202020204" pitchFamily="34" charset="0"/>
              <a:buChar char="•"/>
            </a:pPr>
            <a:endParaRPr lang="en-US" sz="1700" dirty="0">
              <a:latin typeface="Arial" panose="020B0604020202020204" pitchFamily="34" charset="0"/>
              <a:cs typeface="Arial" panose="020B0604020202020204" pitchFamily="34" charset="0"/>
            </a:endParaRPr>
          </a:p>
          <a:p>
            <a:pPr marL="342900" indent="-342900">
              <a:lnSpc>
                <a:spcPct val="80000"/>
              </a:lnSpc>
              <a:spcBef>
                <a:spcPct val="20000"/>
              </a:spcBef>
              <a:buFont typeface="Arial" panose="020B0604020202020204" pitchFamily="34" charset="0"/>
              <a:buChar char="•"/>
            </a:pPr>
            <a:r>
              <a:rPr lang="en-US" sz="1700" dirty="0">
                <a:latin typeface="Arial" panose="020B0604020202020204" pitchFamily="34" charset="0"/>
                <a:cs typeface="Arial" panose="020B0604020202020204" pitchFamily="34" charset="0"/>
              </a:rPr>
              <a:t>Occasionally there is a requirement to issue extraordinary Change Packs</a:t>
            </a:r>
          </a:p>
          <a:p>
            <a:pPr marL="342900" indent="-342900">
              <a:lnSpc>
                <a:spcPct val="80000"/>
              </a:lnSpc>
              <a:spcBef>
                <a:spcPct val="20000"/>
              </a:spcBef>
              <a:buFont typeface="Arial" panose="020B0604020202020204" pitchFamily="34" charset="0"/>
              <a:buChar char="•"/>
            </a:pPr>
            <a:endParaRPr lang="en-US" sz="1700" dirty="0">
              <a:latin typeface="Arial" panose="020B0604020202020204" pitchFamily="34" charset="0"/>
              <a:cs typeface="Arial" panose="020B0604020202020204" pitchFamily="34" charset="0"/>
            </a:endParaRPr>
          </a:p>
          <a:p>
            <a:pPr marL="342900" indent="-342900">
              <a:lnSpc>
                <a:spcPct val="80000"/>
              </a:lnSpc>
              <a:spcBef>
                <a:spcPct val="20000"/>
              </a:spcBef>
              <a:buFont typeface="Arial" panose="020B0604020202020204" pitchFamily="34" charset="0"/>
              <a:buChar char="•"/>
            </a:pPr>
            <a:r>
              <a:rPr lang="en-US" sz="1700" dirty="0">
                <a:latin typeface="Arial" panose="020B0604020202020204" pitchFamily="34" charset="0"/>
                <a:cs typeface="Arial" panose="020B0604020202020204" pitchFamily="34" charset="0"/>
              </a:rPr>
              <a:t>There are four types of Change Packs which are described in the next slide </a:t>
            </a:r>
            <a:r>
              <a:rPr lang="en-US" dirty="0"/>
              <a:t>	</a:t>
            </a:r>
          </a:p>
          <a:p>
            <a:r>
              <a:rPr lang="en-US" dirty="0"/>
              <a:t>	</a:t>
            </a:r>
          </a:p>
          <a:p>
            <a:endParaRPr lang="en-GB" dirty="0"/>
          </a:p>
        </p:txBody>
      </p:sp>
    </p:spTree>
    <p:extLst>
      <p:ext uri="{BB962C8B-B14F-4D97-AF65-F5344CB8AC3E}">
        <p14:creationId xmlns:p14="http://schemas.microsoft.com/office/powerpoint/2010/main" val="1320446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123478"/>
            <a:ext cx="8229600" cy="637580"/>
          </a:xfrm>
        </p:spPr>
        <p:txBody>
          <a:bodyPr>
            <a:normAutofit/>
          </a:bodyPr>
          <a:lstStyle/>
          <a:p>
            <a:r>
              <a:rPr lang="en-GB" dirty="0"/>
              <a:t>Change Packs – Types </a:t>
            </a:r>
          </a:p>
        </p:txBody>
      </p:sp>
      <p:sp>
        <p:nvSpPr>
          <p:cNvPr id="6" name="TextBox 5"/>
          <p:cNvSpPr txBox="1"/>
          <p:nvPr/>
        </p:nvSpPr>
        <p:spPr>
          <a:xfrm>
            <a:off x="323528" y="843558"/>
            <a:ext cx="8496944" cy="646331"/>
          </a:xfrm>
          <a:prstGeom prst="rect">
            <a:avLst/>
          </a:prstGeom>
          <a:noFill/>
        </p:spPr>
        <p:txBody>
          <a:bodyPr wrap="square" rtlCol="0">
            <a:spAutoFit/>
          </a:bodyPr>
          <a:lstStyle/>
          <a:p>
            <a:pPr marL="285750" indent="-285750">
              <a:buFont typeface="Arial" panose="020B0604020202020204" pitchFamily="34" charset="0"/>
              <a:buChar char="•"/>
            </a:pPr>
            <a:r>
              <a:rPr lang="en-GB" dirty="0"/>
              <a:t>There are four types of Change Packs issued at different stages within the End to End Change Process: </a:t>
            </a:r>
          </a:p>
        </p:txBody>
      </p:sp>
      <p:sp>
        <p:nvSpPr>
          <p:cNvPr id="8" name="Rectangle 7"/>
          <p:cNvSpPr/>
          <p:nvPr/>
        </p:nvSpPr>
        <p:spPr>
          <a:xfrm>
            <a:off x="611560" y="1599831"/>
            <a:ext cx="144016" cy="216024"/>
          </a:xfrm>
          <a:prstGeom prst="rect">
            <a:avLst/>
          </a:prstGeom>
          <a:solidFill>
            <a:srgbClr val="40D1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p:cNvSpPr/>
          <p:nvPr/>
        </p:nvSpPr>
        <p:spPr>
          <a:xfrm>
            <a:off x="611560" y="1923678"/>
            <a:ext cx="144016" cy="216024"/>
          </a:xfrm>
          <a:prstGeom prst="rect">
            <a:avLst/>
          </a:prstGeom>
          <a:solidFill>
            <a:srgbClr val="FCBC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extBox 9"/>
          <p:cNvSpPr txBox="1"/>
          <p:nvPr/>
        </p:nvSpPr>
        <p:spPr>
          <a:xfrm>
            <a:off x="971600" y="1553954"/>
            <a:ext cx="7272808" cy="307777"/>
          </a:xfrm>
          <a:prstGeom prst="rect">
            <a:avLst/>
          </a:prstGeom>
          <a:noFill/>
        </p:spPr>
        <p:txBody>
          <a:bodyPr wrap="square" rtlCol="0">
            <a:spAutoFit/>
          </a:bodyPr>
          <a:lstStyle/>
          <a:p>
            <a:r>
              <a:rPr lang="en-GB" sz="1400" dirty="0"/>
              <a:t>Project Manager Responsibility to create, Customer Change issue and publish responses</a:t>
            </a:r>
          </a:p>
        </p:txBody>
      </p:sp>
      <p:sp>
        <p:nvSpPr>
          <p:cNvPr id="12" name="TextBox 11"/>
          <p:cNvSpPr txBox="1"/>
          <p:nvPr/>
        </p:nvSpPr>
        <p:spPr>
          <a:xfrm>
            <a:off x="971600" y="1851670"/>
            <a:ext cx="7200800" cy="307777"/>
          </a:xfrm>
          <a:prstGeom prst="rect">
            <a:avLst/>
          </a:prstGeom>
          <a:noFill/>
        </p:spPr>
        <p:txBody>
          <a:bodyPr wrap="square" rtlCol="0">
            <a:spAutoFit/>
          </a:bodyPr>
          <a:lstStyle/>
          <a:p>
            <a:r>
              <a:rPr lang="en-GB" sz="1400" dirty="0"/>
              <a:t>Customer Change Team Responsibility to create, issue and publish responses </a:t>
            </a:r>
          </a:p>
        </p:txBody>
      </p:sp>
      <p:sp>
        <p:nvSpPr>
          <p:cNvPr id="13" name="Rectangle 12"/>
          <p:cNvSpPr/>
          <p:nvPr/>
        </p:nvSpPr>
        <p:spPr>
          <a:xfrm>
            <a:off x="690464" y="2372982"/>
            <a:ext cx="2513384" cy="504056"/>
          </a:xfrm>
          <a:prstGeom prst="rect">
            <a:avLst/>
          </a:prstGeom>
          <a:solidFill>
            <a:srgbClr val="3E5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ectangle 13"/>
          <p:cNvSpPr/>
          <p:nvPr/>
        </p:nvSpPr>
        <p:spPr>
          <a:xfrm>
            <a:off x="3942987" y="2387084"/>
            <a:ext cx="1512168" cy="504056"/>
          </a:xfrm>
          <a:prstGeom prst="rect">
            <a:avLst/>
          </a:prstGeom>
          <a:solidFill>
            <a:srgbClr val="3E5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TextBox 15"/>
          <p:cNvSpPr txBox="1"/>
          <p:nvPr/>
        </p:nvSpPr>
        <p:spPr>
          <a:xfrm>
            <a:off x="964288" y="2418442"/>
            <a:ext cx="1901316" cy="369332"/>
          </a:xfrm>
          <a:prstGeom prst="rect">
            <a:avLst/>
          </a:prstGeom>
          <a:noFill/>
        </p:spPr>
        <p:txBody>
          <a:bodyPr wrap="square" rtlCol="0">
            <a:spAutoFit/>
          </a:bodyPr>
          <a:lstStyle/>
          <a:p>
            <a:pPr algn="ctr"/>
            <a:r>
              <a:rPr lang="en-GB" dirty="0">
                <a:solidFill>
                  <a:schemeClr val="bg1"/>
                </a:solidFill>
              </a:rPr>
              <a:t>Capture</a:t>
            </a:r>
          </a:p>
        </p:txBody>
      </p:sp>
      <p:sp>
        <p:nvSpPr>
          <p:cNvPr id="17" name="TextBox 16"/>
          <p:cNvSpPr txBox="1"/>
          <p:nvPr/>
        </p:nvSpPr>
        <p:spPr>
          <a:xfrm>
            <a:off x="4050999" y="2440344"/>
            <a:ext cx="1296144" cy="369332"/>
          </a:xfrm>
          <a:prstGeom prst="rect">
            <a:avLst/>
          </a:prstGeom>
          <a:noFill/>
        </p:spPr>
        <p:txBody>
          <a:bodyPr wrap="square" rtlCol="0">
            <a:spAutoFit/>
          </a:bodyPr>
          <a:lstStyle/>
          <a:p>
            <a:pPr algn="ctr"/>
            <a:r>
              <a:rPr lang="en-GB" dirty="0">
                <a:solidFill>
                  <a:schemeClr val="bg1"/>
                </a:solidFill>
              </a:rPr>
              <a:t>Design</a:t>
            </a:r>
          </a:p>
        </p:txBody>
      </p:sp>
      <p:sp>
        <p:nvSpPr>
          <p:cNvPr id="19" name="Rectangle 18"/>
          <p:cNvSpPr/>
          <p:nvPr/>
        </p:nvSpPr>
        <p:spPr>
          <a:xfrm>
            <a:off x="6156176" y="2387084"/>
            <a:ext cx="1512168" cy="504056"/>
          </a:xfrm>
          <a:prstGeom prst="rect">
            <a:avLst/>
          </a:prstGeom>
          <a:solidFill>
            <a:srgbClr val="3E5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TextBox 17"/>
          <p:cNvSpPr txBox="1"/>
          <p:nvPr/>
        </p:nvSpPr>
        <p:spPr>
          <a:xfrm>
            <a:off x="6120172" y="2469835"/>
            <a:ext cx="1584176" cy="338554"/>
          </a:xfrm>
          <a:prstGeom prst="rect">
            <a:avLst/>
          </a:prstGeom>
          <a:noFill/>
        </p:spPr>
        <p:txBody>
          <a:bodyPr wrap="square" rtlCol="0">
            <a:spAutoFit/>
          </a:bodyPr>
          <a:lstStyle/>
          <a:p>
            <a:pPr algn="ctr"/>
            <a:r>
              <a:rPr lang="en-GB" sz="1600" dirty="0">
                <a:solidFill>
                  <a:srgbClr val="FFFFFF"/>
                </a:solidFill>
              </a:rPr>
              <a:t>Implementation</a:t>
            </a:r>
          </a:p>
        </p:txBody>
      </p:sp>
      <p:sp>
        <p:nvSpPr>
          <p:cNvPr id="22" name="Rectangle 21"/>
          <p:cNvSpPr/>
          <p:nvPr/>
        </p:nvSpPr>
        <p:spPr>
          <a:xfrm rot="5400000">
            <a:off x="6544943" y="2976648"/>
            <a:ext cx="734634" cy="720080"/>
          </a:xfrm>
          <a:prstGeom prst="rect">
            <a:avLst/>
          </a:prstGeom>
          <a:solidFill>
            <a:srgbClr val="40D1F5"/>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dirty="0"/>
              <a:t>CP</a:t>
            </a:r>
          </a:p>
          <a:p>
            <a:pPr algn="ctr"/>
            <a:r>
              <a:rPr lang="en-GB" dirty="0"/>
              <a:t>4</a:t>
            </a:r>
          </a:p>
        </p:txBody>
      </p:sp>
      <p:sp>
        <p:nvSpPr>
          <p:cNvPr id="42" name="Rectangle 41"/>
          <p:cNvSpPr/>
          <p:nvPr/>
        </p:nvSpPr>
        <p:spPr>
          <a:xfrm rot="5400000">
            <a:off x="4288189" y="2976648"/>
            <a:ext cx="734634" cy="720080"/>
          </a:xfrm>
          <a:prstGeom prst="rect">
            <a:avLst/>
          </a:prstGeom>
          <a:solidFill>
            <a:srgbClr val="40D1F5"/>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dirty="0"/>
              <a:t>CP</a:t>
            </a:r>
          </a:p>
          <a:p>
            <a:pPr algn="ctr"/>
            <a:r>
              <a:rPr lang="en-GB" dirty="0"/>
              <a:t>3</a:t>
            </a:r>
          </a:p>
        </p:txBody>
      </p:sp>
      <p:sp>
        <p:nvSpPr>
          <p:cNvPr id="43" name="Rectangle 42"/>
          <p:cNvSpPr/>
          <p:nvPr/>
        </p:nvSpPr>
        <p:spPr>
          <a:xfrm rot="5400000">
            <a:off x="748299" y="2976648"/>
            <a:ext cx="734634" cy="720080"/>
          </a:xfrm>
          <a:prstGeom prst="rect">
            <a:avLst/>
          </a:prstGeom>
          <a:solidFill>
            <a:srgbClr val="FCBC55"/>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dirty="0">
                <a:solidFill>
                  <a:schemeClr val="tx1"/>
                </a:solidFill>
              </a:rPr>
              <a:t>CP</a:t>
            </a:r>
          </a:p>
          <a:p>
            <a:pPr algn="ctr"/>
            <a:r>
              <a:rPr lang="en-GB" dirty="0">
                <a:solidFill>
                  <a:schemeClr val="tx1"/>
                </a:solidFill>
              </a:rPr>
              <a:t>1</a:t>
            </a:r>
          </a:p>
        </p:txBody>
      </p:sp>
      <p:sp>
        <p:nvSpPr>
          <p:cNvPr id="44" name="Rectangle 43"/>
          <p:cNvSpPr/>
          <p:nvPr/>
        </p:nvSpPr>
        <p:spPr>
          <a:xfrm rot="5400000">
            <a:off x="2476491" y="2976648"/>
            <a:ext cx="734634" cy="720080"/>
          </a:xfrm>
          <a:prstGeom prst="rect">
            <a:avLst/>
          </a:prstGeom>
          <a:solidFill>
            <a:srgbClr val="FCBC55"/>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dirty="0">
                <a:solidFill>
                  <a:schemeClr val="tx1"/>
                </a:solidFill>
              </a:rPr>
              <a:t>CP</a:t>
            </a:r>
          </a:p>
          <a:p>
            <a:pPr algn="ctr"/>
            <a:r>
              <a:rPr lang="en-GB" dirty="0">
                <a:solidFill>
                  <a:schemeClr val="tx1"/>
                </a:solidFill>
              </a:rPr>
              <a:t>2</a:t>
            </a:r>
          </a:p>
        </p:txBody>
      </p:sp>
      <p:sp>
        <p:nvSpPr>
          <p:cNvPr id="27" name="TextBox 26"/>
          <p:cNvSpPr txBox="1"/>
          <p:nvPr/>
        </p:nvSpPr>
        <p:spPr>
          <a:xfrm>
            <a:off x="186043" y="3704005"/>
            <a:ext cx="1800200" cy="969496"/>
          </a:xfrm>
          <a:prstGeom prst="rect">
            <a:avLst/>
          </a:prstGeom>
          <a:noFill/>
        </p:spPr>
        <p:txBody>
          <a:bodyPr wrap="square" rtlCol="0">
            <a:spAutoFit/>
          </a:bodyPr>
          <a:lstStyle/>
          <a:p>
            <a:pPr algn="ctr"/>
            <a:r>
              <a:rPr lang="en-GB" sz="1200" b="1" dirty="0"/>
              <a:t>Initial Review with DSC Customers </a:t>
            </a:r>
          </a:p>
          <a:p>
            <a:pPr algn="ctr"/>
            <a:r>
              <a:rPr lang="en-GB" sz="1100" dirty="0"/>
              <a:t>following a deferral at DSC Change Management Committee</a:t>
            </a:r>
          </a:p>
        </p:txBody>
      </p:sp>
      <p:sp>
        <p:nvSpPr>
          <p:cNvPr id="28" name="TextBox 27"/>
          <p:cNvSpPr txBox="1"/>
          <p:nvPr/>
        </p:nvSpPr>
        <p:spPr>
          <a:xfrm>
            <a:off x="1928868" y="3741333"/>
            <a:ext cx="1800200" cy="1138773"/>
          </a:xfrm>
          <a:prstGeom prst="rect">
            <a:avLst/>
          </a:prstGeom>
          <a:noFill/>
        </p:spPr>
        <p:txBody>
          <a:bodyPr wrap="square" rtlCol="0">
            <a:spAutoFit/>
          </a:bodyPr>
          <a:lstStyle/>
          <a:p>
            <a:pPr algn="ctr"/>
            <a:r>
              <a:rPr lang="en-GB" sz="1200" b="1" dirty="0"/>
              <a:t>Solution Review with DSC Customers</a:t>
            </a:r>
            <a:r>
              <a:rPr lang="en-GB" sz="1200" dirty="0"/>
              <a:t> </a:t>
            </a:r>
          </a:p>
          <a:p>
            <a:pPr algn="ctr"/>
            <a:r>
              <a:rPr lang="en-GB" sz="1100" dirty="0"/>
              <a:t>of Solution Option  Assessment(s) following recommendation from the Delivery Sub Group</a:t>
            </a:r>
          </a:p>
        </p:txBody>
      </p:sp>
      <p:sp>
        <p:nvSpPr>
          <p:cNvPr id="30" name="TextBox 29"/>
          <p:cNvSpPr txBox="1"/>
          <p:nvPr/>
        </p:nvSpPr>
        <p:spPr>
          <a:xfrm>
            <a:off x="3743908" y="3748044"/>
            <a:ext cx="2009418" cy="1138773"/>
          </a:xfrm>
          <a:prstGeom prst="rect">
            <a:avLst/>
          </a:prstGeom>
          <a:noFill/>
        </p:spPr>
        <p:txBody>
          <a:bodyPr wrap="square" rtlCol="0">
            <a:spAutoFit/>
          </a:bodyPr>
          <a:lstStyle/>
          <a:p>
            <a:pPr algn="ctr"/>
            <a:r>
              <a:rPr lang="en-GB" sz="1200" b="1" dirty="0"/>
              <a:t>Design Specification </a:t>
            </a:r>
          </a:p>
          <a:p>
            <a:pPr algn="ctr"/>
            <a:r>
              <a:rPr lang="en-GB" sz="1200" dirty="0"/>
              <a:t> </a:t>
            </a:r>
            <a:r>
              <a:rPr lang="en-GB" sz="1100" dirty="0"/>
              <a:t>to acquire industry support of the detailed design specification before the change enters the delivery stages.</a:t>
            </a:r>
          </a:p>
        </p:txBody>
      </p:sp>
      <p:sp>
        <p:nvSpPr>
          <p:cNvPr id="31" name="TextBox 30"/>
          <p:cNvSpPr txBox="1"/>
          <p:nvPr/>
        </p:nvSpPr>
        <p:spPr>
          <a:xfrm>
            <a:off x="5868144" y="3740237"/>
            <a:ext cx="2088232" cy="954107"/>
          </a:xfrm>
          <a:prstGeom prst="rect">
            <a:avLst/>
          </a:prstGeom>
          <a:noFill/>
        </p:spPr>
        <p:txBody>
          <a:bodyPr wrap="square" rtlCol="0">
            <a:spAutoFit/>
          </a:bodyPr>
          <a:lstStyle/>
          <a:p>
            <a:pPr algn="ctr"/>
            <a:r>
              <a:rPr lang="en-GB" sz="1200" b="1" dirty="0"/>
              <a:t>Implementation Notice </a:t>
            </a:r>
          </a:p>
          <a:p>
            <a:pPr algn="ctr"/>
            <a:r>
              <a:rPr lang="en-GB" sz="1100" dirty="0"/>
              <a:t> to inform DSC Customers that the change has been implemented; for information only</a:t>
            </a:r>
          </a:p>
        </p:txBody>
      </p:sp>
    </p:spTree>
    <p:extLst>
      <p:ext uri="{BB962C8B-B14F-4D97-AF65-F5344CB8AC3E}">
        <p14:creationId xmlns:p14="http://schemas.microsoft.com/office/powerpoint/2010/main" val="1621116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34524"/>
            <a:ext cx="8688388" cy="723900"/>
          </a:xfrm>
        </p:spPr>
        <p:txBody>
          <a:bodyPr/>
          <a:lstStyle/>
          <a:p>
            <a:r>
              <a:rPr lang="en-GB" dirty="0"/>
              <a:t> Introduction and Purpose of Document</a:t>
            </a:r>
          </a:p>
        </p:txBody>
      </p:sp>
      <p:sp>
        <p:nvSpPr>
          <p:cNvPr id="5" name="Content Placeholder 4"/>
          <p:cNvSpPr>
            <a:spLocks noGrp="1"/>
          </p:cNvSpPr>
          <p:nvPr>
            <p:ph idx="1"/>
          </p:nvPr>
        </p:nvSpPr>
        <p:spPr>
          <a:xfrm>
            <a:off x="179512" y="987574"/>
            <a:ext cx="8964488" cy="3888432"/>
          </a:xfrm>
        </p:spPr>
        <p:txBody>
          <a:bodyPr>
            <a:normAutofit/>
          </a:bodyPr>
          <a:lstStyle/>
          <a:p>
            <a:r>
              <a:rPr lang="en-GB" sz="2000" dirty="0"/>
              <a:t>This presentation has been created to provide:</a:t>
            </a:r>
          </a:p>
          <a:p>
            <a:pPr lvl="1"/>
            <a:endParaRPr lang="en-GB" sz="800" dirty="0"/>
          </a:p>
          <a:p>
            <a:pPr lvl="1"/>
            <a:r>
              <a:rPr lang="en-GB" sz="2000" dirty="0"/>
              <a:t>Introduction to the Data Service Contract (DSC) change process</a:t>
            </a:r>
          </a:p>
          <a:p>
            <a:pPr lvl="1"/>
            <a:r>
              <a:rPr lang="en-GB" sz="2000" dirty="0"/>
              <a:t>Overview of the end-to-end change and ‘capture’ process</a:t>
            </a:r>
          </a:p>
          <a:p>
            <a:pPr lvl="1"/>
            <a:r>
              <a:rPr lang="en-GB" sz="2000" dirty="0"/>
              <a:t>Outline of  DSC Change governance </a:t>
            </a:r>
          </a:p>
          <a:p>
            <a:pPr lvl="1"/>
            <a:r>
              <a:rPr lang="en-GB" sz="2000" dirty="0"/>
              <a:t>Stakeholder Engagement </a:t>
            </a:r>
          </a:p>
          <a:p>
            <a:pPr lvl="1"/>
            <a:r>
              <a:rPr lang="en-GB" sz="2000" dirty="0"/>
              <a:t>View of Change timescales </a:t>
            </a:r>
          </a:p>
          <a:p>
            <a:pPr lvl="1"/>
            <a:r>
              <a:rPr lang="en-GB" sz="2000" dirty="0"/>
              <a:t>Customer Change team key processes and contacts</a:t>
            </a:r>
          </a:p>
          <a:p>
            <a:pPr marL="457200" lvl="1" indent="0">
              <a:buNone/>
            </a:pPr>
            <a:endParaRPr lang="en-GB" sz="2000" dirty="0">
              <a:solidFill>
                <a:srgbClr val="0070C0"/>
              </a:solidFill>
            </a:endParaRPr>
          </a:p>
          <a:p>
            <a:pPr lvl="1"/>
            <a:endParaRPr lang="en-GB" sz="2000" dirty="0">
              <a:solidFill>
                <a:srgbClr val="0070C0"/>
              </a:solidFill>
            </a:endParaRPr>
          </a:p>
          <a:p>
            <a:pPr lvl="1"/>
            <a:endParaRPr lang="en-GB" sz="2000" dirty="0">
              <a:solidFill>
                <a:srgbClr val="0070C0"/>
              </a:solidFill>
            </a:endParaRPr>
          </a:p>
          <a:p>
            <a:pPr marL="457200" lvl="1" indent="0">
              <a:buNone/>
            </a:pPr>
            <a:endParaRPr lang="en-GB" sz="2000" dirty="0">
              <a:solidFill>
                <a:srgbClr val="0070C0"/>
              </a:solidFill>
            </a:endParaRPr>
          </a:p>
          <a:p>
            <a:pPr lvl="1"/>
            <a:endParaRPr lang="en-GB" sz="2000" dirty="0">
              <a:solidFill>
                <a:srgbClr val="0070C0"/>
              </a:solidFill>
            </a:endParaRPr>
          </a:p>
          <a:p>
            <a:pPr lvl="1"/>
            <a:endParaRPr lang="en-GB" sz="1400" dirty="0">
              <a:solidFill>
                <a:srgbClr val="0070C0"/>
              </a:solidFill>
            </a:endParaRPr>
          </a:p>
        </p:txBody>
      </p:sp>
    </p:spTree>
    <p:custDataLst>
      <p:tags r:id="rId1"/>
    </p:custDataLst>
    <p:extLst>
      <p:ext uri="{BB962C8B-B14F-4D97-AF65-F5344CB8AC3E}">
        <p14:creationId xmlns:p14="http://schemas.microsoft.com/office/powerpoint/2010/main" val="2993458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7504" y="195486"/>
            <a:ext cx="8688388" cy="723900"/>
          </a:xfrm>
        </p:spPr>
        <p:txBody>
          <a:bodyPr>
            <a:normAutofit fontScale="90000"/>
          </a:bodyPr>
          <a:lstStyle/>
          <a:p>
            <a:r>
              <a:rPr lang="en-GB" dirty="0"/>
              <a:t>DSC Change Management Committee (ChMC) - Roles and Responsibilities</a:t>
            </a:r>
          </a:p>
        </p:txBody>
      </p:sp>
      <p:sp>
        <p:nvSpPr>
          <p:cNvPr id="5" name="Content Placeholder 4"/>
          <p:cNvSpPr>
            <a:spLocks noGrp="1"/>
          </p:cNvSpPr>
          <p:nvPr>
            <p:ph idx="1"/>
          </p:nvPr>
        </p:nvSpPr>
        <p:spPr>
          <a:xfrm>
            <a:off x="107504" y="1275606"/>
            <a:ext cx="8964488" cy="3384376"/>
          </a:xfrm>
        </p:spPr>
        <p:txBody>
          <a:bodyPr>
            <a:normAutofit fontScale="62500" lnSpcReduction="20000"/>
          </a:bodyPr>
          <a:lstStyle/>
          <a:p>
            <a:r>
              <a:rPr lang="en-GB" b="1" dirty="0"/>
              <a:t>The role of an elected DSC Change Manager </a:t>
            </a:r>
            <a:endParaRPr lang="en-GB" dirty="0"/>
          </a:p>
          <a:p>
            <a:pPr lvl="0"/>
            <a:r>
              <a:rPr lang="en-GB" dirty="0"/>
              <a:t>Represent constituency at each monthly committee and any ‘extraordinary’ meetings as required throughout the gas year (October-September)  </a:t>
            </a:r>
          </a:p>
          <a:p>
            <a:pPr lvl="0"/>
            <a:r>
              <a:rPr lang="en-GB" dirty="0"/>
              <a:t>Appoint an appropriate alternate to represent you when you are not available to attend </a:t>
            </a:r>
          </a:p>
          <a:p>
            <a:pPr lvl="0"/>
            <a:r>
              <a:rPr lang="en-GB" dirty="0"/>
              <a:t>Collectively manage the DSC Change Budget (£3m in 20/21), voting on behalf of constituency over entry of new changes into ‘capture’, solution / design options, release scope</a:t>
            </a:r>
          </a:p>
          <a:p>
            <a:pPr lvl="0"/>
            <a:r>
              <a:rPr lang="en-GB" dirty="0"/>
              <a:t>Disseminate information to wider constituency as appropriate</a:t>
            </a:r>
          </a:p>
          <a:p>
            <a:pPr marL="0" indent="0">
              <a:buNone/>
            </a:pPr>
            <a:endParaRPr lang="en-GB" dirty="0"/>
          </a:p>
          <a:p>
            <a:r>
              <a:rPr lang="en-GB" b="1" dirty="0"/>
              <a:t>Joint Office of Gas Transporters</a:t>
            </a:r>
            <a:endParaRPr lang="en-GB" dirty="0"/>
          </a:p>
          <a:p>
            <a:pPr lvl="0"/>
            <a:r>
              <a:rPr lang="en-GB" dirty="0"/>
              <a:t>Organise and host meetings, administrating, chairing and registering minutes/actions </a:t>
            </a:r>
          </a:p>
          <a:p>
            <a:endParaRPr lang="en-GB" dirty="0"/>
          </a:p>
          <a:p>
            <a:r>
              <a:rPr lang="en-GB" b="1" dirty="0"/>
              <a:t>Xoserve (Central Data Service Provider) </a:t>
            </a:r>
            <a:endParaRPr lang="en-GB" dirty="0"/>
          </a:p>
          <a:p>
            <a:pPr lvl="0"/>
            <a:r>
              <a:rPr lang="en-GB" dirty="0"/>
              <a:t>Provide material for meetings, including: pre-post meeting summaries, new changes, solution options, design options, release / project updates, continuous improvement exercises</a:t>
            </a:r>
            <a:endParaRPr lang="en-GB" sz="2000" dirty="0">
              <a:solidFill>
                <a:srgbClr val="0070C0"/>
              </a:solidFill>
            </a:endParaRPr>
          </a:p>
          <a:p>
            <a:pPr marL="457200" lvl="1" indent="0">
              <a:buNone/>
            </a:pPr>
            <a:endParaRPr lang="en-GB" sz="2000" dirty="0">
              <a:solidFill>
                <a:srgbClr val="0070C0"/>
              </a:solidFill>
            </a:endParaRPr>
          </a:p>
          <a:p>
            <a:pPr lvl="1"/>
            <a:endParaRPr lang="en-GB" sz="2000" dirty="0">
              <a:solidFill>
                <a:srgbClr val="0070C0"/>
              </a:solidFill>
            </a:endParaRPr>
          </a:p>
          <a:p>
            <a:pPr lvl="1"/>
            <a:endParaRPr lang="en-GB" sz="1400" dirty="0">
              <a:solidFill>
                <a:srgbClr val="0070C0"/>
              </a:solidFill>
            </a:endParaRPr>
          </a:p>
        </p:txBody>
      </p:sp>
    </p:spTree>
    <p:custDataLst>
      <p:tags r:id="rId1"/>
    </p:custDataLst>
    <p:extLst>
      <p:ext uri="{BB962C8B-B14F-4D97-AF65-F5344CB8AC3E}">
        <p14:creationId xmlns:p14="http://schemas.microsoft.com/office/powerpoint/2010/main" val="3151409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02495-3B99-443D-BF66-6AAE3B1B344B}"/>
              </a:ext>
            </a:extLst>
          </p:cNvPr>
          <p:cNvSpPr>
            <a:spLocks noGrp="1"/>
          </p:cNvSpPr>
          <p:nvPr>
            <p:ph type="title"/>
          </p:nvPr>
        </p:nvSpPr>
        <p:spPr/>
        <p:txBody>
          <a:bodyPr/>
          <a:lstStyle/>
          <a:p>
            <a:r>
              <a:rPr lang="en-GB" dirty="0"/>
              <a:t>DSC Change Budget</a:t>
            </a:r>
          </a:p>
        </p:txBody>
      </p:sp>
      <p:sp>
        <p:nvSpPr>
          <p:cNvPr id="3" name="Content Placeholder 2">
            <a:extLst>
              <a:ext uri="{FF2B5EF4-FFF2-40B4-BE49-F238E27FC236}">
                <a16:creationId xmlns:a16="http://schemas.microsoft.com/office/drawing/2014/main" id="{587CA471-7186-455F-9424-E1CAC3357192}"/>
              </a:ext>
            </a:extLst>
          </p:cNvPr>
          <p:cNvSpPr>
            <a:spLocks noGrp="1"/>
          </p:cNvSpPr>
          <p:nvPr>
            <p:ph idx="1"/>
          </p:nvPr>
        </p:nvSpPr>
        <p:spPr/>
        <p:txBody>
          <a:bodyPr>
            <a:normAutofit fontScale="70000" lnSpcReduction="20000"/>
          </a:bodyPr>
          <a:lstStyle/>
          <a:p>
            <a:r>
              <a:rPr lang="en-GB" sz="2000" dirty="0"/>
              <a:t>In collaboration with each DSC constituency group Xoserve creates an annual DSC Change Budget which aligns with each financial year (April-March)</a:t>
            </a:r>
          </a:p>
          <a:p>
            <a:endParaRPr lang="en-GB" sz="2000" dirty="0"/>
          </a:p>
          <a:p>
            <a:r>
              <a:rPr lang="en-GB" sz="2000" dirty="0"/>
              <a:t>The budget takes into account known changes/early engagement change ideas that are in the pipeline and other ‘indirect’ costs such as provision for potential Market Trials and contingency (changes unknown at the point of budget approval that become deliverable during the relevant budget period) </a:t>
            </a:r>
          </a:p>
          <a:p>
            <a:endParaRPr lang="en-GB" sz="2000" dirty="0"/>
          </a:p>
          <a:p>
            <a:r>
              <a:rPr lang="en-GB" sz="2000" dirty="0"/>
              <a:t>As part of the wider cycle of Business Plan activity, ChMC makes a recommendation to Contract Management Committee (CoMC) as to the size and shape of this budget, with final approval provided by CoMC </a:t>
            </a:r>
          </a:p>
          <a:p>
            <a:endParaRPr lang="en-GB" sz="2000" dirty="0"/>
          </a:p>
          <a:p>
            <a:r>
              <a:rPr lang="en-GB" sz="2000" dirty="0"/>
              <a:t>ChMC receives monthly updates as to forecast v spend and approves draw-down on the budget as changes are progressed / implemented</a:t>
            </a:r>
          </a:p>
          <a:p>
            <a:endParaRPr lang="en-GB" sz="2000" dirty="0"/>
          </a:p>
          <a:p>
            <a:r>
              <a:rPr lang="en-GB" sz="2000" dirty="0"/>
              <a:t>The budget is invoiced on a monthly basis, with regular opportunities to review potential phasing (early rebate on unspent monies)  </a:t>
            </a:r>
          </a:p>
        </p:txBody>
      </p:sp>
    </p:spTree>
    <p:extLst>
      <p:ext uri="{BB962C8B-B14F-4D97-AF65-F5344CB8AC3E}">
        <p14:creationId xmlns:p14="http://schemas.microsoft.com/office/powerpoint/2010/main" val="3169405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Change Management Dates and Key information</a:t>
            </a:r>
          </a:p>
        </p:txBody>
      </p:sp>
      <p:sp>
        <p:nvSpPr>
          <p:cNvPr id="3" name="TextBox 2"/>
          <p:cNvSpPr txBox="1"/>
          <p:nvPr/>
        </p:nvSpPr>
        <p:spPr>
          <a:xfrm>
            <a:off x="179512" y="791561"/>
            <a:ext cx="8640960" cy="4370427"/>
          </a:xfrm>
          <a:prstGeom prst="rect">
            <a:avLst/>
          </a:prstGeom>
          <a:noFill/>
        </p:spPr>
        <p:txBody>
          <a:bodyPr wrap="square" rtlCol="0">
            <a:spAutoFit/>
          </a:bodyPr>
          <a:lstStyle/>
          <a:p>
            <a:endParaRPr lang="en-GB" sz="1700" dirty="0">
              <a:solidFill>
                <a:srgbClr val="0070C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700" dirty="0">
                <a:latin typeface="Arial" panose="020B0604020202020204" pitchFamily="34" charset="0"/>
                <a:cs typeface="Arial" panose="020B0604020202020204" pitchFamily="34" charset="0"/>
              </a:rPr>
              <a:t>Below is a link to the Change Management Procedure document which can be found on the Joint Office’s website.  This document outlines the role of the Change Management committee and your responsibilities as a Change Manager:</a:t>
            </a:r>
          </a:p>
          <a:p>
            <a:pPr marL="285750" indent="-285750">
              <a:buFont typeface="Arial" panose="020B0604020202020204" pitchFamily="34" charset="0"/>
              <a:buChar char="•"/>
            </a:pPr>
            <a:endParaRPr lang="en-GB" sz="17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hlinkClick r:id="rId2">
                  <a:extLst>
                    <a:ext uri="{A12FA001-AC4F-418D-AE19-62706E023703}">
                      <ahyp:hlinkClr xmlns:ahyp="http://schemas.microsoft.com/office/drawing/2018/hyperlinkcolor" val="tx"/>
                    </a:ext>
                  </a:extLst>
                </a:hlinkClick>
              </a:rPr>
              <a:t>https://www.gasgovernance.co.uk/sites/default/files/ggf/page/2018-12/Change%20Management%20Procedures%20v2%20%209.11.18.pdf</a:t>
            </a: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Also see the Joint Office website for committee dates (currently only planned for remainder of calendar year 2020 </a:t>
            </a:r>
            <a:r>
              <a:rPr lang="en-GB" dirty="0">
                <a:hlinkClick r:id="rId3"/>
              </a:rPr>
              <a:t>https://www.gasgovernance.co.uk/dsc-change/2020</a:t>
            </a:r>
            <a:endParaRPr lang="en-GB" dirty="0"/>
          </a:p>
          <a:p>
            <a:pPr marL="285750" indent="-285750">
              <a:buFont typeface="Arial" panose="020B0604020202020204" pitchFamily="34" charset="0"/>
              <a:buChar char="•"/>
            </a:pPr>
            <a:endParaRPr lang="en-GB" dirty="0"/>
          </a:p>
          <a:p>
            <a:endParaRPr lang="en-GB" dirty="0">
              <a:solidFill>
                <a:schemeClr val="tx2">
                  <a:lumMod val="60000"/>
                  <a:lumOff val="40000"/>
                </a:schemeClr>
              </a:solidFill>
            </a:endParaRPr>
          </a:p>
          <a:p>
            <a:pPr marL="285750" indent="-285750">
              <a:buFont typeface="Arial" panose="020B0604020202020204" pitchFamily="34" charset="0"/>
              <a:buChar char="•"/>
            </a:pPr>
            <a:endParaRPr lang="en-GB" sz="1700" dirty="0">
              <a:solidFill>
                <a:srgbClr val="0070C0"/>
              </a:solidFill>
              <a:latin typeface="Arial" panose="020B0604020202020204" pitchFamily="34" charset="0"/>
              <a:cs typeface="Arial" panose="020B0604020202020204" pitchFamily="34" charset="0"/>
            </a:endParaRPr>
          </a:p>
          <a:p>
            <a:pPr lvl="1"/>
            <a:endParaRPr lang="en-GB" sz="1400" dirty="0"/>
          </a:p>
          <a:p>
            <a:pPr marL="1200150" lvl="2" indent="-285750">
              <a:buFont typeface="Arial" panose="020B0604020202020204" pitchFamily="34" charset="0"/>
              <a:buChar char="•"/>
            </a:pPr>
            <a:endParaRPr lang="en-GB" dirty="0"/>
          </a:p>
        </p:txBody>
      </p:sp>
    </p:spTree>
    <p:extLst>
      <p:ext uri="{BB962C8B-B14F-4D97-AF65-F5344CB8AC3E}">
        <p14:creationId xmlns:p14="http://schemas.microsoft.com/office/powerpoint/2010/main" val="1392868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2B274-0E62-4616-A177-10E81747023F}"/>
              </a:ext>
            </a:extLst>
          </p:cNvPr>
          <p:cNvSpPr>
            <a:spLocks noGrp="1"/>
          </p:cNvSpPr>
          <p:nvPr>
            <p:ph type="title"/>
          </p:nvPr>
        </p:nvSpPr>
        <p:spPr/>
        <p:txBody>
          <a:bodyPr/>
          <a:lstStyle/>
          <a:p>
            <a:r>
              <a:rPr lang="en-GB" dirty="0"/>
              <a:t>Individual Committee Lifecyle</a:t>
            </a:r>
          </a:p>
        </p:txBody>
      </p:sp>
      <p:pic>
        <p:nvPicPr>
          <p:cNvPr id="3" name="Picture 2">
            <a:extLst>
              <a:ext uri="{FF2B5EF4-FFF2-40B4-BE49-F238E27FC236}">
                <a16:creationId xmlns:a16="http://schemas.microsoft.com/office/drawing/2014/main" id="{8BCF3CB1-168A-4AF7-A59A-A0ED0EFEF371}"/>
              </a:ext>
            </a:extLst>
          </p:cNvPr>
          <p:cNvPicPr>
            <a:picLocks noChangeAspect="1"/>
          </p:cNvPicPr>
          <p:nvPr/>
        </p:nvPicPr>
        <p:blipFill>
          <a:blip r:embed="rId2"/>
          <a:stretch>
            <a:fillRect/>
          </a:stretch>
        </p:blipFill>
        <p:spPr>
          <a:xfrm>
            <a:off x="0" y="915566"/>
            <a:ext cx="9144000" cy="3744416"/>
          </a:xfrm>
          <a:prstGeom prst="rect">
            <a:avLst/>
          </a:prstGeom>
        </p:spPr>
      </p:pic>
    </p:spTree>
    <p:extLst>
      <p:ext uri="{BB962C8B-B14F-4D97-AF65-F5344CB8AC3E}">
        <p14:creationId xmlns:p14="http://schemas.microsoft.com/office/powerpoint/2010/main" val="3231412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27FB5-7439-414A-9427-B2D6DA7949F0}"/>
              </a:ext>
            </a:extLst>
          </p:cNvPr>
          <p:cNvSpPr>
            <a:spLocks noGrp="1"/>
          </p:cNvSpPr>
          <p:nvPr>
            <p:ph type="title"/>
          </p:nvPr>
        </p:nvSpPr>
        <p:spPr/>
        <p:txBody>
          <a:bodyPr/>
          <a:lstStyle/>
          <a:p>
            <a:r>
              <a:rPr lang="en-GB" dirty="0"/>
              <a:t>2020/2021 Committee Representatives</a:t>
            </a:r>
          </a:p>
        </p:txBody>
      </p:sp>
      <p:sp>
        <p:nvSpPr>
          <p:cNvPr id="3" name="Content Placeholder 2">
            <a:extLst>
              <a:ext uri="{FF2B5EF4-FFF2-40B4-BE49-F238E27FC236}">
                <a16:creationId xmlns:a16="http://schemas.microsoft.com/office/drawing/2014/main" id="{F9E4931C-39A4-46D1-8B48-D6600658B51C}"/>
              </a:ext>
            </a:extLst>
          </p:cNvPr>
          <p:cNvSpPr>
            <a:spLocks noGrp="1"/>
          </p:cNvSpPr>
          <p:nvPr>
            <p:ph idx="1"/>
          </p:nvPr>
        </p:nvSpPr>
        <p:spPr>
          <a:xfrm>
            <a:off x="611560" y="782042"/>
            <a:ext cx="7632848" cy="637580"/>
          </a:xfrm>
        </p:spPr>
        <p:txBody>
          <a:bodyPr>
            <a:normAutofit fontScale="92500" lnSpcReduction="10000"/>
          </a:bodyPr>
          <a:lstStyle/>
          <a:p>
            <a:r>
              <a:rPr lang="en-GB" sz="1400" dirty="0"/>
              <a:t>The elections for Change Managers take place in the summer and those appointed start their new positions in October each year.  Below is a view of constituency company representatives for the current year:</a:t>
            </a:r>
            <a:endParaRPr lang="en-GB" sz="2400" dirty="0"/>
          </a:p>
          <a:p>
            <a:endParaRPr lang="en-GB" sz="2400" dirty="0"/>
          </a:p>
        </p:txBody>
      </p:sp>
      <p:graphicFrame>
        <p:nvGraphicFramePr>
          <p:cNvPr id="4" name="Table 3">
            <a:extLst>
              <a:ext uri="{FF2B5EF4-FFF2-40B4-BE49-F238E27FC236}">
                <a16:creationId xmlns:a16="http://schemas.microsoft.com/office/drawing/2014/main" id="{F9CDB69A-575D-41F3-AF57-DF82F92E6967}"/>
              </a:ext>
            </a:extLst>
          </p:cNvPr>
          <p:cNvGraphicFramePr>
            <a:graphicFrameLocks noGrp="1"/>
          </p:cNvGraphicFramePr>
          <p:nvPr>
            <p:extLst>
              <p:ext uri="{D42A27DB-BD31-4B8C-83A1-F6EECF244321}">
                <p14:modId xmlns:p14="http://schemas.microsoft.com/office/powerpoint/2010/main" val="2627541105"/>
              </p:ext>
            </p:extLst>
          </p:nvPr>
        </p:nvGraphicFramePr>
        <p:xfrm>
          <a:off x="971600" y="1491630"/>
          <a:ext cx="6048672" cy="3261360"/>
        </p:xfrm>
        <a:graphic>
          <a:graphicData uri="http://schemas.openxmlformats.org/drawingml/2006/table">
            <a:tbl>
              <a:tblPr firstRow="1" bandRow="1">
                <a:tableStyleId>{5C22544A-7EE6-4342-B048-85BDC9FD1C3A}</a:tableStyleId>
              </a:tblPr>
              <a:tblGrid>
                <a:gridCol w="3024336">
                  <a:extLst>
                    <a:ext uri="{9D8B030D-6E8A-4147-A177-3AD203B41FA5}">
                      <a16:colId xmlns:a16="http://schemas.microsoft.com/office/drawing/2014/main" val="3602352813"/>
                    </a:ext>
                  </a:extLst>
                </a:gridCol>
                <a:gridCol w="3024336">
                  <a:extLst>
                    <a:ext uri="{9D8B030D-6E8A-4147-A177-3AD203B41FA5}">
                      <a16:colId xmlns:a16="http://schemas.microsoft.com/office/drawing/2014/main" val="3877677685"/>
                    </a:ext>
                  </a:extLst>
                </a:gridCol>
              </a:tblGrid>
              <a:tr h="288032">
                <a:tc>
                  <a:txBody>
                    <a:bodyPr/>
                    <a:lstStyle/>
                    <a:p>
                      <a:r>
                        <a:rPr lang="en-GB" sz="1600" dirty="0"/>
                        <a:t>Constituency</a:t>
                      </a:r>
                    </a:p>
                  </a:txBody>
                  <a:tcPr/>
                </a:tc>
                <a:tc>
                  <a:txBody>
                    <a:bodyPr/>
                    <a:lstStyle/>
                    <a:p>
                      <a:r>
                        <a:rPr lang="en-GB" sz="1600" dirty="0"/>
                        <a:t>Current Company Representative</a:t>
                      </a:r>
                    </a:p>
                  </a:txBody>
                  <a:tcPr/>
                </a:tc>
                <a:extLst>
                  <a:ext uri="{0D108BD9-81ED-4DB2-BD59-A6C34878D82A}">
                    <a16:rowId xmlns:a16="http://schemas.microsoft.com/office/drawing/2014/main" val="1861635083"/>
                  </a:ext>
                </a:extLst>
              </a:tr>
              <a:tr h="288032">
                <a:tc>
                  <a:txBody>
                    <a:bodyPr/>
                    <a:lstStyle/>
                    <a:p>
                      <a:r>
                        <a:rPr lang="en-GB" sz="1600" dirty="0"/>
                        <a:t>Shipper Class A</a:t>
                      </a:r>
                    </a:p>
                  </a:txBody>
                  <a:tcPr/>
                </a:tc>
                <a:tc>
                  <a:txBody>
                    <a:bodyPr/>
                    <a:lstStyle/>
                    <a:p>
                      <a:r>
                        <a:rPr lang="en-GB" sz="1600" dirty="0"/>
                        <a:t>Scottish Power &amp; Centrica</a:t>
                      </a:r>
                    </a:p>
                  </a:txBody>
                  <a:tcPr/>
                </a:tc>
                <a:extLst>
                  <a:ext uri="{0D108BD9-81ED-4DB2-BD59-A6C34878D82A}">
                    <a16:rowId xmlns:a16="http://schemas.microsoft.com/office/drawing/2014/main" val="2148266663"/>
                  </a:ext>
                </a:extLst>
              </a:tr>
              <a:tr h="288032">
                <a:tc>
                  <a:txBody>
                    <a:bodyPr/>
                    <a:lstStyle/>
                    <a:p>
                      <a:r>
                        <a:rPr lang="en-GB" sz="1600" dirty="0"/>
                        <a:t>Shipper Class B</a:t>
                      </a:r>
                    </a:p>
                  </a:txBody>
                  <a:tcPr/>
                </a:tc>
                <a:tc>
                  <a:txBody>
                    <a:bodyPr/>
                    <a:lstStyle/>
                    <a:p>
                      <a:r>
                        <a:rPr lang="en-GB" sz="1600" dirty="0"/>
                        <a:t>Total Gas &amp; Power</a:t>
                      </a:r>
                    </a:p>
                  </a:txBody>
                  <a:tcPr/>
                </a:tc>
                <a:extLst>
                  <a:ext uri="{0D108BD9-81ED-4DB2-BD59-A6C34878D82A}">
                    <a16:rowId xmlns:a16="http://schemas.microsoft.com/office/drawing/2014/main" val="908947508"/>
                  </a:ext>
                </a:extLst>
              </a:tr>
              <a:tr h="288032">
                <a:tc>
                  <a:txBody>
                    <a:bodyPr/>
                    <a:lstStyle/>
                    <a:p>
                      <a:r>
                        <a:rPr lang="en-GB" sz="1600" dirty="0"/>
                        <a:t>Shipper Class C</a:t>
                      </a:r>
                    </a:p>
                  </a:txBody>
                  <a:tcPr/>
                </a:tc>
                <a:tc>
                  <a:txBody>
                    <a:bodyPr/>
                    <a:lstStyle/>
                    <a:p>
                      <a:r>
                        <a:rPr lang="en-GB" sz="1600" dirty="0"/>
                        <a:t>Gazprom</a:t>
                      </a:r>
                    </a:p>
                  </a:txBody>
                  <a:tcPr/>
                </a:tc>
                <a:extLst>
                  <a:ext uri="{0D108BD9-81ED-4DB2-BD59-A6C34878D82A}">
                    <a16:rowId xmlns:a16="http://schemas.microsoft.com/office/drawing/2014/main" val="40916541"/>
                  </a:ext>
                </a:extLst>
              </a:tr>
              <a:tr h="288032">
                <a:tc>
                  <a:txBody>
                    <a:bodyPr/>
                    <a:lstStyle/>
                    <a:p>
                      <a:r>
                        <a:rPr lang="en-GB" sz="1600" dirty="0"/>
                        <a:t>DNO</a:t>
                      </a:r>
                    </a:p>
                  </a:txBody>
                  <a:tcPr/>
                </a:tc>
                <a:tc>
                  <a:txBody>
                    <a:bodyPr/>
                    <a:lstStyle/>
                    <a:p>
                      <a:r>
                        <a:rPr lang="en-GB" sz="1600" dirty="0"/>
                        <a:t>Cadent</a:t>
                      </a:r>
                    </a:p>
                  </a:txBody>
                  <a:tcPr/>
                </a:tc>
                <a:extLst>
                  <a:ext uri="{0D108BD9-81ED-4DB2-BD59-A6C34878D82A}">
                    <a16:rowId xmlns:a16="http://schemas.microsoft.com/office/drawing/2014/main" val="2419389311"/>
                  </a:ext>
                </a:extLst>
              </a:tr>
              <a:tr h="288032">
                <a:tc>
                  <a:txBody>
                    <a:bodyPr/>
                    <a:lstStyle/>
                    <a:p>
                      <a:r>
                        <a:rPr lang="en-GB" sz="1600" dirty="0"/>
                        <a:t>DNO</a:t>
                      </a:r>
                    </a:p>
                  </a:txBody>
                  <a:tcPr/>
                </a:tc>
                <a:tc>
                  <a:txBody>
                    <a:bodyPr/>
                    <a:lstStyle/>
                    <a:p>
                      <a:r>
                        <a:rPr lang="en-GB" sz="1600" dirty="0"/>
                        <a:t>Wales &amp; West</a:t>
                      </a:r>
                    </a:p>
                  </a:txBody>
                  <a:tcPr/>
                </a:tc>
                <a:extLst>
                  <a:ext uri="{0D108BD9-81ED-4DB2-BD59-A6C34878D82A}">
                    <a16:rowId xmlns:a16="http://schemas.microsoft.com/office/drawing/2014/main" val="303918007"/>
                  </a:ext>
                </a:extLst>
              </a:tr>
              <a:tr h="288032">
                <a:tc>
                  <a:txBody>
                    <a:bodyPr/>
                    <a:lstStyle/>
                    <a:p>
                      <a:r>
                        <a:rPr lang="en-GB" sz="1600" dirty="0"/>
                        <a:t>NTS</a:t>
                      </a:r>
                    </a:p>
                  </a:txBody>
                  <a:tcPr/>
                </a:tc>
                <a:tc>
                  <a:txBody>
                    <a:bodyPr/>
                    <a:lstStyle/>
                    <a:p>
                      <a:r>
                        <a:rPr lang="en-GB" sz="1600" dirty="0"/>
                        <a:t>National Grid</a:t>
                      </a:r>
                    </a:p>
                  </a:txBody>
                  <a:tcPr/>
                </a:tc>
                <a:extLst>
                  <a:ext uri="{0D108BD9-81ED-4DB2-BD59-A6C34878D82A}">
                    <a16:rowId xmlns:a16="http://schemas.microsoft.com/office/drawing/2014/main" val="405958135"/>
                  </a:ext>
                </a:extLst>
              </a:tr>
              <a:tr h="288032">
                <a:tc>
                  <a:txBody>
                    <a:bodyPr/>
                    <a:lstStyle/>
                    <a:p>
                      <a:r>
                        <a:rPr lang="en-GB" sz="1600" dirty="0"/>
                        <a:t>IGT</a:t>
                      </a:r>
                    </a:p>
                  </a:txBody>
                  <a:tcPr/>
                </a:tc>
                <a:tc>
                  <a:txBody>
                    <a:bodyPr/>
                    <a:lstStyle/>
                    <a:p>
                      <a:r>
                        <a:rPr lang="en-GB" sz="1600" dirty="0"/>
                        <a:t>BUUK</a:t>
                      </a:r>
                    </a:p>
                  </a:txBody>
                  <a:tcPr/>
                </a:tc>
                <a:extLst>
                  <a:ext uri="{0D108BD9-81ED-4DB2-BD59-A6C34878D82A}">
                    <a16:rowId xmlns:a16="http://schemas.microsoft.com/office/drawing/2014/main" val="3924442722"/>
                  </a:ext>
                </a:extLst>
              </a:tr>
              <a:tr h="288032">
                <a:tc>
                  <a:txBody>
                    <a:bodyPr/>
                    <a:lstStyle/>
                    <a:p>
                      <a:r>
                        <a:rPr lang="en-GB" sz="1600" dirty="0"/>
                        <a:t>IGT</a:t>
                      </a:r>
                    </a:p>
                  </a:txBody>
                  <a:tcPr/>
                </a:tc>
                <a:tc>
                  <a:txBody>
                    <a:bodyPr/>
                    <a:lstStyle/>
                    <a:p>
                      <a:r>
                        <a:rPr lang="en-GB" sz="1600" dirty="0"/>
                        <a:t>ESP</a:t>
                      </a:r>
                    </a:p>
                  </a:txBody>
                  <a:tcPr/>
                </a:tc>
                <a:extLst>
                  <a:ext uri="{0D108BD9-81ED-4DB2-BD59-A6C34878D82A}">
                    <a16:rowId xmlns:a16="http://schemas.microsoft.com/office/drawing/2014/main" val="4289929585"/>
                  </a:ext>
                </a:extLst>
              </a:tr>
            </a:tbl>
          </a:graphicData>
        </a:graphic>
      </p:graphicFrame>
      <p:sp>
        <p:nvSpPr>
          <p:cNvPr id="7" name="TextBox 6">
            <a:extLst>
              <a:ext uri="{FF2B5EF4-FFF2-40B4-BE49-F238E27FC236}">
                <a16:creationId xmlns:a16="http://schemas.microsoft.com/office/drawing/2014/main" id="{8EEAC3C2-8F4B-4F70-8F1C-67B3C4D363E6}"/>
              </a:ext>
            </a:extLst>
          </p:cNvPr>
          <p:cNvSpPr txBox="1"/>
          <p:nvPr/>
        </p:nvSpPr>
        <p:spPr>
          <a:xfrm>
            <a:off x="7232216" y="1491630"/>
            <a:ext cx="1454584" cy="2585323"/>
          </a:xfrm>
          <a:prstGeom prst="rect">
            <a:avLst/>
          </a:prstGeom>
          <a:noFill/>
        </p:spPr>
        <p:txBody>
          <a:bodyPr wrap="square" rtlCol="0">
            <a:spAutoFit/>
          </a:bodyPr>
          <a:lstStyle/>
          <a:p>
            <a:r>
              <a:rPr lang="en-GB" b="1" dirty="0">
                <a:solidFill>
                  <a:srgbClr val="FF0000"/>
                </a:solidFill>
              </a:rPr>
              <a:t>***Full list of shipper class split to be applied once checked with CoMC*** </a:t>
            </a:r>
          </a:p>
        </p:txBody>
      </p:sp>
    </p:spTree>
    <p:extLst>
      <p:ext uri="{BB962C8B-B14F-4D97-AF65-F5344CB8AC3E}">
        <p14:creationId xmlns:p14="http://schemas.microsoft.com/office/powerpoint/2010/main" val="2467187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DSC Customer Change team</a:t>
            </a:r>
          </a:p>
        </p:txBody>
      </p:sp>
      <p:sp>
        <p:nvSpPr>
          <p:cNvPr id="3" name="Content Placeholder 2"/>
          <p:cNvSpPr>
            <a:spLocks noGrp="1"/>
          </p:cNvSpPr>
          <p:nvPr>
            <p:ph idx="1"/>
          </p:nvPr>
        </p:nvSpPr>
        <p:spPr>
          <a:xfrm>
            <a:off x="323528" y="1059582"/>
            <a:ext cx="8686800" cy="3672408"/>
          </a:xfrm>
        </p:spPr>
        <p:txBody>
          <a:bodyPr>
            <a:normAutofit fontScale="70000" lnSpcReduction="20000"/>
          </a:bodyPr>
          <a:lstStyle/>
          <a:p>
            <a:pPr marL="0" indent="0">
              <a:buNone/>
            </a:pPr>
            <a:r>
              <a:rPr lang="en-GB" sz="2000" dirty="0"/>
              <a:t>Responsible for representing Xoserve in: </a:t>
            </a:r>
          </a:p>
          <a:p>
            <a:pPr marL="0" indent="0">
              <a:buNone/>
            </a:pPr>
            <a:endParaRPr lang="en-GB" sz="2000" dirty="0"/>
          </a:p>
          <a:p>
            <a:r>
              <a:rPr lang="en-GB" sz="2000" dirty="0"/>
              <a:t>Industry governance meetings / forums</a:t>
            </a:r>
          </a:p>
          <a:p>
            <a:r>
              <a:rPr lang="en-GB" sz="2000" dirty="0"/>
              <a:t>Modification workshops</a:t>
            </a:r>
          </a:p>
          <a:p>
            <a:r>
              <a:rPr lang="en-GB" sz="2000" dirty="0"/>
              <a:t>The Capture stage of the end to end change process</a:t>
            </a:r>
          </a:p>
          <a:p>
            <a:r>
              <a:rPr lang="en-GB" sz="2000" dirty="0"/>
              <a:t>Customer engagement on all things change from initiative to implementation</a:t>
            </a:r>
          </a:p>
          <a:p>
            <a:endParaRPr lang="en-GB" sz="2000" dirty="0"/>
          </a:p>
          <a:p>
            <a:pPr marL="285750" indent="-285750"/>
            <a:r>
              <a:rPr lang="en-GB" sz="2000" dirty="0"/>
              <a:t>The Customer Change team has a group mailbox that is used for all communications to external customers:</a:t>
            </a:r>
          </a:p>
          <a:p>
            <a:r>
              <a:rPr lang="en-GB" sz="2000" dirty="0"/>
              <a:t>	 .Box.UKLINK.Manual </a:t>
            </a:r>
            <a:r>
              <a:rPr lang="en-GB" sz="2000" dirty="0">
                <a:hlinkClick r:id="rId2">
                  <a:extLst>
                    <a:ext uri="{A12FA001-AC4F-418D-AE19-62706E023703}">
                      <ahyp:hlinkClr xmlns:ahyp="http://schemas.microsoft.com/office/drawing/2018/hyperlinkcolor" val="tx"/>
                    </a:ext>
                  </a:extLst>
                </a:hlinkClick>
              </a:rPr>
              <a:t>uklink@xoserve.com</a:t>
            </a:r>
            <a:endParaRPr lang="en-GB" sz="2000" dirty="0"/>
          </a:p>
          <a:p>
            <a:pPr marL="285750" indent="-285750"/>
            <a:endParaRPr lang="en-GB" sz="2000" dirty="0"/>
          </a:p>
          <a:p>
            <a:pPr marL="0" indent="0">
              <a:buNone/>
            </a:pPr>
            <a:r>
              <a:rPr lang="en-GB" sz="2000" dirty="0"/>
              <a:t>Key contacts for the Xoserve Customer Change Team are as follows:</a:t>
            </a:r>
          </a:p>
          <a:p>
            <a:pPr marL="285750" indent="-285750"/>
            <a:endParaRPr lang="en-GB" sz="2000" dirty="0"/>
          </a:p>
          <a:p>
            <a:pPr marL="285750" indent="-285750"/>
            <a:r>
              <a:rPr lang="en-GB" sz="2000" dirty="0">
                <a:hlinkClick r:id="rId3"/>
              </a:rPr>
              <a:t>Emma.Smith@Xoserve.com</a:t>
            </a:r>
            <a:r>
              <a:rPr lang="en-GB" sz="2000" dirty="0"/>
              <a:t> – Head of Customer Change</a:t>
            </a:r>
          </a:p>
          <a:p>
            <a:pPr marL="285750" indent="-285750"/>
            <a:r>
              <a:rPr lang="en-GB" sz="2000" dirty="0">
                <a:hlinkClick r:id="rId4"/>
              </a:rPr>
              <a:t>James.Rigby@xoserve.com</a:t>
            </a:r>
            <a:r>
              <a:rPr lang="en-GB" sz="2000" dirty="0"/>
              <a:t> – Customer Change Manager</a:t>
            </a:r>
          </a:p>
          <a:p>
            <a:pPr marL="285750" indent="-285750"/>
            <a:r>
              <a:rPr lang="en-GB" sz="2000" dirty="0">
                <a:hlinkClick r:id="rId5"/>
              </a:rPr>
              <a:t>Paul.Orsler@Xoserve.com</a:t>
            </a:r>
            <a:r>
              <a:rPr lang="en-GB" sz="2000" dirty="0"/>
              <a:t> – Customer Change Manager</a:t>
            </a:r>
          </a:p>
          <a:p>
            <a:pPr marL="285750" indent="-285750"/>
            <a:r>
              <a:rPr lang="en-GB" sz="2000" dirty="0">
                <a:hlinkClick r:id="rId6"/>
              </a:rPr>
              <a:t>David.Addison@Xoserve.com</a:t>
            </a:r>
            <a:r>
              <a:rPr lang="en-GB" sz="2000" dirty="0"/>
              <a:t> – Customer Change Manager</a:t>
            </a:r>
          </a:p>
          <a:p>
            <a:endParaRPr lang="en-GB" sz="2000" dirty="0"/>
          </a:p>
        </p:txBody>
      </p:sp>
    </p:spTree>
    <p:extLst>
      <p:ext uri="{BB962C8B-B14F-4D97-AF65-F5344CB8AC3E}">
        <p14:creationId xmlns:p14="http://schemas.microsoft.com/office/powerpoint/2010/main" val="284502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UNC &amp; IGT UNC</a:t>
            </a:r>
          </a:p>
        </p:txBody>
      </p:sp>
      <p:sp>
        <p:nvSpPr>
          <p:cNvPr id="4" name="TextBox 3"/>
          <p:cNvSpPr txBox="1"/>
          <p:nvPr/>
        </p:nvSpPr>
        <p:spPr>
          <a:xfrm>
            <a:off x="395536" y="699542"/>
            <a:ext cx="8568952" cy="3877985"/>
          </a:xfrm>
          <a:prstGeom prst="rect">
            <a:avLst/>
          </a:prstGeom>
          <a:noFill/>
        </p:spPr>
        <p:txBody>
          <a:bodyPr wrap="square" rtlCol="0">
            <a:spAutoFit/>
          </a:bodyPr>
          <a:lstStyle/>
          <a:p>
            <a:r>
              <a:rPr lang="en-US" sz="1400" dirty="0"/>
              <a:t>The </a:t>
            </a:r>
            <a:r>
              <a:rPr lang="en-US" sz="1400" b="1" i="1" dirty="0"/>
              <a:t>Uniform Network Code</a:t>
            </a:r>
            <a:r>
              <a:rPr lang="en-US" sz="1400" b="1" dirty="0"/>
              <a:t> </a:t>
            </a:r>
            <a:r>
              <a:rPr lang="en-US" sz="1400" dirty="0"/>
              <a:t>(UNC) is the hub around which the competitive gas industry revolves, comprising a legal and contractual framework to supply and transport gas. It has a common set of rules which ensure that competition can be facilitated on level terms.</a:t>
            </a:r>
          </a:p>
          <a:p>
            <a:endParaRPr lang="en-US" sz="1400" dirty="0"/>
          </a:p>
          <a:p>
            <a:r>
              <a:rPr lang="en-US" sz="1400" dirty="0"/>
              <a:t>The Joint Office of Gas Transporters was created as part of the distribution network sales process in May 2005, and the governance requirements of the Joint Office are contained within the Joint Governance Arrangement Agreement. Its role is to provide, on behalf of the gas transporters, an efficiently administered governance of the processes for modifying the commercial regime that underpins the gas industry. Information relating to modifications (proposed and implemented) to the Uniform Network Code (UNC) is published on its website at: </a:t>
            </a:r>
            <a:r>
              <a:rPr lang="en-US" sz="1400" dirty="0">
                <a:hlinkClick r:id="rId2">
                  <a:extLst>
                    <a:ext uri="{A12FA001-AC4F-418D-AE19-62706E023703}">
                      <ahyp:hlinkClr xmlns:ahyp="http://schemas.microsoft.com/office/drawing/2018/hyperlinkcolor" val="tx"/>
                    </a:ext>
                  </a:extLst>
                </a:hlinkClick>
              </a:rPr>
              <a:t>www.gasgovernance.co.uk</a:t>
            </a:r>
            <a:endParaRPr lang="en-US" sz="1400" dirty="0"/>
          </a:p>
          <a:p>
            <a:endParaRPr lang="en-US" dirty="0"/>
          </a:p>
          <a:p>
            <a:r>
              <a:rPr lang="en-US" sz="1400" dirty="0"/>
              <a:t>The </a:t>
            </a:r>
            <a:r>
              <a:rPr lang="en-US" sz="1400" b="1" i="1" dirty="0"/>
              <a:t>Independent Gas Transporter Uniform Network Code</a:t>
            </a:r>
            <a:r>
              <a:rPr lang="en-US" sz="1400" b="1" dirty="0"/>
              <a:t> </a:t>
            </a:r>
            <a:r>
              <a:rPr lang="en-US" sz="1400" dirty="0"/>
              <a:t>(</a:t>
            </a:r>
            <a:r>
              <a:rPr lang="en-US" sz="1400" i="1" dirty="0"/>
              <a:t>IGT</a:t>
            </a:r>
            <a:r>
              <a:rPr lang="en-US" sz="1400" dirty="0"/>
              <a:t> UNC) was implemented on 1 May 2007 to streamline and harmonise the </a:t>
            </a:r>
            <a:r>
              <a:rPr lang="en-US" sz="1400" i="1" dirty="0"/>
              <a:t>network code</a:t>
            </a:r>
            <a:r>
              <a:rPr lang="en-US" sz="1400" dirty="0"/>
              <a:t> arrangements of the IGTs as much as possible.</a:t>
            </a:r>
          </a:p>
          <a:p>
            <a:endParaRPr lang="en-US" sz="1400" dirty="0"/>
          </a:p>
          <a:p>
            <a:r>
              <a:rPr lang="en-US" sz="1400" dirty="0"/>
              <a:t>Gemserv Ltd acts as the Code Administrator for IGTs and provides secretariat services to the IGT UNC Modification Panel  </a:t>
            </a:r>
            <a:r>
              <a:rPr lang="en-US" sz="1400" dirty="0">
                <a:hlinkClick r:id="rId3">
                  <a:extLst>
                    <a:ext uri="{A12FA001-AC4F-418D-AE19-62706E023703}">
                      <ahyp:hlinkClr xmlns:ahyp="http://schemas.microsoft.com/office/drawing/2018/hyperlinkcolor" val="tx"/>
                    </a:ext>
                  </a:extLst>
                </a:hlinkClick>
              </a:rPr>
              <a:t>www.igt-unc.co.uk</a:t>
            </a:r>
            <a:endParaRPr lang="en-US" sz="1400" dirty="0"/>
          </a:p>
          <a:p>
            <a:endParaRPr lang="en-GB" dirty="0"/>
          </a:p>
        </p:txBody>
      </p:sp>
    </p:spTree>
    <p:extLst>
      <p:ext uri="{BB962C8B-B14F-4D97-AF65-F5344CB8AC3E}">
        <p14:creationId xmlns:p14="http://schemas.microsoft.com/office/powerpoint/2010/main" val="248521751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E4A46900855F54F8B1B4A69CC14CF6B" ma:contentTypeVersion="4" ma:contentTypeDescription="Create a new document." ma:contentTypeScope="" ma:versionID="44eac019f3bf39a1d3b501069a58b2c4">
  <xsd:schema xmlns:xsd="http://www.w3.org/2001/XMLSchema" xmlns:xs="http://www.w3.org/2001/XMLSchema" xmlns:p="http://schemas.microsoft.com/office/2006/metadata/properties" xmlns:ns2="11f1cc19-a6a2-4477-822b-8358f9edc374" xmlns:ns3="103fba77-31dd-4780-83f9-c54f26c3a260" targetNamespace="http://schemas.microsoft.com/office/2006/metadata/properties" ma:root="true" ma:fieldsID="21adb8fda84ee351d0b414ae2a561507" ns2:_="" ns3:_="">
    <xsd:import namespace="11f1cc19-a6a2-4477-822b-8358f9edc374"/>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f1cc19-a6a2-4477-822b-8358f9edc3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B2E31-4703-4F4D-BB47-74A8364BAC36}">
  <ds:schemaRefs>
    <ds:schemaRef ds:uri="http://schemas.microsoft.com/office/2006/documentManagement/types"/>
    <ds:schemaRef ds:uri="http://purl.org/dc/elements/1.1/"/>
    <ds:schemaRef ds:uri="http://purl.org/dc/terms/"/>
    <ds:schemaRef ds:uri="b554553c-748b-4189-a5a3-c522c630a41e"/>
    <ds:schemaRef ds:uri="http://schemas.microsoft.com/office/2006/metadata/properties"/>
    <ds:schemaRef ds:uri="http://www.w3.org/XML/1998/namespace"/>
    <ds:schemaRef ds:uri="http://schemas.microsoft.com/office/infopath/2007/PartnerControls"/>
    <ds:schemaRef ds:uri="http://schemas.openxmlformats.org/package/2006/metadata/core-properties"/>
    <ds:schemaRef ds:uri="b50a422f-301f-4fa5-bbd4-d22046ec3c52"/>
    <ds:schemaRef ds:uri="http://purl.org/dc/dcmitype/"/>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08376229-B482-47C1-BF9E-C903604D0F27}"/>
</file>

<file path=docProps/app.xml><?xml version="1.0" encoding="utf-8"?>
<Properties xmlns="http://schemas.openxmlformats.org/officeDocument/2006/extended-properties" xmlns:vt="http://schemas.openxmlformats.org/officeDocument/2006/docPropsVTypes">
  <TotalTime>6083</TotalTime>
  <Words>1691</Words>
  <Application>Microsoft Office PowerPoint</Application>
  <PresentationFormat>On-screen Show (16:9)</PresentationFormat>
  <Paragraphs>236</Paragraphs>
  <Slides>17</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1" baseType="lpstr">
      <vt:lpstr>Arial</vt:lpstr>
      <vt:lpstr>Calibri</vt:lpstr>
      <vt:lpstr>Office Theme</vt:lpstr>
      <vt:lpstr>Presentation</vt:lpstr>
      <vt:lpstr>PowerPoint Presentation</vt:lpstr>
      <vt:lpstr> Introduction and Purpose of Document</vt:lpstr>
      <vt:lpstr>DSC Change Management Committee (ChMC) - Roles and Responsibilities</vt:lpstr>
      <vt:lpstr>DSC Change Budget</vt:lpstr>
      <vt:lpstr>Change Management Dates and Key information</vt:lpstr>
      <vt:lpstr>Individual Committee Lifecyle</vt:lpstr>
      <vt:lpstr>2020/2021 Committee Representatives</vt:lpstr>
      <vt:lpstr>DSC Customer Change team</vt:lpstr>
      <vt:lpstr>UNC &amp; IGT UNC</vt:lpstr>
      <vt:lpstr>The UNC MOD process</vt:lpstr>
      <vt:lpstr>PowerPoint Presentation</vt:lpstr>
      <vt:lpstr>Pre- Capture</vt:lpstr>
      <vt:lpstr>Capture</vt:lpstr>
      <vt:lpstr>Delivery</vt:lpstr>
      <vt:lpstr>Change Releases</vt:lpstr>
      <vt:lpstr>Change Packs - What is a Change Pack?</vt:lpstr>
      <vt:lpstr>Change Packs – Types </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James Rigby</cp:lastModifiedBy>
  <cp:revision>193</cp:revision>
  <cp:lastPrinted>2018-11-07T08:29:48Z</cp:lastPrinted>
  <dcterms:created xsi:type="dcterms:W3CDTF">2018-09-02T17:12:15Z</dcterms:created>
  <dcterms:modified xsi:type="dcterms:W3CDTF">2020-11-02T13:18:57Z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0x010100BE4A46900855F54F8B1B4A69CC14CF6B</vt:lpwstr>
  </property>
  <property fmtid="{D5CDD505-2E9C-101B-9397-08002B2CF9AE}" pid="4" name="AuthorIds_UIVersion_1536">
    <vt:lpwstr>17</vt:lpwstr>
  </property>
</Properties>
</file>