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88" r:id="rId5"/>
    <p:sldId id="290" r:id="rId6"/>
    <p:sldId id="291" r:id="rId7"/>
    <p:sldId id="293"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04A51A-21BD-41CC-9804-4EFFAB3FA46C}" v="3" dt="2020-11-16T13:39:45.9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xoserve.sharepoint.com/sites/CustomerChange/Shared%20Documents/KVI%20Performance/KVI%20Change%20Management%20Survey%202020%20-%20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US" dirty="0"/>
              <a:t>KVI Survey Results July 20 </a:t>
            </a:r>
          </a:p>
        </c:rich>
      </c:tx>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barChart>
        <c:barDir val="bar"/>
        <c:grouping val="stacked"/>
        <c:varyColors val="0"/>
        <c:ser>
          <c:idx val="0"/>
          <c:order val="0"/>
          <c:tx>
            <c:strRef>
              <c:f>'[KVI Change Management Survey 2020 - 21.xlsx]Graph'!$B$12</c:f>
              <c:strCache>
                <c:ptCount val="1"/>
                <c:pt idx="0">
                  <c:v>Always</c:v>
                </c:pt>
              </c:strCache>
            </c:strRef>
          </c:tx>
          <c:spPr>
            <a:solidFill>
              <a:schemeClr val="accent1"/>
            </a:solidFill>
            <a:ln>
              <a:noFill/>
            </a:ln>
            <a:effectLst/>
          </c:spPr>
          <c:invertIfNegative val="0"/>
          <c:cat>
            <c:strRef>
              <c:f>'[KVI Change Management Survey 2020 - 21.xlsx]Graph'!$A$13:$A$19</c:f>
              <c:strCache>
                <c:ptCount val="7"/>
                <c:pt idx="0">
                  <c:v>I receive timely and fit for purpose information to enable me to manage new changes that impact my organisation *</c:v>
                </c:pt>
                <c:pt idx="1">
                  <c:v>Xoserve presents a range of solution options for each change to enable choice *</c:v>
                </c:pt>
                <c:pt idx="2">
                  <c:v>I trust Xoserve to identify solutions that benefit the whole Industry where possible *</c:v>
                </c:pt>
                <c:pt idx="3">
                  <c:v>Xoserve supports the ability for me to fully engage me in the change process, should I choose to *</c:v>
                </c:pt>
                <c:pt idx="4">
                  <c:v>I trust Xoserve to deliver changes to agreed costs, timescales and quality *</c:v>
                </c:pt>
                <c:pt idx="5">
                  <c:v>Xoserve reacts quickly and effectively to gas industry changes to affect my organisation</c:v>
                </c:pt>
                <c:pt idx="6">
                  <c:v>Costs associated with changes that Xoserve deliver are clear and accurate</c:v>
                </c:pt>
              </c:strCache>
            </c:strRef>
          </c:cat>
          <c:val>
            <c:numRef>
              <c:f>'[KVI Change Management Survey 2020 - 21.xlsx]Graph'!$B$13:$B$19</c:f>
              <c:numCache>
                <c:formatCode>General</c:formatCode>
                <c:ptCount val="7"/>
                <c:pt idx="0">
                  <c:v>2</c:v>
                </c:pt>
                <c:pt idx="1">
                  <c:v>2</c:v>
                </c:pt>
                <c:pt idx="2">
                  <c:v>1</c:v>
                </c:pt>
                <c:pt idx="3">
                  <c:v>6</c:v>
                </c:pt>
                <c:pt idx="5">
                  <c:v>3</c:v>
                </c:pt>
              </c:numCache>
            </c:numRef>
          </c:val>
          <c:extLst>
            <c:ext xmlns:c16="http://schemas.microsoft.com/office/drawing/2014/chart" uri="{C3380CC4-5D6E-409C-BE32-E72D297353CC}">
              <c16:uniqueId val="{00000000-50E8-4DFE-B386-6F844825E7FB}"/>
            </c:ext>
          </c:extLst>
        </c:ser>
        <c:ser>
          <c:idx val="1"/>
          <c:order val="1"/>
          <c:tx>
            <c:strRef>
              <c:f>'[KVI Change Management Survey 2020 - 21.xlsx]Graph'!$C$12</c:f>
              <c:strCache>
                <c:ptCount val="1"/>
                <c:pt idx="0">
                  <c:v>Usually</c:v>
                </c:pt>
              </c:strCache>
            </c:strRef>
          </c:tx>
          <c:spPr>
            <a:solidFill>
              <a:schemeClr val="accent3"/>
            </a:solidFill>
            <a:ln>
              <a:noFill/>
            </a:ln>
            <a:effectLst/>
          </c:spPr>
          <c:invertIfNegative val="0"/>
          <c:cat>
            <c:strRef>
              <c:f>'[KVI Change Management Survey 2020 - 21.xlsx]Graph'!$A$13:$A$19</c:f>
              <c:strCache>
                <c:ptCount val="7"/>
                <c:pt idx="0">
                  <c:v>I receive timely and fit for purpose information to enable me to manage new changes that impact my organisation *</c:v>
                </c:pt>
                <c:pt idx="1">
                  <c:v>Xoserve presents a range of solution options for each change to enable choice *</c:v>
                </c:pt>
                <c:pt idx="2">
                  <c:v>I trust Xoserve to identify solutions that benefit the whole Industry where possible *</c:v>
                </c:pt>
                <c:pt idx="3">
                  <c:v>Xoserve supports the ability for me to fully engage me in the change process, should I choose to *</c:v>
                </c:pt>
                <c:pt idx="4">
                  <c:v>I trust Xoserve to deliver changes to agreed costs, timescales and quality *</c:v>
                </c:pt>
                <c:pt idx="5">
                  <c:v>Xoserve reacts quickly and effectively to gas industry changes to affect my organisation</c:v>
                </c:pt>
                <c:pt idx="6">
                  <c:v>Costs associated with changes that Xoserve deliver are clear and accurate</c:v>
                </c:pt>
              </c:strCache>
            </c:strRef>
          </c:cat>
          <c:val>
            <c:numRef>
              <c:f>'[KVI Change Management Survey 2020 - 21.xlsx]Graph'!$C$13:$C$19</c:f>
              <c:numCache>
                <c:formatCode>General</c:formatCode>
                <c:ptCount val="7"/>
                <c:pt idx="0">
                  <c:v>6</c:v>
                </c:pt>
                <c:pt idx="1">
                  <c:v>6</c:v>
                </c:pt>
                <c:pt idx="2">
                  <c:v>7</c:v>
                </c:pt>
                <c:pt idx="3">
                  <c:v>2</c:v>
                </c:pt>
                <c:pt idx="4">
                  <c:v>8</c:v>
                </c:pt>
                <c:pt idx="5">
                  <c:v>5</c:v>
                </c:pt>
                <c:pt idx="6">
                  <c:v>8</c:v>
                </c:pt>
              </c:numCache>
            </c:numRef>
          </c:val>
          <c:extLst>
            <c:ext xmlns:c16="http://schemas.microsoft.com/office/drawing/2014/chart" uri="{C3380CC4-5D6E-409C-BE32-E72D297353CC}">
              <c16:uniqueId val="{00000001-50E8-4DFE-B386-6F844825E7FB}"/>
            </c:ext>
          </c:extLst>
        </c:ser>
        <c:ser>
          <c:idx val="2"/>
          <c:order val="2"/>
          <c:tx>
            <c:strRef>
              <c:f>'[KVI Change Management Survey 2020 - 21.xlsx]Graph'!$D$12</c:f>
              <c:strCache>
                <c:ptCount val="1"/>
                <c:pt idx="0">
                  <c:v>Rarely</c:v>
                </c:pt>
              </c:strCache>
            </c:strRef>
          </c:tx>
          <c:spPr>
            <a:solidFill>
              <a:schemeClr val="accent6"/>
            </a:solidFill>
            <a:ln>
              <a:noFill/>
            </a:ln>
            <a:effectLst/>
          </c:spPr>
          <c:invertIfNegative val="0"/>
          <c:cat>
            <c:strRef>
              <c:f>'[KVI Change Management Survey 2020 - 21.xlsx]Graph'!$A$13:$A$19</c:f>
              <c:strCache>
                <c:ptCount val="7"/>
                <c:pt idx="0">
                  <c:v>I receive timely and fit for purpose information to enable me to manage new changes that impact my organisation *</c:v>
                </c:pt>
                <c:pt idx="1">
                  <c:v>Xoserve presents a range of solution options for each change to enable choice *</c:v>
                </c:pt>
                <c:pt idx="2">
                  <c:v>I trust Xoserve to identify solutions that benefit the whole Industry where possible *</c:v>
                </c:pt>
                <c:pt idx="3">
                  <c:v>Xoserve supports the ability for me to fully engage me in the change process, should I choose to *</c:v>
                </c:pt>
                <c:pt idx="4">
                  <c:v>I trust Xoserve to deliver changes to agreed costs, timescales and quality *</c:v>
                </c:pt>
                <c:pt idx="5">
                  <c:v>Xoserve reacts quickly and effectively to gas industry changes to affect my organisation</c:v>
                </c:pt>
                <c:pt idx="6">
                  <c:v>Costs associated with changes that Xoserve deliver are clear and accurate</c:v>
                </c:pt>
              </c:strCache>
            </c:strRef>
          </c:cat>
          <c:val>
            <c:numRef>
              <c:f>'[KVI Change Management Survey 2020 - 21.xlsx]Graph'!$D$13:$D$19</c:f>
              <c:numCache>
                <c:formatCode>General</c:formatCode>
                <c:ptCount val="7"/>
              </c:numCache>
            </c:numRef>
          </c:val>
          <c:extLst>
            <c:ext xmlns:c16="http://schemas.microsoft.com/office/drawing/2014/chart" uri="{C3380CC4-5D6E-409C-BE32-E72D297353CC}">
              <c16:uniqueId val="{00000002-50E8-4DFE-B386-6F844825E7FB}"/>
            </c:ext>
          </c:extLst>
        </c:ser>
        <c:ser>
          <c:idx val="3"/>
          <c:order val="3"/>
          <c:tx>
            <c:strRef>
              <c:f>'[KVI Change Management Survey 2020 - 21.xlsx]Graph'!$E$12</c:f>
              <c:strCache>
                <c:ptCount val="1"/>
                <c:pt idx="0">
                  <c:v>Never</c:v>
                </c:pt>
              </c:strCache>
            </c:strRef>
          </c:tx>
          <c:spPr>
            <a:solidFill>
              <a:schemeClr val="accent4"/>
            </a:solidFill>
            <a:ln>
              <a:noFill/>
            </a:ln>
            <a:effectLst/>
          </c:spPr>
          <c:invertIfNegative val="0"/>
          <c:cat>
            <c:strRef>
              <c:f>'[KVI Change Management Survey 2020 - 21.xlsx]Graph'!$A$13:$A$19</c:f>
              <c:strCache>
                <c:ptCount val="7"/>
                <c:pt idx="0">
                  <c:v>I receive timely and fit for purpose information to enable me to manage new changes that impact my organisation *</c:v>
                </c:pt>
                <c:pt idx="1">
                  <c:v>Xoserve presents a range of solution options for each change to enable choice *</c:v>
                </c:pt>
                <c:pt idx="2">
                  <c:v>I trust Xoserve to identify solutions that benefit the whole Industry where possible *</c:v>
                </c:pt>
                <c:pt idx="3">
                  <c:v>Xoserve supports the ability for me to fully engage me in the change process, should I choose to *</c:v>
                </c:pt>
                <c:pt idx="4">
                  <c:v>I trust Xoserve to deliver changes to agreed costs, timescales and quality *</c:v>
                </c:pt>
                <c:pt idx="5">
                  <c:v>Xoserve reacts quickly and effectively to gas industry changes to affect my organisation</c:v>
                </c:pt>
                <c:pt idx="6">
                  <c:v>Costs associated with changes that Xoserve deliver are clear and accurate</c:v>
                </c:pt>
              </c:strCache>
            </c:strRef>
          </c:cat>
          <c:val>
            <c:numRef>
              <c:f>'[KVI Change Management Survey 2020 - 21.xlsx]Graph'!$E$13:$E$19</c:f>
              <c:numCache>
                <c:formatCode>General</c:formatCode>
                <c:ptCount val="7"/>
              </c:numCache>
            </c:numRef>
          </c:val>
          <c:extLst>
            <c:ext xmlns:c16="http://schemas.microsoft.com/office/drawing/2014/chart" uri="{C3380CC4-5D6E-409C-BE32-E72D297353CC}">
              <c16:uniqueId val="{00000003-50E8-4DFE-B386-6F844825E7FB}"/>
            </c:ext>
          </c:extLst>
        </c:ser>
        <c:dLbls>
          <c:showLegendKey val="0"/>
          <c:showVal val="0"/>
          <c:showCatName val="0"/>
          <c:showSerName val="0"/>
          <c:showPercent val="0"/>
          <c:showBubbleSize val="0"/>
        </c:dLbls>
        <c:gapWidth val="150"/>
        <c:overlap val="100"/>
        <c:axId val="81959999"/>
        <c:axId val="320777327"/>
      </c:barChart>
      <c:catAx>
        <c:axId val="81959999"/>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320777327"/>
        <c:crosses val="autoZero"/>
        <c:auto val="1"/>
        <c:lblAlgn val="ctr"/>
        <c:lblOffset val="100"/>
        <c:noMultiLvlLbl val="0"/>
      </c:catAx>
      <c:valAx>
        <c:axId val="320777327"/>
        <c:scaling>
          <c:orientation val="minMax"/>
          <c:max val="10"/>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81959999"/>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3">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17/11/2020</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GB" b="0" dirty="0"/>
            </a:br>
            <a:r>
              <a:rPr lang="en-GB" b="0" dirty="0"/>
              <a:t> </a:t>
            </a:r>
            <a:r>
              <a:rPr lang="en-GB" dirty="0"/>
              <a:t>KVI Change Management Survey Feedback </a:t>
            </a:r>
          </a:p>
        </p:txBody>
      </p:sp>
      <p:sp>
        <p:nvSpPr>
          <p:cNvPr id="3" name="Subtitle 2"/>
          <p:cNvSpPr>
            <a:spLocks noGrp="1"/>
          </p:cNvSpPr>
          <p:nvPr>
            <p:ph type="subTitle" idx="1"/>
          </p:nvPr>
        </p:nvSpPr>
        <p:spPr>
          <a:xfrm>
            <a:off x="1371600" y="2914650"/>
            <a:ext cx="6400800" cy="593204"/>
          </a:xfrm>
        </p:spPr>
        <p:txBody>
          <a:bodyPr/>
          <a:lstStyle/>
          <a:p>
            <a:r>
              <a:rPr lang="en-GB" dirty="0"/>
              <a:t>October 2020</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33E3-5143-41C2-8F7D-643B834601B6}"/>
              </a:ext>
            </a:extLst>
          </p:cNvPr>
          <p:cNvSpPr>
            <a:spLocks noGrp="1"/>
          </p:cNvSpPr>
          <p:nvPr>
            <p:ph type="title"/>
          </p:nvPr>
        </p:nvSpPr>
        <p:spPr/>
        <p:txBody>
          <a:bodyPr>
            <a:normAutofit/>
          </a:bodyPr>
          <a:lstStyle/>
          <a:p>
            <a:r>
              <a:rPr lang="en-GB" dirty="0"/>
              <a:t>KVI Change Management Survey – April 2020</a:t>
            </a:r>
          </a:p>
        </p:txBody>
      </p:sp>
      <p:sp>
        <p:nvSpPr>
          <p:cNvPr id="3" name="Content Placeholder 2">
            <a:extLst>
              <a:ext uri="{FF2B5EF4-FFF2-40B4-BE49-F238E27FC236}">
                <a16:creationId xmlns:a16="http://schemas.microsoft.com/office/drawing/2014/main" id="{2F7B5D69-BE5C-43FF-B266-0053A07DFCC6}"/>
              </a:ext>
            </a:extLst>
          </p:cNvPr>
          <p:cNvSpPr>
            <a:spLocks noGrp="1"/>
          </p:cNvSpPr>
          <p:nvPr>
            <p:ph idx="1"/>
          </p:nvPr>
        </p:nvSpPr>
        <p:spPr>
          <a:xfrm>
            <a:off x="457200" y="761058"/>
            <a:ext cx="8229600" cy="3970932"/>
          </a:xfrm>
        </p:spPr>
        <p:txBody>
          <a:bodyPr>
            <a:normAutofit fontScale="92500" lnSpcReduction="10000"/>
          </a:bodyPr>
          <a:lstStyle/>
          <a:p>
            <a:r>
              <a:rPr lang="en-US" dirty="0"/>
              <a:t>8 responses received by customers.</a:t>
            </a:r>
          </a:p>
          <a:p>
            <a:pPr marL="0" indent="0">
              <a:buNone/>
            </a:pPr>
            <a:endParaRPr lang="en-US" dirty="0"/>
          </a:p>
          <a:p>
            <a:r>
              <a:rPr lang="en-US" dirty="0"/>
              <a:t>October 2020 - achieved a KVI of 100% against our  target of 90% rated as ‘Always’ or ‘Usually’</a:t>
            </a:r>
          </a:p>
          <a:p>
            <a:pPr marL="0" indent="0">
              <a:buNone/>
            </a:pPr>
            <a:endParaRPr lang="en-GB" dirty="0"/>
          </a:p>
          <a:p>
            <a:r>
              <a:rPr lang="en-US" dirty="0"/>
              <a:t>July 2020 - achieved a KVI of 97.1% against our  target of 90% rated as ‘Always’ or ‘Usually’</a:t>
            </a:r>
          </a:p>
          <a:p>
            <a:pPr marL="0" indent="0">
              <a:buNone/>
            </a:pPr>
            <a:endParaRPr lang="en-GB" dirty="0"/>
          </a:p>
          <a:p>
            <a:r>
              <a:rPr lang="en-US" dirty="0"/>
              <a:t>3 reviewers provided further comments on the Change management process in October – see following slides</a:t>
            </a:r>
          </a:p>
          <a:p>
            <a:endParaRPr lang="en-GB" dirty="0"/>
          </a:p>
        </p:txBody>
      </p:sp>
    </p:spTree>
    <p:extLst>
      <p:ext uri="{BB962C8B-B14F-4D97-AF65-F5344CB8AC3E}">
        <p14:creationId xmlns:p14="http://schemas.microsoft.com/office/powerpoint/2010/main" val="60190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AD172311-C099-4BE1-850D-3FEE1A757011}"/>
              </a:ext>
            </a:extLst>
          </p:cNvPr>
          <p:cNvGraphicFramePr>
            <a:graphicFrameLocks/>
          </p:cNvGraphicFramePr>
          <p:nvPr>
            <p:extLst>
              <p:ext uri="{D42A27DB-BD31-4B8C-83A1-F6EECF244321}">
                <p14:modId xmlns:p14="http://schemas.microsoft.com/office/powerpoint/2010/main" val="1263162403"/>
              </p:ext>
            </p:extLst>
          </p:nvPr>
        </p:nvGraphicFramePr>
        <p:xfrm>
          <a:off x="1115616" y="339502"/>
          <a:ext cx="6376035" cy="232790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784A7100-1510-4C1C-8CA7-2A123FFEFECC}"/>
              </a:ext>
            </a:extLst>
          </p:cNvPr>
          <p:cNvSpPr txBox="1"/>
          <p:nvPr/>
        </p:nvSpPr>
        <p:spPr>
          <a:xfrm>
            <a:off x="611560" y="3147814"/>
            <a:ext cx="7488832" cy="1015663"/>
          </a:xfrm>
          <a:prstGeom prst="rect">
            <a:avLst/>
          </a:prstGeom>
          <a:noFill/>
        </p:spPr>
        <p:txBody>
          <a:bodyPr wrap="square" rtlCol="0">
            <a:spAutoFit/>
          </a:bodyPr>
          <a:lstStyle/>
          <a:p>
            <a:r>
              <a:rPr lang="en-GB" sz="1200" u="sng" dirty="0"/>
              <a:t>Participants</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5 x Larger Shippers (over 1 million SMPs)</a:t>
            </a:r>
          </a:p>
          <a:p>
            <a:pPr marL="171450" indent="-171450">
              <a:buFont typeface="Arial" panose="020B0604020202020204" pitchFamily="34" charset="0"/>
              <a:buChar char="•"/>
            </a:pPr>
            <a:r>
              <a:rPr lang="en-GB" sz="1200" dirty="0"/>
              <a:t>1 x Distribution Networks</a:t>
            </a:r>
          </a:p>
          <a:p>
            <a:pPr marL="171450" indent="-171450">
              <a:buFont typeface="Arial" panose="020B0604020202020204" pitchFamily="34" charset="0"/>
              <a:buChar char="•"/>
            </a:pPr>
            <a:r>
              <a:rPr lang="en-GB" sz="1200" dirty="0"/>
              <a:t>2 x Independent Gas Transporters</a:t>
            </a:r>
          </a:p>
        </p:txBody>
      </p:sp>
    </p:spTree>
    <p:extLst>
      <p:ext uri="{BB962C8B-B14F-4D97-AF65-F5344CB8AC3E}">
        <p14:creationId xmlns:p14="http://schemas.microsoft.com/office/powerpoint/2010/main" val="1675844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E9E76-5B77-4B23-9194-CF2B0A2E98D3}"/>
              </a:ext>
            </a:extLst>
          </p:cNvPr>
          <p:cNvSpPr>
            <a:spLocks noGrp="1"/>
          </p:cNvSpPr>
          <p:nvPr>
            <p:ph type="title"/>
          </p:nvPr>
        </p:nvSpPr>
        <p:spPr>
          <a:xfrm>
            <a:off x="457200" y="123478"/>
            <a:ext cx="8229600" cy="288032"/>
          </a:xfrm>
        </p:spPr>
        <p:txBody>
          <a:bodyPr>
            <a:normAutofit fontScale="90000"/>
          </a:bodyPr>
          <a:lstStyle/>
          <a:p>
            <a:r>
              <a:rPr lang="en-US" sz="2000" dirty="0"/>
              <a:t>You said – We did – October 2020</a:t>
            </a:r>
            <a:endParaRPr lang="en-GB" sz="2000" dirty="0"/>
          </a:p>
        </p:txBody>
      </p:sp>
      <p:graphicFrame>
        <p:nvGraphicFramePr>
          <p:cNvPr id="4" name="Table 3">
            <a:extLst>
              <a:ext uri="{FF2B5EF4-FFF2-40B4-BE49-F238E27FC236}">
                <a16:creationId xmlns:a16="http://schemas.microsoft.com/office/drawing/2014/main" id="{42BF2D4C-2D2B-4737-91AB-014DB7A47B5B}"/>
              </a:ext>
            </a:extLst>
          </p:cNvPr>
          <p:cNvGraphicFramePr>
            <a:graphicFrameLocks noGrp="1"/>
          </p:cNvGraphicFramePr>
          <p:nvPr>
            <p:extLst>
              <p:ext uri="{D42A27DB-BD31-4B8C-83A1-F6EECF244321}">
                <p14:modId xmlns:p14="http://schemas.microsoft.com/office/powerpoint/2010/main" val="2988541928"/>
              </p:ext>
            </p:extLst>
          </p:nvPr>
        </p:nvGraphicFramePr>
        <p:xfrm>
          <a:off x="107504" y="456277"/>
          <a:ext cx="8928992" cy="4476750"/>
        </p:xfrm>
        <a:graphic>
          <a:graphicData uri="http://schemas.openxmlformats.org/drawingml/2006/table">
            <a:tbl>
              <a:tblPr firstRow="1" bandRow="1">
                <a:tableStyleId>{BC89EF96-8CEA-46FF-86C4-4CE0E7609802}</a:tableStyleId>
              </a:tblPr>
              <a:tblGrid>
                <a:gridCol w="4536504">
                  <a:extLst>
                    <a:ext uri="{9D8B030D-6E8A-4147-A177-3AD203B41FA5}">
                      <a16:colId xmlns:a16="http://schemas.microsoft.com/office/drawing/2014/main" val="1723568934"/>
                    </a:ext>
                  </a:extLst>
                </a:gridCol>
                <a:gridCol w="4392488">
                  <a:extLst>
                    <a:ext uri="{9D8B030D-6E8A-4147-A177-3AD203B41FA5}">
                      <a16:colId xmlns:a16="http://schemas.microsoft.com/office/drawing/2014/main" val="720914364"/>
                    </a:ext>
                  </a:extLst>
                </a:gridCol>
              </a:tblGrid>
              <a:tr h="229967">
                <a:tc>
                  <a:txBody>
                    <a:bodyPr/>
                    <a:lstStyle/>
                    <a:p>
                      <a:r>
                        <a:rPr lang="en-GB" sz="1400" dirty="0">
                          <a:solidFill>
                            <a:schemeClr val="bg1"/>
                          </a:solidFill>
                        </a:rPr>
                        <a:t>You Said</a:t>
                      </a:r>
                    </a:p>
                  </a:txBody>
                  <a:tcPr>
                    <a:solidFill>
                      <a:schemeClr val="accent1"/>
                    </a:solidFill>
                  </a:tcPr>
                </a:tc>
                <a:tc>
                  <a:txBody>
                    <a:bodyPr/>
                    <a:lstStyle/>
                    <a:p>
                      <a:r>
                        <a:rPr lang="en-GB" sz="1400" dirty="0">
                          <a:solidFill>
                            <a:schemeClr val="bg1"/>
                          </a:solidFill>
                        </a:rPr>
                        <a:t>We Did</a:t>
                      </a:r>
                    </a:p>
                  </a:txBody>
                  <a:tcPr>
                    <a:solidFill>
                      <a:schemeClr val="accent1"/>
                    </a:solidFill>
                  </a:tcPr>
                </a:tc>
                <a:extLst>
                  <a:ext uri="{0D108BD9-81ED-4DB2-BD59-A6C34878D82A}">
                    <a16:rowId xmlns:a16="http://schemas.microsoft.com/office/drawing/2014/main" val="932830168"/>
                  </a:ext>
                </a:extLst>
              </a:tr>
              <a:tr h="370840">
                <a:tc>
                  <a:txBody>
                    <a:bodyPr/>
                    <a:lstStyle/>
                    <a:p>
                      <a:pPr algn="l" fontAlgn="t"/>
                      <a:r>
                        <a:rPr lang="en-US" sz="800" b="0" i="0" u="none" strike="noStrike" dirty="0">
                          <a:solidFill>
                            <a:srgbClr val="000000"/>
                          </a:solidFill>
                          <a:effectLst/>
                          <a:latin typeface="Arial" panose="020B0604020202020204" pitchFamily="34" charset="0"/>
                          <a:cs typeface="Arial" panose="020B0604020202020204" pitchFamily="34" charset="0"/>
                        </a:rPr>
                        <a:t>The access to material available on Xoserve.com to support XRNs is much better since the change to the website. However the release information is still not always kept up to date, release dates don't always match comms and contents of releases are not always updated in a timely manner. The opportunity is there through DSG and change packs for me to respond to XRNs and provide input, however the quality of responses to my change pack responses is not always great and answers not always clear. It also still feels like there's not much active shipper involvement in the proposed changes and so one reject/defer from us never stacks up against countless others who approve by not responding or approve without fully understanding changes</a:t>
                      </a:r>
                    </a:p>
                  </a:txBody>
                  <a:tcPr marL="9525" marR="9525" marT="9525" marB="0"/>
                </a:tc>
                <a:tc rowSpan="3">
                  <a:txBody>
                    <a:bodyPr/>
                    <a:lstStyle/>
                    <a:p>
                      <a:pPr marL="0" indent="0" algn="l" fontAlgn="t">
                        <a:buFont typeface="Arial" panose="020B0604020202020204" pitchFamily="34" charset="0"/>
                        <a:buNone/>
                      </a:pPr>
                      <a:r>
                        <a:rPr lang="en-US" sz="900" b="0" i="0" u="none" strike="noStrike" dirty="0">
                          <a:solidFill>
                            <a:srgbClr val="000000"/>
                          </a:solidFill>
                          <a:effectLst/>
                          <a:latin typeface="Arial" panose="020B0604020202020204" pitchFamily="34" charset="0"/>
                          <a:cs typeface="Arial" panose="020B0604020202020204" pitchFamily="34" charset="0"/>
                        </a:rPr>
                        <a:t>Every time we receive feedback from our customers we contact them to understand the sentiment behind their comments, and ensure we provide them with information on how we are making improvements to address the points they have raised. </a:t>
                      </a:r>
                    </a:p>
                    <a:p>
                      <a:pPr marL="0" indent="0" algn="l" fontAlgn="t">
                        <a:buFont typeface="Arial" panose="020B0604020202020204" pitchFamily="34" charset="0"/>
                        <a:buNone/>
                      </a:pPr>
                      <a:endParaRPr lang="en-US" sz="900" b="0" i="0" u="none" strike="noStrike" dirty="0">
                        <a:solidFill>
                          <a:srgbClr val="000000"/>
                        </a:solidFill>
                        <a:effectLst/>
                        <a:latin typeface="Arial" panose="020B0604020202020204" pitchFamily="34" charset="0"/>
                        <a:cs typeface="Arial" panose="020B0604020202020204" pitchFamily="34" charset="0"/>
                      </a:endParaRPr>
                    </a:p>
                    <a:p>
                      <a:pPr marL="0" indent="0" algn="l" fontAlgn="t">
                        <a:buFont typeface="Arial" panose="020B0604020202020204" pitchFamily="34" charset="0"/>
                        <a:buNone/>
                      </a:pPr>
                      <a:r>
                        <a:rPr lang="en-US" sz="900" b="0" i="0" u="none" strike="noStrike" dirty="0">
                          <a:solidFill>
                            <a:srgbClr val="000000"/>
                          </a:solidFill>
                          <a:effectLst/>
                          <a:latin typeface="Arial" panose="020B0604020202020204" pitchFamily="34" charset="0"/>
                          <a:cs typeface="Arial" panose="020B0604020202020204" pitchFamily="34" charset="0"/>
                        </a:rPr>
                        <a:t>We are currently contacting customer who left feedback and the full details of “You said – We did”, will be presented in next months CoMC.</a:t>
                      </a:r>
                    </a:p>
                  </a:txBody>
                  <a:tcPr marL="9525" marR="9525" marT="9525" marB="0" anchor="ctr"/>
                </a:tc>
                <a:extLst>
                  <a:ext uri="{0D108BD9-81ED-4DB2-BD59-A6C34878D82A}">
                    <a16:rowId xmlns:a16="http://schemas.microsoft.com/office/drawing/2014/main" val="592703094"/>
                  </a:ext>
                </a:extLst>
              </a:tr>
              <a:tr h="370840">
                <a:tc>
                  <a:txBody>
                    <a:bodyPr/>
                    <a:lstStyle/>
                    <a:p>
                      <a:pPr algn="l" fontAlgn="t"/>
                      <a:r>
                        <a:rPr lang="en-US" sz="800" b="0" i="0" u="none" strike="noStrike" dirty="0">
                          <a:solidFill>
                            <a:srgbClr val="000000"/>
                          </a:solidFill>
                          <a:effectLst/>
                          <a:latin typeface="Arial" panose="020B0604020202020204" pitchFamily="34" charset="0"/>
                          <a:cs typeface="Arial" panose="020B0604020202020204" pitchFamily="34" charset="0"/>
                        </a:rPr>
                        <a:t>Usually a very positive and helpful experience which is welcome and supportive.  I don't always manage to attend DSG - an invite would be helpful plus an agenda perhaps laid out in constituency order to dial in when necessary as a long day.  Pre-empting of mods needed for IGTs, such as potential IDL change or API to receive MAP ID data for example would be helpful.  Occasionally the website updates relating to mods are behind current timelines.  Layout of mods on Xoserve website however is clear and helpful.</a:t>
                      </a:r>
                    </a:p>
                  </a:txBody>
                  <a:tcPr marL="9525" marR="9525" marT="9525" marB="0"/>
                </a:tc>
                <a:tc vMerge="1">
                  <a:txBody>
                    <a:bodyPr/>
                    <a:lstStyle/>
                    <a:p>
                      <a:pPr algn="l" fontAlgn="t"/>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875385800"/>
                  </a:ext>
                </a:extLst>
              </a:tr>
              <a:tr h="370840">
                <a:tc>
                  <a:txBody>
                    <a:bodyPr/>
                    <a:lstStyle/>
                    <a:p>
                      <a:pPr algn="l" fontAlgn="b"/>
                      <a:r>
                        <a:rPr lang="en-US" sz="800" b="0" i="0" u="none" strike="noStrike" dirty="0">
                          <a:solidFill>
                            <a:srgbClr val="000000"/>
                          </a:solidFill>
                          <a:effectLst/>
                          <a:latin typeface="Arial" panose="020B0604020202020204" pitchFamily="34" charset="0"/>
                          <a:cs typeface="Arial" panose="020B0604020202020204" pitchFamily="34" charset="0"/>
                        </a:rPr>
                        <a:t>A few additional points for consideration/addressing:  1) CR and CP process, there is no clear criteria on what makes things a either of these or a process on how you move them between the two. There have been times when changes have been to ChMC and haven't been on the website or clear why they are now a CP. Not always sure there is 'customer' impact recognised on the initial creation of a CR so there needs to be clear and robust internal processes to make it a CR to avoid unintentional customer impacts.   2) at Oct ChMC XRN 4931 was descoped (for the right reasons) but the process followed was 'telling' not 'asking' the committee, it was clear things were being told to us as soon as possible and the finer details had not been worked out there could have been a better delivery which included the next steps, this had to be asked for rather than offered.  3) the delivery of the annual NRL files, unsure how the process could have been hit by such a big problem without it being identified, would be good to see the lessons learned.  4) lessons learned for XRN 4850 - this has been a 'journey' of a delivery and it would be good to know what the lessons are but also how they are being applied for the future.   5) XRN development, when changes are raised they go into a blackhole whilst capture starts doing it stuff and then updates are given, I think there could be more engagement with the proposers and maybe having them involved in the discussions more. it is still the proposers change so it would be a nice (optional) thing.  6) knowing what industry wants before we need it, that is still key and still isn't being done as well as it could be and we are struggling to have the confidence that BP21 will deliver it.   7) the enthusiasm is still there to always do a good job, even though some of the things above have caused 'challenges' the willingness continues to be there which is great to see. </a:t>
                      </a:r>
                    </a:p>
                  </a:txBody>
                  <a:tcPr marL="7620" marR="7620" marT="7620" marB="0" anchor="b"/>
                </a:tc>
                <a:tc vMerge="1">
                  <a:txBody>
                    <a:bodyPr/>
                    <a:lstStyle/>
                    <a:p>
                      <a:pPr algn="l" fontAlgn="t"/>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61417654"/>
                  </a:ext>
                </a:extLst>
              </a:tr>
            </a:tbl>
          </a:graphicData>
        </a:graphic>
      </p:graphicFrame>
    </p:spTree>
    <p:extLst>
      <p:ext uri="{BB962C8B-B14F-4D97-AF65-F5344CB8AC3E}">
        <p14:creationId xmlns:p14="http://schemas.microsoft.com/office/powerpoint/2010/main" val="231151577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Jane Goodes</DisplayName>
        <AccountId>63</AccountId>
        <AccountType/>
      </UserInfo>
      <UserInfo>
        <DisplayName>Angela Clarke</DisplayName>
        <AccountId>155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016C5E-FB9B-4939-B346-B26074D12F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1B2E31-4703-4F4D-BB47-74A8364BAC36}">
  <ds:schemaRefs>
    <ds:schemaRef ds:uri="http://schemas.openxmlformats.org/package/2006/metadata/core-properties"/>
    <ds:schemaRef ds:uri="http://purl.org/dc/dcmitype/"/>
    <ds:schemaRef ds:uri="01f7a547-d57a-44ce-a211-81869c79743b"/>
    <ds:schemaRef ds:uri="http://purl.org/dc/term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3092569d-7549-4f1f-b838-122d264c6bd8"/>
    <ds:schemaRef ds:uri="http://purl.org/dc/elements/1.1/"/>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1151</TotalTime>
  <Words>810</Words>
  <Application>Microsoft Office PowerPoint</Application>
  <PresentationFormat>On-screen Show (16:9)</PresentationFormat>
  <Paragraphs>25</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  KVI Change Management Survey Feedback </vt:lpstr>
      <vt:lpstr>KVI Change Management Survey – April 2020</vt:lpstr>
      <vt:lpstr>PowerPoint Presentation</vt:lpstr>
      <vt:lpstr>You said – We did – October 2020</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Helen Cuin</cp:lastModifiedBy>
  <cp:revision>65</cp:revision>
  <dcterms:created xsi:type="dcterms:W3CDTF">2018-09-02T17:12:15Z</dcterms:created>
  <dcterms:modified xsi:type="dcterms:W3CDTF">2020-11-17T12:35:19Z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