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2"/>
  </p:notesMasterIdLst>
  <p:sldIdLst>
    <p:sldId id="288" r:id="rId5"/>
    <p:sldId id="289" r:id="rId6"/>
    <p:sldId id="292" r:id="rId7"/>
    <p:sldId id="290" r:id="rId8"/>
    <p:sldId id="291" r:id="rId9"/>
    <p:sldId id="294" r:id="rId10"/>
    <p:sldId id="293" r:id="rId11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0D1F5"/>
    <a:srgbClr val="FFFFFF"/>
    <a:srgbClr val="B1D6E8"/>
    <a:srgbClr val="84B8DA"/>
    <a:srgbClr val="9C4877"/>
    <a:srgbClr val="2B80B1"/>
    <a:srgbClr val="9CCB3B"/>
    <a:srgbClr val="F5835D"/>
    <a:srgbClr val="E7BB20"/>
    <a:srgbClr val="BD6AA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 varScale="1">
        <p:scale>
          <a:sx n="83" d="100"/>
          <a:sy n="83" d="100"/>
        </p:scale>
        <p:origin x="800" y="6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852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CC7C86-2D66-4C55-8F99-E153512351BA}" type="datetimeFigureOut">
              <a:rPr lang="en-GB" smtClean="0"/>
              <a:t>08/12/2020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2357B9-A31F-4FC7-A38A-70DF36F645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29643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03932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73010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95722"/>
            <a:ext cx="9144000" cy="432978"/>
          </a:xfrm>
          <a:prstGeom prst="rect">
            <a:avLst/>
          </a:prstGeom>
          <a:solidFill>
            <a:srgbClr val="003366"/>
          </a:solidFill>
        </p:spPr>
        <p:txBody>
          <a:bodyPr anchor="ctr" anchorCtr="0"/>
          <a:lstStyle>
            <a:lvl1pPr>
              <a:defRPr sz="1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9060697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95722"/>
            <a:ext cx="9144000" cy="432978"/>
          </a:xfrm>
          <a:prstGeom prst="rect">
            <a:avLst/>
          </a:prstGeom>
          <a:solidFill>
            <a:srgbClr val="003366"/>
          </a:solidFill>
        </p:spPr>
        <p:txBody>
          <a:bodyPr anchor="ctr" anchorCtr="0"/>
          <a:lstStyle>
            <a:lvl1pPr>
              <a:defRPr sz="1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6037327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95722"/>
            <a:ext cx="9144000" cy="432978"/>
          </a:xfrm>
          <a:prstGeom prst="rect">
            <a:avLst/>
          </a:prstGeom>
          <a:solidFill>
            <a:srgbClr val="003366"/>
          </a:solidFill>
        </p:spPr>
        <p:txBody>
          <a:bodyPr anchor="ctr" anchorCtr="0"/>
          <a:lstStyle>
            <a:lvl1pPr>
              <a:defRPr sz="1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070687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95722"/>
            <a:ext cx="9144000" cy="432978"/>
          </a:xfrm>
          <a:prstGeom prst="rect">
            <a:avLst/>
          </a:prstGeom>
          <a:solidFill>
            <a:srgbClr val="003366"/>
          </a:solidFill>
        </p:spPr>
        <p:txBody>
          <a:bodyPr anchor="ctr" anchorCtr="0"/>
          <a:lstStyle>
            <a:lvl1pPr>
              <a:defRPr sz="1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11398609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95722"/>
            <a:ext cx="9144000" cy="432978"/>
          </a:xfrm>
          <a:prstGeom prst="rect">
            <a:avLst/>
          </a:prstGeom>
          <a:solidFill>
            <a:srgbClr val="003366"/>
          </a:solidFill>
        </p:spPr>
        <p:txBody>
          <a:bodyPr anchor="ctr" anchorCtr="0"/>
          <a:lstStyle>
            <a:lvl1pPr>
              <a:defRPr sz="1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2910794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1192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87301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4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4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506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8097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1219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07238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3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3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80750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64219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7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59582"/>
            <a:ext cx="8229600" cy="3672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9291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63" r:id="rId11"/>
    <p:sldLayoutId id="2147483664" r:id="rId12"/>
    <p:sldLayoutId id="2147483670" r:id="rId13"/>
    <p:sldLayoutId id="2147483677" r:id="rId14"/>
    <p:sldLayoutId id="2147483678" r:id="rId15"/>
  </p:sldLayoutIdLst>
  <p:txStyles>
    <p:titleStyle>
      <a:lvl1pPr algn="ctr" defTabSz="914400" rtl="0" eaLnBrk="1" latinLnBrk="0" hangingPunct="1">
        <a:spcBef>
          <a:spcPct val="0"/>
        </a:spcBef>
        <a:buNone/>
        <a:defRPr sz="2800" b="1" kern="1200">
          <a:solidFill>
            <a:srgbClr val="3E5AA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br>
              <a:rPr lang="en-GB" dirty="0"/>
            </a:br>
            <a:endParaRPr lang="en-GB" sz="24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8B3F694-2623-4991-BBA5-F10A765AD881}"/>
              </a:ext>
            </a:extLst>
          </p:cNvPr>
          <p:cNvSpPr txBox="1"/>
          <p:nvPr/>
        </p:nvSpPr>
        <p:spPr>
          <a:xfrm>
            <a:off x="1763688" y="1851670"/>
            <a:ext cx="5472608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solidFill>
                  <a:schemeClr val="accent1">
                    <a:lumMod val="75000"/>
                  </a:schemeClr>
                </a:solidFill>
              </a:rPr>
              <a:t>Xoserve Contact Centre</a:t>
            </a:r>
            <a:br>
              <a:rPr lang="en-GB" sz="3200" dirty="0">
                <a:solidFill>
                  <a:schemeClr val="accent1">
                    <a:lumMod val="75000"/>
                  </a:schemeClr>
                </a:solidFill>
              </a:rPr>
            </a:br>
            <a:endParaRPr lang="en-GB" sz="1000" dirty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r>
              <a:rPr lang="en-GB" sz="3200" dirty="0">
                <a:solidFill>
                  <a:schemeClr val="accent1">
                    <a:lumMod val="75000"/>
                  </a:schemeClr>
                </a:solidFill>
              </a:rPr>
              <a:t>Telephone number changes</a:t>
            </a:r>
          </a:p>
        </p:txBody>
      </p:sp>
    </p:spTree>
    <p:extLst>
      <p:ext uri="{BB962C8B-B14F-4D97-AF65-F5344CB8AC3E}">
        <p14:creationId xmlns:p14="http://schemas.microsoft.com/office/powerpoint/2010/main" val="36537492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2F0324-2E9A-4A11-AC20-1128A414BE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Background</a:t>
            </a:r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C7615746-D800-4694-880E-64E0265184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512" y="915566"/>
            <a:ext cx="8856984" cy="3672408"/>
          </a:xfrm>
        </p:spPr>
        <p:txBody>
          <a:bodyPr>
            <a:normAutofit/>
          </a:bodyPr>
          <a:lstStyle/>
          <a:p>
            <a:r>
              <a:rPr lang="en-US" sz="2200" dirty="0">
                <a:solidFill>
                  <a:schemeClr val="accent1">
                    <a:lumMod val="75000"/>
                  </a:schemeClr>
                </a:solidFill>
              </a:rPr>
              <a:t>Xoserve utilise a range of National Grid owned telephone numbers</a:t>
            </a:r>
          </a:p>
          <a:p>
            <a:pPr lvl="1"/>
            <a:r>
              <a:rPr lang="en-US" sz="2000" i="1" dirty="0">
                <a:solidFill>
                  <a:schemeClr val="accent1">
                    <a:lumMod val="75000"/>
                  </a:schemeClr>
                </a:solidFill>
              </a:rPr>
              <a:t>In order to service some of our Contact Centre services</a:t>
            </a:r>
            <a:br>
              <a:rPr lang="en-US" sz="2000" i="1" dirty="0">
                <a:solidFill>
                  <a:schemeClr val="accent1">
                    <a:lumMod val="75000"/>
                  </a:schemeClr>
                </a:solidFill>
              </a:rPr>
            </a:br>
            <a:endParaRPr lang="en-US" sz="2200" i="1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sz="2200" dirty="0">
                <a:solidFill>
                  <a:schemeClr val="accent1">
                    <a:lumMod val="75000"/>
                  </a:schemeClr>
                </a:solidFill>
              </a:rPr>
              <a:t>Appropriate timing to move away from this arrangement</a:t>
            </a:r>
          </a:p>
          <a:p>
            <a:endParaRPr lang="en-US" sz="2200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sz="2200" dirty="0">
                <a:solidFill>
                  <a:schemeClr val="accent1">
                    <a:lumMod val="75000"/>
                  </a:schemeClr>
                </a:solidFill>
              </a:rPr>
              <a:t>Various options were explored to enable separation</a:t>
            </a:r>
            <a:br>
              <a:rPr lang="en-US" sz="2200" dirty="0">
                <a:solidFill>
                  <a:schemeClr val="accent1">
                    <a:lumMod val="75000"/>
                  </a:schemeClr>
                </a:solidFill>
              </a:rPr>
            </a:br>
            <a:endParaRPr lang="en-US" sz="2200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sz="2200" dirty="0">
                <a:solidFill>
                  <a:schemeClr val="accent1">
                    <a:lumMod val="75000"/>
                  </a:schemeClr>
                </a:solidFill>
              </a:rPr>
              <a:t>The cleanest requires Xoserve to procure replacement numbers</a:t>
            </a:r>
            <a:br>
              <a:rPr lang="en-US" sz="2200" dirty="0">
                <a:solidFill>
                  <a:schemeClr val="accent1">
                    <a:lumMod val="75000"/>
                  </a:schemeClr>
                </a:solidFill>
              </a:rPr>
            </a:br>
            <a:endParaRPr lang="en-US" sz="2200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DAE3BE75-E969-4965-A5D0-217CF9C01D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2734" y="188019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kumimoji="0" lang="en-US" altLang="en-US" sz="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97761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2F0324-2E9A-4A11-AC20-1128A414BE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Background</a:t>
            </a:r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C7615746-D800-4694-880E-64E0265184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512" y="915566"/>
            <a:ext cx="8856984" cy="3672408"/>
          </a:xfrm>
        </p:spPr>
        <p:txBody>
          <a:bodyPr>
            <a:normAutofit/>
          </a:bodyPr>
          <a:lstStyle/>
          <a:p>
            <a:r>
              <a:rPr lang="en-US" sz="2200" dirty="0">
                <a:solidFill>
                  <a:schemeClr val="accent1">
                    <a:lumMod val="75000"/>
                  </a:schemeClr>
                </a:solidFill>
              </a:rPr>
              <a:t>The only foreseen disadvantage is the impact to customers</a:t>
            </a:r>
          </a:p>
          <a:p>
            <a:pPr lvl="1"/>
            <a:r>
              <a:rPr lang="en-US" sz="2000" i="1" dirty="0">
                <a:solidFill>
                  <a:schemeClr val="accent1">
                    <a:lumMod val="75000"/>
                  </a:schemeClr>
                </a:solidFill>
              </a:rPr>
              <a:t>Hence the need for a communication strategy</a:t>
            </a:r>
          </a:p>
          <a:p>
            <a:endParaRPr lang="en-US" sz="2200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sz="2200" dirty="0">
                <a:solidFill>
                  <a:schemeClr val="accent1">
                    <a:lumMod val="75000"/>
                  </a:schemeClr>
                </a:solidFill>
              </a:rPr>
              <a:t>We have engaged with our </a:t>
            </a:r>
            <a:r>
              <a:rPr lang="en-GB" sz="2200" dirty="0">
                <a:solidFill>
                  <a:schemeClr val="accent1">
                    <a:lumMod val="75000"/>
                  </a:schemeClr>
                </a:solidFill>
              </a:rPr>
              <a:t>current service provider Puzzel</a:t>
            </a:r>
          </a:p>
          <a:p>
            <a:pPr lvl="1"/>
            <a:r>
              <a:rPr lang="en-GB" sz="2000" i="1" dirty="0">
                <a:solidFill>
                  <a:schemeClr val="accent1">
                    <a:lumMod val="75000"/>
                  </a:schemeClr>
                </a:solidFill>
              </a:rPr>
              <a:t>Who have committed to support provision of new numbers</a:t>
            </a:r>
          </a:p>
          <a:p>
            <a:pPr lvl="1"/>
            <a:r>
              <a:rPr lang="en-GB" sz="2000" i="1" dirty="0">
                <a:solidFill>
                  <a:schemeClr val="accent1">
                    <a:lumMod val="75000"/>
                  </a:schemeClr>
                </a:solidFill>
              </a:rPr>
              <a:t>Ensuring the impact of these changes are minimal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DAE3BE75-E969-4965-A5D0-217CF9C01D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2734" y="188019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kumimoji="0" lang="en-US" altLang="en-US" sz="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78179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2F0324-2E9A-4A11-AC20-1128A414BE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95486"/>
            <a:ext cx="8229600" cy="637580"/>
          </a:xfrm>
        </p:spPr>
        <p:txBody>
          <a:bodyPr>
            <a:normAutofit/>
          </a:bodyPr>
          <a:lstStyle/>
          <a:p>
            <a:r>
              <a:rPr lang="en-GB" dirty="0"/>
              <a:t>Affected Telephone services</a:t>
            </a:r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C7615746-D800-4694-880E-64E0265184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7524" y="699537"/>
            <a:ext cx="8568952" cy="3672408"/>
          </a:xfrm>
        </p:spPr>
        <p:txBody>
          <a:bodyPr>
            <a:normAutofit/>
          </a:bodyPr>
          <a:lstStyle/>
          <a:p>
            <a:endParaRPr lang="en-GB" sz="2400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n-GB" u="sng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DAE3BE75-E969-4965-A5D0-217CF9C01D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2734" y="188019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kumimoji="0" lang="en-US" altLang="en-US" sz="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2BBB6704-B9BC-46E7-BB2B-46E61BCD964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5231310"/>
              </p:ext>
            </p:extLst>
          </p:nvPr>
        </p:nvGraphicFramePr>
        <p:xfrm>
          <a:off x="755576" y="1275616"/>
          <a:ext cx="7560840" cy="252025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528392">
                  <a:extLst>
                    <a:ext uri="{9D8B030D-6E8A-4147-A177-3AD203B41FA5}">
                      <a16:colId xmlns:a16="http://schemas.microsoft.com/office/drawing/2014/main" val="2817390894"/>
                    </a:ext>
                  </a:extLst>
                </a:gridCol>
                <a:gridCol w="2016224">
                  <a:extLst>
                    <a:ext uri="{9D8B030D-6E8A-4147-A177-3AD203B41FA5}">
                      <a16:colId xmlns:a16="http://schemas.microsoft.com/office/drawing/2014/main" val="1460355976"/>
                    </a:ext>
                  </a:extLst>
                </a:gridCol>
                <a:gridCol w="2016224">
                  <a:extLst>
                    <a:ext uri="{9D8B030D-6E8A-4147-A177-3AD203B41FA5}">
                      <a16:colId xmlns:a16="http://schemas.microsoft.com/office/drawing/2014/main" val="3103014943"/>
                    </a:ext>
                  </a:extLst>
                </a:gridCol>
              </a:tblGrid>
              <a:tr h="5040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i="0" u="sng" dirty="0">
                          <a:effectLst/>
                        </a:rPr>
                        <a:t>Telephone service</a:t>
                      </a:r>
                      <a:endParaRPr lang="en-GB" sz="1400" i="0" u="sng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i="0" u="sng" dirty="0">
                          <a:effectLst/>
                        </a:rPr>
                        <a:t>Existing Number</a:t>
                      </a:r>
                      <a:endParaRPr lang="en-GB" sz="1400" i="0" u="sng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400" i="0" u="sng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New Number</a:t>
                      </a:r>
                    </a:p>
                  </a:txBody>
                  <a:tcPr marL="68580" marR="68580" marT="9525" marB="0" anchor="ctr"/>
                </a:tc>
                <a:extLst>
                  <a:ext uri="{0D108BD9-81ED-4DB2-BD59-A6C34878D82A}">
                    <a16:rowId xmlns:a16="http://schemas.microsoft.com/office/drawing/2014/main" val="3845598288"/>
                  </a:ext>
                </a:extLst>
              </a:tr>
              <a:tr h="5040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i="1" dirty="0">
                          <a:effectLst/>
                        </a:rPr>
                        <a:t>Data Search Helpline</a:t>
                      </a:r>
                      <a:endParaRPr lang="en-GB" sz="1200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0121 713 4901</a:t>
                      </a:r>
                      <a:endParaRPr lang="en-GB" sz="1200" b="1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0121 260 2890</a:t>
                      </a:r>
                    </a:p>
                  </a:txBody>
                  <a:tcPr marL="68580" marR="68580" marT="9525" marB="0" anchor="ctr"/>
                </a:tc>
                <a:extLst>
                  <a:ext uri="{0D108BD9-81ED-4DB2-BD59-A6C34878D82A}">
                    <a16:rowId xmlns:a16="http://schemas.microsoft.com/office/drawing/2014/main" val="1029285131"/>
                  </a:ext>
                </a:extLst>
              </a:tr>
              <a:tr h="5040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i="1" dirty="0">
                          <a:effectLst/>
                        </a:rPr>
                        <a:t>Industrial and Commercial Helpline </a:t>
                      </a:r>
                      <a:endParaRPr lang="en-GB" sz="1200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0121 713 4902</a:t>
                      </a:r>
                      <a:endParaRPr lang="en-GB" sz="1200" b="1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0121 260 2891</a:t>
                      </a:r>
                    </a:p>
                  </a:txBody>
                  <a:tcPr marL="68580" marR="68580" marT="9525" marB="0" anchor="ctr"/>
                </a:tc>
                <a:extLst>
                  <a:ext uri="{0D108BD9-81ED-4DB2-BD59-A6C34878D82A}">
                    <a16:rowId xmlns:a16="http://schemas.microsoft.com/office/drawing/2014/main" val="3340456979"/>
                  </a:ext>
                </a:extLst>
              </a:tr>
              <a:tr h="5040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i="1" dirty="0">
                          <a:effectLst/>
                        </a:rPr>
                        <a:t>CMS Helpline</a:t>
                      </a:r>
                      <a:endParaRPr lang="en-GB" sz="1200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0121 713 4903</a:t>
                      </a:r>
                      <a:endParaRPr lang="en-GB" sz="1200" b="1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0121 260 2892</a:t>
                      </a:r>
                    </a:p>
                  </a:txBody>
                  <a:tcPr marL="68580" marR="68580" marT="9525" marB="0" anchor="ctr"/>
                </a:tc>
                <a:extLst>
                  <a:ext uri="{0D108BD9-81ED-4DB2-BD59-A6C34878D82A}">
                    <a16:rowId xmlns:a16="http://schemas.microsoft.com/office/drawing/2014/main" val="3845655597"/>
                  </a:ext>
                </a:extLst>
              </a:tr>
              <a:tr h="5040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i="1" dirty="0">
                          <a:effectLst/>
                        </a:rPr>
                        <a:t>Shipperless &amp; Unregistered Helpline</a:t>
                      </a:r>
                      <a:endParaRPr lang="en-GB" sz="1200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0121 713 4904</a:t>
                      </a:r>
                      <a:endParaRPr lang="en-GB" sz="1200" b="1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Calibri" panose="020F0502020204030204" pitchFamily="34" charset="0"/>
                        </a:rPr>
                        <a:t>0121 260 2893</a:t>
                      </a:r>
                      <a:endParaRPr lang="en-GB" sz="1200" b="1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9525" marB="0" anchor="ctr"/>
                </a:tc>
                <a:extLst>
                  <a:ext uri="{0D108BD9-81ED-4DB2-BD59-A6C34878D82A}">
                    <a16:rowId xmlns:a16="http://schemas.microsoft.com/office/drawing/2014/main" val="8065231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638859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2F0324-2E9A-4A11-AC20-1128A414BE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95486"/>
            <a:ext cx="8229600" cy="637580"/>
          </a:xfrm>
        </p:spPr>
        <p:txBody>
          <a:bodyPr>
            <a:normAutofit/>
          </a:bodyPr>
          <a:lstStyle/>
          <a:p>
            <a:r>
              <a:rPr lang="en-GB" dirty="0"/>
              <a:t>Actions</a:t>
            </a:r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C7615746-D800-4694-880E-64E0265184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8" y="1059582"/>
            <a:ext cx="8712968" cy="3672408"/>
          </a:xfrm>
        </p:spPr>
        <p:txBody>
          <a:bodyPr>
            <a:normAutofit/>
          </a:bodyPr>
          <a:lstStyle/>
          <a:p>
            <a:r>
              <a:rPr lang="en-GB" sz="2200" dirty="0">
                <a:solidFill>
                  <a:schemeClr val="accent1">
                    <a:lumMod val="75000"/>
                  </a:schemeClr>
                </a:solidFill>
              </a:rPr>
              <a:t>Inform affected customer segments</a:t>
            </a:r>
          </a:p>
          <a:p>
            <a:pPr lvl="1"/>
            <a:r>
              <a:rPr lang="en-GB" sz="2000" i="1" dirty="0">
                <a:solidFill>
                  <a:schemeClr val="accent1">
                    <a:lumMod val="75000"/>
                  </a:schemeClr>
                </a:solidFill>
              </a:rPr>
              <a:t>Underway</a:t>
            </a:r>
            <a:br>
              <a:rPr lang="en-GB" sz="2000" dirty="0">
                <a:solidFill>
                  <a:schemeClr val="accent1">
                    <a:lumMod val="75000"/>
                  </a:schemeClr>
                </a:solidFill>
              </a:rPr>
            </a:br>
            <a:endParaRPr lang="en-GB" sz="1400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GB" sz="2200" dirty="0">
                <a:solidFill>
                  <a:schemeClr val="accent1">
                    <a:lumMod val="75000"/>
                  </a:schemeClr>
                </a:solidFill>
              </a:rPr>
              <a:t>Apply messages re. change of number on existing lines</a:t>
            </a:r>
          </a:p>
          <a:p>
            <a:pPr lvl="1"/>
            <a:r>
              <a:rPr lang="en-GB" sz="2000" i="1" dirty="0">
                <a:solidFill>
                  <a:schemeClr val="accent1">
                    <a:lumMod val="75000"/>
                  </a:schemeClr>
                </a:solidFill>
              </a:rPr>
              <a:t>From January’21</a:t>
            </a:r>
            <a:r>
              <a:rPr lang="en-GB" sz="22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br>
              <a:rPr lang="en-GB" sz="2200" dirty="0">
                <a:solidFill>
                  <a:schemeClr val="accent1">
                    <a:lumMod val="75000"/>
                  </a:schemeClr>
                </a:solidFill>
              </a:rPr>
            </a:br>
            <a:endParaRPr lang="en-GB" sz="1600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GB" sz="2200" dirty="0">
                <a:solidFill>
                  <a:schemeClr val="accent1">
                    <a:lumMod val="75000"/>
                  </a:schemeClr>
                </a:solidFill>
              </a:rPr>
              <a:t>Understand where current phoneline numbers are published</a:t>
            </a:r>
          </a:p>
          <a:p>
            <a:pPr lvl="1"/>
            <a:r>
              <a:rPr lang="en-GB" sz="2000" i="1" dirty="0">
                <a:solidFill>
                  <a:schemeClr val="accent1">
                    <a:lumMod val="75000"/>
                  </a:schemeClr>
                </a:solidFill>
              </a:rPr>
              <a:t>Underway</a:t>
            </a:r>
            <a:endParaRPr lang="en-GB" sz="1600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DAE3BE75-E969-4965-A5D0-217CF9C01D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2734" y="188019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kumimoji="0" lang="en-US" altLang="en-US" sz="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06973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2F0324-2E9A-4A11-AC20-1128A414BE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95486"/>
            <a:ext cx="8229600" cy="637580"/>
          </a:xfrm>
        </p:spPr>
        <p:txBody>
          <a:bodyPr>
            <a:normAutofit/>
          </a:bodyPr>
          <a:lstStyle/>
          <a:p>
            <a:r>
              <a:rPr lang="en-GB" dirty="0"/>
              <a:t>Actions</a:t>
            </a:r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C7615746-D800-4694-880E-64E0265184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8" y="915566"/>
            <a:ext cx="8712968" cy="3672408"/>
          </a:xfrm>
        </p:spPr>
        <p:txBody>
          <a:bodyPr>
            <a:normAutofit/>
          </a:bodyPr>
          <a:lstStyle/>
          <a:p>
            <a:r>
              <a:rPr lang="en-GB" sz="2200" dirty="0">
                <a:solidFill>
                  <a:schemeClr val="accent1">
                    <a:lumMod val="75000"/>
                  </a:schemeClr>
                </a:solidFill>
              </a:rPr>
              <a:t>Formal written communication to customers advising of changes</a:t>
            </a:r>
          </a:p>
          <a:p>
            <a:pPr lvl="1"/>
            <a:r>
              <a:rPr lang="en-GB" sz="2000" i="1" dirty="0">
                <a:solidFill>
                  <a:schemeClr val="accent1">
                    <a:lumMod val="75000"/>
                  </a:schemeClr>
                </a:solidFill>
              </a:rPr>
              <a:t>During January’21 </a:t>
            </a:r>
          </a:p>
          <a:p>
            <a:pPr lvl="1"/>
            <a:endParaRPr lang="en-GB" sz="2000" i="1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GB" sz="2200" dirty="0">
                <a:solidFill>
                  <a:schemeClr val="accent1">
                    <a:lumMod val="75000"/>
                  </a:schemeClr>
                </a:solidFill>
              </a:rPr>
              <a:t>Advise existing customers of number changes during calls</a:t>
            </a:r>
          </a:p>
          <a:p>
            <a:pPr lvl="1"/>
            <a:r>
              <a:rPr lang="en-GB" sz="2000" i="1" dirty="0">
                <a:solidFill>
                  <a:schemeClr val="accent1">
                    <a:lumMod val="75000"/>
                  </a:schemeClr>
                </a:solidFill>
              </a:rPr>
              <a:t>During February’21 until go-live</a:t>
            </a:r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DAE3BE75-E969-4965-A5D0-217CF9C01D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2734" y="188019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kumimoji="0" lang="en-US" altLang="en-US" sz="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35438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2F0324-2E9A-4A11-AC20-1128A414BE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95486"/>
            <a:ext cx="8229600" cy="637580"/>
          </a:xfrm>
        </p:spPr>
        <p:txBody>
          <a:bodyPr>
            <a:normAutofit/>
          </a:bodyPr>
          <a:lstStyle/>
          <a:p>
            <a:r>
              <a:rPr lang="en-GB" dirty="0"/>
              <a:t>Implementation date</a:t>
            </a:r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C7615746-D800-4694-880E-64E0265184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8" y="1275608"/>
            <a:ext cx="8712968" cy="648070"/>
          </a:xfrm>
        </p:spPr>
        <p:txBody>
          <a:bodyPr>
            <a:normAutofit/>
          </a:bodyPr>
          <a:lstStyle/>
          <a:p>
            <a:r>
              <a:rPr lang="en-GB" sz="2400" dirty="0">
                <a:solidFill>
                  <a:schemeClr val="accent1">
                    <a:lumMod val="75000"/>
                  </a:schemeClr>
                </a:solidFill>
              </a:rPr>
              <a:t>Target “Go Live” date Monday </a:t>
            </a:r>
            <a:r>
              <a:rPr lang="en-GB" sz="2400" b="1" u="sng" dirty="0">
                <a:solidFill>
                  <a:schemeClr val="accent1">
                    <a:lumMod val="75000"/>
                  </a:schemeClr>
                </a:solidFill>
              </a:rPr>
              <a:t>22</a:t>
            </a:r>
            <a:r>
              <a:rPr lang="en-GB" sz="2400" b="1" u="sng" baseline="30000" dirty="0">
                <a:solidFill>
                  <a:schemeClr val="accent1">
                    <a:lumMod val="75000"/>
                  </a:schemeClr>
                </a:solidFill>
              </a:rPr>
              <a:t>nd</a:t>
            </a:r>
            <a:r>
              <a:rPr lang="en-GB" sz="2400" b="1" u="sng" dirty="0">
                <a:solidFill>
                  <a:schemeClr val="accent1">
                    <a:lumMod val="75000"/>
                  </a:schemeClr>
                </a:solidFill>
              </a:rPr>
              <a:t> February</a:t>
            </a:r>
            <a:r>
              <a:rPr lang="en-GB" sz="24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endParaRPr lang="en-GB" sz="2200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en-GB" sz="2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DAE3BE75-E969-4965-A5D0-217CF9C01D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2734" y="188019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kumimoji="0" lang="en-US" altLang="en-US" sz="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75776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Xoserve 2018">
      <a:dk1>
        <a:sysClr val="windowText" lastClr="000000"/>
      </a:dk1>
      <a:lt1>
        <a:sysClr val="window" lastClr="FFFFFF"/>
      </a:lt1>
      <a:dk2>
        <a:srgbClr val="1D3E61"/>
      </a:dk2>
      <a:lt2>
        <a:srgbClr val="EEECE1"/>
      </a:lt2>
      <a:accent1>
        <a:srgbClr val="3E5AA8"/>
      </a:accent1>
      <a:accent2>
        <a:srgbClr val="D75733"/>
      </a:accent2>
      <a:accent3>
        <a:srgbClr val="56CF9E"/>
      </a:accent3>
      <a:accent4>
        <a:srgbClr val="6440A3"/>
      </a:accent4>
      <a:accent5>
        <a:srgbClr val="40D1F5"/>
      </a:accent5>
      <a:accent6>
        <a:srgbClr val="FCBC55"/>
      </a:accent6>
      <a:hlink>
        <a:srgbClr val="6440A3"/>
      </a:hlink>
      <a:folHlink>
        <a:srgbClr val="D2232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3092569d-7549-4f1f-b838-122d264c6bd8">
      <UserInfo>
        <DisplayName>Jackson, Lee</DisplayName>
        <AccountId>69</AccountId>
        <AccountType/>
      </UserInfo>
    </SharedWithUsers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1A7FD4F90B5DA4788FF0464472C409F" ma:contentTypeVersion="11" ma:contentTypeDescription="Create a new document." ma:contentTypeScope="" ma:versionID="da65dba817ad8906a4a744e36306c50e">
  <xsd:schema xmlns:xsd="http://www.w3.org/2001/XMLSchema" xmlns:xs="http://www.w3.org/2001/XMLSchema" xmlns:p="http://schemas.microsoft.com/office/2006/metadata/properties" xmlns:ns3="01f7a547-d57a-44ce-a211-81869c79743b" xmlns:ns4="3092569d-7549-4f1f-b838-122d264c6bd8" targetNamespace="http://schemas.microsoft.com/office/2006/metadata/properties" ma:root="true" ma:fieldsID="d3a42e83de8c3bf3350fe2c8c5def860" ns3:_="" ns4:_="">
    <xsd:import namespace="01f7a547-d57a-44ce-a211-81869c79743b"/>
    <xsd:import namespace="3092569d-7549-4f1f-b838-122d264c6bd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1f7a547-d57a-44ce-a211-81869c79743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092569d-7549-4f1f-b838-122d264c6bd8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0DEEE7B-1543-4EFF-B3C1-AFC857C3E50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11B2E31-4703-4F4D-BB47-74A8364BAC36}">
  <ds:schemaRefs>
    <ds:schemaRef ds:uri="3092569d-7549-4f1f-b838-122d264c6bd8"/>
    <ds:schemaRef ds:uri="http://schemas.microsoft.com/office/2006/metadata/properties"/>
    <ds:schemaRef ds:uri="http://schemas.openxmlformats.org/package/2006/metadata/core-properties"/>
    <ds:schemaRef ds:uri="http://purl.org/dc/dcmitype/"/>
    <ds:schemaRef ds:uri="http://purl.org/dc/terms/"/>
    <ds:schemaRef ds:uri="http://www.w3.org/XML/1998/namespace"/>
    <ds:schemaRef ds:uri="http://schemas.microsoft.com/office/2006/documentManagement/types"/>
    <ds:schemaRef ds:uri="http://schemas.microsoft.com/office/infopath/2007/PartnerControls"/>
    <ds:schemaRef ds:uri="01f7a547-d57a-44ce-a211-81869c79743b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EE1DE98B-82C6-421B-A400-FA673371BED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1f7a547-d57a-44ce-a211-81869c79743b"/>
    <ds:schemaRef ds:uri="3092569d-7549-4f1f-b838-122d264c6bd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3611</TotalTime>
  <Words>153</Words>
  <Application>Microsoft Office PowerPoint</Application>
  <PresentationFormat>On-screen Show (16:9)</PresentationFormat>
  <Paragraphs>54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Times New Roman</vt:lpstr>
      <vt:lpstr>Office Theme</vt:lpstr>
      <vt:lpstr> </vt:lpstr>
      <vt:lpstr>Background</vt:lpstr>
      <vt:lpstr>Background</vt:lpstr>
      <vt:lpstr>Affected Telephone services</vt:lpstr>
      <vt:lpstr>Actions</vt:lpstr>
      <vt:lpstr>Actions</vt:lpstr>
      <vt:lpstr>Implementation date</vt:lpstr>
    </vt:vector>
  </TitlesOfParts>
  <Company>National Grid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National Grid</dc:creator>
  <cp:lastModifiedBy>Angela Clarke</cp:lastModifiedBy>
  <cp:revision>291</cp:revision>
  <dcterms:created xsi:type="dcterms:W3CDTF">2018-09-02T17:12:15Z</dcterms:created>
  <dcterms:modified xsi:type="dcterms:W3CDTF">2020-12-08T15:54:11Z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0x01010041A7FD4F90B5DA4788FF0464472C409F</vt:lpwstr>
  </property>
</Properties>
</file>