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35" r:id="rId5"/>
    <p:sldId id="311" r:id="rId6"/>
    <p:sldId id="343" r:id="rId7"/>
    <p:sldId id="345" r:id="rId8"/>
    <p:sldId id="340" r:id="rId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ster, Lee" initials="FL" lastIdx="10" clrIdx="0">
    <p:extLst>
      <p:ext uri="{19B8F6BF-5375-455C-9EA6-DF929625EA0E}">
        <p15:presenceInfo xmlns:p15="http://schemas.microsoft.com/office/powerpoint/2012/main" userId="S-1-5-21-4145888014-839675345-3125187760-3207" providerId="AD"/>
      </p:ext>
    </p:extLst>
  </p:cmAuthor>
  <p:cmAuthor id="2" name="Wilkes, Andrew" initials="WA" lastIdx="54" clrIdx="1">
    <p:extLst>
      <p:ext uri="{19B8F6BF-5375-455C-9EA6-DF929625EA0E}">
        <p15:presenceInfo xmlns:p15="http://schemas.microsoft.com/office/powerpoint/2012/main" userId="S-1-5-21-4145888014-839675345-3125187760-348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 id="6" name="Richard Genever" initials="RG" lastIdx="31" clrIdx="5">
    <p:extLst>
      <p:ext uri="{19B8F6BF-5375-455C-9EA6-DF929625EA0E}">
        <p15:presenceInfo xmlns:p15="http://schemas.microsoft.com/office/powerpoint/2012/main" userId="S-1-5-21-4145888014-839675345-3125187760-4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5733"/>
    <a:srgbClr val="9C4877"/>
    <a:srgbClr val="9CCB3B"/>
    <a:srgbClr val="0070C0"/>
    <a:srgbClr val="40D1F5"/>
    <a:srgbClr val="FFFFFF"/>
    <a:srgbClr val="B1D6E8"/>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A42415-DE23-402C-A22E-DA355813D3D7}" v="4265" dt="2020-12-04T11:19:03.806"/>
    <p1510:client id="{22826E7E-806A-447E-903F-B4C5C95FA1A9}" v="1" dt="2020-12-03T14:24:31.855"/>
    <p1510:client id="{2C5EAD4F-2D27-6F72-747B-07F8CFC56CE8}" v="2" dt="2020-12-03T15:27:50.206"/>
    <p1510:client id="{448C3489-E155-4040-88C1-7DBFD1B92B9C}" v="219" dt="2020-12-04T13:26:20.397"/>
    <p1510:client id="{B40C466E-2E80-6F9E-7104-DA941C1B4A02}" v="363" dt="2020-12-04T07:47:13.451"/>
    <p1510:client id="{C6527691-565D-48B1-9A93-5B962EA75714}" v="31" dt="2020-12-04T08:03:30.5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30" d="100"/>
          <a:sy n="130" d="100"/>
        </p:scale>
        <p:origin x="64" y="-1548"/>
      </p:cViewPr>
      <p:guideLst>
        <p:guide orient="horz" pos="441"/>
        <p:guide pos="975"/>
        <p:guide pos="5624"/>
        <p:guide pos="1247"/>
        <p:guide pos="2109"/>
        <p:guide pos="2517"/>
        <p:guide pos="340"/>
        <p:guide orient="horz" pos="1393"/>
        <p:guide pos="25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e Foster" userId="2bbeef80-92f1-4e52-a2eb-cc1d1ff0cf1c" providerId="ADAL" clId="{923C1392-C0B9-634A-B271-11AE0FEE5D7A}"/>
    <pc:docChg chg="custSel modSld">
      <pc:chgData name="Lee Foster" userId="2bbeef80-92f1-4e52-a2eb-cc1d1ff0cf1c" providerId="ADAL" clId="{923C1392-C0B9-634A-B271-11AE0FEE5D7A}" dt="2020-12-03T20:17:04.576" v="0" actId="7634"/>
      <pc:docMkLst>
        <pc:docMk/>
      </pc:docMkLst>
      <pc:sldChg chg="addSp">
        <pc:chgData name="Lee Foster" userId="2bbeef80-92f1-4e52-a2eb-cc1d1ff0cf1c" providerId="ADAL" clId="{923C1392-C0B9-634A-B271-11AE0FEE5D7A}" dt="2020-12-03T20:17:04.576" v="0" actId="7634"/>
        <pc:sldMkLst>
          <pc:docMk/>
          <pc:sldMk cId="914544572" sldId="343"/>
        </pc:sldMkLst>
        <pc:inkChg chg="add">
          <ac:chgData name="Lee Foster" userId="2bbeef80-92f1-4e52-a2eb-cc1d1ff0cf1c" providerId="ADAL" clId="{923C1392-C0B9-634A-B271-11AE0FEE5D7A}" dt="2020-12-03T20:17:04.576" v="0" actId="7634"/>
          <ac:inkMkLst>
            <pc:docMk/>
            <pc:sldMk cId="914544572" sldId="343"/>
            <ac:inkMk id="3" creationId="{8BA18671-B514-9846-80FC-B7D5A7D07B6D}"/>
          </ac:inkMkLst>
        </pc:inkChg>
      </pc:sldChg>
    </pc:docChg>
  </pc:docChgLst>
  <pc:docChgLst>
    <pc:chgData name="Andrew Wilkes" userId="8c737259-034c-4913-8a34-8fa457fa1904" providerId="ADAL" clId="{01A42415-DE23-402C-A22E-DA355813D3D7}"/>
    <pc:docChg chg="undo custSel modSld">
      <pc:chgData name="Andrew Wilkes" userId="8c737259-034c-4913-8a34-8fa457fa1904" providerId="ADAL" clId="{01A42415-DE23-402C-A22E-DA355813D3D7}" dt="2020-12-04T11:19:03.806" v="4248"/>
      <pc:docMkLst>
        <pc:docMk/>
      </pc:docMkLst>
      <pc:sldChg chg="modSp addCm delCm modCm">
        <pc:chgData name="Andrew Wilkes" userId="8c737259-034c-4913-8a34-8fa457fa1904" providerId="ADAL" clId="{01A42415-DE23-402C-A22E-DA355813D3D7}" dt="2020-12-04T11:19:03.806" v="4248"/>
        <pc:sldMkLst>
          <pc:docMk/>
          <pc:sldMk cId="914544572" sldId="343"/>
        </pc:sldMkLst>
        <pc:graphicFrameChg chg="mod modGraphic">
          <ac:chgData name="Andrew Wilkes" userId="8c737259-034c-4913-8a34-8fa457fa1904" providerId="ADAL" clId="{01A42415-DE23-402C-A22E-DA355813D3D7}" dt="2020-12-04T11:18:56.348" v="4247"/>
          <ac:graphicFrameMkLst>
            <pc:docMk/>
            <pc:sldMk cId="914544572" sldId="343"/>
            <ac:graphicFrameMk id="6" creationId="{D5DE5522-D4A1-4B03-BAD2-0AB5AC344E67}"/>
          </ac:graphicFrameMkLst>
        </pc:graphicFrameChg>
      </pc:sldChg>
    </pc:docChg>
  </pc:docChgLst>
  <pc:docChgLst>
    <pc:chgData name="Neil Laird" userId="S::neil.laird@xoserve.com::0f43cb50-41db-46e1-9a94-ae4586367b79" providerId="AD" clId="Web-{448C3489-E155-4040-88C1-7DBFD1B92B9C}"/>
    <pc:docChg chg="modSld">
      <pc:chgData name="Neil Laird" userId="S::neil.laird@xoserve.com::0f43cb50-41db-46e1-9a94-ae4586367b79" providerId="AD" clId="Web-{448C3489-E155-4040-88C1-7DBFD1B92B9C}" dt="2020-12-04T13:26:20.382" v="214"/>
      <pc:docMkLst>
        <pc:docMk/>
      </pc:docMkLst>
      <pc:sldChg chg="delSp modSp">
        <pc:chgData name="Neil Laird" userId="S::neil.laird@xoserve.com::0f43cb50-41db-46e1-9a94-ae4586367b79" providerId="AD" clId="Web-{448C3489-E155-4040-88C1-7DBFD1B92B9C}" dt="2020-12-04T13:26:20.382" v="214"/>
        <pc:sldMkLst>
          <pc:docMk/>
          <pc:sldMk cId="914544572" sldId="343"/>
        </pc:sldMkLst>
        <pc:graphicFrameChg chg="mod modGraphic">
          <ac:chgData name="Neil Laird" userId="S::neil.laird@xoserve.com::0f43cb50-41db-46e1-9a94-ae4586367b79" providerId="AD" clId="Web-{448C3489-E155-4040-88C1-7DBFD1B92B9C}" dt="2020-12-04T13:25:47.334" v="213"/>
          <ac:graphicFrameMkLst>
            <pc:docMk/>
            <pc:sldMk cId="914544572" sldId="343"/>
            <ac:graphicFrameMk id="6" creationId="{D5DE5522-D4A1-4B03-BAD2-0AB5AC344E67}"/>
          </ac:graphicFrameMkLst>
        </pc:graphicFrameChg>
        <pc:inkChg chg="del">
          <ac:chgData name="Neil Laird" userId="S::neil.laird@xoserve.com::0f43cb50-41db-46e1-9a94-ae4586367b79" providerId="AD" clId="Web-{448C3489-E155-4040-88C1-7DBFD1B92B9C}" dt="2020-12-04T13:26:20.382" v="214"/>
          <ac:inkMkLst>
            <pc:docMk/>
            <pc:sldMk cId="914544572" sldId="343"/>
            <ac:inkMk id="3" creationId="{8BA18671-B514-9846-80FC-B7D5A7D07B6D}"/>
          </ac:inkMkLst>
        </pc:inkChg>
      </pc:sldChg>
    </pc:docChg>
  </pc:docChgLst>
  <pc:docChgLst>
    <pc:chgData name="Luke Moise" userId="S::luke.moise@xoserve.com::984367af-5935-4472-8e0e-2b4abbbfe51a" providerId="AD" clId="Web-{2C5EAD4F-2D27-6F72-747B-07F8CFC56CE8}"/>
    <pc:docChg chg="modSld">
      <pc:chgData name="Luke Moise" userId="S::luke.moise@xoserve.com::984367af-5935-4472-8e0e-2b4abbbfe51a" providerId="AD" clId="Web-{2C5EAD4F-2D27-6F72-747B-07F8CFC56CE8}" dt="2020-12-03T15:27:50.206" v="1"/>
      <pc:docMkLst>
        <pc:docMk/>
      </pc:docMkLst>
      <pc:sldChg chg="modSp">
        <pc:chgData name="Luke Moise" userId="S::luke.moise@xoserve.com::984367af-5935-4472-8e0e-2b4abbbfe51a" providerId="AD" clId="Web-{2C5EAD4F-2D27-6F72-747B-07F8CFC56CE8}" dt="2020-12-03T15:27:50.206" v="1"/>
        <pc:sldMkLst>
          <pc:docMk/>
          <pc:sldMk cId="914544572" sldId="343"/>
        </pc:sldMkLst>
        <pc:graphicFrameChg chg="mod modGraphic">
          <ac:chgData name="Luke Moise" userId="S::luke.moise@xoserve.com::984367af-5935-4472-8e0e-2b4abbbfe51a" providerId="AD" clId="Web-{2C5EAD4F-2D27-6F72-747B-07F8CFC56CE8}" dt="2020-12-03T15:27:50.206" v="1"/>
          <ac:graphicFrameMkLst>
            <pc:docMk/>
            <pc:sldMk cId="914544572" sldId="343"/>
            <ac:graphicFrameMk id="6" creationId="{D5DE5522-D4A1-4B03-BAD2-0AB5AC344E67}"/>
          </ac:graphicFrameMkLst>
        </pc:graphicFrameChg>
      </pc:sldChg>
    </pc:docChg>
  </pc:docChgLst>
  <pc:docChgLst>
    <pc:chgData name="Richard Genever" userId="S::richard.genever@xoserve.com::7611d2ec-2fae-4a77-b83d-c3e3c800d8c6" providerId="AD" clId="Web-{B40C466E-2E80-6F9E-7104-DA941C1B4A02}"/>
    <pc:docChg chg="modSld">
      <pc:chgData name="Richard Genever" userId="S::richard.genever@xoserve.com::7611d2ec-2fae-4a77-b83d-c3e3c800d8c6" providerId="AD" clId="Web-{B40C466E-2E80-6F9E-7104-DA941C1B4A02}" dt="2020-12-04T07:31:08.355" v="359"/>
      <pc:docMkLst>
        <pc:docMk/>
      </pc:docMkLst>
      <pc:sldChg chg="modSp">
        <pc:chgData name="Richard Genever" userId="S::richard.genever@xoserve.com::7611d2ec-2fae-4a77-b83d-c3e3c800d8c6" providerId="AD" clId="Web-{B40C466E-2E80-6F9E-7104-DA941C1B4A02}" dt="2020-12-04T07:31:08.355" v="359"/>
        <pc:sldMkLst>
          <pc:docMk/>
          <pc:sldMk cId="914544572" sldId="343"/>
        </pc:sldMkLst>
        <pc:graphicFrameChg chg="mod modGraphic">
          <ac:chgData name="Richard Genever" userId="S::richard.genever@xoserve.com::7611d2ec-2fae-4a77-b83d-c3e3c800d8c6" providerId="AD" clId="Web-{B40C466E-2E80-6F9E-7104-DA941C1B4A02}" dt="2020-12-04T07:31:08.355" v="359"/>
          <ac:graphicFrameMkLst>
            <pc:docMk/>
            <pc:sldMk cId="914544572" sldId="343"/>
            <ac:graphicFrameMk id="6" creationId="{D5DE5522-D4A1-4B03-BAD2-0AB5AC344E67}"/>
          </ac:graphicFrameMkLst>
        </pc:graphicFrameChg>
      </pc:sldChg>
    </pc:docChg>
  </pc:docChgLst>
  <pc:docChgLst>
    <pc:chgData name="Richard Genever" userId="7611d2ec-2fae-4a77-b83d-c3e3c800d8c6" providerId="ADAL" clId="{C6527691-565D-48B1-9A93-5B962EA75714}"/>
    <pc:docChg chg="modSld">
      <pc:chgData name="Richard Genever" userId="7611d2ec-2fae-4a77-b83d-c3e3c800d8c6" providerId="ADAL" clId="{C6527691-565D-48B1-9A93-5B962EA75714}" dt="2020-12-04T08:03:30.569" v="30"/>
      <pc:docMkLst>
        <pc:docMk/>
      </pc:docMkLst>
      <pc:sldChg chg="addCm">
        <pc:chgData name="Richard Genever" userId="7611d2ec-2fae-4a77-b83d-c3e3c800d8c6" providerId="ADAL" clId="{C6527691-565D-48B1-9A93-5B962EA75714}" dt="2020-12-04T08:03:30.569" v="30"/>
        <pc:sldMkLst>
          <pc:docMk/>
          <pc:sldMk cId="914544572" sldId="343"/>
        </pc:sldMkLst>
      </pc:sldChg>
    </pc:docChg>
  </pc:docChgLst>
  <pc:docChgLst>
    <pc:chgData name="Mark Chattin" userId="7c555f44-896c-449f-8925-2590bbcda9b4" providerId="ADAL" clId="{22826E7E-806A-447E-903F-B4C5C95FA1A9}"/>
    <pc:docChg chg="custSel modSld">
      <pc:chgData name="Mark Chattin" userId="7c555f44-896c-449f-8925-2590bbcda9b4" providerId="ADAL" clId="{22826E7E-806A-447E-903F-B4C5C95FA1A9}" dt="2020-12-03T14:24:31.855" v="0" actId="313"/>
      <pc:docMkLst>
        <pc:docMk/>
      </pc:docMkLst>
      <pc:sldChg chg="modSp">
        <pc:chgData name="Mark Chattin" userId="7c555f44-896c-449f-8925-2590bbcda9b4" providerId="ADAL" clId="{22826E7E-806A-447E-903F-B4C5C95FA1A9}" dt="2020-12-03T14:24:31.855" v="0" actId="313"/>
        <pc:sldMkLst>
          <pc:docMk/>
          <pc:sldMk cId="914544572" sldId="343"/>
        </pc:sldMkLst>
        <pc:graphicFrameChg chg="modGraphic">
          <ac:chgData name="Mark Chattin" userId="7c555f44-896c-449f-8925-2590bbcda9b4" providerId="ADAL" clId="{22826E7E-806A-447E-903F-B4C5C95FA1A9}" dt="2020-12-03T14:24:31.855" v="0" actId="313"/>
          <ac:graphicFrameMkLst>
            <pc:docMk/>
            <pc:sldMk cId="914544572" sldId="343"/>
            <ac:graphicFrameMk id="6" creationId="{D5DE5522-D4A1-4B03-BAD2-0AB5AC344E67}"/>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xoserve.sharepoint.com/sites/XIO/Service%20Management/4.0%20Reporting/4.1.1%20Monthly%20Service%20Reports/Trend%20for%20Avoidable_Accountable%20%2020_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8392187475176558"/>
          <c:h val="0.78807047312517398"/>
        </c:manualLayout>
      </c:layout>
      <c:barChart>
        <c:barDir val="col"/>
        <c:grouping val="clustered"/>
        <c:varyColors val="0"/>
        <c:ser>
          <c:idx val="0"/>
          <c:order val="0"/>
          <c:tx>
            <c:strRef>
              <c:f>'IM Graphs'!$C$2</c:f>
              <c:strCache>
                <c:ptCount val="1"/>
                <c:pt idx="0">
                  <c:v>Xoserve Identified/Xoserve Avoidable or Controllable</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XOS Triggered/Avoidable</c:name>
            <c:spPr>
              <a:ln w="25400" cap="rnd">
                <a:solidFill>
                  <a:schemeClr val="accent1"/>
                </a:solidFill>
                <a:prstDash val="sysDot"/>
              </a:ln>
              <a:effectLst/>
            </c:spPr>
            <c:trendlineType val="log"/>
            <c:dispRSqr val="0"/>
            <c:dispEq val="0"/>
          </c:trendline>
          <c:cat>
            <c:strRef>
              <c:f>'IM Graphs'!$B$11:$B$22</c:f>
              <c:strCache>
                <c:ptCount val="12"/>
                <c:pt idx="0">
                  <c:v>D</c:v>
                </c:pt>
                <c:pt idx="1">
                  <c:v>J</c:v>
                </c:pt>
                <c:pt idx="2">
                  <c:v>F</c:v>
                </c:pt>
                <c:pt idx="3">
                  <c:v>M</c:v>
                </c:pt>
                <c:pt idx="4">
                  <c:v>A</c:v>
                </c:pt>
                <c:pt idx="5">
                  <c:v>M</c:v>
                </c:pt>
                <c:pt idx="6">
                  <c:v>J</c:v>
                </c:pt>
                <c:pt idx="7">
                  <c:v>J</c:v>
                </c:pt>
                <c:pt idx="8">
                  <c:v>A</c:v>
                </c:pt>
                <c:pt idx="9">
                  <c:v>S</c:v>
                </c:pt>
                <c:pt idx="10">
                  <c:v>O</c:v>
                </c:pt>
                <c:pt idx="11">
                  <c:v>N</c:v>
                </c:pt>
              </c:strCache>
            </c:strRef>
          </c:cat>
          <c:val>
            <c:numRef>
              <c:f>'IM Graphs'!$C$11:$C$22</c:f>
              <c:numCache>
                <c:formatCode>General</c:formatCode>
                <c:ptCount val="12"/>
                <c:pt idx="0">
                  <c:v>1</c:v>
                </c:pt>
                <c:pt idx="1">
                  <c:v>1</c:v>
                </c:pt>
                <c:pt idx="2">
                  <c:v>2</c:v>
                </c:pt>
                <c:pt idx="3">
                  <c:v>2</c:v>
                </c:pt>
                <c:pt idx="4">
                  <c:v>5</c:v>
                </c:pt>
                <c:pt idx="5">
                  <c:v>2</c:v>
                </c:pt>
                <c:pt idx="6">
                  <c:v>2</c:v>
                </c:pt>
                <c:pt idx="7">
                  <c:v>8</c:v>
                </c:pt>
                <c:pt idx="8">
                  <c:v>2</c:v>
                </c:pt>
                <c:pt idx="9">
                  <c:v>1</c:v>
                </c:pt>
                <c:pt idx="10">
                  <c:v>1</c:v>
                </c:pt>
                <c:pt idx="11">
                  <c:v>1</c:v>
                </c:pt>
              </c:numCache>
            </c:numRef>
          </c:val>
          <c:extLst>
            <c:ext xmlns:c16="http://schemas.microsoft.com/office/drawing/2014/chart" uri="{C3380CC4-5D6E-409C-BE32-E72D297353CC}">
              <c16:uniqueId val="{00000001-2463-4283-AD6F-7D429E2210E1}"/>
            </c:ext>
          </c:extLst>
        </c:ser>
        <c:ser>
          <c:idx val="1"/>
          <c:order val="1"/>
          <c:tx>
            <c:strRef>
              <c:f>'IM Graphs'!$D$2</c:f>
              <c:strCache>
                <c:ptCount val="1"/>
                <c:pt idx="0">
                  <c:v>Non Xoserve identified/Xoserve Avoidable or Controllable</c:v>
                </c:pt>
              </c:strCache>
            </c:strRef>
          </c:tx>
          <c:spPr>
            <a:solidFill>
              <a:srgbClr val="D757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inear"/>
            <c:dispRSqr val="0"/>
            <c:dispEq val="0"/>
          </c:trendline>
          <c:cat>
            <c:strRef>
              <c:f>'IM Graphs'!$B$11:$B$22</c:f>
              <c:strCache>
                <c:ptCount val="12"/>
                <c:pt idx="0">
                  <c:v>D</c:v>
                </c:pt>
                <c:pt idx="1">
                  <c:v>J</c:v>
                </c:pt>
                <c:pt idx="2">
                  <c:v>F</c:v>
                </c:pt>
                <c:pt idx="3">
                  <c:v>M</c:v>
                </c:pt>
                <c:pt idx="4">
                  <c:v>A</c:v>
                </c:pt>
                <c:pt idx="5">
                  <c:v>M</c:v>
                </c:pt>
                <c:pt idx="6">
                  <c:v>J</c:v>
                </c:pt>
                <c:pt idx="7">
                  <c:v>J</c:v>
                </c:pt>
                <c:pt idx="8">
                  <c:v>A</c:v>
                </c:pt>
                <c:pt idx="9">
                  <c:v>S</c:v>
                </c:pt>
                <c:pt idx="10">
                  <c:v>O</c:v>
                </c:pt>
                <c:pt idx="11">
                  <c:v>N</c:v>
                </c:pt>
              </c:strCache>
            </c:strRef>
          </c:cat>
          <c:val>
            <c:numRef>
              <c:f>'IM Graphs'!$D$11:$D$22</c:f>
              <c:numCache>
                <c:formatCode>General</c:formatCode>
                <c:ptCount val="12"/>
                <c:pt idx="0">
                  <c:v>0</c:v>
                </c:pt>
                <c:pt idx="1">
                  <c:v>2</c:v>
                </c:pt>
                <c:pt idx="2">
                  <c:v>0</c:v>
                </c:pt>
                <c:pt idx="3">
                  <c:v>1</c:v>
                </c:pt>
                <c:pt idx="4">
                  <c:v>0</c:v>
                </c:pt>
                <c:pt idx="5">
                  <c:v>1</c:v>
                </c:pt>
                <c:pt idx="6">
                  <c:v>0</c:v>
                </c:pt>
                <c:pt idx="7">
                  <c:v>0</c:v>
                </c:pt>
                <c:pt idx="8">
                  <c:v>1</c:v>
                </c:pt>
                <c:pt idx="9">
                  <c:v>1</c:v>
                </c:pt>
                <c:pt idx="10">
                  <c:v>0</c:v>
                </c:pt>
                <c:pt idx="11">
                  <c:v>3</c:v>
                </c:pt>
              </c:numCache>
            </c:numRef>
          </c:val>
          <c:extLst>
            <c:ext xmlns:c16="http://schemas.microsoft.com/office/drawing/2014/chart" uri="{C3380CC4-5D6E-409C-BE32-E72D297353CC}">
              <c16:uniqueId val="{00000003-2463-4283-AD6F-7D429E2210E1}"/>
            </c:ext>
          </c:extLst>
        </c:ser>
        <c:ser>
          <c:idx val="2"/>
          <c:order val="2"/>
          <c:tx>
            <c:strRef>
              <c:f>'IM Graphs'!$E$2</c:f>
              <c:strCache>
                <c:ptCount val="1"/>
                <c:pt idx="0">
                  <c:v>Xoserve Indentified/ Uncontrollable by Xoserve</c:v>
                </c:pt>
              </c:strCache>
            </c:strRef>
          </c:tx>
          <c:spPr>
            <a:solidFill>
              <a:srgbClr val="9CCB3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Graphs'!$B$11:$B$22</c:f>
              <c:strCache>
                <c:ptCount val="12"/>
                <c:pt idx="0">
                  <c:v>D</c:v>
                </c:pt>
                <c:pt idx="1">
                  <c:v>J</c:v>
                </c:pt>
                <c:pt idx="2">
                  <c:v>F</c:v>
                </c:pt>
                <c:pt idx="3">
                  <c:v>M</c:v>
                </c:pt>
                <c:pt idx="4">
                  <c:v>A</c:v>
                </c:pt>
                <c:pt idx="5">
                  <c:v>M</c:v>
                </c:pt>
                <c:pt idx="6">
                  <c:v>J</c:v>
                </c:pt>
                <c:pt idx="7">
                  <c:v>J</c:v>
                </c:pt>
                <c:pt idx="8">
                  <c:v>A</c:v>
                </c:pt>
                <c:pt idx="9">
                  <c:v>S</c:v>
                </c:pt>
                <c:pt idx="10">
                  <c:v>O</c:v>
                </c:pt>
                <c:pt idx="11">
                  <c:v>N</c:v>
                </c:pt>
              </c:strCache>
            </c:strRef>
          </c:cat>
          <c:val>
            <c:numRef>
              <c:f>'IM Graphs'!$E$11:$E$22</c:f>
              <c:numCache>
                <c:formatCode>General</c:formatCode>
                <c:ptCount val="12"/>
                <c:pt idx="0">
                  <c:v>1</c:v>
                </c:pt>
                <c:pt idx="1">
                  <c:v>2</c:v>
                </c:pt>
                <c:pt idx="2">
                  <c:v>2</c:v>
                </c:pt>
                <c:pt idx="3">
                  <c:v>2</c:v>
                </c:pt>
                <c:pt idx="4">
                  <c:v>1</c:v>
                </c:pt>
                <c:pt idx="5">
                  <c:v>1</c:v>
                </c:pt>
                <c:pt idx="6">
                  <c:v>3</c:v>
                </c:pt>
                <c:pt idx="7">
                  <c:v>1</c:v>
                </c:pt>
                <c:pt idx="8">
                  <c:v>2</c:v>
                </c:pt>
                <c:pt idx="9">
                  <c:v>2</c:v>
                </c:pt>
                <c:pt idx="10">
                  <c:v>1</c:v>
                </c:pt>
                <c:pt idx="11">
                  <c:v>0</c:v>
                </c:pt>
              </c:numCache>
            </c:numRef>
          </c:val>
          <c:extLst>
            <c:ext xmlns:c16="http://schemas.microsoft.com/office/drawing/2014/chart" uri="{C3380CC4-5D6E-409C-BE32-E72D297353CC}">
              <c16:uniqueId val="{00000004-2463-4283-AD6F-7D429E2210E1}"/>
            </c:ext>
          </c:extLst>
        </c:ser>
        <c:ser>
          <c:idx val="3"/>
          <c:order val="3"/>
          <c:tx>
            <c:strRef>
              <c:f>'IM Graphs'!$F$2</c:f>
              <c:strCache>
                <c:ptCount val="1"/>
                <c:pt idx="0">
                  <c:v>Non Xoserve Indentified/Uncontrollable by Xoserve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Graphs'!$B$11:$B$22</c:f>
              <c:strCache>
                <c:ptCount val="12"/>
                <c:pt idx="0">
                  <c:v>D</c:v>
                </c:pt>
                <c:pt idx="1">
                  <c:v>J</c:v>
                </c:pt>
                <c:pt idx="2">
                  <c:v>F</c:v>
                </c:pt>
                <c:pt idx="3">
                  <c:v>M</c:v>
                </c:pt>
                <c:pt idx="4">
                  <c:v>A</c:v>
                </c:pt>
                <c:pt idx="5">
                  <c:v>M</c:v>
                </c:pt>
                <c:pt idx="6">
                  <c:v>J</c:v>
                </c:pt>
                <c:pt idx="7">
                  <c:v>J</c:v>
                </c:pt>
                <c:pt idx="8">
                  <c:v>A</c:v>
                </c:pt>
                <c:pt idx="9">
                  <c:v>S</c:v>
                </c:pt>
                <c:pt idx="10">
                  <c:v>O</c:v>
                </c:pt>
                <c:pt idx="11">
                  <c:v>N</c:v>
                </c:pt>
              </c:strCache>
            </c:strRef>
          </c:cat>
          <c:val>
            <c:numRef>
              <c:f>'IM Graphs'!$F$11:$F$22</c:f>
              <c:numCache>
                <c:formatCode>General</c:formatCode>
                <c:ptCount val="12"/>
                <c:pt idx="0">
                  <c:v>1</c:v>
                </c:pt>
                <c:pt idx="1">
                  <c:v>0</c:v>
                </c:pt>
                <c:pt idx="2">
                  <c:v>3</c:v>
                </c:pt>
                <c:pt idx="3">
                  <c:v>0</c:v>
                </c:pt>
                <c:pt idx="4">
                  <c:v>1</c:v>
                </c:pt>
                <c:pt idx="5">
                  <c:v>2</c:v>
                </c:pt>
                <c:pt idx="6">
                  <c:v>0</c:v>
                </c:pt>
                <c:pt idx="7">
                  <c:v>0</c:v>
                </c:pt>
                <c:pt idx="8">
                  <c:v>0</c:v>
                </c:pt>
                <c:pt idx="9">
                  <c:v>0</c:v>
                </c:pt>
                <c:pt idx="10">
                  <c:v>0</c:v>
                </c:pt>
                <c:pt idx="11">
                  <c:v>1</c:v>
                </c:pt>
              </c:numCache>
            </c:numRef>
          </c:val>
          <c:extLst>
            <c:ext xmlns:c16="http://schemas.microsoft.com/office/drawing/2014/chart" uri="{C3380CC4-5D6E-409C-BE32-E72D297353CC}">
              <c16:uniqueId val="{00000005-2463-4283-AD6F-7D429E2210E1}"/>
            </c:ext>
          </c:extLst>
        </c:ser>
        <c:ser>
          <c:idx val="4"/>
          <c:order val="4"/>
          <c:tx>
            <c:strRef>
              <c:f>'IM Graphs'!$G$2</c:f>
              <c:strCache>
                <c:ptCount val="1"/>
                <c:pt idx="0">
                  <c:v>Xoserve Internal/No customer impacts</c:v>
                </c:pt>
              </c:strCache>
            </c:strRef>
          </c:tx>
          <c:spPr>
            <a:solidFill>
              <a:srgbClr val="40D1F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Graphs'!$B$11:$B$22</c:f>
              <c:strCache>
                <c:ptCount val="12"/>
                <c:pt idx="0">
                  <c:v>D</c:v>
                </c:pt>
                <c:pt idx="1">
                  <c:v>J</c:v>
                </c:pt>
                <c:pt idx="2">
                  <c:v>F</c:v>
                </c:pt>
                <c:pt idx="3">
                  <c:v>M</c:v>
                </c:pt>
                <c:pt idx="4">
                  <c:v>A</c:v>
                </c:pt>
                <c:pt idx="5">
                  <c:v>M</c:v>
                </c:pt>
                <c:pt idx="6">
                  <c:v>J</c:v>
                </c:pt>
                <c:pt idx="7">
                  <c:v>J</c:v>
                </c:pt>
                <c:pt idx="8">
                  <c:v>A</c:v>
                </c:pt>
                <c:pt idx="9">
                  <c:v>S</c:v>
                </c:pt>
                <c:pt idx="10">
                  <c:v>O</c:v>
                </c:pt>
                <c:pt idx="11">
                  <c:v>N</c:v>
                </c:pt>
              </c:strCache>
            </c:strRef>
          </c:cat>
          <c:val>
            <c:numRef>
              <c:f>'IM Graphs'!$G$11:$G$22</c:f>
              <c:numCache>
                <c:formatCode>General</c:formatCode>
                <c:ptCount val="12"/>
                <c:pt idx="0">
                  <c:v>3</c:v>
                </c:pt>
                <c:pt idx="1">
                  <c:v>0</c:v>
                </c:pt>
                <c:pt idx="2">
                  <c:v>2</c:v>
                </c:pt>
                <c:pt idx="3">
                  <c:v>0</c:v>
                </c:pt>
                <c:pt idx="4">
                  <c:v>2</c:v>
                </c:pt>
                <c:pt idx="5">
                  <c:v>0</c:v>
                </c:pt>
                <c:pt idx="6">
                  <c:v>2</c:v>
                </c:pt>
                <c:pt idx="7">
                  <c:v>0</c:v>
                </c:pt>
                <c:pt idx="8">
                  <c:v>1</c:v>
                </c:pt>
                <c:pt idx="9">
                  <c:v>0</c:v>
                </c:pt>
                <c:pt idx="10">
                  <c:v>0</c:v>
                </c:pt>
                <c:pt idx="11">
                  <c:v>0</c:v>
                </c:pt>
              </c:numCache>
            </c:numRef>
          </c:val>
          <c:extLst>
            <c:ext xmlns:c16="http://schemas.microsoft.com/office/drawing/2014/chart" uri="{C3380CC4-5D6E-409C-BE32-E72D297353CC}">
              <c16:uniqueId val="{00000006-2463-4283-AD6F-7D429E2210E1}"/>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700745673009"/>
          <c:y val="0.61133271390153554"/>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dirty="0"/>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t>04/12/2020</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dirty="0"/>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a:t>
            </a:r>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276205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517DF-1F76-410B-B5D3-59640A739A43}"/>
              </a:ext>
            </a:extLst>
          </p:cNvPr>
          <p:cNvSpPr>
            <a:spLocks noGrp="1"/>
          </p:cNvSpPr>
          <p:nvPr>
            <p:ph type="ctrTitle"/>
          </p:nvPr>
        </p:nvSpPr>
        <p:spPr/>
        <p:txBody>
          <a:bodyPr/>
          <a:lstStyle/>
          <a:p>
            <a:r>
              <a:rPr lang="en-GB" dirty="0">
                <a:latin typeface="Arial"/>
                <a:cs typeface="Arial"/>
              </a:rPr>
              <a:t>Xoserve Incident Summary: November 2020</a:t>
            </a:r>
          </a:p>
        </p:txBody>
      </p:sp>
      <p:sp>
        <p:nvSpPr>
          <p:cNvPr id="3" name="Subtitle 4">
            <a:extLst>
              <a:ext uri="{FF2B5EF4-FFF2-40B4-BE49-F238E27FC236}">
                <a16:creationId xmlns:a16="http://schemas.microsoft.com/office/drawing/2014/main" id="{8385E8BA-F4A8-4D87-B1FA-19A74FB981CA}"/>
              </a:ext>
            </a:extLst>
          </p:cNvPr>
          <p:cNvSpPr>
            <a:spLocks noGrp="1"/>
          </p:cNvSpPr>
          <p:nvPr>
            <p:ph type="subTitle" idx="1"/>
          </p:nvPr>
        </p:nvSpPr>
        <p:spPr>
          <a:xfrm>
            <a:off x="1371600" y="2914650"/>
            <a:ext cx="6400800" cy="1314450"/>
          </a:xfrm>
        </p:spPr>
        <p:txBody>
          <a:bodyPr vert="horz" lIns="91440" tIns="45720" rIns="91440" bIns="45720" rtlCol="0" anchor="t">
            <a:normAutofit/>
          </a:bodyPr>
          <a:lstStyle/>
          <a:p>
            <a:r>
              <a:rPr lang="en-GB" sz="2400" dirty="0">
                <a:latin typeface="Arial"/>
                <a:cs typeface="Arial"/>
              </a:rPr>
              <a:t>1</a:t>
            </a:r>
            <a:r>
              <a:rPr lang="en-GB" sz="2400" baseline="30000" dirty="0">
                <a:latin typeface="Arial"/>
                <a:cs typeface="Arial"/>
              </a:rPr>
              <a:t>st</a:t>
            </a:r>
            <a:r>
              <a:rPr lang="en-GB" sz="2400" dirty="0">
                <a:latin typeface="Arial"/>
                <a:cs typeface="Arial"/>
              </a:rPr>
              <a:t> December 2020</a:t>
            </a:r>
          </a:p>
        </p:txBody>
      </p:sp>
    </p:spTree>
    <p:extLst>
      <p:ext uri="{BB962C8B-B14F-4D97-AF65-F5344CB8AC3E}">
        <p14:creationId xmlns:p14="http://schemas.microsoft.com/office/powerpoint/2010/main" val="121233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dirty="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dirty="0">
                <a:latin typeface="+mj-lt"/>
              </a:rPr>
              <a:t>This presentation provides an overview of </a:t>
            </a:r>
            <a:r>
              <a:rPr lang="en-US" sz="1600" b="1" dirty="0">
                <a:latin typeface="+mj-lt"/>
              </a:rPr>
              <a:t>P1/2 incidents </a:t>
            </a:r>
            <a:r>
              <a:rPr lang="en-US" sz="1600" dirty="0">
                <a:latin typeface="+mj-lt"/>
              </a:rPr>
              <a:t>experienced in the </a:t>
            </a:r>
            <a:r>
              <a:rPr lang="en-US" sz="1600" b="1" dirty="0">
                <a:latin typeface="+mj-lt"/>
              </a:rPr>
              <a:t>previous calendar month</a:t>
            </a:r>
          </a:p>
          <a:p>
            <a:pPr>
              <a:lnSpc>
                <a:spcPts val="2100"/>
              </a:lnSpc>
              <a:spcBef>
                <a:spcPts val="0"/>
              </a:spcBef>
              <a:spcAft>
                <a:spcPts val="600"/>
              </a:spcAft>
            </a:pPr>
            <a:r>
              <a:rPr lang="en-US" sz="1600" dirty="0">
                <a:latin typeface="+mj-lt"/>
              </a:rPr>
              <a:t>It will describe </a:t>
            </a:r>
            <a:r>
              <a:rPr lang="en-US" sz="1600" b="1" dirty="0">
                <a:latin typeface="+mj-lt"/>
              </a:rPr>
              <a:t>high level impacts and causes</a:t>
            </a:r>
            <a:r>
              <a:rPr lang="en-US" sz="1600" dirty="0">
                <a:latin typeface="+mj-lt"/>
              </a:rPr>
              <a:t>, and the </a:t>
            </a:r>
            <a:r>
              <a:rPr lang="en-US" sz="1600" b="1" dirty="0">
                <a:latin typeface="+mj-lt"/>
              </a:rPr>
              <a:t>resolution Xoserve undertook</a:t>
            </a:r>
            <a:r>
              <a:rPr lang="en-US" sz="1600" dirty="0">
                <a:latin typeface="+mj-lt"/>
              </a:rPr>
              <a:t> (or is undertaking) to resolve</a:t>
            </a:r>
          </a:p>
          <a:p>
            <a:pPr>
              <a:lnSpc>
                <a:spcPts val="2100"/>
              </a:lnSpc>
              <a:spcBef>
                <a:spcPts val="0"/>
              </a:spcBef>
              <a:spcAft>
                <a:spcPts val="600"/>
              </a:spcAft>
            </a:pPr>
            <a:r>
              <a:rPr lang="en-US" sz="1600" dirty="0">
                <a:latin typeface="+mj-lt"/>
              </a:rPr>
              <a:t>This information is provided to </a:t>
            </a:r>
            <a:r>
              <a:rPr lang="en-US" sz="1600" b="1" dirty="0">
                <a:latin typeface="+mj-lt"/>
              </a:rPr>
              <a:t>enable customers to have a greater insight </a:t>
            </a:r>
            <a:r>
              <a:rPr lang="en-US" sz="1600" dirty="0">
                <a:latin typeface="+mj-lt"/>
              </a:rPr>
              <a:t>of the activities within Xoserve’s platforms that support your critical business process</a:t>
            </a:r>
          </a:p>
          <a:p>
            <a:pPr>
              <a:lnSpc>
                <a:spcPts val="2100"/>
              </a:lnSpc>
              <a:spcBef>
                <a:spcPts val="0"/>
              </a:spcBef>
              <a:spcAft>
                <a:spcPts val="600"/>
              </a:spcAft>
            </a:pPr>
            <a:r>
              <a:rPr lang="en-US" sz="1600" dirty="0">
                <a:latin typeface="+mj-lt"/>
              </a:rPr>
              <a:t>It is also shared with the intention to provide customers with an </a:t>
            </a:r>
            <a:r>
              <a:rPr lang="en-US" sz="1600" b="1" dirty="0">
                <a:latin typeface="+mj-lt"/>
              </a:rPr>
              <a:t>understanding of what Xoserve are doing to maintain and improve service</a:t>
            </a:r>
            <a:r>
              <a:rPr lang="en-US" sz="1600" dirty="0">
                <a:latin typeface="+mj-lt"/>
              </a:rPr>
              <a:t>, and;</a:t>
            </a:r>
          </a:p>
          <a:p>
            <a:pPr>
              <a:lnSpc>
                <a:spcPts val="2100"/>
              </a:lnSpc>
              <a:spcBef>
                <a:spcPts val="0"/>
              </a:spcBef>
              <a:spcAft>
                <a:spcPts val="600"/>
              </a:spcAft>
            </a:pPr>
            <a:r>
              <a:rPr lang="en-US" sz="1600" dirty="0">
                <a:latin typeface="+mj-lt"/>
              </a:rPr>
              <a:t>It is provided to </a:t>
            </a:r>
            <a:r>
              <a:rPr lang="en-US" sz="1600" b="1" dirty="0">
                <a:latin typeface="+mj-lt"/>
              </a:rPr>
              <a:t>enable customers to provide feedback </a:t>
            </a:r>
            <a:r>
              <a:rPr lang="en-US" sz="1600" dirty="0">
                <a:latin typeface="+mj-lt"/>
              </a:rPr>
              <a:t>if they believe improvements can be made</a:t>
            </a:r>
            <a:endParaRPr lang="en-GB" sz="1000" dirty="0"/>
          </a:p>
          <a:p>
            <a:pPr>
              <a:lnSpc>
                <a:spcPts val="2100"/>
              </a:lnSpc>
              <a:spcBef>
                <a:spcPts val="0"/>
              </a:spcBef>
              <a:spcAft>
                <a:spcPts val="600"/>
              </a:spcAft>
            </a:pPr>
            <a:endParaRPr lang="en-GB" sz="1600" dirty="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dirty="0"/>
              <a:t>High-level summary of P1/2 incidents: November 2020</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aphicFrame>
        <p:nvGraphicFramePr>
          <p:cNvPr id="6" name="Table 5">
            <a:extLst>
              <a:ext uri="{FF2B5EF4-FFF2-40B4-BE49-F238E27FC236}">
                <a16:creationId xmlns:a16="http://schemas.microsoft.com/office/drawing/2014/main" id="{D5DE5522-D4A1-4B03-BAD2-0AB5AC344E67}"/>
              </a:ext>
            </a:extLst>
          </p:cNvPr>
          <p:cNvGraphicFramePr>
            <a:graphicFrameLocks noGrp="1"/>
          </p:cNvGraphicFramePr>
          <p:nvPr>
            <p:extLst>
              <p:ext uri="{D42A27DB-BD31-4B8C-83A1-F6EECF244321}">
                <p14:modId xmlns:p14="http://schemas.microsoft.com/office/powerpoint/2010/main" val="2734807012"/>
              </p:ext>
            </p:extLst>
          </p:nvPr>
        </p:nvGraphicFramePr>
        <p:xfrm>
          <a:off x="155575" y="445952"/>
          <a:ext cx="8842374" cy="4678864"/>
        </p:xfrm>
        <a:graphic>
          <a:graphicData uri="http://schemas.openxmlformats.org/drawingml/2006/table">
            <a:tbl>
              <a:tblPr firstRow="1" bandRow="1">
                <a:tableStyleId>{5C22544A-7EE6-4342-B048-85BDC9FD1C3A}</a:tableStyleId>
              </a:tblPr>
              <a:tblGrid>
                <a:gridCol w="632297">
                  <a:extLst>
                    <a:ext uri="{9D8B030D-6E8A-4147-A177-3AD203B41FA5}">
                      <a16:colId xmlns:a16="http://schemas.microsoft.com/office/drawing/2014/main" val="3189123118"/>
                    </a:ext>
                  </a:extLst>
                </a:gridCol>
                <a:gridCol w="1069281">
                  <a:extLst>
                    <a:ext uri="{9D8B030D-6E8A-4147-A177-3AD203B41FA5}">
                      <a16:colId xmlns:a16="http://schemas.microsoft.com/office/drawing/2014/main" val="1015383181"/>
                    </a:ext>
                  </a:extLst>
                </a:gridCol>
                <a:gridCol w="1949303">
                  <a:extLst>
                    <a:ext uri="{9D8B030D-6E8A-4147-A177-3AD203B41FA5}">
                      <a16:colId xmlns:a16="http://schemas.microsoft.com/office/drawing/2014/main" val="1367584175"/>
                    </a:ext>
                  </a:extLst>
                </a:gridCol>
                <a:gridCol w="1814623">
                  <a:extLst>
                    <a:ext uri="{9D8B030D-6E8A-4147-A177-3AD203B41FA5}">
                      <a16:colId xmlns:a16="http://schemas.microsoft.com/office/drawing/2014/main" val="215173489"/>
                    </a:ext>
                  </a:extLst>
                </a:gridCol>
                <a:gridCol w="2190307">
                  <a:extLst>
                    <a:ext uri="{9D8B030D-6E8A-4147-A177-3AD203B41FA5}">
                      <a16:colId xmlns:a16="http://schemas.microsoft.com/office/drawing/2014/main" val="3034330902"/>
                    </a:ext>
                  </a:extLst>
                </a:gridCol>
                <a:gridCol w="595423">
                  <a:extLst>
                    <a:ext uri="{9D8B030D-6E8A-4147-A177-3AD203B41FA5}">
                      <a16:colId xmlns:a16="http://schemas.microsoft.com/office/drawing/2014/main" val="2876700914"/>
                    </a:ext>
                  </a:extLst>
                </a:gridCol>
                <a:gridCol w="591140">
                  <a:extLst>
                    <a:ext uri="{9D8B030D-6E8A-4147-A177-3AD203B41FA5}">
                      <a16:colId xmlns:a16="http://schemas.microsoft.com/office/drawing/2014/main" val="1352919944"/>
                    </a:ext>
                  </a:extLst>
                </a:gridCol>
              </a:tblGrid>
              <a:tr h="777463">
                <a:tc>
                  <a:txBody>
                    <a:bodyPr/>
                    <a:lstStyle/>
                    <a:p>
                      <a:pPr algn="ctr"/>
                      <a:r>
                        <a:rPr lang="en-US" sz="700" dirty="0">
                          <a:latin typeface="+mn-lt"/>
                        </a:rPr>
                        <a:t> Ref.</a:t>
                      </a:r>
                      <a:endParaRPr lang="en-GB" sz="700" dirty="0">
                        <a:latin typeface="+mn-lt"/>
                      </a:endParaRPr>
                    </a:p>
                  </a:txBody>
                  <a:tcPr anchor="ctr"/>
                </a:tc>
                <a:tc>
                  <a:txBody>
                    <a:bodyPr/>
                    <a:lstStyle/>
                    <a:p>
                      <a:pPr algn="ctr"/>
                      <a:r>
                        <a:rPr lang="en-US" sz="700" dirty="0">
                          <a:latin typeface="+mn-lt"/>
                        </a:rPr>
                        <a:t>What happened?</a:t>
                      </a:r>
                      <a:endParaRPr lang="en-GB" sz="700" dirty="0">
                        <a:latin typeface="+mn-lt"/>
                      </a:endParaRPr>
                    </a:p>
                  </a:txBody>
                  <a:tcPr anchor="ctr"/>
                </a:tc>
                <a:tc>
                  <a:txBody>
                    <a:bodyPr/>
                    <a:lstStyle/>
                    <a:p>
                      <a:pPr algn="ctr"/>
                      <a:r>
                        <a:rPr lang="en-US" sz="700" dirty="0">
                          <a:latin typeface="+mn-lt"/>
                        </a:rPr>
                        <a:t>Why did it happen?</a:t>
                      </a:r>
                      <a:endParaRPr lang="en-GB" sz="700" dirty="0">
                        <a:latin typeface="+mn-lt"/>
                      </a:endParaRPr>
                    </a:p>
                  </a:txBody>
                  <a:tcPr anchor="ctr"/>
                </a:tc>
                <a:tc>
                  <a:txBody>
                    <a:bodyPr/>
                    <a:lstStyle/>
                    <a:p>
                      <a:pPr algn="ctr"/>
                      <a:r>
                        <a:rPr lang="en-US" sz="700" dirty="0">
                          <a:latin typeface="+mn-lt"/>
                        </a:rPr>
                        <a:t>What do Xoserve understand our customers experienced?</a:t>
                      </a:r>
                      <a:endParaRPr lang="en-GB" sz="700" dirty="0">
                        <a:latin typeface="+mn-lt"/>
                      </a:endParaRPr>
                    </a:p>
                  </a:txBody>
                  <a:tcPr anchor="ctr"/>
                </a:tc>
                <a:tc>
                  <a:txBody>
                    <a:bodyPr/>
                    <a:lstStyle/>
                    <a:p>
                      <a:pPr algn="ctr"/>
                      <a:r>
                        <a:rPr lang="en-US" sz="700" dirty="0">
                          <a:latin typeface="+mn-lt"/>
                        </a:rPr>
                        <a:t>What did your Xoserve team do to resolve?</a:t>
                      </a:r>
                      <a:endParaRPr lang="en-GB" sz="700" dirty="0">
                        <a:latin typeface="+mn-lt"/>
                      </a:endParaRPr>
                    </a:p>
                  </a:txBody>
                  <a:tcPr anchor="ctr"/>
                </a:tc>
                <a:tc>
                  <a:txBody>
                    <a:bodyPr/>
                    <a:lstStyle/>
                    <a:p>
                      <a:pPr algn="ctr">
                        <a:spcAft>
                          <a:spcPts val="0"/>
                        </a:spcAft>
                      </a:pPr>
                      <a:r>
                        <a:rPr lang="en-GB" sz="700" dirty="0">
                          <a:effectLst/>
                          <a:latin typeface="+mn-lt"/>
                        </a:rPr>
                        <a:t>Incident Date</a:t>
                      </a:r>
                      <a:endParaRPr lang="en-GB" sz="700" dirty="0">
                        <a:effectLst/>
                        <a:latin typeface="+mn-lt"/>
                        <a:ea typeface="Calibri" panose="020F0502020204030204" pitchFamily="34" charset="0"/>
                      </a:endParaRPr>
                    </a:p>
                  </a:txBody>
                  <a:tcPr marL="46877" marR="46877" marT="0" marB="0" anchor="ctr"/>
                </a:tc>
                <a:tc>
                  <a:txBody>
                    <a:bodyPr/>
                    <a:lstStyle/>
                    <a:p>
                      <a:pPr algn="ctr">
                        <a:spcAft>
                          <a:spcPts val="0"/>
                        </a:spcAft>
                      </a:pPr>
                      <a:r>
                        <a:rPr lang="en-GB" sz="700" dirty="0">
                          <a:effectLst/>
                          <a:latin typeface="+mn-lt"/>
                        </a:rPr>
                        <a:t>Resolved Date</a:t>
                      </a:r>
                      <a:endParaRPr lang="en-GB" sz="700" dirty="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1462419025"/>
                  </a:ext>
                </a:extLst>
              </a:tr>
              <a:tr h="636718">
                <a:tc>
                  <a:txBody>
                    <a:bodyPr/>
                    <a:lstStyle/>
                    <a:p>
                      <a:pPr algn="ctr" rtl="0" fontAlgn="ctr"/>
                      <a:r>
                        <a:rPr lang="en-US" sz="700" b="0" i="0" u="none" strike="noStrike" dirty="0">
                          <a:solidFill>
                            <a:schemeClr val="bg1"/>
                          </a:solidFill>
                          <a:effectLst/>
                          <a:latin typeface="Arial" panose="020B0604020202020204" pitchFamily="34" charset="0"/>
                        </a:rPr>
                        <a:t>INC0022342</a:t>
                      </a:r>
                    </a:p>
                  </a:txBody>
                  <a:tcPr marL="9525" marR="9525" marT="9525" anchor="ctr">
                    <a:solidFill>
                      <a:srgbClr val="D75733"/>
                    </a:solidFill>
                  </a:tcPr>
                </a:tc>
                <a:tc>
                  <a:txBody>
                    <a:bodyPr/>
                    <a:lstStyle/>
                    <a:p>
                      <a:pPr algn="l" rtl="0" fontAlgn="ctr"/>
                      <a:r>
                        <a:rPr lang="en-US" sz="700" b="0" i="0" u="none" strike="noStrike" dirty="0">
                          <a:solidFill>
                            <a:srgbClr val="000000"/>
                          </a:solidFill>
                          <a:effectLst/>
                          <a:latin typeface="Arial" panose="020B0604020202020204" pitchFamily="34" charset="0"/>
                        </a:rPr>
                        <a:t>The GNCC noticed that the Gemini short term auctions had not been  processed on the 16:00 hour bar for multiple shippers and alerted Xoserve</a:t>
                      </a:r>
                    </a:p>
                  </a:txBody>
                  <a:tcPr marL="9525" marR="9525" marT="9525" anchor="ctr"/>
                </a:tc>
                <a:tc>
                  <a:txBody>
                    <a:bodyPr/>
                    <a:lstStyle/>
                    <a:p>
                      <a:pPr algn="l" rtl="0" fontAlgn="ctr"/>
                      <a:r>
                        <a:rPr lang="en-US" sz="700" b="0" i="0" u="none" strike="noStrike" dirty="0">
                          <a:solidFill>
                            <a:srgbClr val="000000"/>
                          </a:solidFill>
                          <a:effectLst/>
                          <a:latin typeface="Arial"/>
                        </a:rPr>
                        <a:t>A misconfiguration of a scheduled job resulted in the associated auction jobs not starting as expected within the system and required manual intervention to resolve.</a:t>
                      </a:r>
                    </a:p>
                  </a:txBody>
                  <a:tcPr marL="9525" marR="9525" marT="9525" anchor="ctr"/>
                </a:tc>
                <a:tc>
                  <a:txBody>
                    <a:bodyPr/>
                    <a:lstStyle/>
                    <a:p>
                      <a:pPr algn="l" rtl="0" fontAlgn="ctr"/>
                      <a:r>
                        <a:rPr lang="en-US" sz="700" b="0" i="0" u="none" strike="noStrike" dirty="0">
                          <a:solidFill>
                            <a:srgbClr val="000000"/>
                          </a:solidFill>
                          <a:effectLst/>
                          <a:latin typeface="Arial"/>
                        </a:rPr>
                        <a:t>For 19 shippers that were placing auctions, bids were late </a:t>
                      </a:r>
                      <a:r>
                        <a:rPr lang="en-US" sz="700" b="0" i="0" u="none" strike="noStrike" dirty="0">
                          <a:solidFill>
                            <a:srgbClr val="000000"/>
                          </a:solidFill>
                          <a:effectLst/>
                          <a:latin typeface="+mn-lt"/>
                        </a:rPr>
                        <a:t>being processed (by 55 minutes) </a:t>
                      </a:r>
                      <a:r>
                        <a:rPr lang="en-US" sz="700" b="0" i="0" u="none" strike="noStrike" dirty="0">
                          <a:solidFill>
                            <a:srgbClr val="000000"/>
                          </a:solidFill>
                          <a:effectLst/>
                          <a:latin typeface="Arial"/>
                        </a:rPr>
                        <a:t>with one Shipper needing to resubmit a rejected bid during the next bid window.</a:t>
                      </a:r>
                    </a:p>
                  </a:txBody>
                  <a:tcPr marL="9525" marR="9525" marT="9525" anchor="ctr"/>
                </a:tc>
                <a:tc>
                  <a:txBody>
                    <a:bodyPr/>
                    <a:lstStyle/>
                    <a:p>
                      <a:pPr algn="l" rtl="0" fontAlgn="ctr"/>
                      <a:r>
                        <a:rPr lang="en-US" sz="700" b="0" i="0" u="none" strike="noStrike" dirty="0">
                          <a:solidFill>
                            <a:srgbClr val="000000"/>
                          </a:solidFill>
                          <a:effectLst/>
                          <a:latin typeface="Arial"/>
                        </a:rPr>
                        <a:t>The Xoserve teams found that an </a:t>
                      </a:r>
                      <a:r>
                        <a:rPr lang="en-US" sz="700" b="0" i="0" u="none" strike="noStrike" dirty="0" err="1">
                          <a:solidFill>
                            <a:srgbClr val="000000"/>
                          </a:solidFill>
                          <a:effectLst/>
                          <a:latin typeface="Arial"/>
                        </a:rPr>
                        <a:t>adhoc</a:t>
                      </a:r>
                      <a:r>
                        <a:rPr lang="en-US" sz="700" b="0" i="0" u="none" strike="noStrike" dirty="0">
                          <a:solidFill>
                            <a:srgbClr val="000000"/>
                          </a:solidFill>
                          <a:effectLst/>
                          <a:latin typeface="Arial"/>
                        </a:rPr>
                        <a:t> job had been set to run on an automatic cycle rather than be instigated (manually). The additional job was removed and the demand processing job restarted successfully.  A review of controls and checks for job scheduling is being undertaken as part of the problem record. </a:t>
                      </a:r>
                      <a:endParaRPr lang="en-US" sz="700" b="0" i="0" u="none" strike="noStrike" dirty="0">
                        <a:solidFill>
                          <a:srgbClr val="000000"/>
                        </a:solidFill>
                        <a:effectLst/>
                        <a:latin typeface="Arial" panose="020B0604020202020204" pitchFamily="34" charset="0"/>
                      </a:endParaRPr>
                    </a:p>
                  </a:txBody>
                  <a:tcPr marL="9525" marR="9525" marT="9525" anchor="ctr"/>
                </a:tc>
                <a:tc>
                  <a:txBody>
                    <a:bodyPr/>
                    <a:lstStyle/>
                    <a:p>
                      <a:pPr algn="ctr" fontAlgn="ctr"/>
                      <a:r>
                        <a:rPr lang="en-IN" sz="700" b="0" i="0" u="none" strike="noStrike" dirty="0">
                          <a:solidFill>
                            <a:srgbClr val="000000"/>
                          </a:solidFill>
                          <a:effectLst/>
                          <a:latin typeface="+mn-lt"/>
                        </a:rPr>
                        <a:t>14/11/2020 16:00:00</a:t>
                      </a:r>
                    </a:p>
                  </a:txBody>
                  <a:tcPr marL="4755" marR="4755" marT="4755" marB="0" anchor="ctr"/>
                </a:tc>
                <a:tc>
                  <a:txBody>
                    <a:bodyPr/>
                    <a:lstStyle/>
                    <a:p>
                      <a:pPr algn="ctr" fontAlgn="ctr"/>
                      <a:r>
                        <a:rPr lang="en-IN" sz="700" b="0" i="0" u="none" strike="noStrike" dirty="0">
                          <a:solidFill>
                            <a:srgbClr val="000000"/>
                          </a:solidFill>
                          <a:effectLst/>
                          <a:latin typeface="+mn-lt"/>
                        </a:rPr>
                        <a:t>14/11/2020</a:t>
                      </a:r>
                    </a:p>
                    <a:p>
                      <a:pPr algn="ctr" fontAlgn="ctr"/>
                      <a:r>
                        <a:rPr lang="en-IN" sz="700" b="0" i="0" u="none" strike="noStrike" dirty="0">
                          <a:solidFill>
                            <a:srgbClr val="000000"/>
                          </a:solidFill>
                          <a:effectLst/>
                          <a:latin typeface="+mn-lt"/>
                        </a:rPr>
                        <a:t>17:17:00</a:t>
                      </a:r>
                    </a:p>
                  </a:txBody>
                  <a:tcPr marL="4755" marR="4755" marT="4755" marB="0" anchor="ctr"/>
                </a:tc>
                <a:extLst>
                  <a:ext uri="{0D108BD9-81ED-4DB2-BD59-A6C34878D82A}">
                    <a16:rowId xmlns:a16="http://schemas.microsoft.com/office/drawing/2014/main" val="4053515865"/>
                  </a:ext>
                </a:extLst>
              </a:tr>
              <a:tr h="747693">
                <a:tc>
                  <a:txBody>
                    <a:bodyPr/>
                    <a:lstStyle/>
                    <a:p>
                      <a:pPr algn="ctr" rtl="0" fontAlgn="ctr"/>
                      <a:r>
                        <a:rPr lang="en-US" sz="700" b="0" i="0" u="none" strike="noStrike" dirty="0">
                          <a:solidFill>
                            <a:schemeClr val="bg1"/>
                          </a:solidFill>
                          <a:effectLst/>
                          <a:latin typeface="Arial" panose="020B0604020202020204" pitchFamily="34" charset="0"/>
                        </a:rPr>
                        <a:t>INC0025037</a:t>
                      </a:r>
                    </a:p>
                  </a:txBody>
                  <a:tcPr marL="9525" marR="9525" marT="9525" anchor="ctr">
                    <a:solidFill>
                      <a:srgbClr val="0070C0"/>
                    </a:solidFill>
                  </a:tcPr>
                </a:tc>
                <a:tc>
                  <a:txBody>
                    <a:bodyPr/>
                    <a:lstStyle/>
                    <a:p>
                      <a:pPr algn="l" rtl="0" fontAlgn="ctr"/>
                      <a:r>
                        <a:rPr lang="en-US" sz="700" b="0" i="0" u="none" strike="noStrike" dirty="0">
                          <a:solidFill>
                            <a:srgbClr val="000000"/>
                          </a:solidFill>
                          <a:effectLst/>
                          <a:latin typeface="Arial"/>
                        </a:rPr>
                        <a:t>Gemini Line pack and demand attribution publication (for 16:00 hour bar) was delayed until 16:59.</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Xoserve support teams received a proactive alert, warning the latest demand files received (SSILP &amp; .SC3) were unable to be transferred to Gemini. This was due to a file transmission service becoming unresponsive.</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All shippers were unable to see the latest nomination values and line pack details in the Gemini system. This impacted their ability to view the latest Capacity values within the National Transmission System.</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Xoserve support teams identified the issue within the file transfer system. The service was immediately restarted and the files started to transfer. A ticket has been raised with the vendor for full root cause analysis.</a:t>
                      </a:r>
                    </a:p>
                  </a:txBody>
                  <a:tcPr marL="9525" marR="9525" marT="9525" anchor="ctr"/>
                </a:tc>
                <a:tc>
                  <a:txBody>
                    <a:bodyPr/>
                    <a:lstStyle/>
                    <a:p>
                      <a:pPr algn="ctr" fontAlgn="ctr"/>
                      <a:r>
                        <a:rPr lang="en-IN" sz="700" b="0" i="0" u="none" strike="noStrike" baseline="0" dirty="0">
                          <a:solidFill>
                            <a:srgbClr val="000000"/>
                          </a:solidFill>
                          <a:effectLst/>
                          <a:latin typeface="+mn-lt"/>
                        </a:rPr>
                        <a:t>22/11/2020 16:39:00</a:t>
                      </a:r>
                    </a:p>
                  </a:txBody>
                  <a:tcPr marL="4755" marR="4755" marT="4755" marB="0" anchor="ctr"/>
                </a:tc>
                <a:tc>
                  <a:txBody>
                    <a:bodyPr/>
                    <a:lstStyle/>
                    <a:p>
                      <a:pPr algn="ctr" fontAlgn="ctr"/>
                      <a:r>
                        <a:rPr lang="en-IN" sz="700" b="0" i="0" u="none" strike="noStrike" dirty="0">
                          <a:solidFill>
                            <a:srgbClr val="000000"/>
                          </a:solidFill>
                          <a:effectLst/>
                          <a:latin typeface="+mn-lt"/>
                        </a:rPr>
                        <a:t>22/11/2020</a:t>
                      </a:r>
                    </a:p>
                    <a:p>
                      <a:pPr algn="ctr" fontAlgn="ctr"/>
                      <a:r>
                        <a:rPr lang="en-IN" sz="700" b="0" i="0" u="none" strike="noStrike" dirty="0">
                          <a:solidFill>
                            <a:srgbClr val="000000"/>
                          </a:solidFill>
                          <a:effectLst/>
                          <a:latin typeface="+mn-lt"/>
                        </a:rPr>
                        <a:t>16:58:00</a:t>
                      </a:r>
                    </a:p>
                  </a:txBody>
                  <a:tcPr marL="4755" marR="4755" marT="4755" marB="0" anchor="ctr"/>
                </a:tc>
                <a:extLst>
                  <a:ext uri="{0D108BD9-81ED-4DB2-BD59-A6C34878D82A}">
                    <a16:rowId xmlns:a16="http://schemas.microsoft.com/office/drawing/2014/main" val="768199102"/>
                  </a:ext>
                </a:extLst>
              </a:tr>
              <a:tr h="747693">
                <a:tc>
                  <a:txBody>
                    <a:bodyPr/>
                    <a:lstStyle/>
                    <a:p>
                      <a:pPr algn="ctr" rtl="0" fontAlgn="ctr"/>
                      <a:r>
                        <a:rPr lang="en-US" sz="700" b="0" i="0" u="none" strike="noStrike" dirty="0">
                          <a:solidFill>
                            <a:schemeClr val="bg1"/>
                          </a:solidFill>
                          <a:effectLst/>
                          <a:latin typeface="Arial" panose="020B0604020202020204" pitchFamily="34" charset="0"/>
                        </a:rPr>
                        <a:t>INC0025823</a:t>
                      </a:r>
                    </a:p>
                  </a:txBody>
                  <a:tcPr marL="9525" marR="9525" marT="9525" anchor="ctr">
                    <a:solidFill>
                      <a:schemeClr val="accent4"/>
                    </a:solidFill>
                  </a:tcPr>
                </a:tc>
                <a:tc>
                  <a:txBody>
                    <a:bodyPr/>
                    <a:lstStyle/>
                    <a:p>
                      <a:pPr algn="l" rtl="0" fontAlgn="ctr"/>
                      <a:r>
                        <a:rPr lang="en-US" sz="700" b="0" i="0" u="none" strike="noStrike" dirty="0">
                          <a:solidFill>
                            <a:srgbClr val="000000"/>
                          </a:solidFill>
                          <a:effectLst/>
                          <a:latin typeface="Arial" panose="020B0604020202020204" pitchFamily="34" charset="0"/>
                        </a:rPr>
                        <a:t>GNCC reported that the Gemini Line pack and demand attribution were not published for the 01:00 and 02:00 hour bars until finally being published at 05:00</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The demand attribution and line pack files for Gemini were unable to be sent from National Grid due to a network issue. </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All shippers were unable to see the latest nomination values and line pack details in the Gemini system. This impacted their ability to view the latest Capacity values within the National Transmission System</a:t>
                      </a:r>
                    </a:p>
                  </a:txBody>
                  <a:tcPr marL="9525" marR="9525" marT="9525" anchor="ctr"/>
                </a:tc>
                <a:tc>
                  <a:txBody>
                    <a:bodyPr/>
                    <a:lstStyle/>
                    <a:p>
                      <a:pPr algn="l" rtl="0" fontAlgn="ctr"/>
                      <a:r>
                        <a:rPr lang="en-US" sz="700" b="0" i="0" u="none" strike="noStrike" dirty="0">
                          <a:solidFill>
                            <a:srgbClr val="000000"/>
                          </a:solidFill>
                          <a:effectLst/>
                          <a:latin typeface="Arial"/>
                        </a:rPr>
                        <a:t>Xoserve and GNCC support teams worked together to identify the network issue. </a:t>
                      </a:r>
                      <a:r>
                        <a:rPr lang="en-US" sz="700" b="0" i="0" u="none" strike="noStrike" dirty="0" err="1">
                          <a:solidFill>
                            <a:srgbClr val="000000"/>
                          </a:solidFill>
                          <a:effectLst/>
                          <a:latin typeface="Arial"/>
                        </a:rPr>
                        <a:t>Xoserve’s</a:t>
                      </a:r>
                      <a:r>
                        <a:rPr lang="en-US" sz="700" b="0" i="0" u="none" strike="noStrike" dirty="0">
                          <a:solidFill>
                            <a:srgbClr val="000000"/>
                          </a:solidFill>
                          <a:effectLst/>
                          <a:latin typeface="Arial"/>
                        </a:rPr>
                        <a:t> systems were confirmed as fully operable, however during further diagnostics file transfers resumed without intervention. Processing was then completed post the maintenance window. A full root cause analysis has been requested from National Grid.</a:t>
                      </a:r>
                    </a:p>
                  </a:txBody>
                  <a:tcPr marL="9525" marR="9525" marT="9525" anchor="ctr"/>
                </a:tc>
                <a:tc>
                  <a:txBody>
                    <a:bodyPr/>
                    <a:lstStyle/>
                    <a:p>
                      <a:pPr algn="ctr" fontAlgn="ctr"/>
                      <a:r>
                        <a:rPr lang="en-IN" sz="700" b="0" i="0" u="none" strike="noStrike" baseline="0" dirty="0">
                          <a:solidFill>
                            <a:srgbClr val="000000"/>
                          </a:solidFill>
                          <a:effectLst/>
                          <a:latin typeface="+mn-lt"/>
                        </a:rPr>
                        <a:t>25/11/2020 01:15:00</a:t>
                      </a:r>
                    </a:p>
                  </a:txBody>
                  <a:tcPr marL="4755" marR="4755" marT="4755" marB="0" anchor="ctr"/>
                </a:tc>
                <a:tc>
                  <a:txBody>
                    <a:bodyPr/>
                    <a:lstStyle/>
                    <a:p>
                      <a:pPr algn="ctr" fontAlgn="ctr"/>
                      <a:r>
                        <a:rPr lang="en-IN" sz="700" b="0" i="0" u="none" strike="noStrike" dirty="0">
                          <a:solidFill>
                            <a:srgbClr val="000000"/>
                          </a:solidFill>
                          <a:effectLst/>
                          <a:latin typeface="+mn-lt"/>
                        </a:rPr>
                        <a:t>25/11/2020</a:t>
                      </a:r>
                    </a:p>
                    <a:p>
                      <a:pPr algn="ctr" fontAlgn="ctr"/>
                      <a:r>
                        <a:rPr lang="en-IN" sz="700" b="0" i="0" u="none" strike="noStrike" dirty="0">
                          <a:solidFill>
                            <a:srgbClr val="000000"/>
                          </a:solidFill>
                          <a:effectLst/>
                          <a:latin typeface="+mn-lt"/>
                        </a:rPr>
                        <a:t>05:15:00</a:t>
                      </a:r>
                    </a:p>
                  </a:txBody>
                  <a:tcPr marL="4755" marR="4755" marT="4755" marB="0" anchor="ctr"/>
                </a:tc>
                <a:extLst>
                  <a:ext uri="{0D108BD9-81ED-4DB2-BD59-A6C34878D82A}">
                    <a16:rowId xmlns:a16="http://schemas.microsoft.com/office/drawing/2014/main" val="1113715288"/>
                  </a:ext>
                </a:extLst>
              </a:tr>
              <a:tr h="747693">
                <a:tc>
                  <a:txBody>
                    <a:bodyPr/>
                    <a:lstStyle/>
                    <a:p>
                      <a:pPr algn="ctr" rtl="0" fontAlgn="ctr"/>
                      <a:r>
                        <a:rPr lang="en-US" sz="700" b="0" i="0" u="none" strike="noStrike" kern="1200" dirty="0">
                          <a:solidFill>
                            <a:schemeClr val="bg1"/>
                          </a:solidFill>
                          <a:effectLst/>
                          <a:latin typeface="Arial" panose="020B0604020202020204" pitchFamily="34" charset="0"/>
                          <a:ea typeface="+mn-ea"/>
                          <a:cs typeface="+mn-cs"/>
                        </a:rPr>
                        <a:t>INC0027589</a:t>
                      </a:r>
                    </a:p>
                  </a:txBody>
                  <a:tcPr marL="9525" marR="9525" marT="9525" anchor="ctr">
                    <a:solidFill>
                      <a:srgbClr val="D75733"/>
                    </a:solidFill>
                  </a:tcPr>
                </a:tc>
                <a:tc>
                  <a:txBody>
                    <a:bodyPr/>
                    <a:lstStyle/>
                    <a:p>
                      <a:pPr algn="l" rtl="0" fontAlgn="ctr"/>
                      <a:r>
                        <a:rPr lang="en-US" sz="700" b="0" i="0" u="none" strike="noStrike" dirty="0">
                          <a:solidFill>
                            <a:srgbClr val="000000"/>
                          </a:solidFill>
                          <a:effectLst/>
                          <a:latin typeface="Arial" panose="020B0604020202020204" pitchFamily="34" charset="0"/>
                        </a:rPr>
                        <a:t>GNCC reported that the  Gemini Line pack data was not published for 05:00 hour bar.</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The scheduled job that processes line pack data into Gemini had failed to load and therefore did not run.</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All shippers were unable to see the latest nomination values or line pack details in Gemini. This impacted their ability to view the latest Capacity values within the National Transmission System.</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Xoserve support teams identified an issue with the job scheduling service and manually ran the affecting job, once the job was reloaded subsequent jobs ran successfully at 05:51. Full root cause analysis is underway</a:t>
                      </a:r>
                    </a:p>
                  </a:txBody>
                  <a:tcPr marL="9525" marR="9525" marT="9525" anchor="ctr"/>
                </a:tc>
                <a:tc>
                  <a:txBody>
                    <a:bodyPr/>
                    <a:lstStyle/>
                    <a:p>
                      <a:pPr algn="ctr" fontAlgn="ctr"/>
                      <a:r>
                        <a:rPr lang="en-IN" sz="700" b="0" i="0" u="none" strike="noStrike" baseline="0" dirty="0">
                          <a:solidFill>
                            <a:srgbClr val="000000"/>
                          </a:solidFill>
                          <a:effectLst/>
                          <a:latin typeface="+mn-lt"/>
                        </a:rPr>
                        <a:t>30/11/2020 05:37:00</a:t>
                      </a:r>
                    </a:p>
                  </a:txBody>
                  <a:tcPr marL="4755" marR="4755" marT="4755" marB="0" anchor="ctr"/>
                </a:tc>
                <a:tc>
                  <a:txBody>
                    <a:bodyPr/>
                    <a:lstStyle/>
                    <a:p>
                      <a:pPr algn="ctr" fontAlgn="ctr"/>
                      <a:r>
                        <a:rPr lang="en-IN" sz="700" b="0" i="0" u="none" strike="noStrike" dirty="0">
                          <a:solidFill>
                            <a:srgbClr val="000000"/>
                          </a:solidFill>
                          <a:effectLst/>
                          <a:latin typeface="+mn-lt"/>
                        </a:rPr>
                        <a:t>30/11/2020 06:12:00</a:t>
                      </a:r>
                    </a:p>
                  </a:txBody>
                  <a:tcPr marL="4755" marR="4755" marT="4755" marB="0" anchor="ctr"/>
                </a:tc>
                <a:extLst>
                  <a:ext uri="{0D108BD9-81ED-4DB2-BD59-A6C34878D82A}">
                    <a16:rowId xmlns:a16="http://schemas.microsoft.com/office/drawing/2014/main" val="4283009210"/>
                  </a:ext>
                </a:extLst>
              </a:tr>
              <a:tr h="747693">
                <a:tc>
                  <a:txBody>
                    <a:bodyPr/>
                    <a:lstStyle/>
                    <a:p>
                      <a:pPr algn="ctr" fontAlgn="t"/>
                      <a:endParaRPr lang="en-IN" sz="700" b="0" i="0" u="none" strike="noStrike" kern="1200" dirty="0">
                        <a:solidFill>
                          <a:schemeClr val="bg1"/>
                        </a:solidFill>
                        <a:effectLst/>
                        <a:latin typeface="Arial" panose="020B0604020202020204" pitchFamily="34" charset="0"/>
                        <a:ea typeface="+mn-ea"/>
                        <a:cs typeface="+mn-cs"/>
                      </a:endParaRPr>
                    </a:p>
                    <a:p>
                      <a:pPr algn="ctr" fontAlgn="t"/>
                      <a:endParaRPr lang="en-IN" sz="700" b="0" i="0" u="none" strike="noStrike" kern="1200" dirty="0">
                        <a:solidFill>
                          <a:schemeClr val="bg1"/>
                        </a:solidFill>
                        <a:effectLst/>
                        <a:latin typeface="Arial" panose="020B0604020202020204" pitchFamily="34" charset="0"/>
                        <a:ea typeface="+mn-ea"/>
                        <a:cs typeface="+mn-cs"/>
                      </a:endParaRPr>
                    </a:p>
                    <a:p>
                      <a:pPr algn="ctr" fontAlgn="t"/>
                      <a:endParaRPr lang="en-IN" sz="700" b="0" i="0" u="none" strike="noStrike" kern="1200" dirty="0">
                        <a:solidFill>
                          <a:schemeClr val="bg1"/>
                        </a:solidFill>
                        <a:effectLst/>
                        <a:latin typeface="Arial" panose="020B0604020202020204" pitchFamily="34" charset="0"/>
                        <a:ea typeface="+mn-ea"/>
                        <a:cs typeface="+mn-cs"/>
                      </a:endParaRPr>
                    </a:p>
                    <a:p>
                      <a:pPr algn="ctr" fontAlgn="t"/>
                      <a:r>
                        <a:rPr lang="en-IN" sz="700" b="0" i="0" u="none" strike="noStrike" kern="1200" dirty="0">
                          <a:solidFill>
                            <a:schemeClr val="bg1"/>
                          </a:solidFill>
                          <a:effectLst/>
                          <a:latin typeface="Arial" panose="020B0604020202020204" pitchFamily="34" charset="0"/>
                          <a:ea typeface="+mn-ea"/>
                          <a:cs typeface="+mn-cs"/>
                        </a:rPr>
                        <a:t>INC0027907</a:t>
                      </a:r>
                    </a:p>
                  </a:txBody>
                  <a:tcPr marL="0" marR="0" marT="0" marB="0">
                    <a:solidFill>
                      <a:srgbClr val="D75733"/>
                    </a:solidFill>
                  </a:tcPr>
                </a:tc>
                <a:tc>
                  <a:txBody>
                    <a:bodyPr/>
                    <a:lstStyle/>
                    <a:p>
                      <a:pPr algn="l" rtl="0" fontAlgn="ctr"/>
                      <a:r>
                        <a:rPr lang="en-US" sz="700" b="0" i="0" u="none" strike="noStrike" dirty="0">
                          <a:solidFill>
                            <a:srgbClr val="000000"/>
                          </a:solidFill>
                          <a:effectLst/>
                          <a:latin typeface="Arial" panose="020B0604020202020204" pitchFamily="34" charset="0"/>
                        </a:rPr>
                        <a:t>National Grid reported outbound files from Gemini to their MIPI (Shipper reporting application) system were delayed. Delay was for one hour.</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The previous incident (INC0027589) resolution caused job timings to be automatically adjusted post the service restart. This caused the subsequent delay in processing the files.</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All shippers were unable view updated Nomination reporting data for scheduled Auctions</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Xoserve support teams identified the issue was related to the earlier major incident. Ad hoc jobs were immediately reconfigured to transfer the files. The remaining schedules were then reviewed for correctness and modified where required. Full root cause analysis underway. Additional daily manual check are now in place to mitigate further failings.</a:t>
                      </a:r>
                    </a:p>
                  </a:txBody>
                  <a:tcPr marL="9525" marR="9525" marT="9525" anchor="ctr"/>
                </a:tc>
                <a:tc>
                  <a:txBody>
                    <a:bodyPr/>
                    <a:lstStyle/>
                    <a:p>
                      <a:pPr algn="ctr" fontAlgn="ctr"/>
                      <a:r>
                        <a:rPr lang="en-IN" sz="700" b="0" i="0" u="none" strike="noStrike" baseline="0" dirty="0">
                          <a:solidFill>
                            <a:srgbClr val="000000"/>
                          </a:solidFill>
                          <a:effectLst/>
                          <a:latin typeface="+mn-lt"/>
                        </a:rPr>
                        <a:t>30/11/2020</a:t>
                      </a:r>
                    </a:p>
                    <a:p>
                      <a:pPr algn="ctr" fontAlgn="ctr"/>
                      <a:r>
                        <a:rPr lang="en-IN" sz="700" b="0" i="0" u="none" strike="noStrike" baseline="0" dirty="0">
                          <a:solidFill>
                            <a:srgbClr val="000000"/>
                          </a:solidFill>
                          <a:effectLst/>
                          <a:latin typeface="+mn-lt"/>
                        </a:rPr>
                        <a:t>14:05:00</a:t>
                      </a:r>
                    </a:p>
                  </a:txBody>
                  <a:tcPr marL="4755" marR="4755" marT="4755" marB="0" anchor="ctr"/>
                </a:tc>
                <a:tc>
                  <a:txBody>
                    <a:bodyPr/>
                    <a:lstStyle/>
                    <a:p>
                      <a:pPr algn="ctr" fontAlgn="ctr"/>
                      <a:r>
                        <a:rPr lang="en-IN" sz="700" b="0" i="0" u="none" strike="noStrike" dirty="0">
                          <a:solidFill>
                            <a:srgbClr val="000000"/>
                          </a:solidFill>
                          <a:effectLst/>
                          <a:latin typeface="+mn-lt"/>
                        </a:rPr>
                        <a:t>30/11/2020</a:t>
                      </a:r>
                    </a:p>
                    <a:p>
                      <a:pPr algn="ctr" fontAlgn="ctr"/>
                      <a:r>
                        <a:rPr lang="en-IN" sz="700" b="0" i="0" u="none" strike="noStrike" dirty="0">
                          <a:solidFill>
                            <a:srgbClr val="000000"/>
                          </a:solidFill>
                          <a:effectLst/>
                          <a:latin typeface="+mn-lt"/>
                        </a:rPr>
                        <a:t>15:05:00</a:t>
                      </a:r>
                    </a:p>
                  </a:txBody>
                  <a:tcPr marL="4755" marR="4755" marT="4755" marB="0" anchor="ctr"/>
                </a:tc>
                <a:extLst>
                  <a:ext uri="{0D108BD9-81ED-4DB2-BD59-A6C34878D82A}">
                    <a16:rowId xmlns:a16="http://schemas.microsoft.com/office/drawing/2014/main" val="3266087334"/>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dirty="0"/>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6842632" y="2477672"/>
            <a:ext cx="1844168" cy="584775"/>
          </a:xfrm>
          <a:prstGeom prst="rect">
            <a:avLst/>
          </a:prstGeom>
          <a:solidFill>
            <a:schemeClr val="accent5"/>
          </a:solidFill>
        </p:spPr>
        <p:txBody>
          <a:bodyPr wrap="square" rtlCol="0" anchor="t">
            <a:spAutoFit/>
          </a:bodyPr>
          <a:lstStyle/>
          <a:p>
            <a:r>
              <a:rPr lang="en-GB" sz="800" dirty="0">
                <a:solidFill>
                  <a:schemeClr val="bg1"/>
                </a:solidFill>
              </a:rPr>
              <a:t>A fault that  has developed that  only impacts Xoserve users or an incident on core services that has had no customer impact</a:t>
            </a:r>
          </a:p>
        </p:txBody>
      </p:sp>
      <p:graphicFrame>
        <p:nvGraphicFramePr>
          <p:cNvPr id="4" name="Table 3">
            <a:extLst>
              <a:ext uri="{FF2B5EF4-FFF2-40B4-BE49-F238E27FC236}">
                <a16:creationId xmlns:a16="http://schemas.microsoft.com/office/drawing/2014/main" id="{116256F2-B3F1-4784-9808-A2F3CBBAD647}"/>
              </a:ext>
            </a:extLst>
          </p:cNvPr>
          <p:cNvGraphicFramePr>
            <a:graphicFrameLocks noGrp="1"/>
          </p:cNvGraphicFramePr>
          <p:nvPr>
            <p:extLst>
              <p:ext uri="{D42A27DB-BD31-4B8C-83A1-F6EECF244321}">
                <p14:modId xmlns:p14="http://schemas.microsoft.com/office/powerpoint/2010/main" val="3144789571"/>
              </p:ext>
            </p:extLst>
          </p:nvPr>
        </p:nvGraphicFramePr>
        <p:xfrm>
          <a:off x="6481481" y="476198"/>
          <a:ext cx="2205319" cy="2001474"/>
        </p:xfrm>
        <a:graphic>
          <a:graphicData uri="http://schemas.openxmlformats.org/drawingml/2006/table">
            <a:tbl>
              <a:tblPr firstRow="1" bandRow="1">
                <a:tableStyleId>{5C22544A-7EE6-4342-B048-85BDC9FD1C3A}</a:tableStyleId>
              </a:tblPr>
              <a:tblGrid>
                <a:gridCol w="351626">
                  <a:extLst>
                    <a:ext uri="{9D8B030D-6E8A-4147-A177-3AD203B41FA5}">
                      <a16:colId xmlns:a16="http://schemas.microsoft.com/office/drawing/2014/main" val="153172005"/>
                    </a:ext>
                  </a:extLst>
                </a:gridCol>
                <a:gridCol w="903863">
                  <a:extLst>
                    <a:ext uri="{9D8B030D-6E8A-4147-A177-3AD203B41FA5}">
                      <a16:colId xmlns:a16="http://schemas.microsoft.com/office/drawing/2014/main" val="547931521"/>
                    </a:ext>
                  </a:extLst>
                </a:gridCol>
                <a:gridCol w="949830">
                  <a:extLst>
                    <a:ext uri="{9D8B030D-6E8A-4147-A177-3AD203B41FA5}">
                      <a16:colId xmlns:a16="http://schemas.microsoft.com/office/drawing/2014/main" val="1463294942"/>
                    </a:ext>
                  </a:extLst>
                </a:gridCol>
              </a:tblGrid>
              <a:tr h="325074">
                <a:tc>
                  <a:txBody>
                    <a:bodyPr/>
                    <a:lstStyle/>
                    <a:p>
                      <a:endParaRPr lang="en-GB" sz="750" dirty="0"/>
                    </a:p>
                  </a:txBody>
                  <a:tcPr>
                    <a:noFill/>
                  </a:tcPr>
                </a:tc>
                <a:tc>
                  <a:txBody>
                    <a:bodyPr/>
                    <a:lstStyle/>
                    <a:p>
                      <a:pPr algn="ctr"/>
                      <a:r>
                        <a:rPr lang="en-GB" sz="750" b="0" dirty="0">
                          <a:solidFill>
                            <a:schemeClr val="bg1">
                              <a:lumMod val="50000"/>
                            </a:schemeClr>
                          </a:solidFill>
                        </a:rPr>
                        <a:t>Xoserve </a:t>
                      </a:r>
                      <a:endParaRPr lang="en-US" dirty="0"/>
                    </a:p>
                    <a:p>
                      <a:pPr lvl="0" algn="ctr">
                        <a:buNone/>
                      </a:pPr>
                      <a:r>
                        <a:rPr lang="en-GB" sz="750" b="0" dirty="0">
                          <a:solidFill>
                            <a:schemeClr val="bg1">
                              <a:lumMod val="50000"/>
                            </a:schemeClr>
                          </a:solidFill>
                        </a:rPr>
                        <a:t>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rtl="0" eaLnBrk="1" fontAlgn="auto" latinLnBrk="0" hangingPunct="1">
                        <a:lnSpc>
                          <a:spcPct val="100000"/>
                        </a:lnSpc>
                        <a:spcBef>
                          <a:spcPts val="0"/>
                        </a:spcBef>
                        <a:spcAft>
                          <a:spcPts val="0"/>
                        </a:spcAft>
                        <a:buFontTx/>
                        <a:buNone/>
                      </a:pPr>
                      <a:r>
                        <a:rPr lang="en-GB" sz="750" b="0" dirty="0">
                          <a:solidFill>
                            <a:schemeClr val="bg1">
                              <a:lumMod val="50000"/>
                            </a:schemeClr>
                          </a:solidFill>
                        </a:rPr>
                        <a:t>Customer </a:t>
                      </a:r>
                      <a:endParaRPr lang="en-US" dirty="0"/>
                    </a:p>
                    <a:p>
                      <a:pPr marL="0" marR="0" lvl="0" indent="0" algn="ctr">
                        <a:lnSpc>
                          <a:spcPct val="100000"/>
                        </a:lnSpc>
                        <a:spcBef>
                          <a:spcPts val="0"/>
                        </a:spcBef>
                        <a:spcAft>
                          <a:spcPts val="0"/>
                        </a:spcAft>
                        <a:buFontTx/>
                        <a:buNone/>
                      </a:pPr>
                      <a:r>
                        <a:rPr lang="en-GB" sz="750" b="0" dirty="0">
                          <a:solidFill>
                            <a:schemeClr val="bg1">
                              <a:lumMod val="50000"/>
                            </a:schemeClr>
                          </a:solidFill>
                        </a:rPr>
                        <a:t>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743026">
                <a:tc>
                  <a:txBody>
                    <a:bodyPr/>
                    <a:lstStyle/>
                    <a:p>
                      <a:pPr algn="ctr"/>
                      <a:r>
                        <a:rPr lang="en-GB" sz="750" dirty="0">
                          <a:solidFill>
                            <a:schemeClr val="bg1">
                              <a:lumMod val="50000"/>
                            </a:schemeClr>
                          </a:solidFill>
                        </a:rPr>
                        <a:t>Xoserve </a:t>
                      </a:r>
                      <a:endParaRPr lang="en-US" dirty="0"/>
                    </a:p>
                    <a:p>
                      <a:pPr lvl="0" algn="ctr">
                        <a:buNone/>
                      </a:pPr>
                      <a:r>
                        <a:rPr lang="en-GB" sz="750" dirty="0">
                          <a:solidFill>
                            <a:schemeClr val="bg1">
                              <a:lumMod val="50000"/>
                            </a:schemeClr>
                          </a:solidFill>
                        </a:rPr>
                        <a:t>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700" dirty="0">
                          <a:solidFill>
                            <a:schemeClr val="bg1"/>
                          </a:solidFill>
                        </a:rPr>
                        <a:t>Xoserve Identified the incident and the incident could have been avoided had Xoserve taken earlier action</a:t>
                      </a:r>
                      <a:endParaRPr lang="en-GB" sz="700" dirty="0">
                        <a:solidFill>
                          <a:schemeClr val="bg1"/>
                        </a:solidFill>
                      </a:endParaRPr>
                    </a:p>
                  </a:txBody>
                  <a:tcP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dirty="0">
                          <a:solidFill>
                            <a:schemeClr val="bg1"/>
                          </a:solidFill>
                        </a:rPr>
                        <a:t>Customer Identified the incident and the incident could have been avoided had Xoserve taken earlier action</a:t>
                      </a:r>
                      <a:endParaRPr lang="en-GB" sz="700" dirty="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799257">
                <a:tc>
                  <a:txBody>
                    <a:bodyPr/>
                    <a:lstStyle/>
                    <a:p>
                      <a:pPr marL="0" marR="0" lvl="0" indent="0" algn="ctr" rtl="0" eaLnBrk="1" fontAlgn="auto" latinLnBrk="0" hangingPunct="1">
                        <a:lnSpc>
                          <a:spcPct val="100000"/>
                        </a:lnSpc>
                        <a:spcBef>
                          <a:spcPts val="0"/>
                        </a:spcBef>
                        <a:spcAft>
                          <a:spcPts val="0"/>
                        </a:spcAft>
                        <a:buFontTx/>
                        <a:buNone/>
                      </a:pPr>
                      <a:r>
                        <a:rPr lang="en-GB" sz="750" kern="1200" dirty="0">
                          <a:solidFill>
                            <a:schemeClr val="bg1">
                              <a:lumMod val="50000"/>
                            </a:schemeClr>
                          </a:solidFill>
                          <a:latin typeface="+mn-lt"/>
                          <a:ea typeface="+mn-ea"/>
                          <a:cs typeface="+mn-cs"/>
                        </a:rPr>
                        <a:t>Xoserve</a:t>
                      </a:r>
                      <a:endParaRPr lang="en-US" dirty="0"/>
                    </a:p>
                    <a:p>
                      <a:pPr marL="0" marR="0" lvl="0" indent="0" algn="ctr">
                        <a:lnSpc>
                          <a:spcPct val="100000"/>
                        </a:lnSpc>
                        <a:spcBef>
                          <a:spcPts val="0"/>
                        </a:spcBef>
                        <a:spcAft>
                          <a:spcPts val="0"/>
                        </a:spcAft>
                        <a:buFontTx/>
                        <a:buNone/>
                      </a:pPr>
                      <a:r>
                        <a:rPr lang="en-GB" sz="750" kern="1200" dirty="0">
                          <a:solidFill>
                            <a:schemeClr val="bg1">
                              <a:lumMod val="50000"/>
                            </a:schemeClr>
                          </a:solidFill>
                          <a:latin typeface="+mn-lt"/>
                          <a:ea typeface="+mn-ea"/>
                          <a:cs typeface="+mn-cs"/>
                        </a:rPr>
                        <a:t>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dirty="0">
                          <a:solidFill>
                            <a:schemeClr val="bg1"/>
                          </a:solidFill>
                        </a:rPr>
                        <a:t>Xoserve Identified the incident but the incident could not have been avoided had Xoserve taken earlier action</a:t>
                      </a:r>
                      <a:endParaRPr lang="en-GB" sz="700" dirty="0">
                        <a:solidFill>
                          <a:schemeClr val="bg1"/>
                        </a:solidFill>
                      </a:endParaRPr>
                    </a:p>
                  </a:txBody>
                  <a:tcP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700" dirty="0">
                          <a:solidFill>
                            <a:schemeClr val="bg1"/>
                          </a:solidFill>
                        </a:rPr>
                        <a:t>Customer Identified the incident but the incident could not have been avoided had Xoserve taken earlier action</a:t>
                      </a:r>
                      <a:endParaRPr lang="en-GB" sz="700" dirty="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Chart 6">
            <a:extLst>
              <a:ext uri="{FF2B5EF4-FFF2-40B4-BE49-F238E27FC236}">
                <a16:creationId xmlns:a16="http://schemas.microsoft.com/office/drawing/2014/main" id="{00000000-0008-0000-0200-000008000000}"/>
              </a:ext>
            </a:extLst>
          </p:cNvPr>
          <p:cNvGraphicFramePr>
            <a:graphicFrameLocks/>
          </p:cNvGraphicFramePr>
          <p:nvPr>
            <p:extLst>
              <p:ext uri="{D42A27DB-BD31-4B8C-83A1-F6EECF244321}">
                <p14:modId xmlns:p14="http://schemas.microsoft.com/office/powerpoint/2010/main" val="2726249923"/>
              </p:ext>
            </p:extLst>
          </p:nvPr>
        </p:nvGraphicFramePr>
        <p:xfrm>
          <a:off x="43361" y="566985"/>
          <a:ext cx="9041910" cy="44122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145492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dirty="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dirty="0">
                <a:solidFill>
                  <a:schemeClr val="bg1">
                    <a:lumMod val="50000"/>
                  </a:schemeClr>
                </a:solidFill>
              </a:rPr>
              <a:t>Key:</a:t>
            </a:r>
            <a:endParaRPr lang="en-GB" b="1" dirty="0"/>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3267865261"/>
              </p:ext>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dirty="0"/>
                    </a:p>
                  </a:txBody>
                  <a:tcPr>
                    <a:noFill/>
                  </a:tcPr>
                </a:tc>
                <a:tc>
                  <a:txBody>
                    <a:bodyPr/>
                    <a:lstStyle/>
                    <a:p>
                      <a:pPr algn="ctr"/>
                      <a:r>
                        <a:rPr lang="en-GB" sz="1050" b="0" dirty="0">
                          <a:solidFill>
                            <a:schemeClr val="bg1">
                              <a:lumMod val="50000"/>
                            </a:schemeClr>
                          </a:solidFill>
                        </a:rPr>
                        <a:t>Xoserve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dirty="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dirty="0">
                          <a:solidFill>
                            <a:schemeClr val="bg1">
                              <a:lumMod val="50000"/>
                            </a:schemeClr>
                          </a:solidFill>
                        </a:rPr>
                        <a:t>Xoserve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dirty="0">
                          <a:solidFill>
                            <a:schemeClr val="bg1"/>
                          </a:solidFill>
                        </a:rPr>
                        <a:t>Xoserve Identified the incident and the incident could have been avoided had Xoserve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Customer Identified the incident and the incident could have been avoided had Xoserve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bg1">
                              <a:lumMod val="50000"/>
                            </a:schemeClr>
                          </a:solidFill>
                          <a:latin typeface="+mn-lt"/>
                          <a:ea typeface="+mn-ea"/>
                          <a:cs typeface="+mn-cs"/>
                        </a:rPr>
                        <a:t>Xoserve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Xoserve Identified the incident but the incident could not have been avoided had Xoserve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dirty="0">
                          <a:solidFill>
                            <a:schemeClr val="bg1"/>
                          </a:solidFill>
                        </a:rPr>
                        <a:t>Customer Identified the incident but the incident could not have been avoided had Xoserve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3378475452"/>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dirty="0">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dirty="0">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Customer</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22</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US" sz="4000" b="0" i="0" u="none" strike="noStrike" dirty="0">
                          <a:solidFill>
                            <a:srgbClr val="FFFFFF"/>
                          </a:solidFill>
                          <a:effectLst/>
                          <a:latin typeface="Arial" panose="020B0604020202020204" pitchFamily="34" charset="0"/>
                        </a:rPr>
                        <a:t>6</a:t>
                      </a:r>
                      <a:endParaRPr lang="en-GB" sz="4000" b="0" i="0" u="none" strike="noStrike" dirty="0">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11</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9CCB3B"/>
                    </a:solidFill>
                  </a:tcPr>
                </a:tc>
                <a:tc>
                  <a:txBody>
                    <a:bodyPr/>
                    <a:lstStyle/>
                    <a:p>
                      <a:pPr algn="ctr" rtl="0" fontAlgn="ctr"/>
                      <a:r>
                        <a:rPr lang="en-US" sz="4000" b="0" i="0" u="none" strike="noStrike" dirty="0">
                          <a:solidFill>
                            <a:srgbClr val="FFFFFF"/>
                          </a:solidFill>
                          <a:effectLst/>
                          <a:latin typeface="Arial" panose="020B0604020202020204" pitchFamily="34" charset="0"/>
                        </a:rPr>
                        <a:t>4</a:t>
                      </a:r>
                      <a:endParaRPr lang="en-GB" sz="4000" b="0" i="0" u="none" strike="noStrike" dirty="0">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3737178409"/>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dirty="0">
                          <a:solidFill>
                            <a:srgbClr val="808080"/>
                          </a:solidFill>
                          <a:effectLst/>
                          <a:latin typeface="Arial" panose="020B0604020202020204" pitchFamily="34" charset="0"/>
                        </a:rPr>
                        <a:t>November 2020</a:t>
                      </a:r>
                    </a:p>
                    <a:p>
                      <a:pPr algn="ctr" fontAlgn="b"/>
                      <a:endParaRPr lang="en-GB" sz="1800" b="1" i="0" u="none" strike="noStrike" dirty="0">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dirty="0">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Customer</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1</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US" sz="4000" b="0" i="0" u="none" strike="noStrike" dirty="0">
                          <a:solidFill>
                            <a:srgbClr val="FFFFFF"/>
                          </a:solidFill>
                          <a:effectLst/>
                          <a:latin typeface="Arial" panose="020B0604020202020204" pitchFamily="34" charset="0"/>
                        </a:rPr>
                        <a:t>3</a:t>
                      </a:r>
                      <a:endParaRPr lang="en-GB" sz="4000" b="0" i="0" u="none" strike="noStrike" dirty="0">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0</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US" sz="4000" b="0" i="0" u="none" strike="noStrike" dirty="0">
                          <a:solidFill>
                            <a:srgbClr val="FFFFFF"/>
                          </a:solidFill>
                          <a:effectLst/>
                          <a:latin typeface="Arial" panose="020B0604020202020204" pitchFamily="34" charset="0"/>
                        </a:rPr>
                        <a:t>1</a:t>
                      </a:r>
                      <a:endParaRPr lang="en-GB" sz="4000" b="0" i="0" u="none" strike="noStrike" dirty="0">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3ec5a87947171acfd9804d4f30ba0a3d">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1f903d043c5dee0e65d32569fd8cb14b"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Regan, Denis</DisplayName>
        <AccountId>59</AccountId>
        <AccountType/>
      </UserInfo>
    </SharedWithUser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0D00953D-0967-4CA8-B265-E60745D1CFB8}"/>
</file>

<file path=customXml/itemProps3.xml><?xml version="1.0" encoding="utf-8"?>
<ds:datastoreItem xmlns:ds="http://schemas.openxmlformats.org/officeDocument/2006/customXml" ds:itemID="{211B2E31-4703-4F4D-BB47-74A8364BAC36}">
  <ds:schemaRefs>
    <ds:schemaRef ds:uri="http://schemas.microsoft.com/office/2006/documentManagement/types"/>
    <ds:schemaRef ds:uri="http://schemas.microsoft.com/office/infopath/2007/PartnerControls"/>
    <ds:schemaRef ds:uri="http://purl.org/dc/dcmitype/"/>
    <ds:schemaRef ds:uri="http://www.w3.org/XML/1998/namespace"/>
    <ds:schemaRef ds:uri="http://schemas.openxmlformats.org/package/2006/metadata/core-properties"/>
    <ds:schemaRef ds:uri="http://purl.org/dc/elements/1.1/"/>
    <ds:schemaRef ds:uri="f02071b1-030b-46cb-a07f-b5f623ddde84"/>
    <ds:schemaRef ds:uri="3a1d7ace-bb60-4109-861a-64e75e85f0c5"/>
    <ds:schemaRef ds:uri="3A1D7ACE-BB60-4109-861A-64E75E85F0C5"/>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1192</TotalTime>
  <Words>952</Words>
  <Application>Microsoft Office PowerPoint</Application>
  <PresentationFormat>On-screen Show (16:9)</PresentationFormat>
  <Paragraphs>108</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Xoserve Incident Summary: November 2020</vt:lpstr>
      <vt:lpstr>What is this presentation covering?</vt:lpstr>
      <vt:lpstr>High-level summary of P1/2 incidents: November 2020</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lastModifiedBy>Andrew Wilkes</cp:lastModifiedBy>
  <cp:revision>70</cp:revision>
  <cp:lastPrinted>2020-02-07T08:17:24Z</cp:lastPrinted>
  <dcterms:created xsi:type="dcterms:W3CDTF">2018-09-02T17:12:15Z</dcterms:created>
  <dcterms:modified xsi:type="dcterms:W3CDTF">2020-12-04T13:26:23Z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