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669" r:id="rId5"/>
    <p:sldId id="723" r:id="rId6"/>
    <p:sldId id="525" r:id="rId7"/>
    <p:sldId id="526" r:id="rId8"/>
    <p:sldId id="724" r:id="rId9"/>
    <p:sldId id="527" r:id="rId10"/>
    <p:sldId id="528" r:id="rId11"/>
    <p:sldId id="529" r:id="rId12"/>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BB20"/>
    <a:srgbClr val="F5835D"/>
    <a:srgbClr val="9CCB3B"/>
    <a:srgbClr val="FFFFFF"/>
    <a:srgbClr val="FF0000"/>
    <a:srgbClr val="40D1F5"/>
    <a:srgbClr val="84B8DA"/>
    <a:srgbClr val="B1D6E8"/>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AD5D61-6C9E-4E37-8FE5-A8A4EF24CA61}" v="423" dt="2020-12-07T19:47:18.2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3883" autoAdjust="0"/>
  </p:normalViewPr>
  <p:slideViewPr>
    <p:cSldViewPr snapToGrid="0">
      <p:cViewPr varScale="1">
        <p:scale>
          <a:sx n="83" d="100"/>
          <a:sy n="83" d="100"/>
        </p:scale>
        <p:origin x="184" y="60"/>
      </p:cViewPr>
      <p:guideLst>
        <p:guide orient="horz" pos="1620"/>
        <p:guide pos="2880"/>
      </p:guideLst>
    </p:cSldViewPr>
  </p:slideViewPr>
  <p:outlineViewPr>
    <p:cViewPr>
      <p:scale>
        <a:sx n="33" d="100"/>
        <a:sy n="33" d="100"/>
      </p:scale>
      <p:origin x="0" y="-73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Sheet1!$A$2</c:f>
              <c:strCache>
                <c:ptCount val="1"/>
                <c:pt idx="0">
                  <c:v>Total MPRNS Billed</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Sheet1!$H$1:$O$1</c:f>
              <c:numCache>
                <c:formatCode>mmm\-yy</c:formatCode>
                <c:ptCount val="8"/>
                <c:pt idx="0">
                  <c:v>43952</c:v>
                </c:pt>
                <c:pt idx="1">
                  <c:v>43983</c:v>
                </c:pt>
                <c:pt idx="2">
                  <c:v>44013</c:v>
                </c:pt>
                <c:pt idx="3">
                  <c:v>44044</c:v>
                </c:pt>
                <c:pt idx="4">
                  <c:v>44075</c:v>
                </c:pt>
                <c:pt idx="5">
                  <c:v>44105</c:v>
                </c:pt>
                <c:pt idx="6">
                  <c:v>44136</c:v>
                </c:pt>
                <c:pt idx="7">
                  <c:v>44166</c:v>
                </c:pt>
              </c:numCache>
            </c:numRef>
          </c:cat>
          <c:val>
            <c:numRef>
              <c:f>Sheet1!$H$2:$O$2</c:f>
              <c:numCache>
                <c:formatCode>#,##0</c:formatCode>
                <c:ptCount val="8"/>
                <c:pt idx="0">
                  <c:v>11210849</c:v>
                </c:pt>
                <c:pt idx="1">
                  <c:v>10308100</c:v>
                </c:pt>
                <c:pt idx="2">
                  <c:v>10227416</c:v>
                </c:pt>
                <c:pt idx="3">
                  <c:v>9897048</c:v>
                </c:pt>
                <c:pt idx="4">
                  <c:v>10584643</c:v>
                </c:pt>
                <c:pt idx="5">
                  <c:v>10334318</c:v>
                </c:pt>
                <c:pt idx="6">
                  <c:v>10800486</c:v>
                </c:pt>
                <c:pt idx="7">
                  <c:v>10995039</c:v>
                </c:pt>
              </c:numCache>
            </c:numRef>
          </c:val>
          <c:extLst>
            <c:ext xmlns:c16="http://schemas.microsoft.com/office/drawing/2014/chart" uri="{C3380CC4-5D6E-409C-BE32-E72D297353CC}">
              <c16:uniqueId val="{00000000-A3F5-42BB-9024-CDD8439C2D86}"/>
            </c:ext>
          </c:extLst>
        </c:ser>
        <c:ser>
          <c:idx val="1"/>
          <c:order val="1"/>
          <c:tx>
            <c:strRef>
              <c:f>Sheet1!$A$3</c:f>
              <c:strCache>
                <c:ptCount val="1"/>
                <c:pt idx="0">
                  <c:v>MPRNS with Exception</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invertIfNegative val="0"/>
          <c:dLbls>
            <c:dLbl>
              <c:idx val="0"/>
              <c:layout>
                <c:manualLayout>
                  <c:x val="2.5894900287842387E-2"/>
                  <c:y val="-0.1064814814814815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3F5-42BB-9024-CDD8439C2D86}"/>
                </c:ext>
              </c:extLst>
            </c:dLbl>
            <c:dLbl>
              <c:idx val="1"/>
              <c:layout>
                <c:manualLayout>
                  <c:x val="1.8278753144359332E-2"/>
                  <c:y val="-0.1157407407407408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3F5-42BB-9024-CDD8439C2D86}"/>
                </c:ext>
              </c:extLst>
            </c:dLbl>
            <c:dLbl>
              <c:idx val="2"/>
              <c:layout>
                <c:manualLayout>
                  <c:x val="1.9801982573055942E-2"/>
                  <c:y val="-0.106481481481481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3F5-42BB-9024-CDD8439C2D86}"/>
                </c:ext>
              </c:extLst>
            </c:dLbl>
            <c:dLbl>
              <c:idx val="3"/>
              <c:layout>
                <c:manualLayout>
                  <c:x val="2.2848441430449163E-2"/>
                  <c:y val="-9.72222222222222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3F5-42BB-9024-CDD8439C2D86}"/>
                </c:ext>
              </c:extLst>
            </c:dLbl>
            <c:dLbl>
              <c:idx val="4"/>
              <c:layout>
                <c:manualLayout>
                  <c:x val="1.5232294286966109E-2"/>
                  <c:y val="-0.1018518518518519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3F5-42BB-9024-CDD8439C2D86}"/>
                </c:ext>
              </c:extLst>
            </c:dLbl>
            <c:dLbl>
              <c:idx val="5"/>
              <c:layout>
                <c:manualLayout>
                  <c:x val="1.675552371566261E-2"/>
                  <c:y val="-4.6296296296296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3F5-42BB-9024-CDD8439C2D86}"/>
                </c:ext>
              </c:extLst>
            </c:dLbl>
            <c:dLbl>
              <c:idx val="6"/>
              <c:layout>
                <c:manualLayout>
                  <c:x val="1.8278753144359221E-2"/>
                  <c:y val="-6.01851851851851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3F5-42BB-9024-CDD8439C2D86}"/>
                </c:ext>
              </c:extLst>
            </c:dLbl>
            <c:dLbl>
              <c:idx val="7"/>
              <c:layout>
                <c:manualLayout>
                  <c:x val="2.2848441430449278E-2"/>
                  <c:y val="-7.4074074074074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3F5-42BB-9024-CDD8439C2D8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Sheet1!$H$1:$O$1</c:f>
              <c:numCache>
                <c:formatCode>mmm\-yy</c:formatCode>
                <c:ptCount val="8"/>
                <c:pt idx="0">
                  <c:v>43952</c:v>
                </c:pt>
                <c:pt idx="1">
                  <c:v>43983</c:v>
                </c:pt>
                <c:pt idx="2">
                  <c:v>44013</c:v>
                </c:pt>
                <c:pt idx="3">
                  <c:v>44044</c:v>
                </c:pt>
                <c:pt idx="4">
                  <c:v>44075</c:v>
                </c:pt>
                <c:pt idx="5">
                  <c:v>44105</c:v>
                </c:pt>
                <c:pt idx="6">
                  <c:v>44136</c:v>
                </c:pt>
                <c:pt idx="7">
                  <c:v>44166</c:v>
                </c:pt>
              </c:numCache>
            </c:numRef>
          </c:cat>
          <c:val>
            <c:numRef>
              <c:f>Sheet1!$H$3:$O$3</c:f>
              <c:numCache>
                <c:formatCode>#,##0</c:formatCode>
                <c:ptCount val="8"/>
                <c:pt idx="0">
                  <c:v>320023</c:v>
                </c:pt>
                <c:pt idx="1">
                  <c:v>130441</c:v>
                </c:pt>
                <c:pt idx="2">
                  <c:v>186437</c:v>
                </c:pt>
                <c:pt idx="3">
                  <c:v>74660</c:v>
                </c:pt>
                <c:pt idx="4">
                  <c:v>33561</c:v>
                </c:pt>
                <c:pt idx="5">
                  <c:v>29813</c:v>
                </c:pt>
                <c:pt idx="6">
                  <c:v>35198</c:v>
                </c:pt>
                <c:pt idx="7">
                  <c:v>45066</c:v>
                </c:pt>
              </c:numCache>
            </c:numRef>
          </c:val>
          <c:extLst>
            <c:ext xmlns:c16="http://schemas.microsoft.com/office/drawing/2014/chart" uri="{C3380CC4-5D6E-409C-BE32-E72D297353CC}">
              <c16:uniqueId val="{00000009-A3F5-42BB-9024-CDD8439C2D86}"/>
            </c:ext>
          </c:extLst>
        </c:ser>
        <c:ser>
          <c:idx val="2"/>
          <c:order val="2"/>
          <c:tx>
            <c:strRef>
              <c:f>Sheet1!$A$4</c:f>
              <c:strCache>
                <c:ptCount val="1"/>
                <c:pt idx="0">
                  <c:v>% MPRNs with exception vs MPRN Billed</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invertIfNegative val="0"/>
          <c:dLbls>
            <c:dLbl>
              <c:idx val="0"/>
              <c:layout>
                <c:manualLayout>
                  <c:x val="-1.5232294286966111E-3"/>
                  <c:y val="-3.7037037037037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3F5-42BB-9024-CDD8439C2D86}"/>
                </c:ext>
              </c:extLst>
            </c:dLbl>
            <c:dLbl>
              <c:idx val="1"/>
              <c:layout>
                <c:manualLayout>
                  <c:x val="-3.0464588573933336E-3"/>
                  <c:y val="-3.7037037037037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3F5-42BB-9024-CDD8439C2D86}"/>
                </c:ext>
              </c:extLst>
            </c:dLbl>
            <c:dLbl>
              <c:idx val="2"/>
              <c:layout>
                <c:manualLayout>
                  <c:x val="-3.0464588573933336E-3"/>
                  <c:y val="-3.24074074074075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3F5-42BB-9024-CDD8439C2D86}"/>
                </c:ext>
              </c:extLst>
            </c:dLbl>
            <c:dLbl>
              <c:idx val="3"/>
              <c:layout>
                <c:manualLayout>
                  <c:x val="-1.5232294286966111E-3"/>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3F5-42BB-9024-CDD8439C2D86}"/>
                </c:ext>
              </c:extLst>
            </c:dLbl>
            <c:dLbl>
              <c:idx val="4"/>
              <c:layout>
                <c:manualLayout>
                  <c:x val="-1.1170220104439309E-16"/>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3F5-42BB-9024-CDD8439C2D86}"/>
                </c:ext>
              </c:extLst>
            </c:dLbl>
            <c:dLbl>
              <c:idx val="5"/>
              <c:layout>
                <c:manualLayout>
                  <c:x val="1.5232294286966109E-2"/>
                  <c:y val="4.62962962962962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3F5-42BB-9024-CDD8439C2D86}"/>
                </c:ext>
              </c:extLst>
            </c:dLbl>
            <c:dLbl>
              <c:idx val="6"/>
              <c:layout>
                <c:manualLayout>
                  <c:x val="2.4371670859145662E-2"/>
                  <c:y val="-1.38888888888889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3F5-42BB-9024-CDD8439C2D86}"/>
                </c:ext>
              </c:extLst>
            </c:dLbl>
            <c:dLbl>
              <c:idx val="7"/>
              <c:layout>
                <c:manualLayout>
                  <c:x val="1.8278753144359221E-2"/>
                  <c:y val="4.629629629629544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3F5-42BB-9024-CDD8439C2D8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Sheet1!$H$1:$O$1</c:f>
              <c:numCache>
                <c:formatCode>mmm\-yy</c:formatCode>
                <c:ptCount val="8"/>
                <c:pt idx="0">
                  <c:v>43952</c:v>
                </c:pt>
                <c:pt idx="1">
                  <c:v>43983</c:v>
                </c:pt>
                <c:pt idx="2">
                  <c:v>44013</c:v>
                </c:pt>
                <c:pt idx="3">
                  <c:v>44044</c:v>
                </c:pt>
                <c:pt idx="4">
                  <c:v>44075</c:v>
                </c:pt>
                <c:pt idx="5">
                  <c:v>44105</c:v>
                </c:pt>
                <c:pt idx="6">
                  <c:v>44136</c:v>
                </c:pt>
                <c:pt idx="7">
                  <c:v>44166</c:v>
                </c:pt>
              </c:numCache>
            </c:numRef>
          </c:cat>
          <c:val>
            <c:numRef>
              <c:f>Sheet1!$H$4:$O$4</c:f>
              <c:numCache>
                <c:formatCode>0.00%</c:formatCode>
                <c:ptCount val="8"/>
                <c:pt idx="0">
                  <c:v>2.8545830917890341E-2</c:v>
                </c:pt>
                <c:pt idx="1">
                  <c:v>1.2654223377732074E-2</c:v>
                </c:pt>
                <c:pt idx="2">
                  <c:v>1.8229140185556155E-2</c:v>
                </c:pt>
                <c:pt idx="3">
                  <c:v>7.5436635247196938E-3</c:v>
                </c:pt>
                <c:pt idx="4">
                  <c:v>3.1707257391675845E-3</c:v>
                </c:pt>
                <c:pt idx="5">
                  <c:v>2.8848541335770778E-3</c:v>
                </c:pt>
                <c:pt idx="6">
                  <c:v>3.2589274223400687E-3</c:v>
                </c:pt>
                <c:pt idx="7">
                  <c:v>4.0987576306004917E-3</c:v>
                </c:pt>
              </c:numCache>
            </c:numRef>
          </c:val>
          <c:extLst>
            <c:ext xmlns:c16="http://schemas.microsoft.com/office/drawing/2014/chart" uri="{C3380CC4-5D6E-409C-BE32-E72D297353CC}">
              <c16:uniqueId val="{00000012-A3F5-42BB-9024-CDD8439C2D86}"/>
            </c:ext>
          </c:extLst>
        </c:ser>
        <c:dLbls>
          <c:showLegendKey val="0"/>
          <c:showVal val="1"/>
          <c:showCatName val="0"/>
          <c:showSerName val="0"/>
          <c:showPercent val="0"/>
          <c:showBubbleSize val="0"/>
        </c:dLbls>
        <c:gapWidth val="150"/>
        <c:shape val="box"/>
        <c:axId val="935968399"/>
        <c:axId val="908966079"/>
        <c:axId val="0"/>
      </c:bar3DChart>
      <c:dateAx>
        <c:axId val="935968399"/>
        <c:scaling>
          <c:orientation val="minMax"/>
        </c:scaling>
        <c:delete val="0"/>
        <c:axPos val="b"/>
        <c:numFmt formatCode="mmm\-yy"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908966079"/>
        <c:crosses val="autoZero"/>
        <c:auto val="1"/>
        <c:lblOffset val="100"/>
        <c:baseTimeUnit val="months"/>
      </c:dateAx>
      <c:valAx>
        <c:axId val="908966079"/>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9359683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88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80" y="1"/>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08/12/2020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42764"/>
            <a:ext cx="5379720" cy="439840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1"/>
            <a:ext cx="2914015" cy="488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80" y="9283831"/>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1445093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EEA2-DF77-4912-9D29-6232E3B17B5B}"/>
              </a:ext>
            </a:extLst>
          </p:cNvPr>
          <p:cNvSpPr>
            <a:spLocks noGrp="1"/>
          </p:cNvSpPr>
          <p:nvPr>
            <p:ph type="title"/>
          </p:nvPr>
        </p:nvSpPr>
        <p:spPr>
          <a:xfrm>
            <a:off x="889953" y="2131696"/>
            <a:ext cx="7772400" cy="1021556"/>
          </a:xfrm>
        </p:spPr>
        <p:txBody>
          <a:bodyPr>
            <a:normAutofit fontScale="90000"/>
          </a:bodyPr>
          <a:lstStyle/>
          <a:p>
            <a:r>
              <a:rPr lang="en-GB" dirty="0">
                <a:latin typeface="Arial"/>
                <a:cs typeface="Arial"/>
              </a:rPr>
              <a:t>Amendment Invoice Update</a:t>
            </a:r>
            <a:br>
              <a:rPr lang="en-GB" dirty="0">
                <a:latin typeface="Arial"/>
                <a:cs typeface="Arial"/>
              </a:rPr>
            </a:br>
            <a:br>
              <a:rPr lang="en-GB" dirty="0">
                <a:latin typeface="Arial"/>
                <a:cs typeface="Arial"/>
              </a:rPr>
            </a:br>
            <a:endParaRPr lang="en-GB" dirty="0">
              <a:latin typeface="Arial"/>
              <a:cs typeface="Arial"/>
            </a:endParaRPr>
          </a:p>
        </p:txBody>
      </p:sp>
      <p:sp>
        <p:nvSpPr>
          <p:cNvPr id="3" name="Rectangle 2">
            <a:extLst>
              <a:ext uri="{FF2B5EF4-FFF2-40B4-BE49-F238E27FC236}">
                <a16:creationId xmlns:a16="http://schemas.microsoft.com/office/drawing/2014/main" id="{89797006-2F8F-455A-86DE-050E49B05FE0}"/>
              </a:ext>
            </a:extLst>
          </p:cNvPr>
          <p:cNvSpPr/>
          <p:nvPr/>
        </p:nvSpPr>
        <p:spPr>
          <a:xfrm>
            <a:off x="3581057" y="2968586"/>
            <a:ext cx="2343911" cy="369332"/>
          </a:xfrm>
          <a:prstGeom prst="rect">
            <a:avLst/>
          </a:prstGeom>
        </p:spPr>
        <p:txBody>
          <a:bodyPr wrap="none">
            <a:spAutoFit/>
          </a:bodyPr>
          <a:lstStyle/>
          <a:p>
            <a:r>
              <a:rPr lang="en-GB" b="1" dirty="0">
                <a:solidFill>
                  <a:schemeClr val="accent1">
                    <a:lumMod val="75000"/>
                  </a:schemeClr>
                </a:solidFill>
                <a:cs typeface="Arial"/>
              </a:rPr>
              <a:t>16</a:t>
            </a:r>
            <a:r>
              <a:rPr lang="en-GB" b="1" baseline="30000" dirty="0">
                <a:solidFill>
                  <a:schemeClr val="accent1">
                    <a:lumMod val="75000"/>
                  </a:schemeClr>
                </a:solidFill>
                <a:cs typeface="Arial"/>
              </a:rPr>
              <a:t>th</a:t>
            </a:r>
            <a:r>
              <a:rPr lang="en-GB" b="1" dirty="0">
                <a:solidFill>
                  <a:schemeClr val="accent1">
                    <a:lumMod val="75000"/>
                  </a:schemeClr>
                </a:solidFill>
                <a:cs typeface="Arial"/>
              </a:rPr>
              <a:t> December 2020</a:t>
            </a:r>
            <a:endParaRPr lang="en-GB" b="1" dirty="0">
              <a:solidFill>
                <a:schemeClr val="accent1">
                  <a:lumMod val="75000"/>
                </a:schemeClr>
              </a:solidFill>
            </a:endParaRPr>
          </a:p>
        </p:txBody>
      </p:sp>
    </p:spTree>
    <p:extLst>
      <p:ext uri="{BB962C8B-B14F-4D97-AF65-F5344CB8AC3E}">
        <p14:creationId xmlns:p14="http://schemas.microsoft.com/office/powerpoint/2010/main" val="333830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sz="1600" dirty="0"/>
          </a:p>
          <a:p>
            <a:endParaRPr lang="en-GB" sz="1600" dirty="0"/>
          </a:p>
          <a:p>
            <a:pPr marL="0" indent="0">
              <a:buNone/>
            </a:pPr>
            <a:endParaRPr lang="en-GB" sz="1600" dirty="0"/>
          </a:p>
          <a:p>
            <a:pPr marL="0" indent="0">
              <a:buNone/>
            </a:pPr>
            <a:endParaRPr lang="en-GB" sz="1400" dirty="0"/>
          </a:p>
          <a:p>
            <a:endParaRPr lang="en-GB" sz="1400" dirty="0"/>
          </a:p>
        </p:txBody>
      </p:sp>
      <p:sp>
        <p:nvSpPr>
          <p:cNvPr id="7" name="Title 1">
            <a:extLst>
              <a:ext uri="{FF2B5EF4-FFF2-40B4-BE49-F238E27FC236}">
                <a16:creationId xmlns:a16="http://schemas.microsoft.com/office/drawing/2014/main" id="{ED025686-C2AF-47C5-A7E7-826D52BAC321}"/>
              </a:ext>
            </a:extLst>
          </p:cNvPr>
          <p:cNvSpPr txBox="1">
            <a:spLocks/>
          </p:cNvSpPr>
          <p:nvPr/>
        </p:nvSpPr>
        <p:spPr>
          <a:xfrm>
            <a:off x="457200" y="8458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Amendment Invoice Taskforce Update</a:t>
            </a:r>
          </a:p>
        </p:txBody>
      </p:sp>
      <p:graphicFrame>
        <p:nvGraphicFramePr>
          <p:cNvPr id="8" name="Table 7">
            <a:extLst>
              <a:ext uri="{FF2B5EF4-FFF2-40B4-BE49-F238E27FC236}">
                <a16:creationId xmlns:a16="http://schemas.microsoft.com/office/drawing/2014/main" id="{8261FC56-D3FB-4633-844F-445689C33AFC}"/>
              </a:ext>
            </a:extLst>
          </p:cNvPr>
          <p:cNvGraphicFramePr>
            <a:graphicFrameLocks noGrp="1"/>
          </p:cNvGraphicFramePr>
          <p:nvPr>
            <p:extLst>
              <p:ext uri="{D42A27DB-BD31-4B8C-83A1-F6EECF244321}">
                <p14:modId xmlns:p14="http://schemas.microsoft.com/office/powerpoint/2010/main" val="1332428340"/>
              </p:ext>
            </p:extLst>
          </p:nvPr>
        </p:nvGraphicFramePr>
        <p:xfrm>
          <a:off x="108660" y="708449"/>
          <a:ext cx="9036000" cy="4156097"/>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21563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251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Overall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rowSpan="4"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kern="1200" baseline="0" dirty="0">
                          <a:solidFill>
                            <a:schemeClr val="tx1"/>
                          </a:solidFill>
                          <a:latin typeface="+mn-lt"/>
                          <a:ea typeface="+mn-ea"/>
                          <a:cs typeface="Arial"/>
                        </a:rPr>
                        <a:t>A dedicated Project Team has been assigned with the aim of clearing  the backlog of defects by mid January 2021. This will enable the Plan to return to green and the defect SLAs will be met.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0" kern="1200" baseline="0" dirty="0">
                          <a:solidFill>
                            <a:schemeClr val="tx1"/>
                          </a:solidFill>
                          <a:latin typeface="+mn-lt"/>
                          <a:ea typeface="+mn-ea"/>
                          <a:cs typeface="Arial"/>
                        </a:rPr>
                        <a:t>Dedicated team to progress defects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dirty="0">
                          <a:solidFill>
                            <a:schemeClr val="tx1"/>
                          </a:solidFill>
                        </a:rPr>
                        <a:t>Number of exceptions have increased this month to 45,066</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0" kern="1200" baseline="0" dirty="0">
                          <a:solidFill>
                            <a:schemeClr val="tx1"/>
                          </a:solidFill>
                          <a:latin typeface="+mn-lt"/>
                          <a:ea typeface="+mn-ea"/>
                          <a:cs typeface="Arial"/>
                        </a:rPr>
                        <a:t>A dedicated Project Team has been assigned with the aim of clearing  the backlog of defects by mid January 2021. Delays experienced due to a separate Project code freeze and additional assurance scenarios have been identified.</a:t>
                      </a:r>
                      <a:endParaRPr lang="en-GB" sz="700" b="0" dirty="0">
                        <a:solidFill>
                          <a:schemeClr val="tx1"/>
                        </a:solidFil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251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endParaRPr kumimoji="0" lang="en-GB" sz="700" b="1" i="0" u="none" strike="noStrike" kern="1200" cap="none" spc="0" normalizeH="0" baseline="0" noProof="0" dirty="0">
                        <a:ln>
                          <a:noFill/>
                        </a:ln>
                        <a:solidFill>
                          <a:schemeClr val="tx1"/>
                        </a:solidFill>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251568">
                <a:tc>
                  <a:txBody>
                    <a:body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mn-lt"/>
                          <a:ea typeface="+mn-ea"/>
                          <a:cs typeface="+mn-cs"/>
                        </a:rPr>
                        <a:t>Exceptions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endParaRPr kumimoji="0" lang="en-GB" sz="700" b="1" i="0" u="none" strike="noStrike" kern="1200" cap="none" spc="0" normalizeH="0" baseline="0" noProof="0" dirty="0">
                        <a:ln>
                          <a:noFill/>
                        </a:ln>
                        <a:solidFill>
                          <a:schemeClr val="tx1"/>
                        </a:solidFill>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251568">
                <a:tc>
                  <a:txBody>
                    <a:body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mn-lt"/>
                          <a:ea typeface="+mn-ea"/>
                          <a:cs typeface="+mn-cs"/>
                        </a:rPr>
                        <a:t>Defects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15630">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Key Progress &amp; Milestones (Last Month: September)</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1128793">
                <a:tc rowSpan="3" gridSpan="4">
                  <a:txBody>
                    <a:bodyPr/>
                    <a:lstStyle/>
                    <a:p>
                      <a:pPr marL="0" marR="0" lvl="0" indent="0" algn="l">
                        <a:lnSpc>
                          <a:spcPct val="100000"/>
                        </a:lnSpc>
                        <a:spcBef>
                          <a:spcPts val="0"/>
                        </a:spcBef>
                        <a:spcAft>
                          <a:spcPts val="0"/>
                        </a:spcAft>
                        <a:buFont typeface="Arial" panose="020B0604020202020204" pitchFamily="34" charset="0"/>
                        <a:buNone/>
                      </a:pPr>
                      <a:r>
                        <a:rPr lang="en-GB" sz="900" b="1" kern="1200" baseline="0" dirty="0">
                          <a:solidFill>
                            <a:schemeClr val="tx1"/>
                          </a:solidFill>
                          <a:latin typeface="+mn-lt"/>
                          <a:ea typeface="+mn-ea"/>
                          <a:cs typeface="Arial"/>
                        </a:rPr>
                        <a:t>Key Updates: </a:t>
                      </a: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ASP file merge activities ensured the 63 MPRNS with mismatch were included in the relevant customer ASP files.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All AML file delivered ahead of payment due date.</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Exception figures 45,066</a:t>
                      </a: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baseline="0" dirty="0">
                          <a:solidFill>
                            <a:schemeClr val="tx1"/>
                          </a:solidFill>
                          <a:latin typeface="+mn-lt"/>
                          <a:ea typeface="+mn-ea"/>
                          <a:cs typeface="Arial"/>
                        </a:rPr>
                        <a:t>Risks/Issues:</a:t>
                      </a: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Defects impacting the Amendment invoice continue to miss SLA. A dedicated Project Team has been assigned with the aim of clearing  the backlog of defects by mid January 2021. This will enable the Plan to return to green and the defect SLAs will be met.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The backlog of exceptions (although significantly reduced in recent months) means the exceptions SLA is not being met, meaning customers have reconciliations that are being excluded for their invoices. </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rowSpan="3" hMerge="1">
                  <a:txBody>
                    <a:bodyPr/>
                    <a:lstStyle/>
                    <a:p>
                      <a:endParaRPr lang="en-GB"/>
                    </a:p>
                  </a:txBody>
                  <a:tcPr/>
                </a:tc>
                <a:tc rowSpan="3" hMerge="1">
                  <a:txBody>
                    <a:bodyPr/>
                    <a:lstStyle/>
                    <a:p>
                      <a:endParaRPr lang="en-GB"/>
                    </a:p>
                  </a:txBody>
                  <a:tcPr/>
                </a:tc>
                <a:tc rowSpan="3"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a:lnSpc>
                          <a:spcPct val="100000"/>
                        </a:lnSpc>
                        <a:spcBef>
                          <a:spcPts val="0"/>
                        </a:spcBef>
                        <a:spcAft>
                          <a:spcPts val="0"/>
                        </a:spcAft>
                        <a:buFont typeface="Arial" panose="020B0604020202020204" pitchFamily="34" charset="0"/>
                        <a:buNone/>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r>
                        <a:rPr lang="en-GB" sz="800" b="1" kern="1200" dirty="0">
                          <a:solidFill>
                            <a:schemeClr val="tx1"/>
                          </a:solidFill>
                          <a:effectLst/>
                          <a:latin typeface="+mn-lt"/>
                          <a:ea typeface="+mn-ea"/>
                          <a:cs typeface="+mn-cs"/>
                        </a:rPr>
                        <a:t>ASP Mismatch file merge activities continue to ensure customers receive full supporting information for their LSP sites on invoice issue date. </a:t>
                      </a:r>
                    </a:p>
                    <a:p>
                      <a:pPr marL="171450" marR="0" lvl="0" indent="-171450" algn="l">
                        <a:lnSpc>
                          <a:spcPct val="100000"/>
                        </a:lnSpc>
                        <a:spcBef>
                          <a:spcPts val="0"/>
                        </a:spcBef>
                        <a:spcAft>
                          <a:spcPts val="0"/>
                        </a:spcAft>
                        <a:buFont typeface="Arial" panose="020B0604020202020204" pitchFamily="34" charset="0"/>
                        <a:buChar char="•"/>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r>
                        <a:rPr lang="en-GB" sz="800" b="1" kern="1200" dirty="0">
                          <a:solidFill>
                            <a:schemeClr val="tx1"/>
                          </a:solidFill>
                          <a:effectLst/>
                          <a:latin typeface="+mn-lt"/>
                          <a:ea typeface="+mn-ea"/>
                          <a:cs typeface="+mn-cs"/>
                        </a:rPr>
                        <a:t>All AML files delivered to customers ahead of SLA. </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r h="215630">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 October)</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extLst>
                  <a:ext uri="{0D108BD9-81ED-4DB2-BD59-A6C34878D82A}">
                    <a16:rowId xmlns:a16="http://schemas.microsoft.com/office/drawing/2014/main" val="56979972"/>
                  </a:ext>
                </a:extLst>
              </a:tr>
              <a:tr h="1317814">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800" b="0" kern="1200" baseline="0" dirty="0">
                          <a:solidFill>
                            <a:schemeClr val="tx1"/>
                          </a:solidFill>
                          <a:latin typeface="+mn-lt"/>
                          <a:ea typeface="+mn-ea"/>
                          <a:cs typeface="Arial"/>
                        </a:rPr>
                        <a:t>Automation of exception resolution steps for specific MN09 scenarios.</a:t>
                      </a:r>
                    </a:p>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800" b="0" kern="1200" baseline="0" dirty="0">
                          <a:solidFill>
                            <a:schemeClr val="tx1"/>
                          </a:solidFill>
                          <a:latin typeface="+mn-lt"/>
                          <a:ea typeface="+mn-ea"/>
                          <a:cs typeface="Arial"/>
                        </a:rPr>
                        <a:t>Work on resolving the backlog of defects continue – plan to clear backlog by mid Jan-20.</a:t>
                      </a:r>
                    </a:p>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824297326"/>
                  </a:ext>
                </a:extLst>
              </a:tr>
            </a:tbl>
          </a:graphicData>
        </a:graphic>
      </p:graphicFrame>
      <p:cxnSp>
        <p:nvCxnSpPr>
          <p:cNvPr id="9" name="Straight Connector 8">
            <a:extLst>
              <a:ext uri="{FF2B5EF4-FFF2-40B4-BE49-F238E27FC236}">
                <a16:creationId xmlns:a16="http://schemas.microsoft.com/office/drawing/2014/main" id="{DE4B9233-FB86-4B77-B43D-9A2C0BC4E68B}"/>
              </a:ext>
            </a:extLst>
          </p:cNvPr>
          <p:cNvCxnSpPr/>
          <p:nvPr/>
        </p:nvCxnSpPr>
        <p:spPr>
          <a:xfrm flipH="1">
            <a:off x="54000" y="3427079"/>
            <a:ext cx="597817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93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20538"/>
            <a:ext cx="6574602" cy="637580"/>
          </a:xfrm>
        </p:spPr>
        <p:txBody>
          <a:bodyPr vert="horz" lIns="91440" tIns="45720" rIns="91440" bIns="45720" rtlCol="0" anchor="ctr">
            <a:normAutofit/>
          </a:bodyPr>
          <a:lstStyle/>
          <a:p>
            <a:r>
              <a:rPr lang="en-GB" sz="2400" dirty="0"/>
              <a:t>Supporting Information Mismatches</a:t>
            </a:r>
          </a:p>
        </p:txBody>
      </p:sp>
      <p:graphicFrame>
        <p:nvGraphicFramePr>
          <p:cNvPr id="7" name="Table 6"/>
          <p:cNvGraphicFramePr>
            <a:graphicFrameLocks noGrp="1"/>
          </p:cNvGraphicFramePr>
          <p:nvPr>
            <p:extLst>
              <p:ext uri="{D42A27DB-BD31-4B8C-83A1-F6EECF244321}">
                <p14:modId xmlns:p14="http://schemas.microsoft.com/office/powerpoint/2010/main" val="2463548804"/>
              </p:ext>
            </p:extLst>
          </p:nvPr>
        </p:nvGraphicFramePr>
        <p:xfrm>
          <a:off x="6876256" y="204774"/>
          <a:ext cx="2088232" cy="470950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0228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spcAft>
                          <a:spcPts val="400"/>
                        </a:spcAft>
                        <a:buFont typeface="Arial" panose="020B0604020202020204" pitchFamily="34" charset="0"/>
                        <a:buChar char="•"/>
                      </a:pPr>
                      <a:r>
                        <a:rPr lang="en-GB" sz="7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700" dirty="0"/>
                        <a:t>Correction of mismatches should be invisible to shippers. During transition to this any correction files issued are delivered within </a:t>
                      </a:r>
                      <a:r>
                        <a:rPr lang="en-GB" sz="700" b="1" dirty="0"/>
                        <a:t>3 business</a:t>
                      </a:r>
                      <a:r>
                        <a:rPr lang="en-GB" sz="7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700" dirty="0"/>
                        <a:t>There should be no unresolved causes to  mismatches of more than </a:t>
                      </a:r>
                      <a:r>
                        <a:rPr lang="en-GB" sz="700" b="1" dirty="0"/>
                        <a:t>2 invoice cycles </a:t>
                      </a:r>
                      <a:r>
                        <a:rPr lang="en-GB" sz="700" dirty="0"/>
                        <a:t>in age.</a:t>
                      </a:r>
                      <a:r>
                        <a:rPr lang="en-GB" sz="700" b="1" dirty="0"/>
                        <a:t> </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pPr algn="ctr"/>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50456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200" kern="1200" dirty="0">
                          <a:solidFill>
                            <a:schemeClr val="tx1"/>
                          </a:solidFill>
                          <a:latin typeface="+mn-lt"/>
                          <a:ea typeface="+mn-ea"/>
                          <a:cs typeface="+mn-cs"/>
                        </a:rPr>
                        <a:t>63 MPRNs out of the 185,324 LSPs (0.3%) that were billed incurred an ASP mismatch. </a:t>
                      </a:r>
                      <a:endParaRPr lang="en-GB" sz="120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8"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334" y="4116148"/>
            <a:ext cx="648072" cy="648072"/>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a:xfrm>
            <a:off x="815508" y="4081662"/>
            <a:ext cx="5897180" cy="79208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1"/>
                </a:solidFill>
              </a:rPr>
              <a:t>63 unique MPRNs with ASP mismatch. File merge activities ensured mismatch data was included in ASP file issue on the invoice issue date.</a:t>
            </a:r>
          </a:p>
          <a:p>
            <a:pPr marL="171450" indent="-171450" algn="l">
              <a:buFont typeface="Arial" panose="020B0604020202020204" pitchFamily="34" charset="0"/>
              <a:buChar char="•"/>
            </a:pPr>
            <a:endParaRPr lang="en-GB" sz="1000" dirty="0">
              <a:solidFill>
                <a:schemeClr val="tx1"/>
              </a:solidFill>
            </a:endParaRPr>
          </a:p>
          <a:p>
            <a:pPr marL="171450" indent="-171450" algn="l">
              <a:buFont typeface="Arial" panose="020B0604020202020204" pitchFamily="34" charset="0"/>
              <a:buChar char="•"/>
            </a:pPr>
            <a:r>
              <a:rPr lang="en-GB" sz="1000" dirty="0">
                <a:solidFill>
                  <a:schemeClr val="tx1"/>
                </a:solidFill>
              </a:rPr>
              <a:t>All AML files were delivered ahead of the SLA.</a:t>
            </a:r>
          </a:p>
          <a:p>
            <a:pPr marL="171450" indent="-171450" algn="l">
              <a:buFont typeface="Arial" panose="020B0604020202020204" pitchFamily="34" charset="0"/>
              <a:buChar char="•"/>
            </a:pPr>
            <a:endParaRPr lang="en-GB" sz="1000" b="0" dirty="0">
              <a:solidFill>
                <a:schemeClr val="tx1"/>
              </a:solidFill>
            </a:endParaRPr>
          </a:p>
          <a:p>
            <a:pPr marL="171450" indent="-171450" algn="l">
              <a:buFont typeface="Arial" panose="020B0604020202020204" pitchFamily="34" charset="0"/>
              <a:buChar char="•"/>
            </a:pPr>
            <a:endParaRPr lang="en-GB" sz="1000" dirty="0">
              <a:solidFill>
                <a:schemeClr val="tx1"/>
              </a:solidFill>
            </a:endParaRPr>
          </a:p>
        </p:txBody>
      </p:sp>
      <p:graphicFrame>
        <p:nvGraphicFramePr>
          <p:cNvPr id="4" name="Table 3">
            <a:extLst>
              <a:ext uri="{FF2B5EF4-FFF2-40B4-BE49-F238E27FC236}">
                <a16:creationId xmlns:a16="http://schemas.microsoft.com/office/drawing/2014/main" id="{6EEC8B12-7296-4E15-8D9A-20332B92DCB5}"/>
              </a:ext>
            </a:extLst>
          </p:cNvPr>
          <p:cNvGraphicFramePr>
            <a:graphicFrameLocks noGrp="1"/>
          </p:cNvGraphicFramePr>
          <p:nvPr>
            <p:extLst>
              <p:ext uri="{D42A27DB-BD31-4B8C-83A1-F6EECF244321}">
                <p14:modId xmlns:p14="http://schemas.microsoft.com/office/powerpoint/2010/main" val="2127371089"/>
              </p:ext>
            </p:extLst>
          </p:nvPr>
        </p:nvGraphicFramePr>
        <p:xfrm>
          <a:off x="0" y="651528"/>
          <a:ext cx="6769395" cy="3249912"/>
        </p:xfrm>
        <a:graphic>
          <a:graphicData uri="http://schemas.openxmlformats.org/drawingml/2006/table">
            <a:tbl>
              <a:tblPr/>
              <a:tblGrid>
                <a:gridCol w="588237">
                  <a:extLst>
                    <a:ext uri="{9D8B030D-6E8A-4147-A177-3AD203B41FA5}">
                      <a16:colId xmlns:a16="http://schemas.microsoft.com/office/drawing/2014/main" val="876399487"/>
                    </a:ext>
                  </a:extLst>
                </a:gridCol>
                <a:gridCol w="672271">
                  <a:extLst>
                    <a:ext uri="{9D8B030D-6E8A-4147-A177-3AD203B41FA5}">
                      <a16:colId xmlns:a16="http://schemas.microsoft.com/office/drawing/2014/main" val="4183975658"/>
                    </a:ext>
                  </a:extLst>
                </a:gridCol>
                <a:gridCol w="774979">
                  <a:extLst>
                    <a:ext uri="{9D8B030D-6E8A-4147-A177-3AD203B41FA5}">
                      <a16:colId xmlns:a16="http://schemas.microsoft.com/office/drawing/2014/main" val="1576865317"/>
                    </a:ext>
                  </a:extLst>
                </a:gridCol>
                <a:gridCol w="1017744">
                  <a:extLst>
                    <a:ext uri="{9D8B030D-6E8A-4147-A177-3AD203B41FA5}">
                      <a16:colId xmlns:a16="http://schemas.microsoft.com/office/drawing/2014/main" val="1423785483"/>
                    </a:ext>
                  </a:extLst>
                </a:gridCol>
                <a:gridCol w="905698">
                  <a:extLst>
                    <a:ext uri="{9D8B030D-6E8A-4147-A177-3AD203B41FA5}">
                      <a16:colId xmlns:a16="http://schemas.microsoft.com/office/drawing/2014/main" val="2825590040"/>
                    </a:ext>
                  </a:extLst>
                </a:gridCol>
                <a:gridCol w="821664">
                  <a:extLst>
                    <a:ext uri="{9D8B030D-6E8A-4147-A177-3AD203B41FA5}">
                      <a16:colId xmlns:a16="http://schemas.microsoft.com/office/drawing/2014/main" val="971408611"/>
                    </a:ext>
                  </a:extLst>
                </a:gridCol>
                <a:gridCol w="1017744">
                  <a:extLst>
                    <a:ext uri="{9D8B030D-6E8A-4147-A177-3AD203B41FA5}">
                      <a16:colId xmlns:a16="http://schemas.microsoft.com/office/drawing/2014/main" val="3778986213"/>
                    </a:ext>
                  </a:extLst>
                </a:gridCol>
                <a:gridCol w="971058">
                  <a:extLst>
                    <a:ext uri="{9D8B030D-6E8A-4147-A177-3AD203B41FA5}">
                      <a16:colId xmlns:a16="http://schemas.microsoft.com/office/drawing/2014/main" val="3397630693"/>
                    </a:ext>
                  </a:extLst>
                </a:gridCol>
              </a:tblGrid>
              <a:tr h="562976">
                <a:tc>
                  <a:txBody>
                    <a:bodyPr/>
                    <a:lstStyle/>
                    <a:p>
                      <a:pPr algn="ctr" fontAlgn="ctr"/>
                      <a:r>
                        <a:rPr lang="en-GB" sz="1000" b="1" i="0" u="none" strike="noStrike">
                          <a:solidFill>
                            <a:srgbClr val="000000"/>
                          </a:solidFill>
                          <a:effectLst/>
                          <a:latin typeface="Calibri" panose="020F0502020204030204" pitchFamily="34" charset="0"/>
                        </a:rPr>
                        <a:t>Billing</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Month</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Billed </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Contracts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LSP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LSP MPRNs causing ASP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LSPs causing ASP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SSP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SSP MPRNs causing AML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SSP causing AML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578672960"/>
                  </a:ext>
                </a:extLst>
              </a:tr>
              <a:tr h="191924">
                <a:tc>
                  <a:txBody>
                    <a:bodyPr/>
                    <a:lstStyle/>
                    <a:p>
                      <a:pPr algn="ctr" fontAlgn="b"/>
                      <a:r>
                        <a:rPr lang="en-GB" sz="1000" b="0" i="0" u="none" strike="noStrike">
                          <a:solidFill>
                            <a:srgbClr val="000000"/>
                          </a:solidFill>
                          <a:effectLst/>
                          <a:latin typeface="Calibri" panose="020F0502020204030204" pitchFamily="34" charset="0"/>
                        </a:rPr>
                        <a:t>Sep-19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11,133,817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310,321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10,823,496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2,701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894055"/>
                  </a:ext>
                </a:extLst>
              </a:tr>
              <a:tr h="191924">
                <a:tc>
                  <a:txBody>
                    <a:bodyPr/>
                    <a:lstStyle/>
                    <a:p>
                      <a:pPr algn="ctr" fontAlgn="b"/>
                      <a:r>
                        <a:rPr lang="en-GB" sz="1000" b="0" i="0" u="none" strike="noStrike">
                          <a:solidFill>
                            <a:srgbClr val="000000"/>
                          </a:solidFill>
                          <a:effectLst/>
                          <a:latin typeface="Calibri" panose="020F0502020204030204" pitchFamily="34" charset="0"/>
                        </a:rPr>
                        <a:t>Oct-19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11,067,074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252,181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855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0.34%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10,814,893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9,235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4700249"/>
                  </a:ext>
                </a:extLst>
              </a:tr>
              <a:tr h="191924">
                <a:tc>
                  <a:txBody>
                    <a:bodyPr/>
                    <a:lstStyle/>
                    <a:p>
                      <a:pPr algn="ctr" fontAlgn="b"/>
                      <a:r>
                        <a:rPr lang="en-GB" sz="1000" b="0" i="0" u="none" strike="noStrike">
                          <a:solidFill>
                            <a:srgbClr val="000000"/>
                          </a:solidFill>
                          <a:effectLst/>
                          <a:latin typeface="Calibri" panose="020F0502020204030204" pitchFamily="34" charset="0"/>
                        </a:rPr>
                        <a:t>Nov-19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10,746,544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235,402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10,511,142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585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9999615"/>
                  </a:ext>
                </a:extLst>
              </a:tr>
              <a:tr h="191924">
                <a:tc>
                  <a:txBody>
                    <a:bodyPr/>
                    <a:lstStyle/>
                    <a:p>
                      <a:pPr algn="ctr" fontAlgn="b"/>
                      <a:r>
                        <a:rPr lang="en-GB" sz="1000" b="0" i="0" u="none" strike="noStrike">
                          <a:solidFill>
                            <a:srgbClr val="000000"/>
                          </a:solidFill>
                          <a:effectLst/>
                          <a:latin typeface="Calibri" panose="020F0502020204030204" pitchFamily="34" charset="0"/>
                        </a:rPr>
                        <a:t>Dec-19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9,907,903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227,508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9,680,395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6146800"/>
                  </a:ext>
                </a:extLst>
              </a:tr>
              <a:tr h="191924">
                <a:tc>
                  <a:txBody>
                    <a:bodyPr/>
                    <a:lstStyle/>
                    <a:p>
                      <a:pPr algn="ctr" fontAlgn="b"/>
                      <a:r>
                        <a:rPr lang="en-GB" sz="1000" b="0" i="0" u="none" strike="noStrike">
                          <a:solidFill>
                            <a:srgbClr val="000000"/>
                          </a:solidFill>
                          <a:effectLst/>
                          <a:latin typeface="Calibri" panose="020F0502020204030204" pitchFamily="34" charset="0"/>
                        </a:rPr>
                        <a:t>Jan-20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11,143,336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190,009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10,953,327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1,521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3492112"/>
                  </a:ext>
                </a:extLst>
              </a:tr>
              <a:tr h="191924">
                <a:tc>
                  <a:txBody>
                    <a:bodyPr/>
                    <a:lstStyle/>
                    <a:p>
                      <a:pPr algn="ctr" fontAlgn="b"/>
                      <a:r>
                        <a:rPr lang="en-GB" sz="1000" b="0" i="0" u="none" strike="noStrike">
                          <a:solidFill>
                            <a:srgbClr val="000000"/>
                          </a:solidFill>
                          <a:effectLst/>
                          <a:latin typeface="Calibri" panose="020F0502020204030204" pitchFamily="34" charset="0"/>
                        </a:rPr>
                        <a:t>Feb-20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10,672,939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206,203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10,466,736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784226"/>
                  </a:ext>
                </a:extLst>
              </a:tr>
              <a:tr h="191924">
                <a:tc>
                  <a:txBody>
                    <a:bodyPr/>
                    <a:lstStyle/>
                    <a:p>
                      <a:pPr algn="ctr" fontAlgn="b"/>
                      <a:r>
                        <a:rPr lang="en-GB" sz="1000" b="0" i="0" u="none" strike="noStrike">
                          <a:solidFill>
                            <a:srgbClr val="000000"/>
                          </a:solidFill>
                          <a:effectLst/>
                          <a:latin typeface="Calibri" panose="020F0502020204030204" pitchFamily="34" charset="0"/>
                        </a:rPr>
                        <a:t>Mar-20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11,210,849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257,092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172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10,953,757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1601533"/>
                  </a:ext>
                </a:extLst>
              </a:tr>
              <a:tr h="191924">
                <a:tc>
                  <a:txBody>
                    <a:bodyPr/>
                    <a:lstStyle/>
                    <a:p>
                      <a:pPr algn="ctr" fontAlgn="b"/>
                      <a:r>
                        <a:rPr lang="en-GB" sz="1000" b="0" i="0" u="none" strike="noStrike">
                          <a:solidFill>
                            <a:srgbClr val="000000"/>
                          </a:solidFill>
                          <a:effectLst/>
                          <a:latin typeface="Calibri" panose="020F0502020204030204" pitchFamily="34" charset="0"/>
                        </a:rPr>
                        <a:t>Apr-20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10,308,100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249,620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10,058,480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4,582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0.046%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7604521"/>
                  </a:ext>
                </a:extLst>
              </a:tr>
              <a:tr h="191924">
                <a:tc>
                  <a:txBody>
                    <a:bodyPr/>
                    <a:lstStyle/>
                    <a:p>
                      <a:pPr algn="ctr" fontAlgn="b"/>
                      <a:r>
                        <a:rPr lang="en-GB" sz="1000" b="0" i="0" u="none" strike="noStrike">
                          <a:solidFill>
                            <a:srgbClr val="000000"/>
                          </a:solidFill>
                          <a:effectLst/>
                          <a:latin typeface="Calibri" panose="020F0502020204030204" pitchFamily="34" charset="0"/>
                        </a:rPr>
                        <a:t>May-20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10,227,416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240,451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9,986,965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6238952"/>
                  </a:ext>
                </a:extLst>
              </a:tr>
              <a:tr h="191924">
                <a:tc>
                  <a:txBody>
                    <a:bodyPr/>
                    <a:lstStyle/>
                    <a:p>
                      <a:pPr algn="ctr" fontAlgn="b"/>
                      <a:r>
                        <a:rPr lang="en-GB" sz="1000" b="0" i="0" u="none" strike="noStrike">
                          <a:solidFill>
                            <a:srgbClr val="000000"/>
                          </a:solidFill>
                          <a:effectLst/>
                          <a:latin typeface="Calibri" panose="020F0502020204030204" pitchFamily="34" charset="0"/>
                        </a:rPr>
                        <a:t>Jun-20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9,897,048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183,092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9,713,956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9432623"/>
                  </a:ext>
                </a:extLst>
              </a:tr>
              <a:tr h="191924">
                <a:tc>
                  <a:txBody>
                    <a:bodyPr/>
                    <a:lstStyle/>
                    <a:p>
                      <a:pPr algn="ctr" fontAlgn="b"/>
                      <a:r>
                        <a:rPr lang="en-GB" sz="1000" b="0" i="0" u="none" strike="noStrike">
                          <a:solidFill>
                            <a:srgbClr val="000000"/>
                          </a:solidFill>
                          <a:effectLst/>
                          <a:latin typeface="Calibri" panose="020F0502020204030204" pitchFamily="34" charset="0"/>
                        </a:rPr>
                        <a:t>Jul-20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10,584,643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183,410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10,401,233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303523"/>
                  </a:ext>
                </a:extLst>
              </a:tr>
              <a:tr h="191924">
                <a:tc>
                  <a:txBody>
                    <a:bodyPr/>
                    <a:lstStyle/>
                    <a:p>
                      <a:pPr algn="ctr" fontAlgn="b"/>
                      <a:r>
                        <a:rPr lang="en-GB" sz="1000" b="0" i="0" u="none" strike="noStrike">
                          <a:solidFill>
                            <a:srgbClr val="000000"/>
                          </a:solidFill>
                          <a:effectLst/>
                          <a:latin typeface="Calibri" panose="020F0502020204030204" pitchFamily="34" charset="0"/>
                        </a:rPr>
                        <a:t>Aug-20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10,334,318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180,969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10,153,349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146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2135570"/>
                  </a:ext>
                </a:extLst>
              </a:tr>
              <a:tr h="191924">
                <a:tc>
                  <a:txBody>
                    <a:bodyPr/>
                    <a:lstStyle/>
                    <a:p>
                      <a:pPr algn="ctr" fontAlgn="b"/>
                      <a:r>
                        <a:rPr lang="en-GB" sz="1000" b="0" i="0" u="none" strike="noStrike">
                          <a:solidFill>
                            <a:srgbClr val="000000"/>
                          </a:solidFill>
                          <a:effectLst/>
                          <a:latin typeface="Calibri" panose="020F0502020204030204" pitchFamily="34" charset="0"/>
                        </a:rPr>
                        <a:t>Sep-20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10,800,486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175,523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10,624,963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7587146"/>
                  </a:ext>
                </a:extLst>
              </a:tr>
              <a:tr h="191924">
                <a:tc>
                  <a:txBody>
                    <a:bodyPr/>
                    <a:lstStyle/>
                    <a:p>
                      <a:pPr algn="ctr" fontAlgn="b"/>
                      <a:r>
                        <a:rPr lang="en-GB" sz="1000" b="0" i="0" u="none" strike="noStrike">
                          <a:solidFill>
                            <a:srgbClr val="000000"/>
                          </a:solidFill>
                          <a:effectLst/>
                          <a:latin typeface="Calibri" panose="020F0502020204030204" pitchFamily="34" charset="0"/>
                        </a:rPr>
                        <a:t>Oct-20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10,995,039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185,324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63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10,809,715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Calibri" panose="020F0502020204030204" pitchFamily="34" charset="0"/>
                        </a:rPr>
                        <a:t>0.001%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9782481"/>
                  </a:ext>
                </a:extLst>
              </a:tr>
            </a:tbl>
          </a:graphicData>
        </a:graphic>
      </p:graphicFrame>
    </p:spTree>
    <p:extLst>
      <p:ext uri="{BB962C8B-B14F-4D97-AF65-F5344CB8AC3E}">
        <p14:creationId xmlns:p14="http://schemas.microsoft.com/office/powerpoint/2010/main" val="2326863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Exceptions</a:t>
            </a:r>
          </a:p>
        </p:txBody>
      </p:sp>
      <p:graphicFrame>
        <p:nvGraphicFramePr>
          <p:cNvPr id="7" name="Table 6"/>
          <p:cNvGraphicFramePr>
            <a:graphicFrameLocks noGrp="1"/>
          </p:cNvGraphicFramePr>
          <p:nvPr>
            <p:extLst>
              <p:ext uri="{D42A27DB-BD31-4B8C-83A1-F6EECF244321}">
                <p14:modId xmlns:p14="http://schemas.microsoft.com/office/powerpoint/2010/main" val="1987758659"/>
              </p:ext>
            </p:extLst>
          </p:nvPr>
        </p:nvGraphicFramePr>
        <p:xfrm>
          <a:off x="6861016" y="483518"/>
          <a:ext cx="2088232" cy="433269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lvl="0" indent="-72000">
                        <a:spcAft>
                          <a:spcPts val="400"/>
                        </a:spcAft>
                        <a:buFont typeface="Arial" panose="020B0604020202020204" pitchFamily="34" charset="0"/>
                        <a:buChar char="•"/>
                      </a:pPr>
                      <a:endParaRPr lang="en-GB" sz="700" dirty="0">
                        <a:solidFill>
                          <a:schemeClr val="tx1"/>
                        </a:solidFill>
                      </a:endParaRPr>
                    </a:p>
                    <a:p>
                      <a:pPr marL="0" lvl="0" indent="0">
                        <a:spcAft>
                          <a:spcPts val="400"/>
                        </a:spcAft>
                        <a:buFont typeface="Arial" panose="020B0604020202020204" pitchFamily="34" charset="0"/>
                        <a:buNone/>
                      </a:pPr>
                      <a:endParaRPr lang="en-GB" sz="1200" dirty="0">
                        <a:solidFill>
                          <a:schemeClr val="tx1"/>
                        </a:solidFill>
                      </a:endParaRPr>
                    </a:p>
                    <a:p>
                      <a:pPr marL="72000" lvl="0" indent="-72000">
                        <a:spcAft>
                          <a:spcPts val="400"/>
                        </a:spcAft>
                        <a:buFont typeface="Arial" panose="020B0604020202020204" pitchFamily="34" charset="0"/>
                        <a:buChar char="•"/>
                      </a:pPr>
                      <a:r>
                        <a:rPr lang="en-GB" sz="1200" dirty="0">
                          <a:solidFill>
                            <a:schemeClr val="tx1"/>
                          </a:solidFill>
                        </a:rPr>
                        <a:t>Automation of exception resolution steps continuing to be worked upon – a number of codes have now been automated</a:t>
                      </a:r>
                    </a:p>
                    <a:p>
                      <a:pPr marL="72000" lvl="0" indent="-72000">
                        <a:spcAft>
                          <a:spcPts val="400"/>
                        </a:spcAft>
                        <a:buFont typeface="Arial" panose="020B0604020202020204" pitchFamily="34" charset="0"/>
                        <a:buChar char="•"/>
                      </a:pPr>
                      <a:endParaRPr lang="en-GB" sz="700" baseline="0" dirty="0">
                        <a:solidFill>
                          <a:schemeClr val="tx1"/>
                        </a:solidFill>
                      </a:endParaRPr>
                    </a:p>
                    <a:p>
                      <a:pPr marL="72000" lvl="0" indent="-72000">
                        <a:spcAft>
                          <a:spcPts val="400"/>
                        </a:spcAft>
                        <a:buFont typeface="Arial" panose="020B0604020202020204" pitchFamily="34" charset="0"/>
                        <a:buChar char="•"/>
                      </a:pPr>
                      <a:endParaRPr lang="en-GB"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1200" dirty="0">
                <a:solidFill>
                  <a:schemeClr val="tx2"/>
                </a:solidFill>
              </a:rPr>
              <a:t>What is an exception?</a:t>
            </a:r>
          </a:p>
          <a:p>
            <a:pPr marL="171450" indent="-171450" algn="l">
              <a:spcAft>
                <a:spcPts val="300"/>
              </a:spcAft>
              <a:buFont typeface="Arial" charset="0"/>
              <a:buChar char="•"/>
            </a:pPr>
            <a:r>
              <a:rPr lang="en-US" sz="1200" b="0" dirty="0">
                <a:solidFill>
                  <a:schemeClr val="tx2"/>
                </a:solidFill>
              </a:rPr>
              <a:t>Business or Technical processing errors generated within our system, that cause reconciliations at individual sites, to be held back off the Amendment Invoice until resolved. </a:t>
            </a:r>
          </a:p>
          <a:p>
            <a:pPr algn="l">
              <a:spcAft>
                <a:spcPts val="300"/>
              </a:spcAft>
            </a:pPr>
            <a:endParaRPr lang="en-GB" sz="600" b="0" dirty="0">
              <a:solidFill>
                <a:schemeClr val="tx2"/>
              </a:solidFill>
            </a:endParaRPr>
          </a:p>
        </p:txBody>
      </p:sp>
      <p:pic>
        <p:nvPicPr>
          <p:cNvPr id="9"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61" y="2017531"/>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659656" y="1995686"/>
            <a:ext cx="4712543" cy="926976"/>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45,066 distinct MPRNs currently have unresolved exceptions within our systems (as of 5</a:t>
            </a:r>
            <a:r>
              <a:rPr lang="en-GB" sz="1200" b="0" baseline="30000" dirty="0">
                <a:solidFill>
                  <a:schemeClr val="tx1"/>
                </a:solidFill>
              </a:rPr>
              <a:t>th</a:t>
            </a:r>
            <a:r>
              <a:rPr lang="en-GB" sz="1200" b="0" dirty="0">
                <a:solidFill>
                  <a:schemeClr val="tx1"/>
                </a:solidFill>
              </a:rPr>
              <a:t> December 2020).</a:t>
            </a:r>
          </a:p>
          <a:p>
            <a:pPr algn="l"/>
            <a:endParaRPr lang="en-GB" sz="1200" b="0" dirty="0">
              <a:solidFill>
                <a:schemeClr val="tx1"/>
              </a:solidFill>
            </a:endParaRPr>
          </a:p>
          <a:p>
            <a:pPr algn="l"/>
            <a:endParaRPr lang="en-GB" sz="1200" b="0" dirty="0">
              <a:solidFill>
                <a:schemeClr val="tx1"/>
              </a:solidFill>
            </a:endParaRPr>
          </a:p>
        </p:txBody>
      </p:sp>
      <p:pic>
        <p:nvPicPr>
          <p:cNvPr id="13"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712945" y="3246088"/>
            <a:ext cx="4780004"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3982505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E193240-F167-48B4-B43C-697E96607484}"/>
              </a:ext>
            </a:extLst>
          </p:cNvPr>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000" dirty="0"/>
              <a:t>AMS Invoice – Billed MPRNs vs MPRNs with exception</a:t>
            </a:r>
          </a:p>
        </p:txBody>
      </p:sp>
      <p:graphicFrame>
        <p:nvGraphicFramePr>
          <p:cNvPr id="5" name="Chart 4">
            <a:extLst>
              <a:ext uri="{FF2B5EF4-FFF2-40B4-BE49-F238E27FC236}">
                <a16:creationId xmlns:a16="http://schemas.microsoft.com/office/drawing/2014/main" id="{739F3D6B-D364-4131-B5B6-7F8CBB7A49C0}"/>
              </a:ext>
            </a:extLst>
          </p:cNvPr>
          <p:cNvGraphicFramePr>
            <a:graphicFrameLocks/>
          </p:cNvGraphicFramePr>
          <p:nvPr>
            <p:extLst>
              <p:ext uri="{D42A27DB-BD31-4B8C-83A1-F6EECF244321}">
                <p14:modId xmlns:p14="http://schemas.microsoft.com/office/powerpoint/2010/main" val="3620977708"/>
              </p:ext>
            </p:extLst>
          </p:nvPr>
        </p:nvGraphicFramePr>
        <p:xfrm>
          <a:off x="194793" y="994410"/>
          <a:ext cx="8545982" cy="34632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3284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80246"/>
            <a:ext cx="8507288" cy="637580"/>
          </a:xfrm>
        </p:spPr>
        <p:txBody>
          <a:bodyPr vert="horz" lIns="91440" tIns="45720" rIns="91440" bIns="45720" rtlCol="0" anchor="ctr">
            <a:normAutofit/>
          </a:bodyPr>
          <a:lstStyle/>
          <a:p>
            <a:pPr algn="l"/>
            <a:r>
              <a:rPr lang="en-GB" sz="2400" dirty="0"/>
              <a:t>Exclusions</a:t>
            </a:r>
          </a:p>
        </p:txBody>
      </p:sp>
      <p:graphicFrame>
        <p:nvGraphicFramePr>
          <p:cNvPr id="7" name="Table 6"/>
          <p:cNvGraphicFramePr>
            <a:graphicFrameLocks noGrp="1"/>
          </p:cNvGraphicFramePr>
          <p:nvPr>
            <p:extLst>
              <p:ext uri="{D42A27DB-BD31-4B8C-83A1-F6EECF244321}">
                <p14:modId xmlns:p14="http://schemas.microsoft.com/office/powerpoint/2010/main" val="3900706967"/>
              </p:ext>
            </p:extLst>
          </p:nvPr>
        </p:nvGraphicFramePr>
        <p:xfrm>
          <a:off x="6865090" y="251490"/>
          <a:ext cx="2088232" cy="4326083"/>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45246">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51579">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28897">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64185">
                <a:tc>
                  <a:txBody>
                    <a:bodyPr/>
                    <a:lstStyle/>
                    <a:p>
                      <a:pPr algn="ctr"/>
                      <a:r>
                        <a:rPr lang="en-GB" sz="8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91135">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641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64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16671">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200" kern="1200" baseline="0" dirty="0">
                          <a:solidFill>
                            <a:schemeClr val="tx1"/>
                          </a:solidFill>
                          <a:latin typeface="+mn-lt"/>
                          <a:ea typeface="+mn-ea"/>
                          <a:cs typeface="+mn-cs"/>
                        </a:rPr>
                        <a:t>Cataloguing of all scenario resolution steps to ensure accuracy now completed.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exclusion?</a:t>
            </a:r>
          </a:p>
          <a:p>
            <a:pPr marL="171450" indent="-171450" algn="l">
              <a:spcAft>
                <a:spcPts val="300"/>
              </a:spcAft>
              <a:buFont typeface="Arial" charset="0"/>
              <a:buChar char="•"/>
            </a:pPr>
            <a:r>
              <a:rPr lang="en-US" sz="800" b="0" dirty="0">
                <a:solidFill>
                  <a:schemeClr val="tx2"/>
                </a:solidFill>
              </a:rPr>
              <a:t>Until permanent system fixes are deployed to address charge calculation errors, monthly profiling of new reconciliations received that relate to the scenario of the open defect is performed, with “bill blocks” applied to that MPRN to </a:t>
            </a:r>
            <a:r>
              <a:rPr lang="en-US" sz="800" b="0" u="sng" dirty="0">
                <a:solidFill>
                  <a:schemeClr val="tx2"/>
                </a:solidFill>
              </a:rPr>
              <a:t>safeguard the accuracy of the amendment charge calculations</a:t>
            </a:r>
            <a:r>
              <a:rPr lang="en-US" sz="800" b="0" dirty="0">
                <a:solidFill>
                  <a:schemeClr val="tx2"/>
                </a:solidFill>
              </a:rPr>
              <a:t> by exclusion from the AMS. </a:t>
            </a:r>
          </a:p>
          <a:p>
            <a:pPr algn="l">
              <a:spcAft>
                <a:spcPts val="300"/>
              </a:spcAft>
            </a:pPr>
            <a:endParaRPr lang="en-GB" sz="600" b="0" dirty="0">
              <a:solidFill>
                <a:schemeClr val="tx2"/>
              </a:solidFill>
            </a:endParaRPr>
          </a:p>
        </p:txBody>
      </p:sp>
      <p:pic>
        <p:nvPicPr>
          <p:cNvPr id="6"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69" y="1861228"/>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27684" y="1869338"/>
            <a:ext cx="4520716"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TBC</a:t>
            </a:r>
            <a:r>
              <a:rPr lang="en-GB" sz="1200" dirty="0">
                <a:solidFill>
                  <a:schemeClr val="tx1"/>
                </a:solidFill>
              </a:rPr>
              <a:t> </a:t>
            </a:r>
            <a:r>
              <a:rPr lang="en-GB" sz="1200" b="0" dirty="0">
                <a:solidFill>
                  <a:schemeClr val="tx1"/>
                </a:solidFill>
              </a:rPr>
              <a:t>distinct MPRNs for the October 2020 billing period currently have bill blocks placed upon them (as at </a:t>
            </a:r>
            <a:r>
              <a:rPr lang="en-GB" sz="1200" b="0">
                <a:solidFill>
                  <a:schemeClr val="tx1"/>
                </a:solidFill>
              </a:rPr>
              <a:t>5th December  </a:t>
            </a:r>
            <a:r>
              <a:rPr lang="en-GB" sz="1200" b="0" dirty="0">
                <a:solidFill>
                  <a:schemeClr val="tx1"/>
                </a:solidFill>
              </a:rPr>
              <a:t>2020). Bill blocks are placed on MPRNs where there are known issues that will result in incorrect charges being calculated. </a:t>
            </a:r>
          </a:p>
          <a:p>
            <a:pPr algn="l"/>
            <a:endParaRPr lang="en-GB" sz="1200" b="0" i="1" dirty="0">
              <a:solidFill>
                <a:schemeClr val="tx1"/>
              </a:solidFill>
            </a:endParaRPr>
          </a:p>
          <a:p>
            <a:endParaRPr lang="en-GB" sz="1200" b="0" i="1" dirty="0">
              <a:solidFill>
                <a:schemeClr val="tx1"/>
              </a:solidFill>
            </a:endParaRPr>
          </a:p>
        </p:txBody>
      </p:sp>
      <p:pic>
        <p:nvPicPr>
          <p:cNvPr id="9"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1727684" y="3387856"/>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113154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 y="56500"/>
            <a:ext cx="8507288" cy="637580"/>
          </a:xfrm>
        </p:spPr>
        <p:txBody>
          <a:bodyPr vert="horz" lIns="91440" tIns="45720" rIns="91440" bIns="45720" rtlCol="0" anchor="ctr">
            <a:normAutofit/>
          </a:bodyPr>
          <a:lstStyle/>
          <a:p>
            <a:pPr algn="l"/>
            <a:r>
              <a:rPr lang="en-GB" sz="2400" dirty="0"/>
              <a:t>Defects</a:t>
            </a:r>
          </a:p>
        </p:txBody>
      </p:sp>
      <p:graphicFrame>
        <p:nvGraphicFramePr>
          <p:cNvPr id="7" name="Table 6"/>
          <p:cNvGraphicFramePr>
            <a:graphicFrameLocks noGrp="1"/>
          </p:cNvGraphicFramePr>
          <p:nvPr>
            <p:extLst>
              <p:ext uri="{D42A27DB-BD31-4B8C-83A1-F6EECF244321}">
                <p14:modId xmlns:p14="http://schemas.microsoft.com/office/powerpoint/2010/main" val="2861878128"/>
              </p:ext>
            </p:extLst>
          </p:nvPr>
        </p:nvGraphicFramePr>
        <p:xfrm>
          <a:off x="6664180" y="153160"/>
          <a:ext cx="2327546" cy="4968240"/>
        </p:xfrm>
        <a:graphic>
          <a:graphicData uri="http://schemas.openxmlformats.org/drawingml/2006/table">
            <a:tbl>
              <a:tblPr firstRow="1" bandRow="1">
                <a:tableStyleId>{5940675A-B579-460E-94D1-54222C63F5DA}</a:tableStyleId>
              </a:tblPr>
              <a:tblGrid>
                <a:gridCol w="2327546">
                  <a:extLst>
                    <a:ext uri="{9D8B030D-6E8A-4147-A177-3AD203B41FA5}">
                      <a16:colId xmlns:a16="http://schemas.microsoft.com/office/drawing/2014/main" val="20000"/>
                    </a:ext>
                  </a:extLst>
                </a:gridCol>
              </a:tblGrid>
              <a:tr h="219643">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95357">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Defects, including associated data fixes, within the gift of Xoserve and its partners to resolve should be cleared within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of being raised.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19643">
                <a:tc>
                  <a:txBody>
                    <a:bodyPr/>
                    <a:lstStyle/>
                    <a:p>
                      <a:pPr marL="0" algn="l" defTabSz="914400" rtl="0" eaLnBrk="1" latinLnBrk="0" hangingPunct="1"/>
                      <a:r>
                        <a:rPr lang="en-US" sz="900" b="1" kern="1200" dirty="0">
                          <a:solidFill>
                            <a:schemeClr val="bg1"/>
                          </a:solidFill>
                          <a:latin typeface="Calibri" panose="020F0502020204030204" pitchFamily="34" charset="0"/>
                          <a:ea typeface="+mn-ea"/>
                          <a:cs typeface="Calibri" panose="020F0502020204030204" pitchFamily="34" charset="0"/>
                        </a:rPr>
                        <a:t>Target</a:t>
                      </a:r>
                      <a:r>
                        <a:rPr lang="en-US" sz="900" b="1" kern="1200" baseline="0" dirty="0">
                          <a:solidFill>
                            <a:schemeClr val="bg1"/>
                          </a:solidFill>
                          <a:latin typeface="Calibri" panose="020F0502020204030204" pitchFamily="34" charset="0"/>
                          <a:ea typeface="+mn-ea"/>
                          <a:cs typeface="Calibri" panose="020F0502020204030204" pitchFamily="34" charset="0"/>
                        </a:rPr>
                        <a:t> Date to operate within SLA</a:t>
                      </a:r>
                      <a:endParaRPr lang="en-US" sz="900" b="1" kern="1200" dirty="0">
                        <a:solidFill>
                          <a:schemeClr val="bg1"/>
                        </a:solidFill>
                        <a:latin typeface="Calibri" panose="020F0502020204030204" pitchFamily="34" charset="0"/>
                        <a:ea typeface="+mn-ea"/>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219643">
                <a:tc>
                  <a:txBody>
                    <a:bodyPr/>
                    <a:lstStyle/>
                    <a:p>
                      <a:pPr algn="ctr"/>
                      <a:r>
                        <a:rPr lang="en-GB" sz="900" b="0" dirty="0">
                          <a:latin typeface="Calibri" panose="020F0502020204030204" pitchFamily="34" charset="0"/>
                          <a:cs typeface="Calibri" panose="020F0502020204030204" pitchFamily="34" charset="0"/>
                        </a:rPr>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19643">
                <a:tc>
                  <a:txBody>
                    <a:bodyPr/>
                    <a:lstStyle/>
                    <a:p>
                      <a:r>
                        <a:rPr lang="en-GB" sz="900" b="1" dirty="0">
                          <a:solidFill>
                            <a:schemeClr val="bg1"/>
                          </a:solidFill>
                          <a:latin typeface="Calibri" panose="020F0502020204030204" pitchFamily="34" charset="0"/>
                          <a:cs typeface="Calibri" panose="020F0502020204030204" pitchFamily="34" charset="0"/>
                        </a:rPr>
                        <a:t>Current </a:t>
                      </a:r>
                      <a:r>
                        <a:rPr lang="en-GB" sz="900" b="1" baseline="0" dirty="0">
                          <a:solidFill>
                            <a:schemeClr val="bg1"/>
                          </a:solidFill>
                          <a:latin typeface="Calibri" panose="020F0502020204030204" pitchFamily="34" charset="0"/>
                          <a:cs typeface="Calibri" panose="020F0502020204030204" pitchFamily="34" charset="0"/>
                        </a:rPr>
                        <a:t> SLA RAG Status</a:t>
                      </a:r>
                      <a:endParaRPr lang="en-GB" sz="900" b="0"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196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196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RAG</a:t>
                      </a:r>
                      <a:r>
                        <a:rPr lang="en-GB" sz="900" b="1" baseline="0" dirty="0">
                          <a:solidFill>
                            <a:schemeClr val="bg1"/>
                          </a:solidFill>
                          <a:latin typeface="Calibri" panose="020F0502020204030204" pitchFamily="34" charset="0"/>
                          <a:cs typeface="Calibri" panose="020F0502020204030204" pitchFamily="34" charset="0"/>
                        </a:rPr>
                        <a:t> Justification</a:t>
                      </a:r>
                      <a:endParaRPr lang="en-GB" sz="900" b="1"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060352">
                <a:tc>
                  <a:txBody>
                    <a:bodyPr/>
                    <a:lstStyle/>
                    <a:p>
                      <a:pPr lvl="0"/>
                      <a:r>
                        <a:rPr lang="en-US" sz="850" kern="1200" dirty="0">
                          <a:solidFill>
                            <a:schemeClr val="tx1"/>
                          </a:solidFill>
                          <a:effectLst/>
                          <a:latin typeface="+mj-lt"/>
                          <a:ea typeface="+mn-ea"/>
                          <a:cs typeface="Calibri" panose="020F0502020204030204" pitchFamily="34" charset="0"/>
                        </a:rPr>
                        <a:t>4 Defects did not meet the December's SLA :</a:t>
                      </a:r>
                    </a:p>
                    <a:p>
                      <a:pPr marL="171450" lvl="0" indent="-171450">
                        <a:buFont typeface="Arial" panose="020B0604020202020204" pitchFamily="34" charset="0"/>
                        <a:buChar char="•"/>
                      </a:pPr>
                      <a:endParaRPr lang="en-US" sz="850" kern="1200" dirty="0">
                        <a:solidFill>
                          <a:schemeClr val="tx1"/>
                        </a:solidFill>
                        <a:effectLst/>
                        <a:latin typeface="+mj-lt"/>
                        <a:ea typeface="+mn-ea"/>
                        <a:cs typeface="Calibri" panose="020F0502020204030204" pitchFamily="34" charset="0"/>
                      </a:endParaRPr>
                    </a:p>
                    <a:p>
                      <a:pPr marL="171450" lvl="0" indent="-171450">
                        <a:buFont typeface="Arial" panose="020B0604020202020204" pitchFamily="34" charset="0"/>
                        <a:buChar char="•"/>
                      </a:pPr>
                      <a:r>
                        <a:rPr lang="en-US" sz="850" kern="1200" dirty="0">
                          <a:solidFill>
                            <a:schemeClr val="tx1"/>
                          </a:solidFill>
                          <a:effectLst/>
                          <a:latin typeface="+mj-lt"/>
                          <a:ea typeface="+mn-ea"/>
                          <a:cs typeface="Calibri" panose="020F0502020204030204" pitchFamily="34" charset="0"/>
                        </a:rPr>
                        <a:t>63566 – Defect was placed on hold 14/09 as object locked with defect 62634.  On hold status was removed 25/09 and defect is currently in UAT Assurance status.</a:t>
                      </a:r>
                    </a:p>
                    <a:p>
                      <a:pPr marL="171450" lvl="0" indent="-171450">
                        <a:buFont typeface="Arial" panose="020B0604020202020204" pitchFamily="34" charset="0"/>
                        <a:buChar char="•"/>
                      </a:pPr>
                      <a:r>
                        <a:rPr lang="en-US" sz="850" kern="1200" dirty="0">
                          <a:solidFill>
                            <a:schemeClr val="tx1"/>
                          </a:solidFill>
                          <a:effectLst/>
                          <a:latin typeface="+mj-lt"/>
                          <a:ea typeface="+mn-ea"/>
                          <a:cs typeface="Calibri" panose="020F0502020204030204" pitchFamily="34" charset="0"/>
                        </a:rPr>
                        <a:t>63690 – Defect has been placed on hold 30/09 as object locked with defect 63485 and defect 61093.  This defect will be progressed once the other 2 defects have been deployed.</a:t>
                      </a:r>
                    </a:p>
                    <a:p>
                      <a:pPr marL="171450" lvl="0" indent="-171450">
                        <a:buFont typeface="Arial" panose="020B0604020202020204" pitchFamily="34" charset="0"/>
                        <a:buChar char="•"/>
                      </a:pPr>
                      <a:r>
                        <a:rPr lang="en-US" sz="850" kern="1200" dirty="0">
                          <a:solidFill>
                            <a:schemeClr val="tx1"/>
                          </a:solidFill>
                          <a:effectLst/>
                          <a:latin typeface="+mj-lt"/>
                          <a:ea typeface="+mn-ea"/>
                          <a:cs typeface="Calibri" panose="020F0502020204030204" pitchFamily="34" charset="0"/>
                        </a:rPr>
                        <a:t>63691 – Defect was placed on hold 30/09 as object locked with defect 62060.  On hold status was removed 09/11 and defect is in UAT Execution status. </a:t>
                      </a:r>
                    </a:p>
                    <a:p>
                      <a:pPr marL="171450" lvl="0" indent="-171450">
                        <a:buFont typeface="Arial" panose="020B0604020202020204" pitchFamily="34" charset="0"/>
                        <a:buChar char="•"/>
                      </a:pPr>
                      <a:r>
                        <a:rPr lang="en-US" sz="850" kern="1200" dirty="0">
                          <a:solidFill>
                            <a:schemeClr val="tx1"/>
                          </a:solidFill>
                          <a:effectLst/>
                          <a:latin typeface="+mj-lt"/>
                          <a:ea typeface="+mn-ea"/>
                          <a:cs typeface="Calibri" panose="020F0502020204030204" pitchFamily="34" charset="0"/>
                        </a:rPr>
                        <a:t>63726 – Defect is a complex issue which required 2 defect review sessions to clarify on the test scenarios.  Defect has now been progressed and is in UAT Execution status.</a:t>
                      </a:r>
                    </a:p>
                    <a:p>
                      <a:pPr lvl="0"/>
                      <a:endParaRPr lang="en-US" sz="750" kern="1200" dirty="0">
                        <a:solidFill>
                          <a:schemeClr val="tx1"/>
                        </a:solidFill>
                        <a:effectLst/>
                        <a:latin typeface="+mj-lt"/>
                        <a:ea typeface="+mn-ea"/>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9"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9500" y="164711"/>
            <a:ext cx="558557" cy="371053"/>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08769" y="153160"/>
            <a:ext cx="4660403" cy="876785"/>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1"/>
                </a:solidFill>
              </a:rPr>
              <a:t>8 open Amendment related defects as of 4</a:t>
            </a:r>
            <a:r>
              <a:rPr lang="en-GB" sz="1200" baseline="30000" dirty="0">
                <a:solidFill>
                  <a:schemeClr val="tx1"/>
                </a:solidFill>
              </a:rPr>
              <a:t>th</a:t>
            </a:r>
            <a:r>
              <a:rPr lang="en-GB" sz="1200" dirty="0">
                <a:solidFill>
                  <a:schemeClr val="tx1"/>
                </a:solidFill>
              </a:rPr>
              <a:t> December 2020</a:t>
            </a:r>
          </a:p>
          <a:p>
            <a:r>
              <a:rPr lang="en-GB" sz="1000" dirty="0">
                <a:solidFill>
                  <a:schemeClr val="tx1"/>
                </a:solidFill>
              </a:rPr>
              <a:t>(16 defects open at last month’s update)</a:t>
            </a:r>
          </a:p>
          <a:p>
            <a:endParaRPr lang="en-GB" sz="1000" dirty="0">
              <a:solidFill>
                <a:schemeClr val="tx1"/>
              </a:solidFill>
            </a:endParaRPr>
          </a:p>
        </p:txBody>
      </p:sp>
      <p:sp>
        <p:nvSpPr>
          <p:cNvPr id="4" name="Rectangle 1">
            <a:extLst>
              <a:ext uri="{FF2B5EF4-FFF2-40B4-BE49-F238E27FC236}">
                <a16:creationId xmlns:a16="http://schemas.microsoft.com/office/drawing/2014/main" id="{32010AE0-3C51-428F-AC83-44AF3792E126}"/>
              </a:ext>
            </a:extLst>
          </p:cNvPr>
          <p:cNvSpPr>
            <a:spLocks noChangeArrowheads="1"/>
          </p:cNvSpPr>
          <p:nvPr/>
        </p:nvSpPr>
        <p:spPr bwMode="auto">
          <a:xfrm>
            <a:off x="196326" y="915566"/>
            <a:ext cx="1027979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6" name="Rectangle 1">
            <a:extLst>
              <a:ext uri="{FF2B5EF4-FFF2-40B4-BE49-F238E27FC236}">
                <a16:creationId xmlns:a16="http://schemas.microsoft.com/office/drawing/2014/main" id="{7197D5A0-B879-41FE-809D-9DBEEEBDB8D7}"/>
              </a:ext>
            </a:extLst>
          </p:cNvPr>
          <p:cNvSpPr>
            <a:spLocks noChangeArrowheads="1"/>
          </p:cNvSpPr>
          <p:nvPr/>
        </p:nvSpPr>
        <p:spPr bwMode="auto">
          <a:xfrm>
            <a:off x="286703" y="1058863"/>
            <a:ext cx="96603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1">
            <a:extLst>
              <a:ext uri="{FF2B5EF4-FFF2-40B4-BE49-F238E27FC236}">
                <a16:creationId xmlns:a16="http://schemas.microsoft.com/office/drawing/2014/main" id="{8959825A-BA05-4C3C-916F-7616831AF917}"/>
              </a:ext>
            </a:extLst>
          </p:cNvPr>
          <p:cNvSpPr>
            <a:spLocks noChangeArrowheads="1"/>
          </p:cNvSpPr>
          <p:nvPr/>
        </p:nvSpPr>
        <p:spPr bwMode="auto">
          <a:xfrm>
            <a:off x="195398" y="15569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1">
            <a:extLst>
              <a:ext uri="{FF2B5EF4-FFF2-40B4-BE49-F238E27FC236}">
                <a16:creationId xmlns:a16="http://schemas.microsoft.com/office/drawing/2014/main" id="{9FD99435-DCD7-470C-9D71-7C87C7F21312}"/>
              </a:ext>
            </a:extLst>
          </p:cNvPr>
          <p:cNvSpPr>
            <a:spLocks noChangeArrowheads="1"/>
          </p:cNvSpPr>
          <p:nvPr/>
        </p:nvSpPr>
        <p:spPr bwMode="auto">
          <a:xfrm>
            <a:off x="947734" y="969987"/>
            <a:ext cx="1206190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1">
            <a:extLst>
              <a:ext uri="{FF2B5EF4-FFF2-40B4-BE49-F238E27FC236}">
                <a16:creationId xmlns:a16="http://schemas.microsoft.com/office/drawing/2014/main" id="{3288C41F-67C6-48EB-919E-04044265B0F4}"/>
              </a:ext>
            </a:extLst>
          </p:cNvPr>
          <p:cNvSpPr>
            <a:spLocks noChangeArrowheads="1"/>
          </p:cNvSpPr>
          <p:nvPr/>
        </p:nvSpPr>
        <p:spPr bwMode="auto">
          <a:xfrm>
            <a:off x="377726" y="915961"/>
            <a:ext cx="14709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3" name="Rectangle 1">
            <a:extLst>
              <a:ext uri="{FF2B5EF4-FFF2-40B4-BE49-F238E27FC236}">
                <a16:creationId xmlns:a16="http://schemas.microsoft.com/office/drawing/2014/main" id="{A5C4D3A4-2C6A-42A8-9892-CFF5DCA65433}"/>
              </a:ext>
            </a:extLst>
          </p:cNvPr>
          <p:cNvSpPr>
            <a:spLocks noChangeArrowheads="1"/>
          </p:cNvSpPr>
          <p:nvPr/>
        </p:nvSpPr>
        <p:spPr bwMode="auto">
          <a:xfrm>
            <a:off x="-4764061" y="1058863"/>
            <a:ext cx="1692748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3" name="Table 2">
            <a:extLst>
              <a:ext uri="{FF2B5EF4-FFF2-40B4-BE49-F238E27FC236}">
                <a16:creationId xmlns:a16="http://schemas.microsoft.com/office/drawing/2014/main" id="{48E790BB-879F-41ED-A0D5-8D81A1DF9D49}"/>
              </a:ext>
            </a:extLst>
          </p:cNvPr>
          <p:cNvGraphicFramePr>
            <a:graphicFrameLocks noGrp="1"/>
          </p:cNvGraphicFramePr>
          <p:nvPr>
            <p:extLst>
              <p:ext uri="{D42A27DB-BD31-4B8C-83A1-F6EECF244321}">
                <p14:modId xmlns:p14="http://schemas.microsoft.com/office/powerpoint/2010/main" val="164671469"/>
              </p:ext>
            </p:extLst>
          </p:nvPr>
        </p:nvGraphicFramePr>
        <p:xfrm>
          <a:off x="138358" y="694080"/>
          <a:ext cx="6377477" cy="4163694"/>
        </p:xfrm>
        <a:graphic>
          <a:graphicData uri="http://schemas.openxmlformats.org/drawingml/2006/table">
            <a:tbl>
              <a:tblPr firstRow="1" firstCol="1" bandRow="1"/>
              <a:tblGrid>
                <a:gridCol w="560635">
                  <a:extLst>
                    <a:ext uri="{9D8B030D-6E8A-4147-A177-3AD203B41FA5}">
                      <a16:colId xmlns:a16="http://schemas.microsoft.com/office/drawing/2014/main" val="928318373"/>
                    </a:ext>
                  </a:extLst>
                </a:gridCol>
                <a:gridCol w="3590493">
                  <a:extLst>
                    <a:ext uri="{9D8B030D-6E8A-4147-A177-3AD203B41FA5}">
                      <a16:colId xmlns:a16="http://schemas.microsoft.com/office/drawing/2014/main" val="3498299021"/>
                    </a:ext>
                  </a:extLst>
                </a:gridCol>
                <a:gridCol w="648677">
                  <a:extLst>
                    <a:ext uri="{9D8B030D-6E8A-4147-A177-3AD203B41FA5}">
                      <a16:colId xmlns:a16="http://schemas.microsoft.com/office/drawing/2014/main" val="3435332175"/>
                    </a:ext>
                  </a:extLst>
                </a:gridCol>
                <a:gridCol w="788836">
                  <a:extLst>
                    <a:ext uri="{9D8B030D-6E8A-4147-A177-3AD203B41FA5}">
                      <a16:colId xmlns:a16="http://schemas.microsoft.com/office/drawing/2014/main" val="1449015221"/>
                    </a:ext>
                  </a:extLst>
                </a:gridCol>
                <a:gridCol w="788836">
                  <a:extLst>
                    <a:ext uri="{9D8B030D-6E8A-4147-A177-3AD203B41FA5}">
                      <a16:colId xmlns:a16="http://schemas.microsoft.com/office/drawing/2014/main" val="810061379"/>
                    </a:ext>
                  </a:extLst>
                </a:gridCol>
              </a:tblGrid>
              <a:tr h="267162">
                <a:tc>
                  <a:txBody>
                    <a:bodyPr/>
                    <a:lstStyle/>
                    <a:p>
                      <a:pPr algn="ctr">
                        <a:spcAft>
                          <a:spcPts val="0"/>
                        </a:spcAft>
                      </a:pPr>
                      <a:r>
                        <a:rPr lang="en-GB" sz="900">
                          <a:solidFill>
                            <a:srgbClr val="FFFFFF"/>
                          </a:solidFill>
                          <a:effectLst/>
                          <a:latin typeface="Calibri" panose="020F0502020204030204" pitchFamily="34" charset="0"/>
                          <a:ea typeface="Calibri" panose="020F0502020204030204" pitchFamily="34" charset="0"/>
                        </a:rPr>
                        <a:t>Defect ID</a:t>
                      </a:r>
                      <a:endParaRPr lang="en-GB" sz="900">
                        <a:effectLst/>
                        <a:latin typeface="Calibri" panose="020F0502020204030204" pitchFamily="34" charset="0"/>
                        <a:ea typeface="Calibri" panose="020F0502020204030204" pitchFamily="34" charset="0"/>
                      </a:endParaRPr>
                    </a:p>
                  </a:txBody>
                  <a:tcPr marL="54647" marR="54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900">
                          <a:solidFill>
                            <a:srgbClr val="FFFFFF"/>
                          </a:solidFill>
                          <a:effectLst/>
                          <a:latin typeface="Calibri" panose="020F0502020204030204" pitchFamily="34" charset="0"/>
                          <a:ea typeface="Calibri" panose="020F0502020204030204" pitchFamily="34" charset="0"/>
                        </a:rPr>
                        <a:t>Defect Title</a:t>
                      </a:r>
                      <a:endParaRPr lang="en-GB" sz="900">
                        <a:effectLst/>
                        <a:latin typeface="Calibri" panose="020F0502020204030204" pitchFamily="34" charset="0"/>
                        <a:ea typeface="Calibri" panose="020F0502020204030204" pitchFamily="34" charset="0"/>
                      </a:endParaRPr>
                    </a:p>
                  </a:txBody>
                  <a:tcPr marL="54647" marR="54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900">
                          <a:solidFill>
                            <a:srgbClr val="FFFFFF"/>
                          </a:solidFill>
                          <a:effectLst/>
                          <a:latin typeface="Calibri" panose="020F0502020204030204" pitchFamily="34" charset="0"/>
                          <a:ea typeface="Calibri" panose="020F0502020204030204" pitchFamily="34" charset="0"/>
                        </a:rPr>
                        <a:t>Date Detected</a:t>
                      </a:r>
                      <a:endParaRPr lang="en-GB" sz="900">
                        <a:effectLst/>
                        <a:latin typeface="Calibri" panose="020F0502020204030204" pitchFamily="34" charset="0"/>
                        <a:ea typeface="Calibri" panose="020F0502020204030204" pitchFamily="34" charset="0"/>
                      </a:endParaRPr>
                    </a:p>
                  </a:txBody>
                  <a:tcPr marL="54647" marR="54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900">
                          <a:solidFill>
                            <a:srgbClr val="FFFFFF"/>
                          </a:solidFill>
                          <a:effectLst/>
                          <a:latin typeface="Calibri" panose="020F0502020204030204" pitchFamily="34" charset="0"/>
                          <a:ea typeface="Calibri" panose="020F0502020204030204" pitchFamily="34" charset="0"/>
                        </a:rPr>
                        <a:t>Target Fix Date</a:t>
                      </a:r>
                      <a:endParaRPr lang="en-GB" sz="900">
                        <a:effectLst/>
                        <a:latin typeface="Calibri" panose="020F0502020204030204" pitchFamily="34" charset="0"/>
                        <a:ea typeface="Calibri" panose="020F0502020204030204" pitchFamily="34" charset="0"/>
                      </a:endParaRPr>
                    </a:p>
                  </a:txBody>
                  <a:tcPr marL="54647" marR="54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900">
                          <a:solidFill>
                            <a:srgbClr val="FFFFFF"/>
                          </a:solidFill>
                          <a:effectLst/>
                          <a:latin typeface="Calibri" panose="020F0502020204030204" pitchFamily="34" charset="0"/>
                          <a:ea typeface="Calibri" panose="020F0502020204030204" pitchFamily="34" charset="0"/>
                        </a:rPr>
                        <a:t>SLA Resolution Date</a:t>
                      </a:r>
                      <a:endParaRPr lang="en-GB" sz="900">
                        <a:effectLst/>
                        <a:latin typeface="Calibri" panose="020F0502020204030204" pitchFamily="34" charset="0"/>
                        <a:ea typeface="Calibri" panose="020F0502020204030204" pitchFamily="34" charset="0"/>
                      </a:endParaRPr>
                    </a:p>
                  </a:txBody>
                  <a:tcPr marL="54647" marR="54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641097613"/>
                  </a:ext>
                </a:extLst>
              </a:tr>
              <a:tr h="367347">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61159</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(WB) High priority - Class change from 4 to 1 not updating total check to check volume and energy against MRD</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24/01/2020</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Calibri" panose="020F0502020204030204" pitchFamily="34" charset="0"/>
                          <a:ea typeface="Calibri" panose="020F0502020204030204" pitchFamily="34" charset="0"/>
                        </a:rPr>
                        <a:t>TBC</a:t>
                      </a: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Calibri" panose="020F0502020204030204" pitchFamily="34" charset="0"/>
                          <a:ea typeface="Calibri" panose="020F0502020204030204" pitchFamily="34" charset="0"/>
                        </a:rPr>
                        <a:t>03/04/2020</a:t>
                      </a: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3798317"/>
                  </a:ext>
                </a:extLst>
              </a:tr>
              <a:tr h="400743">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63346</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(WB) High priority - Volume and Energy is being calculated incorrectly for read inserted between Cyclic (CYCL) Read and subsequent Estimated Read (LDEX)  for a Class 3 Meter Point (UBR File)</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03/04/2020</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Calibri" panose="020F0502020204030204" pitchFamily="34" charset="0"/>
                          <a:ea typeface="Calibri" panose="020F0502020204030204" pitchFamily="34" charset="0"/>
                        </a:rPr>
                        <a:t>TBC</a:t>
                      </a: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Calibri" panose="020F0502020204030204" pitchFamily="34" charset="0"/>
                          <a:ea typeface="Calibri" panose="020F0502020204030204" pitchFamily="34" charset="0"/>
                        </a:rPr>
                        <a:t>05/06/2020</a:t>
                      </a: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2345487"/>
                  </a:ext>
                </a:extLst>
              </a:tr>
              <a:tr h="534324">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63392</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Linked with defect 63142 &amp; defect 63494 (WB) High priority -Transfer estimated read (OPNT) is getting derived incorrectly if transfer read loaded through RGMA process and  previous read of shipper transfer is an estimated read</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14/08/2020</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Calibri" panose="020F0502020204030204" pitchFamily="34" charset="0"/>
                          <a:ea typeface="Calibri" panose="020F0502020204030204" pitchFamily="34" charset="0"/>
                        </a:rPr>
                        <a:t>TBC</a:t>
                      </a: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06/11/2020</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3022886"/>
                  </a:ext>
                </a:extLst>
              </a:tr>
              <a:tr h="400743">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63393</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(WB) High Priority - For an NDM Prime Site, the Sub site volume and energy is not getting calculated if there is an Meter Reading Unit (MRU) frequency change for the same class</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14/08/2020</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Calibri" panose="020F0502020204030204" pitchFamily="34" charset="0"/>
                          <a:ea typeface="Calibri" panose="020F0502020204030204" pitchFamily="34" charset="0"/>
                        </a:rPr>
                        <a:t>TBC</a:t>
                      </a: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06/11/2020</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6426502"/>
                  </a:ext>
                </a:extLst>
              </a:tr>
              <a:tr h="367347">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63566</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(WB) Medium priority - Inconsistent RGMA behaviour of class 2 sites with or without DRE/AMR</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10/09/2020</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Calibri" panose="020F0502020204030204" pitchFamily="34" charset="0"/>
                          <a:ea typeface="Calibri" panose="020F0502020204030204" pitchFamily="34" charset="0"/>
                        </a:rPr>
                        <a:t>TBC</a:t>
                      </a: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04/12/2020</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6938208"/>
                  </a:ext>
                </a:extLst>
              </a:tr>
              <a:tr h="534324">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63690</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(On Hold - objects locked under Defect #63485 and Defect#61093) Medium priority - Issue with the Class change re-estimation; whenever the previous Class is either Class 3 or 4, and the Read is received in the Class 2 period, the Class change estimated Read on the Class 2 start date does not get updated</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28/09/2020</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Calibri" panose="020F0502020204030204" pitchFamily="34" charset="0"/>
                          <a:ea typeface="Calibri" panose="020F0502020204030204" pitchFamily="34" charset="0"/>
                        </a:rPr>
                        <a:t>TBC</a:t>
                      </a: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04/12/2020</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9929090"/>
                  </a:ext>
                </a:extLst>
              </a:tr>
              <a:tr h="400743">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63691</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Medium priority - A read is not getting loaded in the Prime/Sub table after processing the read through the MOD 700 UBR process for Class 3 prime/sub sites under the EUC band - (Identified during UAT of Defect 62178)</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28/09/2020</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Calibri" panose="020F0502020204030204" pitchFamily="34" charset="0"/>
                          <a:ea typeface="Calibri" panose="020F0502020204030204" pitchFamily="34" charset="0"/>
                        </a:rPr>
                        <a:t>TBC</a:t>
                      </a: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04/12/2020</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0586813"/>
                  </a:ext>
                </a:extLst>
              </a:tr>
              <a:tr h="400743">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63726</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Medium priority -</a:t>
                      </a:r>
                      <a:r>
                        <a:rPr lang="en-GB" sz="900">
                          <a:effectLst/>
                          <a:latin typeface="Calibri" panose="020F0502020204030204" pitchFamily="34" charset="0"/>
                          <a:ea typeface="Calibri" panose="020F0502020204030204" pitchFamily="34" charset="0"/>
                        </a:rPr>
                        <a:t> </a:t>
                      </a:r>
                      <a:r>
                        <a:rPr lang="en-GB" sz="900">
                          <a:solidFill>
                            <a:srgbClr val="000000"/>
                          </a:solidFill>
                          <a:effectLst/>
                          <a:latin typeface="Calibri" panose="020F0502020204030204" pitchFamily="34" charset="0"/>
                          <a:ea typeface="Calibri" panose="020F0502020204030204" pitchFamily="34" charset="0"/>
                        </a:rPr>
                        <a:t>Issue with the Class 3 Prime Process; where the subsequent Actual Read has not considered the Shipper Transfer as the last Read Date</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000000"/>
                          </a:solidFill>
                          <a:effectLst/>
                          <a:latin typeface="Calibri" panose="020F0502020204030204" pitchFamily="34" charset="0"/>
                          <a:ea typeface="Calibri" panose="020F0502020204030204" pitchFamily="34" charset="0"/>
                        </a:rPr>
                        <a:t>05/10/2020</a:t>
                      </a:r>
                      <a:endParaRPr lang="en-GB" sz="90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Calibri" panose="020F0502020204030204" pitchFamily="34" charset="0"/>
                          <a:ea typeface="Calibri" panose="020F0502020204030204" pitchFamily="34" charset="0"/>
                        </a:rPr>
                        <a:t>TBC</a:t>
                      </a: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dirty="0">
                          <a:solidFill>
                            <a:srgbClr val="000000"/>
                          </a:solidFill>
                          <a:effectLst/>
                          <a:latin typeface="Calibri" panose="020F0502020204030204" pitchFamily="34" charset="0"/>
                          <a:ea typeface="Calibri" panose="020F0502020204030204" pitchFamily="34" charset="0"/>
                        </a:rPr>
                        <a:t>04/12/2020</a:t>
                      </a:r>
                      <a:endParaRPr lang="en-GB" sz="900" dirty="0">
                        <a:effectLst/>
                        <a:latin typeface="Calibri" panose="020F0502020204030204" pitchFamily="34" charset="0"/>
                        <a:ea typeface="Calibri" panose="020F0502020204030204" pitchFamily="34" charset="0"/>
                      </a:endParaRPr>
                    </a:p>
                  </a:txBody>
                  <a:tcPr marL="54647" marR="546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8965840"/>
                  </a:ext>
                </a:extLst>
              </a:tr>
            </a:tbl>
          </a:graphicData>
        </a:graphic>
      </p:graphicFrame>
    </p:spTree>
    <p:extLst>
      <p:ext uri="{BB962C8B-B14F-4D97-AF65-F5344CB8AC3E}">
        <p14:creationId xmlns:p14="http://schemas.microsoft.com/office/powerpoint/2010/main" val="237872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MI / Reporting</a:t>
            </a:r>
          </a:p>
        </p:txBody>
      </p:sp>
      <p:graphicFrame>
        <p:nvGraphicFramePr>
          <p:cNvPr id="7" name="Table 6"/>
          <p:cNvGraphicFramePr>
            <a:graphicFrameLocks noGrp="1"/>
          </p:cNvGraphicFramePr>
          <p:nvPr>
            <p:extLst>
              <p:ext uri="{D42A27DB-BD31-4B8C-83A1-F6EECF244321}">
                <p14:modId xmlns:p14="http://schemas.microsoft.com/office/powerpoint/2010/main" val="3103084363"/>
              </p:ext>
            </p:extLst>
          </p:nvPr>
        </p:nvGraphicFramePr>
        <p:xfrm>
          <a:off x="6876256" y="483518"/>
          <a:ext cx="2088232" cy="4176466"/>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9416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81260">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745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36832">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349209">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368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436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66677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000" dirty="0">
                          <a:solidFill>
                            <a:schemeClr val="tx1"/>
                          </a:solidFill>
                        </a:rPr>
                        <a:t>Reports shared with all customers and general and individual WebEx’s are ongoing</a:t>
                      </a:r>
                      <a:r>
                        <a:rPr lang="en-US" sz="700" dirty="0">
                          <a:solidFill>
                            <a:schemeClr val="tx1"/>
                          </a:solidFill>
                        </a:rPr>
                        <a:t>.</a:t>
                      </a:r>
                      <a:endParaRPr lang="en-US"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1" name="Title 1">
            <a:extLst>
              <a:ext uri="{FF2B5EF4-FFF2-40B4-BE49-F238E27FC236}">
                <a16:creationId xmlns:a16="http://schemas.microsoft.com/office/drawing/2014/main" id="{343E47B2-6C81-204B-BF33-B65B32A7FA00}"/>
              </a:ext>
            </a:extLst>
          </p:cNvPr>
          <p:cNvSpPr txBox="1">
            <a:spLocks/>
          </p:cNvSpPr>
          <p:nvPr/>
        </p:nvSpPr>
        <p:spPr>
          <a:xfrm>
            <a:off x="883965" y="187358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endParaRPr lang="en-GB" sz="1050" b="0" dirty="0">
              <a:solidFill>
                <a:srgbClr val="FF0000"/>
              </a:solidFill>
            </a:endParaRPr>
          </a:p>
        </p:txBody>
      </p:sp>
      <p:sp>
        <p:nvSpPr>
          <p:cNvPr id="27" name="Title 1">
            <a:extLst>
              <a:ext uri="{FF2B5EF4-FFF2-40B4-BE49-F238E27FC236}">
                <a16:creationId xmlns:a16="http://schemas.microsoft.com/office/drawing/2014/main" id="{343E47B2-6C81-204B-BF33-B65B32A7FA00}"/>
              </a:ext>
            </a:extLst>
          </p:cNvPr>
          <p:cNvSpPr txBox="1">
            <a:spLocks/>
          </p:cNvSpPr>
          <p:nvPr/>
        </p:nvSpPr>
        <p:spPr>
          <a:xfrm>
            <a:off x="843380" y="1826984"/>
            <a:ext cx="6084114" cy="2232248"/>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600" dirty="0">
                <a:solidFill>
                  <a:schemeClr val="tx1"/>
                </a:solidFill>
              </a:rPr>
              <a:t>MI reports continue to be shared with our customers 2 business days after Amendment invoice issue date.</a:t>
            </a:r>
          </a:p>
          <a:p>
            <a:endParaRPr lang="en-GB" sz="1600" dirty="0">
              <a:solidFill>
                <a:schemeClr val="tx1"/>
              </a:solidFill>
            </a:endParaRPr>
          </a:p>
          <a:p>
            <a:r>
              <a:rPr lang="en-GB" sz="1600" dirty="0">
                <a:solidFill>
                  <a:schemeClr val="tx1"/>
                </a:solidFill>
              </a:rPr>
              <a:t>Ongoing individual customer meetings to discuss what the MI means specifically to them.</a:t>
            </a:r>
          </a:p>
          <a:p>
            <a:endParaRPr lang="en-GB" sz="1600" dirty="0">
              <a:solidFill>
                <a:schemeClr val="tx1"/>
              </a:solidFill>
            </a:endParaRPr>
          </a:p>
          <a:p>
            <a:r>
              <a:rPr lang="en-GB" sz="1600" dirty="0">
                <a:solidFill>
                  <a:schemeClr val="tx1"/>
                </a:solidFill>
              </a:rPr>
              <a:t>If any customer would like an explanation of the MI reports they receive just let us know and we will arrange a session (contact Dan Donovan, Xoserve Invoicing Business Process Manager - dan.l.Donovan@xoserve.com).</a:t>
            </a:r>
          </a:p>
          <a:p>
            <a:endParaRPr lang="en-GB" dirty="0">
              <a:solidFill>
                <a:schemeClr val="tx1"/>
              </a:solidFill>
            </a:endParaRPr>
          </a:p>
          <a:p>
            <a:endParaRPr lang="en-GB" dirty="0">
              <a:solidFill>
                <a:schemeClr val="tx1"/>
              </a:solidFill>
            </a:endParaRPr>
          </a:p>
          <a:p>
            <a:endParaRPr lang="en-GB" b="0" dirty="0">
              <a:solidFill>
                <a:schemeClr val="tx1"/>
              </a:solidFill>
            </a:endParaRPr>
          </a:p>
          <a:p>
            <a:endParaRPr lang="en-GB" b="0" dirty="0">
              <a:solidFill>
                <a:schemeClr val="tx1"/>
              </a:solidFill>
            </a:endParaRPr>
          </a:p>
        </p:txBody>
      </p:sp>
      <p:pic>
        <p:nvPicPr>
          <p:cNvPr id="1026" name="Picture 2" descr="C:\Users\alex.stuart\OneDrive - Xoserve Limited\PowerPoint Icons\Business Blue\13-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94792" y="2159910"/>
            <a:ext cx="519852" cy="51985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bwMode="auto">
          <a:xfrm>
            <a:off x="13029485" y="4222348"/>
            <a:ext cx="0" cy="361435"/>
          </a:xfrm>
          <a:prstGeom prst="line">
            <a:avLst/>
          </a:prstGeom>
          <a:ln>
            <a:headEnd type="none" w="med" len="med"/>
            <a:tailEnd type="none" w="med" len="med"/>
          </a:ln>
          <a:ex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918637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Lineham, Tom</DisplayName>
        <AccountId>73</AccountId>
        <AccountType/>
      </UserInfo>
      <UserInfo>
        <DisplayName>Broxap, Rochelle</DisplayName>
        <AccountId>60</AccountId>
        <AccountType/>
      </UserInfo>
      <UserInfo>
        <DisplayName>Kumar, Kiran</DisplayName>
        <AccountId>15</AccountId>
        <AccountType/>
      </UserInfo>
      <UserInfo>
        <DisplayName>Regan, Denis</DisplayName>
        <AccountId>74</AccountId>
        <AccountType/>
      </UserInfo>
      <UserInfo>
        <DisplayName>Tracy OConnor</DisplayName>
        <AccountId>75</AccountId>
        <AccountType/>
      </UserInfo>
      <UserInfo>
        <DisplayName>Donovan, Daniel L</DisplayName>
        <AccountId>16</AccountId>
        <AccountType/>
      </UserInfo>
      <UserInfo>
        <DisplayName>Moise, Luke</DisplayName>
        <AccountId>38</AccountId>
        <AccountType/>
      </UserInfo>
      <UserInfo>
        <DisplayName>Hallam-Jones, James</DisplayName>
        <AccountId>76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microsoft.com/office/infopath/2007/PartnerControls"/>
    <ds:schemaRef ds:uri="http://purl.org/dc/terms/"/>
    <ds:schemaRef ds:uri="http://purl.org/dc/elements/1.1/"/>
    <ds:schemaRef ds:uri="http://schemas.microsoft.com/office/2006/documentManagement/types"/>
    <ds:schemaRef ds:uri="http://purl.org/dc/dcmitype/"/>
    <ds:schemaRef ds:uri="http://schemas.openxmlformats.org/package/2006/metadata/core-properties"/>
    <ds:schemaRef ds:uri="01f7a547-d57a-44ce-a211-81869c79743b"/>
    <ds:schemaRef ds:uri="3092569d-7549-4f1f-b838-122d264c6bd8"/>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6FB3875-E53A-408A-9690-5F8CC75169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2890</TotalTime>
  <Words>1727</Words>
  <Application>Microsoft Office PowerPoint</Application>
  <PresentationFormat>On-screen Show (16:9)</PresentationFormat>
  <Paragraphs>317</Paragraphs>
  <Slides>8</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Amendment Invoice Update  </vt:lpstr>
      <vt:lpstr>PowerPoint Presentation</vt:lpstr>
      <vt:lpstr>Supporting Information Mismatches</vt:lpstr>
      <vt:lpstr>Exceptions</vt:lpstr>
      <vt:lpstr>AMS Invoice – Billed MPRNs vs MPRNs with exception</vt:lpstr>
      <vt:lpstr>Exclusions</vt:lpstr>
      <vt:lpstr>Defects</vt:lpstr>
      <vt:lpstr>MI / Reporting</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39</cp:revision>
  <cp:lastPrinted>2019-12-10T08:29:51Z</cp:lastPrinted>
  <dcterms:created xsi:type="dcterms:W3CDTF">2018-09-02T17:12:15Z</dcterms:created>
  <dcterms:modified xsi:type="dcterms:W3CDTF">2020-12-08T09:54:03Z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