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1"/>
  </p:notesMasterIdLst>
  <p:sldIdLst>
    <p:sldId id="288" r:id="rId5"/>
    <p:sldId id="1759" r:id="rId6"/>
    <p:sldId id="1773" r:id="rId7"/>
    <p:sldId id="308" r:id="rId8"/>
    <p:sldId id="1763" r:id="rId9"/>
    <p:sldId id="1684" r:id="rId10"/>
    <p:sldId id="1801" r:id="rId11"/>
    <p:sldId id="314" r:id="rId12"/>
    <p:sldId id="315" r:id="rId13"/>
    <p:sldId id="295" r:id="rId14"/>
    <p:sldId id="1739" r:id="rId15"/>
    <p:sldId id="1774" r:id="rId16"/>
    <p:sldId id="1775" r:id="rId17"/>
    <p:sldId id="1776" r:id="rId18"/>
    <p:sldId id="291" r:id="rId19"/>
    <p:sldId id="332" r:id="rId20"/>
    <p:sldId id="293" r:id="rId21"/>
    <p:sldId id="1652" r:id="rId22"/>
    <p:sldId id="1777" r:id="rId23"/>
    <p:sldId id="1778" r:id="rId24"/>
    <p:sldId id="1779" r:id="rId25"/>
    <p:sldId id="1769" r:id="rId26"/>
    <p:sldId id="1734" r:id="rId27"/>
    <p:sldId id="306" r:id="rId28"/>
    <p:sldId id="1691" r:id="rId29"/>
    <p:sldId id="1802" r:id="rId30"/>
    <p:sldId id="1800" r:id="rId31"/>
    <p:sldId id="883" r:id="rId32"/>
    <p:sldId id="1808" r:id="rId33"/>
    <p:sldId id="1809" r:id="rId34"/>
    <p:sldId id="1810" r:id="rId35"/>
    <p:sldId id="1811" r:id="rId36"/>
    <p:sldId id="1803" r:id="rId37"/>
    <p:sldId id="1804" r:id="rId38"/>
    <p:sldId id="1805" r:id="rId39"/>
    <p:sldId id="1806" r:id="rId40"/>
    <p:sldId id="1819" r:id="rId41"/>
    <p:sldId id="1807" r:id="rId42"/>
    <p:sldId id="1812" r:id="rId43"/>
    <p:sldId id="1813" r:id="rId44"/>
    <p:sldId id="1814" r:id="rId45"/>
    <p:sldId id="1815" r:id="rId46"/>
    <p:sldId id="1816" r:id="rId47"/>
    <p:sldId id="1789" r:id="rId48"/>
    <p:sldId id="884" r:id="rId49"/>
    <p:sldId id="1790" r:id="rId50"/>
    <p:sldId id="1795" r:id="rId51"/>
    <p:sldId id="1587" r:id="rId52"/>
    <p:sldId id="1588" r:id="rId53"/>
    <p:sldId id="1796" r:id="rId54"/>
    <p:sldId id="1797" r:id="rId55"/>
    <p:sldId id="1798" r:id="rId56"/>
    <p:sldId id="1817" r:id="rId57"/>
    <p:sldId id="374" r:id="rId58"/>
    <p:sldId id="381" r:id="rId59"/>
    <p:sldId id="382" r:id="rId60"/>
    <p:sldId id="383" r:id="rId61"/>
    <p:sldId id="376" r:id="rId62"/>
    <p:sldId id="370" r:id="rId63"/>
    <p:sldId id="1772" r:id="rId64"/>
    <p:sldId id="1765" r:id="rId65"/>
    <p:sldId id="1818" r:id="rId66"/>
    <p:sldId id="829" r:id="rId67"/>
    <p:sldId id="787" r:id="rId68"/>
    <p:sldId id="826" r:id="rId69"/>
    <p:sldId id="775" r:id="rId70"/>
    <p:sldId id="791" r:id="rId71"/>
    <p:sldId id="794" r:id="rId72"/>
    <p:sldId id="790" r:id="rId73"/>
    <p:sldId id="828" r:id="rId74"/>
    <p:sldId id="832" r:id="rId75"/>
    <p:sldId id="833" r:id="rId76"/>
    <p:sldId id="1799" r:id="rId77"/>
    <p:sldId id="533" r:id="rId78"/>
    <p:sldId id="1766" r:id="rId79"/>
    <p:sldId id="1820" r:id="rId8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999394-B48B-485E-A0D9-DA9D1B8CCB64}" v="1547" dt="2021-01-11T11:31:34.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3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08/01/2021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39</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dirty="0"/>
          </a:p>
        </p:txBody>
      </p:sp>
    </p:spTree>
    <p:extLst>
      <p:ext uri="{BB962C8B-B14F-4D97-AF65-F5344CB8AC3E}">
        <p14:creationId xmlns:p14="http://schemas.microsoft.com/office/powerpoint/2010/main" val="218650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47</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50</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288">
              <a:defRPr/>
            </a:pPr>
            <a:fld id="{2A2357B9-A31F-4FC7-A38A-70DF36F645F3}" type="slidenum">
              <a:rPr lang="en-GB">
                <a:solidFill>
                  <a:prstClr val="black"/>
                </a:solidFill>
                <a:latin typeface="Calibri"/>
              </a:rPr>
              <a:pPr defTabSz="914288">
                <a:defRPr/>
              </a:pPr>
              <a:t>55</a:t>
            </a:fld>
            <a:endParaRPr lang="en-GB" dirty="0">
              <a:solidFill>
                <a:prstClr val="black"/>
              </a:solidFill>
              <a:latin typeface="Calibri"/>
            </a:endParaRPr>
          </a:p>
        </p:txBody>
      </p:sp>
    </p:spTree>
    <p:extLst>
      <p:ext uri="{BB962C8B-B14F-4D97-AF65-F5344CB8AC3E}">
        <p14:creationId xmlns:p14="http://schemas.microsoft.com/office/powerpoint/2010/main" val="226671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56</a:t>
            </a:fld>
            <a:endParaRPr lang="en-GB" dirty="0"/>
          </a:p>
        </p:txBody>
      </p:sp>
    </p:spTree>
    <p:extLst>
      <p:ext uri="{BB962C8B-B14F-4D97-AF65-F5344CB8AC3E}">
        <p14:creationId xmlns:p14="http://schemas.microsoft.com/office/powerpoint/2010/main" val="390353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62</a:t>
            </a:fld>
            <a:endParaRPr lang="en-GB"/>
          </a:p>
        </p:txBody>
      </p:sp>
    </p:spTree>
    <p:extLst>
      <p:ext uri="{BB962C8B-B14F-4D97-AF65-F5344CB8AC3E}">
        <p14:creationId xmlns:p14="http://schemas.microsoft.com/office/powerpoint/2010/main" val="2643206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xoserve.com/change/change-proposals/xrn-5290-cnc-bulk-network-report/?return=/change/change-proposals/?customers=&amp;statuses=&amp;search="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xoserve.com/change/change-proposals/xrn-5289-november-21-major-release/?return=/change/change-proposals/?customers=&amp;statuses=&amp;search="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xoserve.com/change/change-proposals/xrn-5294-minor-release-drop-9/?return=/change/change-proposals/?customers=&amp;statuses=&amp;searc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xoserve.com/change/change-proposals/xrn-5307-amendments-to-v15-of-the-service-description-table/?return=/change/change-proposals/?customers=&amp;statuses=&amp;sear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hange-packs/2741-rt-jr-change-pack-december-2020/" TargetMode="External"/><Relationship Id="rId2" Type="http://schemas.openxmlformats.org/officeDocument/2006/relationships/hyperlink" Target="https://www.xoserve.com/change/change-proposals/xrn-5007-correction-in-the-reconciliation-process-when-volume-is-zero/?return=/change/change-proposals/?customers=&amp;statuses=&amp;search="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hange-packs/2741-rt-jr-change-pack-december-2020/" TargetMode="External"/><Relationship Id="rId2" Type="http://schemas.openxmlformats.org/officeDocument/2006/relationships/hyperlink" Target="https://www.xoserve.com/change/change-proposals/xrn-5038-convert-class-2-3-or-4-meter-points-to-class-1-when-g1615-criteria-are-met-mod-0691/?return=/change/change-proposals/?customers=&amp;statuses=&amp;search="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xoserve.com/change/change-packs/2741-rt-jr-change-pack-december-2020/" TargetMode="External"/><Relationship Id="rId2" Type="http://schemas.openxmlformats.org/officeDocument/2006/relationships/hyperlink" Target="https://www.xoserve.com/change/change-proposals/xrn-5072-application-and-derivation-of-ttz-indicator-and-calculation-of-volume-and-energy-all-classes/?return=/change/change-proposals/?customers=&amp;statuses=&amp;search="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xoserve.com/change/change-packs/2741-rt-jr-change-pack-december-2020/" TargetMode="External"/><Relationship Id="rId2" Type="http://schemas.openxmlformats.org/officeDocument/2006/relationships/hyperlink" Target="https://www.xoserve.com/change/change-proposals/xrn-5180-inner-tolerance-validation-for-replacement-reads-and-read-insertions/?return=/change/change-proposals/?customers=&amp;statuses=&amp;search="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xoserve.com/change/change-packs/2741-rt-jr-change-pack-december-2020/"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package" Target="../embeddings/Microsoft_Word_Document3.docx"/><Relationship Id="rId4" Type="http://schemas.openxmlformats.org/officeDocument/2006/relationships/image" Target="../media/image1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6.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13</a:t>
            </a:r>
            <a:r>
              <a:rPr lang="en-GB" baseline="30000" dirty="0">
                <a:latin typeface="Arial"/>
                <a:cs typeface="Arial"/>
              </a:rPr>
              <a:t>th</a:t>
            </a:r>
            <a:r>
              <a:rPr lang="en-GB" dirty="0">
                <a:latin typeface="Arial"/>
                <a:cs typeface="Arial"/>
              </a:rPr>
              <a:t> January 2021</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3783988285"/>
              </p:ext>
            </p:extLst>
          </p:nvPr>
        </p:nvGraphicFramePr>
        <p:xfrm>
          <a:off x="138721" y="739825"/>
          <a:ext cx="8257028" cy="2104573"/>
        </p:xfrm>
        <a:graphic>
          <a:graphicData uri="http://schemas.openxmlformats.org/drawingml/2006/table">
            <a:tbl>
              <a:tblPr firstRow="1" firstCol="1" bandRow="1">
                <a:tableStyleId>{5940675A-B579-460E-94D1-54222C63F5DA}</a:tableStyleId>
              </a:tblPr>
              <a:tblGrid>
                <a:gridCol w="3181621">
                  <a:extLst>
                    <a:ext uri="{9D8B030D-6E8A-4147-A177-3AD203B41FA5}">
                      <a16:colId xmlns:a16="http://schemas.microsoft.com/office/drawing/2014/main" val="20001"/>
                    </a:ext>
                  </a:extLst>
                </a:gridCol>
                <a:gridCol w="637989">
                  <a:extLst>
                    <a:ext uri="{9D8B030D-6E8A-4147-A177-3AD203B41FA5}">
                      <a16:colId xmlns:a16="http://schemas.microsoft.com/office/drawing/2014/main" val="20002"/>
                    </a:ext>
                  </a:extLst>
                </a:gridCol>
                <a:gridCol w="488757">
                  <a:extLst>
                    <a:ext uri="{9D8B030D-6E8A-4147-A177-3AD203B41FA5}">
                      <a16:colId xmlns:a16="http://schemas.microsoft.com/office/drawing/2014/main" val="20003"/>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3663843725"/>
                    </a:ext>
                  </a:extLst>
                </a:gridCol>
                <a:gridCol w="3084565">
                  <a:extLst>
                    <a:ext uri="{9D8B030D-6E8A-4147-A177-3AD203B41FA5}">
                      <a16:colId xmlns:a16="http://schemas.microsoft.com/office/drawing/2014/main" val="20008"/>
                    </a:ext>
                  </a:extLst>
                </a:gridCol>
              </a:tblGrid>
              <a:tr h="112968">
                <a:tc rowSpan="2">
                  <a:txBody>
                    <a:bodyPr/>
                    <a:lstStyle/>
                    <a:p>
                      <a:pPr>
                        <a:lnSpc>
                          <a:spcPct val="115000"/>
                        </a:lnSpc>
                        <a:spcAft>
                          <a:spcPts val="0"/>
                        </a:spcAft>
                      </a:pPr>
                      <a:r>
                        <a:rPr lang="en-GB" sz="1100">
                          <a:effectLst/>
                        </a:rPr>
                        <a:t>XRN / Title</a:t>
                      </a:r>
                      <a:endParaRPr lang="en-GB" sz="110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a:effectLst/>
                        </a:rPr>
                        <a:t>Shipper </a:t>
                      </a:r>
                    </a:p>
                  </a:txBody>
                  <a:tcPr marL="66582" marR="66582" marT="0" marB="0">
                    <a:solidFill>
                      <a:schemeClr val="accent5"/>
                    </a:solidFill>
                  </a:tcPr>
                </a:tc>
                <a:tc>
                  <a:txBody>
                    <a:bodyPr/>
                    <a:lstStyle/>
                    <a:p>
                      <a:pPr>
                        <a:lnSpc>
                          <a:spcPct val="115000"/>
                        </a:lnSpc>
                        <a:spcAft>
                          <a:spcPts val="0"/>
                        </a:spcAft>
                      </a:pPr>
                      <a:r>
                        <a:rPr lang="en-GB" sz="1000">
                          <a:effectLst/>
                        </a:rPr>
                        <a:t>DNO</a:t>
                      </a:r>
                    </a:p>
                  </a:txBody>
                  <a:tcPr marL="66582" marR="66582" marT="0" marB="0">
                    <a:solidFill>
                      <a:schemeClr val="accent5"/>
                    </a:solidFill>
                  </a:tcPr>
                </a:tc>
                <a:tc>
                  <a:txBody>
                    <a:bodyPr/>
                    <a:lstStyle/>
                    <a:p>
                      <a:pPr>
                        <a:lnSpc>
                          <a:spcPct val="115000"/>
                        </a:lnSpc>
                        <a:spcAft>
                          <a:spcPts val="0"/>
                        </a:spcAft>
                      </a:pPr>
                      <a:r>
                        <a:rPr lang="en-GB" sz="100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a:lnSpc>
                          <a:spcPct val="100000"/>
                        </a:lnSpc>
                        <a:spcBef>
                          <a:spcPts val="0"/>
                        </a:spcBef>
                        <a:spcAft>
                          <a:spcPts val="0"/>
                        </a:spcAft>
                        <a:buNone/>
                      </a:pPr>
                      <a:r>
                        <a:rPr lang="en-GB" sz="1000" b="0" i="0" u="none" strike="noStrike" kern="1200" noProof="0" dirty="0">
                          <a:effectLst/>
                          <a:latin typeface="+mn-lt"/>
                        </a:rPr>
                        <a:t>XRN5290 CNC Bulk Network Report </a:t>
                      </a:r>
                      <a:endParaRPr lang="en-GB" sz="1000" b="0" i="0" u="none" strike="noStrike" kern="1200" noProof="0" dirty="0">
                        <a:effectLst/>
                        <a:latin typeface="Arial"/>
                      </a:endParaRP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X</a:t>
                      </a:r>
                    </a:p>
                  </a:txBody>
                  <a:tcP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tc>
                <a:tc>
                  <a:txBody>
                    <a:bodyPr/>
                    <a:lstStyle/>
                    <a:p>
                      <a:pPr marL="0" marR="0" lvl="0" indent="0" algn="l">
                        <a:lnSpc>
                          <a:spcPct val="114999"/>
                        </a:lnSpc>
                        <a:spcBef>
                          <a:spcPts val="0"/>
                        </a:spcBef>
                        <a:spcAft>
                          <a:spcPts val="0"/>
                        </a:spcAft>
                        <a:buNone/>
                      </a:pPr>
                      <a:r>
                        <a:rPr lang="en-US" sz="1000" b="0" i="0" u="none" strike="noStrike" noProof="0" dirty="0">
                          <a:solidFill>
                            <a:srgbClr val="000000"/>
                          </a:solidFill>
                          <a:effectLst/>
                          <a:latin typeface="+mn-lt"/>
                          <a:cs typeface="Arial"/>
                        </a:rPr>
                        <a:t>Service Area 16: Provision of Supply Point Information Services and Other Services Required to be Provided Under Condition of the GT </a:t>
                      </a:r>
                      <a:r>
                        <a:rPr lang="en-US" sz="1000" b="0" i="0" u="none" strike="noStrike" noProof="0" dirty="0" err="1">
                          <a:solidFill>
                            <a:srgbClr val="000000"/>
                          </a:solidFill>
                          <a:effectLst/>
                          <a:latin typeface="+mn-lt"/>
                          <a:cs typeface="Arial"/>
                        </a:rPr>
                        <a:t>Licence</a:t>
                      </a:r>
                      <a:endParaRPr lang="en-US" sz="1000" b="0" i="0" u="none" strike="noStrike" noProof="0" dirty="0">
                        <a:solidFill>
                          <a:srgbClr val="000000"/>
                        </a:solidFill>
                        <a:effectLst/>
                        <a:latin typeface="+mn-lt"/>
                        <a:cs typeface="Arial"/>
                      </a:endParaRPr>
                    </a:p>
                  </a:txBody>
                  <a:tcPr marL="9525" marR="9525" marT="9525" marB="0" anchor="ctr"/>
                </a:tc>
                <a:extLst>
                  <a:ext uri="{0D108BD9-81ED-4DB2-BD59-A6C34878D82A}">
                    <a16:rowId xmlns:a16="http://schemas.microsoft.com/office/drawing/2014/main" val="852675658"/>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XRN5289 November 21 Major Release </a:t>
                      </a:r>
                      <a:endParaRPr lang="en-GB" sz="1000" b="0" i="0" u="none" strike="noStrike" kern="1200" noProof="0" dirty="0">
                        <a:effectLst/>
                      </a:endParaRPr>
                    </a:p>
                  </a:txBody>
                  <a:tcPr marL="68580" marR="68580" marT="0" marB="0" anchor="ctr"/>
                </a:tc>
                <a:tc gridSpan="4">
                  <a:txBody>
                    <a:bodyPr/>
                    <a:lstStyle/>
                    <a:p>
                      <a:pPr marL="0" algn="ctr" rtl="0" eaLnBrk="1" latinLnBrk="0" hangingPunct="1">
                        <a:lnSpc>
                          <a:spcPct val="115000"/>
                        </a:lnSpc>
                        <a:spcAft>
                          <a:spcPts val="0"/>
                        </a:spcAft>
                      </a:pPr>
                      <a:r>
                        <a:rPr lang="en-GB" sz="1000" kern="1200" dirty="0">
                          <a:solidFill>
                            <a:schemeClr val="tx1"/>
                          </a:solidFill>
                          <a:effectLst/>
                          <a:latin typeface="Arial"/>
                          <a:ea typeface="+mn-ea"/>
                          <a:cs typeface="Arial"/>
                        </a:rPr>
                        <a:t>For Information Only</a:t>
                      </a:r>
                      <a:endParaRPr lang="en-US" dirty="0"/>
                    </a:p>
                  </a:txBody>
                  <a:tcPr marL="68580" marR="68580" marT="0" marB="0" anchor="ctr"/>
                </a:tc>
                <a:tc h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66582" marR="66582" marT="0" marB="0" anchor="ctr"/>
                </a:tc>
                <a:tc h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66582" marR="66582" marT="0" marB="0" anchor="ctr"/>
                </a:tc>
                <a:tc h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4261742700"/>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XRN5294 Minor Release Drop 9 </a:t>
                      </a:r>
                      <a:endParaRPr lang="en-GB" sz="1000" b="0" i="0" u="none" strike="noStrike" kern="1200" noProof="0" dirty="0">
                        <a:effectLst/>
                      </a:endParaRPr>
                    </a:p>
                  </a:txBody>
                  <a:tcPr marL="68580" marR="68580"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a:ea typeface="+mn-ea"/>
                          <a:cs typeface="Arial"/>
                        </a:rPr>
                        <a:t>For Information Only</a:t>
                      </a:r>
                      <a:endParaRPr lang="en-US" sz="1000" kern="1200" dirty="0">
                        <a:solidFill>
                          <a:schemeClr val="tx1"/>
                        </a:solidFill>
                        <a:effectLst/>
                        <a:latin typeface="Arial"/>
                        <a:ea typeface="+mn-ea"/>
                        <a:cs typeface="Arial"/>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XRN5307 </a:t>
                      </a:r>
                      <a:r>
                        <a:rPr lang="en-US" sz="1000" b="0" i="0" u="none" strike="noStrike" kern="1200" noProof="0" dirty="0">
                          <a:effectLst/>
                        </a:rPr>
                        <a:t>Amendments to V15 of the Service Description Table</a:t>
                      </a:r>
                      <a:endParaRPr lang="en-GB" sz="1000" b="0" i="0" u="none" strike="noStrike" kern="1200" noProof="0" dirty="0">
                        <a:effectLst/>
                      </a:endParaRPr>
                    </a:p>
                  </a:txBody>
                  <a:tcPr marL="68580" marR="68580"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kern="1200" dirty="0">
                          <a:solidFill>
                            <a:schemeClr val="tx1"/>
                          </a:solidFill>
                          <a:effectLst/>
                          <a:latin typeface="+mn-lt"/>
                          <a:ea typeface="+mn-ea"/>
                          <a:cs typeface="Arial"/>
                        </a:rPr>
                        <a:t>For Information Only</a:t>
                      </a:r>
                      <a:endParaRPr lang="en-US" sz="1000" kern="1200" dirty="0">
                        <a:solidFill>
                          <a:schemeClr val="tx1"/>
                        </a:solidFill>
                        <a:effectLst/>
                        <a:latin typeface="+mn-lt"/>
                        <a:ea typeface="+mn-ea"/>
                        <a:cs typeface="Arial"/>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3040550060"/>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XRN5290 CNC Bulk Network Report </a:t>
            </a:r>
          </a:p>
        </p:txBody>
      </p:sp>
      <p:graphicFrame>
        <p:nvGraphicFramePr>
          <p:cNvPr id="5" name="Table 4"/>
          <p:cNvGraphicFramePr>
            <a:graphicFrameLocks noGrp="1"/>
          </p:cNvGraphicFramePr>
          <p:nvPr>
            <p:extLst>
              <p:ext uri="{D42A27DB-BD31-4B8C-83A1-F6EECF244321}">
                <p14:modId xmlns:p14="http://schemas.microsoft.com/office/powerpoint/2010/main" val="2487070069"/>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57152389"/>
              </p:ext>
            </p:extLst>
          </p:nvPr>
        </p:nvGraphicFramePr>
        <p:xfrm>
          <a:off x="71478" y="2707937"/>
          <a:ext cx="3692688" cy="1287969"/>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mn-lt"/>
                          <a:cs typeface="Arial"/>
                        </a:rPr>
                        <a:t>Service Area 16: Provision of Supply Point Information Services and Other Services Required to be Provided Under Condition of the GT </a:t>
                      </a:r>
                      <a:r>
                        <a:rPr lang="en-US" sz="1050" b="0" i="0" u="none" strike="noStrike" dirty="0" err="1">
                          <a:solidFill>
                            <a:srgbClr val="000000"/>
                          </a:solidFill>
                          <a:effectLst/>
                          <a:latin typeface="+mn-lt"/>
                          <a:cs typeface="Arial"/>
                        </a:rPr>
                        <a:t>Licence</a:t>
                      </a:r>
                      <a:endParaRPr lang="en-US" sz="1050" b="0" i="0" u="none" strike="noStrike" dirty="0">
                        <a:solidFill>
                          <a:srgbClr val="000000"/>
                        </a:solidFill>
                        <a:effectLst/>
                        <a:latin typeface="Arial"/>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225146495"/>
              </p:ext>
            </p:extLst>
          </p:nvPr>
        </p:nvGraphicFramePr>
        <p:xfrm>
          <a:off x="3995935" y="863136"/>
          <a:ext cx="5070837" cy="1517880"/>
        </p:xfrm>
        <a:graphic>
          <a:graphicData uri="http://schemas.openxmlformats.org/drawingml/2006/table">
            <a:tbl>
              <a:tblPr firstRow="1" bandRow="1">
                <a:tableStyleId>{E8B1032C-EA38-4F05-BA0D-38AFFFC7BED3}</a:tableStyleId>
              </a:tblPr>
              <a:tblGrid>
                <a:gridCol w="5070837">
                  <a:extLst>
                    <a:ext uri="{9D8B030D-6E8A-4147-A177-3AD203B41FA5}">
                      <a16:colId xmlns:a16="http://schemas.microsoft.com/office/drawing/2014/main" val="20000"/>
                    </a:ext>
                  </a:extLst>
                </a:gridCol>
              </a:tblGrid>
              <a:tr h="284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Problem</a:t>
                      </a:r>
                      <a:r>
                        <a:rPr lang="en-GB" sz="1100" b="1" kern="1200" baseline="0">
                          <a:solidFill>
                            <a:schemeClr val="tx1"/>
                          </a:solidFill>
                          <a:latin typeface="+mn-lt"/>
                          <a:ea typeface="+mn-ea"/>
                          <a:cs typeface="+mn-cs"/>
                        </a:rPr>
                        <a:t> Statement</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233010">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As part of the Network usage of the new SMS/Email Notification service a number of Networks have requested Xoserve to identify the percentage saturation per LDZ of the Broadcast 'BRO' data held in UK Link.  This will enable Networks to determine whether sufficient data exists to make using the notification service effective. </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4203134550"/>
              </p:ext>
            </p:extLst>
          </p:nvPr>
        </p:nvGraphicFramePr>
        <p:xfrm>
          <a:off x="71491" y="4616133"/>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697981929"/>
              </p:ext>
            </p:extLst>
          </p:nvPr>
        </p:nvGraphicFramePr>
        <p:xfrm>
          <a:off x="3995935" y="2701345"/>
          <a:ext cx="5070839" cy="215033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2773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873015">
                <a:tc>
                  <a:txBody>
                    <a:bodyPr/>
                    <a:lstStyle/>
                    <a:p>
                      <a:pPr lvl="0" algn="l">
                        <a:lnSpc>
                          <a:spcPct val="100000"/>
                        </a:lnSpc>
                        <a:spcBef>
                          <a:spcPts val="0"/>
                        </a:spcBef>
                        <a:spcAft>
                          <a:spcPts val="0"/>
                        </a:spcAft>
                        <a:buNone/>
                      </a:pPr>
                      <a:r>
                        <a:rPr lang="en-US" sz="1050" b="0" i="0" u="none" strike="noStrike" kern="1200" baseline="0" noProof="0" dirty="0">
                          <a:latin typeface="+mn-lt"/>
                        </a:rPr>
                        <a:t>To provide the Networks with a report that details the %age saturation, by LDZ, of the number of BRO contract details held within UK Link.  This will allow the Networks to assess whether there is sufficient data to use the broadcast service to notify end consumers.</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The report would be generated monthly for an initial 6 month period.</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527955166"/>
              </p:ext>
            </p:extLst>
          </p:nvPr>
        </p:nvGraphicFramePr>
        <p:xfrm>
          <a:off x="64639" y="4074097"/>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XRN5289 November 21 Major Release </a:t>
            </a:r>
          </a:p>
        </p:txBody>
      </p:sp>
      <p:graphicFrame>
        <p:nvGraphicFramePr>
          <p:cNvPr id="5" name="Table 4"/>
          <p:cNvGraphicFramePr>
            <a:graphicFrameLocks noGrp="1"/>
          </p:cNvGraphicFramePr>
          <p:nvPr>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lvl="0" algn="l">
                        <a:buNone/>
                      </a:pPr>
                      <a:r>
                        <a:rPr lang="en-GB" sz="1050" b="1" i="0" u="none" strike="noStrike" kern="1200" baseline="0" noProof="0" dirty="0">
                          <a:solidFill>
                            <a:schemeClr val="tx1"/>
                          </a:solidFill>
                          <a:latin typeface="Arial"/>
                        </a:rPr>
                        <a:t>No voting needed as for information only</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614479679"/>
              </p:ext>
            </p:extLst>
          </p:nvPr>
        </p:nvGraphicFramePr>
        <p:xfrm>
          <a:off x="71495" y="2910996"/>
          <a:ext cx="3528389" cy="881753"/>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a:cs typeface="Arial"/>
                        </a:rPr>
                        <a:t>N/A - See individual Change Proposals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38868236"/>
              </p:ext>
            </p:extLst>
          </p:nvPr>
        </p:nvGraphicFramePr>
        <p:xfrm>
          <a:off x="3995935" y="863136"/>
          <a:ext cx="5070837" cy="994761"/>
        </p:xfrm>
        <a:graphic>
          <a:graphicData uri="http://schemas.openxmlformats.org/drawingml/2006/table">
            <a:tbl>
              <a:tblPr firstRow="1" bandRow="1">
                <a:tableStyleId>{E8B1032C-EA38-4F05-BA0D-38AFFFC7BED3}</a:tableStyleId>
              </a:tblPr>
              <a:tblGrid>
                <a:gridCol w="5070837">
                  <a:extLst>
                    <a:ext uri="{9D8B030D-6E8A-4147-A177-3AD203B41FA5}">
                      <a16:colId xmlns:a16="http://schemas.microsoft.com/office/drawing/2014/main" val="20000"/>
                    </a:ext>
                  </a:extLst>
                </a:gridCol>
              </a:tblGrid>
              <a:tr h="2862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08465">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 request for this Change Proposal is to ensure that there is visibility to ChMC of the changes within scope of this release and progress of November 21 Major Release</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650597000"/>
              </p:ext>
            </p:extLst>
          </p:nvPr>
        </p:nvGraphicFramePr>
        <p:xfrm>
          <a:off x="64640" y="4618556"/>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376960459"/>
              </p:ext>
            </p:extLst>
          </p:nvPr>
        </p:nvGraphicFramePr>
        <p:xfrm>
          <a:off x="3995933" y="1980326"/>
          <a:ext cx="5070839" cy="2822144"/>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319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502517">
                <a:tc>
                  <a:txBody>
                    <a:bodyPr/>
                    <a:lstStyle/>
                    <a:p>
                      <a:pPr lvl="0" algn="l">
                        <a:lnSpc>
                          <a:spcPct val="100000"/>
                        </a:lnSpc>
                        <a:spcBef>
                          <a:spcPts val="0"/>
                        </a:spcBef>
                        <a:spcAft>
                          <a:spcPts val="0"/>
                        </a:spcAft>
                        <a:buNone/>
                      </a:pPr>
                      <a:r>
                        <a:rPr lang="en-US" sz="1050" b="0" i="0" u="none" strike="noStrike" kern="1200" baseline="0" noProof="0" dirty="0">
                          <a:latin typeface="+mn-lt"/>
                        </a:rPr>
                        <a:t>A parent XRN is required for November 21 Major Release</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There are 6 changes within this release</a:t>
                      </a:r>
                    </a:p>
                    <a:p>
                      <a:pPr lvl="0" algn="l">
                        <a:lnSpc>
                          <a:spcPct val="100000"/>
                        </a:lnSpc>
                        <a:spcBef>
                          <a:spcPts val="0"/>
                        </a:spcBef>
                        <a:spcAft>
                          <a:spcPts val="0"/>
                        </a:spcAft>
                        <a:buNone/>
                      </a:pPr>
                      <a:endParaRPr lang="en-US" sz="1050" b="0" i="0" u="none" strike="noStrike" kern="1200" baseline="0" noProof="0" dirty="0">
                        <a:latin typeface="+mn-lt"/>
                      </a:endParaRPr>
                    </a:p>
                    <a:p>
                      <a:pPr marL="171450" lvl="0" indent="-171450" algn="l">
                        <a:lnSpc>
                          <a:spcPct val="100000"/>
                        </a:lnSpc>
                        <a:spcBef>
                          <a:spcPts val="0"/>
                        </a:spcBef>
                        <a:spcAft>
                          <a:spcPts val="0"/>
                        </a:spcAft>
                        <a:buFont typeface="Arial" panose="020B0604020202020204" pitchFamily="34" charset="0"/>
                        <a:buChar char="•"/>
                      </a:pPr>
                      <a:r>
                        <a:rPr lang="en-US" sz="1050" b="0" i="0" u="none" strike="noStrike" kern="1200" baseline="0" noProof="0" dirty="0">
                          <a:latin typeface="+mn-lt"/>
                        </a:rPr>
                        <a:t>XRN4941 MOD0692 – Auto updates to meter read frequency</a:t>
                      </a:r>
                    </a:p>
                    <a:p>
                      <a:pPr marL="171450" lvl="0" indent="-171450" algn="l">
                        <a:lnSpc>
                          <a:spcPct val="100000"/>
                        </a:lnSpc>
                        <a:spcBef>
                          <a:spcPts val="0"/>
                        </a:spcBef>
                        <a:spcAft>
                          <a:spcPts val="0"/>
                        </a:spcAft>
                        <a:buFont typeface="Arial" panose="020B0604020202020204" pitchFamily="34" charset="0"/>
                        <a:buChar char="•"/>
                      </a:pPr>
                      <a:r>
                        <a:rPr lang="en-US" sz="1050" b="0" i="0" u="none" strike="noStrike" kern="1200" baseline="0" noProof="0" dirty="0">
                          <a:latin typeface="+mn-lt"/>
                        </a:rPr>
                        <a:t>XRN5007 Enhancement to reconciliation process where prevailing volume is zero</a:t>
                      </a:r>
                    </a:p>
                    <a:p>
                      <a:pPr marL="171450" lvl="0" indent="-171450" algn="l">
                        <a:lnSpc>
                          <a:spcPct val="100000"/>
                        </a:lnSpc>
                        <a:spcBef>
                          <a:spcPts val="0"/>
                        </a:spcBef>
                        <a:spcAft>
                          <a:spcPts val="0"/>
                        </a:spcAft>
                        <a:buFont typeface="Arial" panose="020B0604020202020204" pitchFamily="34" charset="0"/>
                        <a:buChar char="•"/>
                      </a:pPr>
                      <a:r>
                        <a:rPr lang="en-US" sz="1050" b="0" i="0" u="none" strike="noStrike" kern="1200" baseline="0" noProof="0" dirty="0">
                          <a:latin typeface="+mn-lt"/>
                        </a:rPr>
                        <a:t>XRN5072 Application and derivation of TTZ indicator and calculation of volume and energy (all classes)</a:t>
                      </a:r>
                    </a:p>
                    <a:p>
                      <a:pPr marL="171450" lvl="0" indent="-171450" algn="l">
                        <a:lnSpc>
                          <a:spcPct val="100000"/>
                        </a:lnSpc>
                        <a:spcBef>
                          <a:spcPts val="0"/>
                        </a:spcBef>
                        <a:spcAft>
                          <a:spcPts val="0"/>
                        </a:spcAft>
                        <a:buFont typeface="Arial" panose="020B0604020202020204" pitchFamily="34" charset="0"/>
                        <a:buChar char="•"/>
                      </a:pPr>
                      <a:r>
                        <a:rPr lang="en-US" sz="1050" b="0" i="0" u="none" strike="noStrike" kern="1200" baseline="0" noProof="0" dirty="0">
                          <a:latin typeface="+mn-lt"/>
                        </a:rPr>
                        <a:t>XRN5091 Deferral of creation of class change reads at transfer of ownership</a:t>
                      </a:r>
                    </a:p>
                    <a:p>
                      <a:pPr marL="171450" lvl="0" indent="-171450" algn="l">
                        <a:lnSpc>
                          <a:spcPct val="100000"/>
                        </a:lnSpc>
                        <a:spcBef>
                          <a:spcPts val="0"/>
                        </a:spcBef>
                        <a:spcAft>
                          <a:spcPts val="0"/>
                        </a:spcAft>
                        <a:buFont typeface="Arial" panose="020B0604020202020204" pitchFamily="34" charset="0"/>
                        <a:buChar char="•"/>
                      </a:pPr>
                      <a:r>
                        <a:rPr lang="en-US" sz="1050" b="0" i="0" u="none" strike="noStrike" kern="1200" baseline="0" noProof="0" dirty="0">
                          <a:latin typeface="+mn-lt"/>
                        </a:rPr>
                        <a:t>XRN5142 SEC (MOD) -New allowable values for DCC service flag in DXI file from DCC</a:t>
                      </a:r>
                    </a:p>
                    <a:p>
                      <a:pPr marL="171450" lvl="0" indent="-171450" algn="l">
                        <a:lnSpc>
                          <a:spcPct val="100000"/>
                        </a:lnSpc>
                        <a:spcBef>
                          <a:spcPts val="0"/>
                        </a:spcBef>
                        <a:spcAft>
                          <a:spcPts val="0"/>
                        </a:spcAft>
                        <a:buFont typeface="Arial" panose="020B0604020202020204" pitchFamily="34" charset="0"/>
                        <a:buChar char="•"/>
                      </a:pPr>
                      <a:r>
                        <a:rPr lang="en-US" sz="1050" b="0" i="0" u="none" strike="noStrike" kern="1200" baseline="0" noProof="0" dirty="0">
                          <a:latin typeface="+mn-lt"/>
                        </a:rPr>
                        <a:t>XRN5180 Inner tolerance validation for replacement reads and read insertions</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000491099"/>
              </p:ext>
            </p:extLst>
          </p:nvPr>
        </p:nvGraphicFramePr>
        <p:xfrm>
          <a:off x="71495" y="3874182"/>
          <a:ext cx="3528393" cy="662940"/>
        </p:xfrm>
        <a:graphic>
          <a:graphicData uri="http://schemas.openxmlformats.org/drawingml/2006/table">
            <a:tbl>
              <a:tblPr firstRow="1" bandRow="1">
                <a:tableStyleId>{FABFCF23-3B69-468F-B69F-88F6DE6A72F2}</a:tableStyleId>
              </a:tblPr>
              <a:tblGrid>
                <a:gridCol w="1692190">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Mixed Regulatory and 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62655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XRN5294 Minor Release Drop 9 </a:t>
            </a:r>
          </a:p>
        </p:txBody>
      </p:sp>
      <p:graphicFrame>
        <p:nvGraphicFramePr>
          <p:cNvPr id="5" name="Table 4"/>
          <p:cNvGraphicFramePr>
            <a:graphicFrameLocks noGrp="1"/>
          </p:cNvGraphicFramePr>
          <p:nvPr>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lvl="0" algn="l">
                        <a:buNone/>
                      </a:pPr>
                      <a:r>
                        <a:rPr lang="en-GB" sz="1050" b="1" i="0" u="none" strike="noStrike" kern="1200" baseline="0" noProof="0" dirty="0">
                          <a:solidFill>
                            <a:schemeClr val="tx1"/>
                          </a:solidFill>
                          <a:latin typeface="Arial"/>
                        </a:rPr>
                        <a:t>No voting needed as for information only</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883786087"/>
              </p:ext>
            </p:extLst>
          </p:nvPr>
        </p:nvGraphicFramePr>
        <p:xfrm>
          <a:off x="71498" y="2950522"/>
          <a:ext cx="3528389" cy="881753"/>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mn-lt"/>
                          <a:cs typeface="Arial"/>
                        </a:rPr>
                        <a:t>N/A - See individual Change Proposals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455332708"/>
              </p:ext>
            </p:extLst>
          </p:nvPr>
        </p:nvGraphicFramePr>
        <p:xfrm>
          <a:off x="3995935" y="863136"/>
          <a:ext cx="5070837" cy="1517880"/>
        </p:xfrm>
        <a:graphic>
          <a:graphicData uri="http://schemas.openxmlformats.org/drawingml/2006/table">
            <a:tbl>
              <a:tblPr firstRow="1" bandRow="1">
                <a:tableStyleId>{E8B1032C-EA38-4F05-BA0D-38AFFFC7BED3}</a:tableStyleId>
              </a:tblPr>
              <a:tblGrid>
                <a:gridCol w="5070837">
                  <a:extLst>
                    <a:ext uri="{9D8B030D-6E8A-4147-A177-3AD203B41FA5}">
                      <a16:colId xmlns:a16="http://schemas.microsoft.com/office/drawing/2014/main" val="20000"/>
                    </a:ext>
                  </a:extLst>
                </a:gridCol>
              </a:tblGrid>
              <a:tr h="2848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Problem</a:t>
                      </a:r>
                      <a:r>
                        <a:rPr lang="en-GB" sz="1100" b="1" kern="1200" baseline="0">
                          <a:solidFill>
                            <a:schemeClr val="tx1"/>
                          </a:solidFill>
                          <a:latin typeface="+mn-lt"/>
                          <a:ea typeface="+mn-ea"/>
                          <a:cs typeface="+mn-cs"/>
                        </a:rPr>
                        <a:t> Statement</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233010">
                <a:tc>
                  <a:txBody>
                    <a:body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sz="1050" b="0" i="0" u="none" strike="noStrike" kern="1200" baseline="0" noProof="0" dirty="0">
                          <a:solidFill>
                            <a:schemeClr val="tx1"/>
                          </a:solidFill>
                          <a:latin typeface="+mn-lt"/>
                          <a:ea typeface="+mn-ea"/>
                          <a:cs typeface="+mn-cs"/>
                        </a:rPr>
                        <a:t>The request for this Change Proposal is to ensure that there is visibility to ChMC of the Changes and progress of Minor Release Drop 9</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256332286"/>
              </p:ext>
            </p:extLst>
          </p:nvPr>
        </p:nvGraphicFramePr>
        <p:xfrm>
          <a:off x="50412" y="4580186"/>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378737760"/>
              </p:ext>
            </p:extLst>
          </p:nvPr>
        </p:nvGraphicFramePr>
        <p:xfrm>
          <a:off x="3995935" y="2628900"/>
          <a:ext cx="5070839" cy="2222782"/>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3497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873015">
                <a:tc>
                  <a:txBody>
                    <a:bodyPr/>
                    <a:lstStyle/>
                    <a:p>
                      <a:pPr lvl="0" algn="l">
                        <a:lnSpc>
                          <a:spcPct val="100000"/>
                        </a:lnSpc>
                        <a:spcBef>
                          <a:spcPts val="0"/>
                        </a:spcBef>
                        <a:spcAft>
                          <a:spcPts val="0"/>
                        </a:spcAft>
                        <a:buNone/>
                      </a:pPr>
                      <a:r>
                        <a:rPr lang="en-US" sz="1050" b="0" i="0" u="none" strike="noStrike" kern="1200" baseline="0" noProof="0" dirty="0">
                          <a:latin typeface="+mn-lt"/>
                        </a:rPr>
                        <a:t>A parent XRN is required for Minor Release Drop 9</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There are 2 changes within this drop</a:t>
                      </a:r>
                    </a:p>
                    <a:p>
                      <a:pPr lvl="0" algn="l">
                        <a:lnSpc>
                          <a:spcPct val="100000"/>
                        </a:lnSpc>
                        <a:spcBef>
                          <a:spcPts val="0"/>
                        </a:spcBef>
                        <a:spcAft>
                          <a:spcPts val="0"/>
                        </a:spcAft>
                        <a:buNone/>
                      </a:pPr>
                      <a:endParaRPr lang="en-US" sz="1050" b="0" i="0" u="none" strike="noStrike" kern="1200" baseline="0" noProof="0" dirty="0">
                        <a:latin typeface="+mn-lt"/>
                      </a:endParaRPr>
                    </a:p>
                    <a:p>
                      <a:pPr marL="171450" lvl="0" indent="-171450" algn="l">
                        <a:lnSpc>
                          <a:spcPct val="100000"/>
                        </a:lnSpc>
                        <a:spcBef>
                          <a:spcPts val="0"/>
                        </a:spcBef>
                        <a:spcAft>
                          <a:spcPts val="0"/>
                        </a:spcAft>
                        <a:buFont typeface="Arial" panose="020B0604020202020204" pitchFamily="34" charset="0"/>
                        <a:buChar char="•"/>
                      </a:pPr>
                      <a:r>
                        <a:rPr lang="en-US" sz="1050" b="0" i="0" u="none" strike="noStrike" kern="1200" baseline="0" noProof="0" dirty="0">
                          <a:latin typeface="+mn-lt"/>
                        </a:rPr>
                        <a:t>XRN5080 Failure to Supply Gas (FSG/GSOP1) – This is a change to the FSG process for DN’s</a:t>
                      </a:r>
                    </a:p>
                    <a:p>
                      <a:pPr marL="171450" lvl="0" indent="-171450" algn="l">
                        <a:lnSpc>
                          <a:spcPct val="100000"/>
                        </a:lnSpc>
                        <a:spcBef>
                          <a:spcPts val="0"/>
                        </a:spcBef>
                        <a:spcAft>
                          <a:spcPts val="0"/>
                        </a:spcAft>
                        <a:buFont typeface="Arial" panose="020B0604020202020204" pitchFamily="34" charset="0"/>
                        <a:buChar char="•"/>
                      </a:pPr>
                      <a:endParaRPr lang="en-US" sz="1050" b="0" i="0" u="none" strike="noStrike" kern="1200" baseline="0" noProof="0" dirty="0">
                        <a:latin typeface="+mn-lt"/>
                      </a:endParaRPr>
                    </a:p>
                    <a:p>
                      <a:pPr marL="171450" lvl="0" indent="-171450" algn="l">
                        <a:lnSpc>
                          <a:spcPct val="100000"/>
                        </a:lnSpc>
                        <a:spcBef>
                          <a:spcPts val="0"/>
                        </a:spcBef>
                        <a:spcAft>
                          <a:spcPts val="0"/>
                        </a:spcAft>
                        <a:buFont typeface="Arial" panose="020B0604020202020204" pitchFamily="34" charset="0"/>
                        <a:buChar char="•"/>
                      </a:pPr>
                      <a:r>
                        <a:rPr lang="en-US" sz="1050" b="0" i="0" u="none" strike="noStrike" kern="1200" baseline="0" noProof="0" dirty="0">
                          <a:latin typeface="+mn-lt"/>
                        </a:rPr>
                        <a:t>XRN5135 -Add customer address to invoices – This is a change to ensure inclusion of the registered name and address to invoices for DN’s </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349883828"/>
              </p:ext>
            </p:extLst>
          </p:nvPr>
        </p:nvGraphicFramePr>
        <p:xfrm>
          <a:off x="71492" y="3917878"/>
          <a:ext cx="3528393" cy="502920"/>
        </p:xfrm>
        <a:graphic>
          <a:graphicData uri="http://schemas.openxmlformats.org/drawingml/2006/table">
            <a:tbl>
              <a:tblPr firstRow="1" bandRow="1">
                <a:tableStyleId>{FABFCF23-3B69-468F-B69F-88F6DE6A72F2}</a:tableStyleId>
              </a:tblPr>
              <a:tblGrid>
                <a:gridCol w="1692190">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Non Regulatory</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239163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255295"/>
            <a:ext cx="8856984" cy="232964"/>
          </a:xfrm>
        </p:spPr>
        <p:txBody>
          <a:bodyPr>
            <a:noAutofit/>
          </a:bodyPr>
          <a:lstStyle/>
          <a:p>
            <a:r>
              <a:rPr lang="en-US" sz="1600" dirty="0"/>
              <a:t>XRN5307 Amendments to V15 of the Service Description Table</a:t>
            </a:r>
          </a:p>
        </p:txBody>
      </p:sp>
      <p:graphicFrame>
        <p:nvGraphicFramePr>
          <p:cNvPr id="5" name="Table 4"/>
          <p:cNvGraphicFramePr>
            <a:graphicFrameLocks noGrp="1"/>
          </p:cNvGraphicFramePr>
          <p:nvPr>
            <p:extLst/>
          </p:nvPr>
        </p:nvGraphicFramePr>
        <p:xfrm>
          <a:off x="71497" y="860859"/>
          <a:ext cx="3528387" cy="196503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1024926">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lvl="0" algn="l">
                        <a:buNone/>
                      </a:pPr>
                      <a:r>
                        <a:rPr lang="en-GB" sz="1050" b="1" i="0" u="none" strike="noStrike" kern="1200" baseline="0" noProof="0" dirty="0">
                          <a:solidFill>
                            <a:schemeClr val="tx1"/>
                          </a:solidFill>
                          <a:latin typeface="Arial"/>
                        </a:rPr>
                        <a:t>No voting needed as for information only</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518490116"/>
              </p:ext>
            </p:extLst>
          </p:nvPr>
        </p:nvGraphicFramePr>
        <p:xfrm>
          <a:off x="71498" y="2950522"/>
          <a:ext cx="3528389" cy="881753"/>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853900">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Arial"/>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FF0000"/>
                          </a:solidFill>
                          <a:latin typeface="+mn-lt"/>
                          <a:ea typeface="+mn-ea"/>
                          <a:cs typeface="+mn-cs"/>
                          <a:hlinkClick r:id="rId2"/>
                        </a:rPr>
                        <a:t>Link to CP</a:t>
                      </a:r>
                      <a:endParaRPr lang="en-GB" sz="105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795205117"/>
              </p:ext>
            </p:extLst>
          </p:nvPr>
        </p:nvGraphicFramePr>
        <p:xfrm>
          <a:off x="50412" y="4580186"/>
          <a:ext cx="3528392"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63270597"/>
              </p:ext>
            </p:extLst>
          </p:nvPr>
        </p:nvGraphicFramePr>
        <p:xfrm>
          <a:off x="4001662" y="852015"/>
          <a:ext cx="4848649" cy="4114997"/>
        </p:xfrm>
        <a:graphic>
          <a:graphicData uri="http://schemas.openxmlformats.org/drawingml/2006/table">
            <a:tbl>
              <a:tblPr firstRow="1" bandRow="1">
                <a:tableStyleId>{E8B1032C-EA38-4F05-BA0D-38AFFFC7BED3}</a:tableStyleId>
              </a:tblPr>
              <a:tblGrid>
                <a:gridCol w="4848649">
                  <a:extLst>
                    <a:ext uri="{9D8B030D-6E8A-4147-A177-3AD203B41FA5}">
                      <a16:colId xmlns:a16="http://schemas.microsoft.com/office/drawing/2014/main" val="20000"/>
                    </a:ext>
                  </a:extLst>
                </a:gridCol>
              </a:tblGrid>
              <a:tr h="259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836721">
                <a:tc>
                  <a:txBody>
                    <a:bodyPr/>
                    <a:lstStyle/>
                    <a:p>
                      <a:pPr lvl="0" algn="l">
                        <a:lnSpc>
                          <a:spcPct val="100000"/>
                        </a:lnSpc>
                        <a:spcBef>
                          <a:spcPts val="0"/>
                        </a:spcBef>
                        <a:spcAft>
                          <a:spcPts val="0"/>
                        </a:spcAft>
                        <a:buNone/>
                      </a:pPr>
                      <a:r>
                        <a:rPr lang="en-US" sz="900" b="0" i="0" u="none" strike="noStrike" kern="1200" baseline="0" noProof="0" dirty="0">
                          <a:latin typeface="+mn-lt"/>
                        </a:rPr>
                        <a:t>It is proposed to add 3 new service lines to support the Deed of Undertaking Process to reflect that Xoserve will be administering a consolidated Deed of Undertaking on behalf of IGTs when new Suppliers enter the market. </a:t>
                      </a:r>
                    </a:p>
                    <a:p>
                      <a:pPr lvl="0" algn="l">
                        <a:lnSpc>
                          <a:spcPct val="100000"/>
                        </a:lnSpc>
                        <a:spcBef>
                          <a:spcPts val="0"/>
                        </a:spcBef>
                        <a:spcAft>
                          <a:spcPts val="0"/>
                        </a:spcAft>
                        <a:buNone/>
                      </a:pPr>
                      <a:endParaRPr lang="en-US" sz="900" b="0" i="0" u="none" strike="noStrike" kern="1200" baseline="0" noProof="0" dirty="0">
                        <a:latin typeface="+mn-lt"/>
                      </a:endParaRPr>
                    </a:p>
                    <a:p>
                      <a:pPr lvl="0" algn="l">
                        <a:lnSpc>
                          <a:spcPct val="100000"/>
                        </a:lnSpc>
                        <a:spcBef>
                          <a:spcPts val="0"/>
                        </a:spcBef>
                        <a:spcAft>
                          <a:spcPts val="0"/>
                        </a:spcAft>
                        <a:buNone/>
                      </a:pPr>
                      <a:r>
                        <a:rPr lang="en-US" sz="900" b="0" i="0" u="none" strike="noStrike" kern="1200" baseline="0" noProof="0" dirty="0">
                          <a:latin typeface="+mn-lt"/>
                        </a:rPr>
                        <a:t>Service line ref	&amp; Description</a:t>
                      </a:r>
                    </a:p>
                    <a:p>
                      <a:pPr lvl="0" algn="l">
                        <a:lnSpc>
                          <a:spcPct val="100000"/>
                        </a:lnSpc>
                        <a:spcBef>
                          <a:spcPts val="0"/>
                        </a:spcBef>
                        <a:spcAft>
                          <a:spcPts val="0"/>
                        </a:spcAft>
                        <a:buNone/>
                      </a:pPr>
                      <a:endParaRPr lang="en-US" sz="900" b="0" i="0" u="none" strike="noStrike" kern="1200" baseline="0" noProof="0" dirty="0">
                        <a:latin typeface="+mn-lt"/>
                      </a:endParaRPr>
                    </a:p>
                    <a:p>
                      <a:pPr marL="171450" lvl="0" indent="-171450" algn="l">
                        <a:lnSpc>
                          <a:spcPct val="100000"/>
                        </a:lnSpc>
                        <a:spcBef>
                          <a:spcPts val="0"/>
                        </a:spcBef>
                        <a:spcAft>
                          <a:spcPts val="0"/>
                        </a:spcAft>
                        <a:buFont typeface="Arial" panose="020B0604020202020204" pitchFamily="34" charset="0"/>
                        <a:buChar char="•"/>
                      </a:pPr>
                      <a:r>
                        <a:rPr lang="en-US" sz="900" b="0" i="0" u="none" strike="noStrike" kern="1200" baseline="0" noProof="0" dirty="0" err="1">
                          <a:latin typeface="+mn-lt"/>
                        </a:rPr>
                        <a:t>ASiGT</a:t>
                      </a:r>
                      <a:r>
                        <a:rPr lang="en-US" sz="900" b="0" i="0" u="none" strike="noStrike" kern="1200" baseline="0" noProof="0" dirty="0">
                          <a:latin typeface="+mn-lt"/>
                        </a:rPr>
                        <a:t> CS SA9 03 - Coordinate the deed of undertaking on behalf of </a:t>
                      </a:r>
                      <a:r>
                        <a:rPr lang="en-US" sz="900" b="0" i="0" u="none" strike="noStrike" kern="1200" baseline="0" noProof="0" dirty="0" err="1">
                          <a:latin typeface="+mn-lt"/>
                        </a:rPr>
                        <a:t>iGTs</a:t>
                      </a:r>
                      <a:r>
                        <a:rPr lang="en-US" sz="900" b="0" i="0" u="none" strike="noStrike" kern="1200" baseline="0" noProof="0" dirty="0">
                          <a:latin typeface="+mn-lt"/>
                        </a:rPr>
                        <a:t> in response to an application from a licensed applicant supplier</a:t>
                      </a:r>
                    </a:p>
                    <a:p>
                      <a:pPr marL="171450" lvl="0" indent="-171450" algn="l">
                        <a:lnSpc>
                          <a:spcPct val="100000"/>
                        </a:lnSpc>
                        <a:spcBef>
                          <a:spcPts val="0"/>
                        </a:spcBef>
                        <a:spcAft>
                          <a:spcPts val="0"/>
                        </a:spcAft>
                        <a:buFont typeface="Arial" panose="020B0604020202020204" pitchFamily="34" charset="0"/>
                        <a:buChar char="•"/>
                      </a:pPr>
                      <a:r>
                        <a:rPr lang="en-US" sz="900" b="0" i="0" u="none" strike="noStrike" kern="1200" baseline="0" noProof="0" dirty="0" err="1">
                          <a:latin typeface="+mn-lt"/>
                        </a:rPr>
                        <a:t>ASiGT</a:t>
                      </a:r>
                      <a:r>
                        <a:rPr lang="en-US" sz="900" b="0" i="0" u="none" strike="noStrike" kern="1200" baseline="0" noProof="0" dirty="0">
                          <a:latin typeface="+mn-lt"/>
                        </a:rPr>
                        <a:t> CS SA9 04 - Coordinate the deed of undertaking on behalf of </a:t>
                      </a:r>
                      <a:r>
                        <a:rPr lang="en-US" sz="900" b="0" i="0" u="none" strike="noStrike" kern="1200" baseline="0" noProof="0" dirty="0" err="1">
                          <a:latin typeface="+mn-lt"/>
                        </a:rPr>
                        <a:t>iGTs</a:t>
                      </a:r>
                      <a:r>
                        <a:rPr lang="en-US" sz="900" b="0" i="0" u="none" strike="noStrike" kern="1200" baseline="0" noProof="0" dirty="0">
                          <a:latin typeface="+mn-lt"/>
                        </a:rPr>
                        <a:t> in response to an application from a new IGT</a:t>
                      </a:r>
                    </a:p>
                    <a:p>
                      <a:pPr marL="171450" lvl="0" indent="-171450" algn="l">
                        <a:lnSpc>
                          <a:spcPct val="100000"/>
                        </a:lnSpc>
                        <a:spcBef>
                          <a:spcPts val="0"/>
                        </a:spcBef>
                        <a:spcAft>
                          <a:spcPts val="0"/>
                        </a:spcAft>
                        <a:buFont typeface="Arial" panose="020B0604020202020204" pitchFamily="34" charset="0"/>
                        <a:buChar char="•"/>
                      </a:pPr>
                      <a:r>
                        <a:rPr lang="en-US" sz="900" b="0" i="0" u="none" strike="noStrike" kern="1200" baseline="0" noProof="0" dirty="0">
                          <a:latin typeface="+mn-lt"/>
                        </a:rPr>
                        <a:t>ASGT-CS SA9-14 - Coordinate a deed a Deed of Undertaking on behalf of the DNs and NTS</a:t>
                      </a:r>
                    </a:p>
                    <a:p>
                      <a:pPr marL="171450" lvl="0" indent="-171450" algn="l">
                        <a:lnSpc>
                          <a:spcPct val="100000"/>
                        </a:lnSpc>
                        <a:spcBef>
                          <a:spcPts val="0"/>
                        </a:spcBef>
                        <a:spcAft>
                          <a:spcPts val="0"/>
                        </a:spcAft>
                        <a:buFont typeface="Arial" panose="020B0604020202020204" pitchFamily="34" charset="0"/>
                        <a:buChar char="•"/>
                      </a:pPr>
                      <a:endParaRPr lang="en-US" sz="900" b="0" i="0" u="none" strike="noStrike" kern="1200" baseline="0" noProof="0" dirty="0">
                        <a:latin typeface="+mn-lt"/>
                      </a:endParaRPr>
                    </a:p>
                    <a:p>
                      <a:pPr lvl="0" algn="l">
                        <a:lnSpc>
                          <a:spcPct val="100000"/>
                        </a:lnSpc>
                        <a:spcBef>
                          <a:spcPts val="0"/>
                        </a:spcBef>
                        <a:spcAft>
                          <a:spcPts val="0"/>
                        </a:spcAft>
                        <a:buNone/>
                      </a:pPr>
                      <a:r>
                        <a:rPr lang="en-US" sz="1000" b="1" i="0" u="none" strike="noStrike" kern="1200" baseline="0" noProof="0" dirty="0">
                          <a:latin typeface="+mn-lt"/>
                        </a:rPr>
                        <a:t>Amendments to support Mod 0780s</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A number of references to section G have been made to the Service Description table to reflect changes made in support of Mod 0780s – </a:t>
                      </a:r>
                      <a:r>
                        <a:rPr lang="en-US" sz="1000" b="0" i="0" u="none" strike="noStrike" kern="1200" baseline="0" noProof="0" dirty="0" err="1">
                          <a:latin typeface="+mn-lt"/>
                        </a:rPr>
                        <a:t>‘Re</a:t>
                      </a:r>
                      <a:r>
                        <a:rPr lang="en-US" sz="1000" b="0" i="0" u="none" strike="noStrike" kern="1200" baseline="0" noProof="0" dirty="0">
                          <a:latin typeface="+mn-lt"/>
                        </a:rPr>
                        <a:t>-ordering of the UNC in advance of Faster Switching’. The mod was to re-align the UNC to match the re-ordering as per the legal text that was proposed for the switching </a:t>
                      </a:r>
                      <a:r>
                        <a:rPr lang="en-US" sz="1000" b="0" i="0" u="none" strike="noStrike" kern="1200" baseline="0" noProof="0" dirty="0" err="1">
                          <a:latin typeface="+mn-lt"/>
                        </a:rPr>
                        <a:t>programme</a:t>
                      </a:r>
                      <a:r>
                        <a:rPr lang="en-US" sz="1000" b="0" i="0" u="none" strike="noStrike" kern="1200" baseline="0" noProof="0" dirty="0">
                          <a:latin typeface="+mn-lt"/>
                        </a:rPr>
                        <a:t>. The work that was carried out for the legal text changes was carried out by Dentons who made a number of changes to TPD Section G as which included re-ordering the current text (at that time) and the removal of TPD Sections G1.19, G5 and G6 to  be reinstated within TPD Sections J1.9,TPD Section B, Annex B-3 and TPD Section B8.</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See CP for full description</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5988286"/>
              </p:ext>
            </p:extLst>
          </p:nvPr>
        </p:nvGraphicFramePr>
        <p:xfrm>
          <a:off x="71492" y="3917878"/>
          <a:ext cx="3528393" cy="502920"/>
        </p:xfrm>
        <a:graphic>
          <a:graphicData uri="http://schemas.openxmlformats.org/drawingml/2006/table">
            <a:tbl>
              <a:tblPr firstRow="1" bandRow="1">
                <a:tableStyleId>{FABFCF23-3B69-468F-B69F-88F6DE6A72F2}</a:tableStyleId>
              </a:tblPr>
              <a:tblGrid>
                <a:gridCol w="1692190">
                  <a:extLst>
                    <a:ext uri="{9D8B030D-6E8A-4147-A177-3AD203B41FA5}">
                      <a16:colId xmlns:a16="http://schemas.microsoft.com/office/drawing/2014/main" val="3477608926"/>
                    </a:ext>
                  </a:extLst>
                </a:gridCol>
                <a:gridCol w="1836203">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98612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253"/>
            <a:ext cx="8229600" cy="438497"/>
          </a:xfrm>
        </p:spPr>
        <p:txBody>
          <a:bodyPr>
            <a:normAutofit fontScale="90000"/>
          </a:bodyPr>
          <a:lstStyle/>
          <a:p>
            <a:r>
              <a:rPr lang="en-GB" sz="2700" dirty="0"/>
              <a:t>Change Proposals Updates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r>
              <a:rPr lang="en-US" sz="1800" dirty="0">
                <a:latin typeface="Arial"/>
                <a:cs typeface="Arial"/>
              </a:rPr>
              <a:t>XRN5218 CDSP provision of Class 1 read service (Mod 0710) </a:t>
            </a:r>
            <a:endParaRPr lang="en-GB" sz="1800" dirty="0"/>
          </a:p>
        </p:txBody>
      </p:sp>
    </p:spTree>
    <p:extLst>
      <p:ext uri="{BB962C8B-B14F-4D97-AF65-F5344CB8AC3E}">
        <p14:creationId xmlns:p14="http://schemas.microsoft.com/office/powerpoint/2010/main" val="316671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BCCCBD-97CA-467E-88FB-8C0043A65C35}"/>
              </a:ext>
            </a:extLst>
          </p:cNvPr>
          <p:cNvSpPr txBox="1"/>
          <p:nvPr/>
        </p:nvSpPr>
        <p:spPr>
          <a:xfrm>
            <a:off x="971600" y="4845189"/>
            <a:ext cx="8001543" cy="215444"/>
          </a:xfrm>
          <a:prstGeom prst="rect">
            <a:avLst/>
          </a:prstGeom>
          <a:noFill/>
        </p:spPr>
        <p:txBody>
          <a:bodyPr wrap="square" rtlCol="0">
            <a:spAutoFit/>
          </a:bodyPr>
          <a:lstStyle/>
          <a:p>
            <a:r>
              <a:rPr lang="en-GB" sz="800" dirty="0">
                <a:solidFill>
                  <a:srgbClr val="0070C0"/>
                </a:solidFill>
              </a:rPr>
              <a:t>Please Note: The implementation dates for each of the Capabilities are subject to change following completion of the respective Capability design activities</a:t>
            </a:r>
          </a:p>
        </p:txBody>
      </p:sp>
      <p:pic>
        <p:nvPicPr>
          <p:cNvPr id="2" name="Picture 1">
            <a:extLst>
              <a:ext uri="{FF2B5EF4-FFF2-40B4-BE49-F238E27FC236}">
                <a16:creationId xmlns:a16="http://schemas.microsoft.com/office/drawing/2014/main" id="{B676324C-87F2-4AAE-BE24-3345F430058D}"/>
              </a:ext>
            </a:extLst>
          </p:cNvPr>
          <p:cNvPicPr>
            <a:picLocks noChangeAspect="1"/>
          </p:cNvPicPr>
          <p:nvPr/>
        </p:nvPicPr>
        <p:blipFill>
          <a:blip r:embed="rId2"/>
          <a:stretch>
            <a:fillRect/>
          </a:stretch>
        </p:blipFill>
        <p:spPr>
          <a:xfrm>
            <a:off x="582440" y="195486"/>
            <a:ext cx="7979120" cy="4649703"/>
          </a:xfrm>
          <a:prstGeom prst="rect">
            <a:avLst/>
          </a:prstGeom>
        </p:spPr>
      </p:pic>
    </p:spTree>
    <p:extLst>
      <p:ext uri="{BB962C8B-B14F-4D97-AF65-F5344CB8AC3E}">
        <p14:creationId xmlns:p14="http://schemas.microsoft.com/office/powerpoint/2010/main" val="171686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br>
              <a:rPr lang="en-GB" sz="2000" dirty="0">
                <a:latin typeface="Arial"/>
                <a:cs typeface="Arial"/>
              </a:rPr>
            </a:br>
            <a:r>
              <a:rPr lang="en-GB" sz="2000" dirty="0">
                <a:latin typeface="Arial"/>
                <a:cs typeface="Arial"/>
              </a:rPr>
              <a:t>3.4 New Change Proposals – Post Solution Review</a:t>
            </a:r>
            <a:br>
              <a:rPr lang="en-GB" sz="2000" dirty="0"/>
            </a:br>
            <a:endParaRPr lang="en-GB" sz="2000" dirty="0">
              <a:solidFill>
                <a:schemeClr val="tx1"/>
              </a:solidFill>
            </a:endParaRPr>
          </a:p>
        </p:txBody>
      </p:sp>
      <p:sp>
        <p:nvSpPr>
          <p:cNvPr id="3" name="Content Placeholder 2">
            <a:extLst>
              <a:ext uri="{FF2B5EF4-FFF2-40B4-BE49-F238E27FC236}">
                <a16:creationId xmlns:a16="http://schemas.microsoft.com/office/drawing/2014/main" id="{898FE0DB-91C9-45CB-9CC1-FFC92E9529F1}"/>
              </a:ext>
            </a:extLst>
          </p:cNvPr>
          <p:cNvSpPr>
            <a:spLocks noGrp="1"/>
          </p:cNvSpPr>
          <p:nvPr>
            <p:ph idx="1"/>
          </p:nvPr>
        </p:nvSpPr>
        <p:spPr/>
        <p:txBody>
          <a:bodyPr>
            <a:normAutofit/>
          </a:bodyPr>
          <a:lstStyle/>
          <a:p>
            <a:pPr lvl="0"/>
            <a:r>
              <a:rPr lang="en-US" sz="1800" dirty="0"/>
              <a:t>XRN5007 Correction in the reconciliation process when volume is zero</a:t>
            </a:r>
          </a:p>
          <a:p>
            <a:pPr lvl="0"/>
            <a:endParaRPr lang="en-US" sz="1800" dirty="0"/>
          </a:p>
          <a:p>
            <a:pPr lvl="0"/>
            <a:r>
              <a:rPr lang="en-US" sz="1800" dirty="0"/>
              <a:t>XRN5038 Convert Class 2, 3 or 4 meter points to Class 1 when G1.6.15 criteria are met (MOD 0691)</a:t>
            </a:r>
          </a:p>
          <a:p>
            <a:pPr lvl="0"/>
            <a:endParaRPr lang="en-US" sz="1800" dirty="0"/>
          </a:p>
          <a:p>
            <a:pPr lvl="0"/>
            <a:r>
              <a:rPr lang="en-US" sz="1800" dirty="0"/>
              <a:t>XRN5072 Application and derivation of TTZ indicator and calculation of volume and energy – all classes</a:t>
            </a:r>
          </a:p>
          <a:p>
            <a:pPr lvl="0"/>
            <a:endParaRPr lang="en-US" sz="1800" dirty="0"/>
          </a:p>
          <a:p>
            <a:pPr lvl="0"/>
            <a:r>
              <a:rPr lang="en-US" sz="1800" dirty="0"/>
              <a:t>XRN5180 Inner Tolerance Validation for replacement reads and read insertions</a:t>
            </a:r>
          </a:p>
          <a:p>
            <a:pPr marL="0" lvl="0" indent="0">
              <a:buNone/>
            </a:pPr>
            <a:endParaRPr lang="en-GB" sz="1800" dirty="0"/>
          </a:p>
        </p:txBody>
      </p:sp>
    </p:spTree>
    <p:extLst>
      <p:ext uri="{BB962C8B-B14F-4D97-AF65-F5344CB8AC3E}">
        <p14:creationId xmlns:p14="http://schemas.microsoft.com/office/powerpoint/2010/main" val="85292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7580"/>
          </a:xfrm>
        </p:spPr>
        <p:txBody>
          <a:bodyPr>
            <a:normAutofit fontScale="90000"/>
          </a:bodyPr>
          <a:lstStyle/>
          <a:p>
            <a:r>
              <a:rPr lang="en-US" sz="2000" dirty="0"/>
              <a:t>XRN5007 Correction in the reconciliation process when volume is zero</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1784104345"/>
              </p:ext>
            </p:extLst>
          </p:nvPr>
        </p:nvGraphicFramePr>
        <p:xfrm>
          <a:off x="215515" y="637579"/>
          <a:ext cx="8712969" cy="4068487"/>
        </p:xfrm>
        <a:graphic>
          <a:graphicData uri="http://schemas.openxmlformats.org/drawingml/2006/table">
            <a:tbl>
              <a:tblPr firstRow="1" firstCol="1" bandRow="1">
                <a:tableStyleId>{5940675A-B579-460E-94D1-54222C63F5DA}</a:tableStyleId>
              </a:tblPr>
              <a:tblGrid>
                <a:gridCol w="2293769">
                  <a:extLst>
                    <a:ext uri="{9D8B030D-6E8A-4147-A177-3AD203B41FA5}">
                      <a16:colId xmlns:a16="http://schemas.microsoft.com/office/drawing/2014/main" val="20001"/>
                    </a:ext>
                  </a:extLst>
                </a:gridCol>
                <a:gridCol w="886046">
                  <a:extLst>
                    <a:ext uri="{9D8B030D-6E8A-4147-A177-3AD203B41FA5}">
                      <a16:colId xmlns:a16="http://schemas.microsoft.com/office/drawing/2014/main" val="3321704233"/>
                    </a:ext>
                  </a:extLst>
                </a:gridCol>
                <a:gridCol w="829340">
                  <a:extLst>
                    <a:ext uri="{9D8B030D-6E8A-4147-A177-3AD203B41FA5}">
                      <a16:colId xmlns:a16="http://schemas.microsoft.com/office/drawing/2014/main" val="20002"/>
                    </a:ext>
                  </a:extLst>
                </a:gridCol>
                <a:gridCol w="708837">
                  <a:extLst>
                    <a:ext uri="{9D8B030D-6E8A-4147-A177-3AD203B41FA5}">
                      <a16:colId xmlns:a16="http://schemas.microsoft.com/office/drawing/2014/main" val="20003"/>
                    </a:ext>
                  </a:extLst>
                </a:gridCol>
                <a:gridCol w="751367">
                  <a:extLst>
                    <a:ext uri="{9D8B030D-6E8A-4147-A177-3AD203B41FA5}">
                      <a16:colId xmlns:a16="http://schemas.microsoft.com/office/drawing/2014/main" val="20004"/>
                    </a:ext>
                  </a:extLst>
                </a:gridCol>
                <a:gridCol w="744279">
                  <a:extLst>
                    <a:ext uri="{9D8B030D-6E8A-4147-A177-3AD203B41FA5}">
                      <a16:colId xmlns:a16="http://schemas.microsoft.com/office/drawing/2014/main" val="20005"/>
                    </a:ext>
                  </a:extLst>
                </a:gridCol>
                <a:gridCol w="2499331">
                  <a:extLst>
                    <a:ext uri="{9D8B030D-6E8A-4147-A177-3AD203B41FA5}">
                      <a16:colId xmlns:a16="http://schemas.microsoft.com/office/drawing/2014/main" val="20010"/>
                    </a:ext>
                  </a:extLst>
                </a:gridCol>
              </a:tblGrid>
              <a:tr h="296404">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21898">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a:effectLst/>
                        </a:rPr>
                        <a:t>Approve</a:t>
                      </a:r>
                      <a:endParaRPr lang="en-GB" sz="90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a:effectLst/>
                        </a:rPr>
                        <a:t>Defer</a:t>
                      </a:r>
                      <a:endParaRPr lang="en-GB" sz="900">
                        <a:effectLst/>
                      </a:endParaRPr>
                    </a:p>
                    <a:p>
                      <a:pPr>
                        <a:lnSpc>
                          <a:spcPct val="115000"/>
                        </a:lnSpc>
                        <a:spcAft>
                          <a:spcPts val="0"/>
                        </a:spcAft>
                      </a:pPr>
                      <a:r>
                        <a:rPr lang="en-GB" sz="700">
                          <a:effectLst/>
                        </a:rPr>
                        <a:t> </a:t>
                      </a:r>
                      <a:endParaRPr lang="en-GB" sz="90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650435">
                <a:tc rowSpan="2">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kern="1200" dirty="0">
                          <a:solidFill>
                            <a:schemeClr val="tx1"/>
                          </a:solidFill>
                          <a:effectLst/>
                          <a:latin typeface="+mn-lt"/>
                          <a:ea typeface="+mn-ea"/>
                          <a:cs typeface="+mn-cs"/>
                        </a:rPr>
                        <a:t>Proposed delivery: November 21</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 </a:t>
                      </a:r>
                      <a:r>
                        <a:rPr lang="en-GB" sz="900" kern="1200" dirty="0">
                          <a:solidFill>
                            <a:schemeClr val="tx1"/>
                          </a:solidFill>
                          <a:effectLst/>
                          <a:latin typeface="+mn-lt"/>
                          <a:ea typeface="+mn-ea"/>
                          <a:cs typeface="+mn-cs"/>
                          <a:hlinkClick r:id="rId3"/>
                        </a:rPr>
                        <a:t>2741.2 - RT – JR</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Shipper, DNO</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High level Solution cost:</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Option 1: 120 - 200K</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Option 2: 70 - 150K</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a:t>
                      </a:r>
                      <a:r>
                        <a:rPr lang="en-US" sz="900" kern="1200" dirty="0">
                          <a:solidFill>
                            <a:schemeClr val="tx1"/>
                          </a:solidFill>
                          <a:effectLst/>
                          <a:latin typeface="+mn-lt"/>
                          <a:ea typeface="+mn-ea"/>
                          <a:cs typeface="+mn-cs"/>
                        </a:rPr>
                        <a:t>Service Area 5 </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Metered Volume and Metered Quantity</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Funding: Service Area 5 is split 33% Shipper, 67% DNO</a:t>
                      </a:r>
                    </a:p>
                  </a:txBody>
                  <a:tcPr marL="59044" marR="59044" marT="0" marB="0"/>
                </a:tc>
                <a:tc rowSpan="2">
                  <a:txBody>
                    <a:bodyPr/>
                    <a:lstStyle/>
                    <a:p>
                      <a:pPr algn="l">
                        <a:lnSpc>
                          <a:spcPct val="115000"/>
                        </a:lnSpc>
                        <a:spcAft>
                          <a:spcPts val="0"/>
                        </a:spcAft>
                      </a:pPr>
                      <a:r>
                        <a:rPr lang="en-GB" sz="900" dirty="0">
                          <a:solidFill>
                            <a:schemeClr val="tx1"/>
                          </a:solidFill>
                          <a:effectLst/>
                          <a:latin typeface="+mn-lt"/>
                          <a:ea typeface="Calibri"/>
                          <a:cs typeface="Times New Roman"/>
                        </a:rPr>
                        <a:t>Option 2.</a:t>
                      </a:r>
                    </a:p>
                  </a:txBody>
                  <a:tcPr marL="59044" marR="59044" marT="0" marB="0" anchor="ctr"/>
                </a:tc>
                <a:tc>
                  <a:txBody>
                    <a:bodyPr/>
                    <a:lstStyle/>
                    <a:p>
                      <a:pPr algn="ctr" fontAlgn="ctr"/>
                      <a:r>
                        <a:rPr lang="en-GB" sz="9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Approve solution option 2</a:t>
                      </a:r>
                    </a:p>
                  </a:txBody>
                  <a:tcPr marL="6350" marR="6350" marT="6350" marB="0" anchor="ctr"/>
                </a:tc>
                <a:extLst>
                  <a:ext uri="{0D108BD9-81ED-4DB2-BD59-A6C34878D82A}">
                    <a16:rowId xmlns:a16="http://schemas.microsoft.com/office/drawing/2014/main" val="10002"/>
                  </a:ext>
                </a:extLst>
              </a:tr>
              <a:tr h="1728950">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We support option 2, as it is less complex than option 1 whilst still providing an adequate solution to reduce delay and subsequent impact on AQ calculations and UIG. </a:t>
                      </a:r>
                    </a:p>
                  </a:txBody>
                  <a:tcPr marL="6350" marR="6350" marT="6350" marB="0" anchor="ctr"/>
                </a:tc>
                <a:extLst>
                  <a:ext uri="{0D108BD9-81ED-4DB2-BD59-A6C34878D82A}">
                    <a16:rowId xmlns:a16="http://schemas.microsoft.com/office/drawing/2014/main" val="3730906688"/>
                  </a:ext>
                </a:extLst>
              </a:tr>
            </a:tbl>
          </a:graphicData>
        </a:graphic>
      </p:graphicFrame>
    </p:spTree>
    <p:extLst>
      <p:ext uri="{BB962C8B-B14F-4D97-AF65-F5344CB8AC3E}">
        <p14:creationId xmlns:p14="http://schemas.microsoft.com/office/powerpoint/2010/main" val="2367942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3910"/>
            <a:ext cx="8229600" cy="637580"/>
          </a:xfrm>
        </p:spPr>
        <p:txBody>
          <a:bodyPr>
            <a:normAutofit fontScale="90000"/>
          </a:bodyPr>
          <a:lstStyle/>
          <a:p>
            <a:r>
              <a:rPr lang="en-US" sz="2000" dirty="0"/>
              <a:t>XRN5038 Convert Class 2, 3 or 4 meter points to Class 1 when G1.6.15 criteria are met (MOD 0691)</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2595490048"/>
              </p:ext>
            </p:extLst>
          </p:nvPr>
        </p:nvGraphicFramePr>
        <p:xfrm>
          <a:off x="215514" y="741490"/>
          <a:ext cx="8712969" cy="3844687"/>
        </p:xfrm>
        <a:graphic>
          <a:graphicData uri="http://schemas.openxmlformats.org/drawingml/2006/table">
            <a:tbl>
              <a:tblPr firstRow="1" firstCol="1" bandRow="1">
                <a:tableStyleId>{5940675A-B579-460E-94D1-54222C63F5DA}</a:tableStyleId>
              </a:tblPr>
              <a:tblGrid>
                <a:gridCol w="2293769">
                  <a:extLst>
                    <a:ext uri="{9D8B030D-6E8A-4147-A177-3AD203B41FA5}">
                      <a16:colId xmlns:a16="http://schemas.microsoft.com/office/drawing/2014/main" val="20001"/>
                    </a:ext>
                  </a:extLst>
                </a:gridCol>
                <a:gridCol w="886046">
                  <a:extLst>
                    <a:ext uri="{9D8B030D-6E8A-4147-A177-3AD203B41FA5}">
                      <a16:colId xmlns:a16="http://schemas.microsoft.com/office/drawing/2014/main" val="3321704233"/>
                    </a:ext>
                  </a:extLst>
                </a:gridCol>
                <a:gridCol w="829340">
                  <a:extLst>
                    <a:ext uri="{9D8B030D-6E8A-4147-A177-3AD203B41FA5}">
                      <a16:colId xmlns:a16="http://schemas.microsoft.com/office/drawing/2014/main" val="20002"/>
                    </a:ext>
                  </a:extLst>
                </a:gridCol>
                <a:gridCol w="708837">
                  <a:extLst>
                    <a:ext uri="{9D8B030D-6E8A-4147-A177-3AD203B41FA5}">
                      <a16:colId xmlns:a16="http://schemas.microsoft.com/office/drawing/2014/main" val="20003"/>
                    </a:ext>
                  </a:extLst>
                </a:gridCol>
                <a:gridCol w="751367">
                  <a:extLst>
                    <a:ext uri="{9D8B030D-6E8A-4147-A177-3AD203B41FA5}">
                      <a16:colId xmlns:a16="http://schemas.microsoft.com/office/drawing/2014/main" val="20004"/>
                    </a:ext>
                  </a:extLst>
                </a:gridCol>
                <a:gridCol w="744279">
                  <a:extLst>
                    <a:ext uri="{9D8B030D-6E8A-4147-A177-3AD203B41FA5}">
                      <a16:colId xmlns:a16="http://schemas.microsoft.com/office/drawing/2014/main" val="20005"/>
                    </a:ext>
                  </a:extLst>
                </a:gridCol>
                <a:gridCol w="2499331">
                  <a:extLst>
                    <a:ext uri="{9D8B030D-6E8A-4147-A177-3AD203B41FA5}">
                      <a16:colId xmlns:a16="http://schemas.microsoft.com/office/drawing/2014/main" val="20010"/>
                    </a:ext>
                  </a:extLst>
                </a:gridCol>
              </a:tblGrid>
              <a:tr h="359834">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412666">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a:effectLst/>
                        </a:rPr>
                        <a:t>Approve</a:t>
                      </a:r>
                      <a:endParaRPr lang="en-GB" sz="90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a:effectLst/>
                        </a:rPr>
                        <a:t>Defer</a:t>
                      </a:r>
                      <a:endParaRPr lang="en-GB" sz="900">
                        <a:effectLst/>
                      </a:endParaRPr>
                    </a:p>
                    <a:p>
                      <a:pPr>
                        <a:lnSpc>
                          <a:spcPct val="115000"/>
                        </a:lnSpc>
                        <a:spcAft>
                          <a:spcPts val="0"/>
                        </a:spcAft>
                      </a:pPr>
                      <a:r>
                        <a:rPr lang="en-GB" sz="700">
                          <a:effectLst/>
                        </a:rPr>
                        <a:t> </a:t>
                      </a:r>
                      <a:endParaRPr lang="en-GB" sz="90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424382">
                <a:tc rowSpan="2">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kern="1200" dirty="0">
                          <a:solidFill>
                            <a:schemeClr val="tx1"/>
                          </a:solidFill>
                          <a:effectLst/>
                          <a:latin typeface="+mn-lt"/>
                          <a:ea typeface="+mn-ea"/>
                          <a:cs typeface="+mn-cs"/>
                        </a:rPr>
                        <a:t>Proposed delivery: </a:t>
                      </a:r>
                      <a:r>
                        <a:rPr lang="en-GB" sz="900" kern="1200" dirty="0" err="1">
                          <a:solidFill>
                            <a:schemeClr val="tx1"/>
                          </a:solidFill>
                          <a:effectLst/>
                          <a:latin typeface="+mn-lt"/>
                          <a:ea typeface="+mn-ea"/>
                          <a:cs typeface="+mn-cs"/>
                        </a:rPr>
                        <a:t>Adhoc</a:t>
                      </a:r>
                      <a:r>
                        <a:rPr lang="en-GB" sz="900" kern="1200" dirty="0">
                          <a:solidFill>
                            <a:schemeClr val="tx1"/>
                          </a:solidFill>
                          <a:effectLst/>
                          <a:latin typeface="+mn-lt"/>
                          <a:ea typeface="+mn-ea"/>
                          <a:cs typeface="+mn-cs"/>
                        </a:rPr>
                        <a:t> (proposed March/April 21)</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 </a:t>
                      </a:r>
                      <a:r>
                        <a:rPr lang="en-GB" sz="900" kern="1200" dirty="0">
                          <a:solidFill>
                            <a:schemeClr val="tx1"/>
                          </a:solidFill>
                          <a:effectLst/>
                          <a:latin typeface="+mn-lt"/>
                          <a:ea typeface="+mn-ea"/>
                          <a:cs typeface="+mn-cs"/>
                          <a:hlinkClick r:id="rId3"/>
                        </a:rPr>
                        <a:t>2741.3 - RT – JR</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Shippers, DNO, IGT</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High level Solution cost: </a:t>
                      </a:r>
                      <a:endParaRPr lang="en-GB" sz="900" kern="1200" dirty="0">
                        <a:solidFill>
                          <a:schemeClr val="accent4"/>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25 – 45K</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a:t>
                      </a:r>
                      <a:r>
                        <a:rPr lang="en-US" sz="900" kern="1200" dirty="0">
                          <a:solidFill>
                            <a:schemeClr val="tx1"/>
                          </a:solidFill>
                          <a:effectLst/>
                          <a:latin typeface="+mn-lt"/>
                          <a:ea typeface="+mn-ea"/>
                          <a:cs typeface="+mn-cs"/>
                        </a:rPr>
                        <a:t>Service Area 1 </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Manage Supply Point Registration</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Funding: Service Area 1 is 100% Shipper</a:t>
                      </a:r>
                    </a:p>
                  </a:txBody>
                  <a:tcPr marL="59044" marR="59044" marT="0" marB="0"/>
                </a:tc>
                <a:tc rowSpan="2">
                  <a:txBody>
                    <a:bodyPr/>
                    <a:lstStyle/>
                    <a:p>
                      <a:pPr algn="l">
                        <a:lnSpc>
                          <a:spcPct val="115000"/>
                        </a:lnSpc>
                        <a:spcAft>
                          <a:spcPts val="0"/>
                        </a:spcAft>
                      </a:pPr>
                      <a:r>
                        <a:rPr lang="en-GB" sz="900" dirty="0">
                          <a:solidFill>
                            <a:schemeClr val="tx1"/>
                          </a:solidFill>
                          <a:effectLst/>
                          <a:latin typeface="+mn-lt"/>
                          <a:ea typeface="Calibri"/>
                          <a:cs typeface="Times New Roman"/>
                        </a:rPr>
                        <a:t>Option 1</a:t>
                      </a:r>
                    </a:p>
                  </a:txBody>
                  <a:tcPr marL="59044" marR="59044" marT="0" marB="0" anchor="ctr"/>
                </a:tc>
                <a:tc>
                  <a:txBody>
                    <a:bodyPr/>
                    <a:lstStyle/>
                    <a:p>
                      <a:pPr algn="ctr" fontAlgn="ctr"/>
                      <a:r>
                        <a:rPr lang="en-GB" sz="900" b="0" i="0" u="none" strike="noStrike" dirty="0">
                          <a:solidFill>
                            <a:schemeClr val="tx1"/>
                          </a:solidFill>
                          <a:effectLst/>
                          <a:latin typeface="Arial" panose="020B0604020202020204" pitchFamily="34" charset="0"/>
                        </a:rPr>
                        <a:t>NGN</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Northern Gas Networks support this change proposal to be delivered through ‘Option 1’.</a:t>
                      </a:r>
                    </a:p>
                  </a:txBody>
                  <a:tcPr marL="6350" marR="6350" marT="6350" marB="0" anchor="ctr"/>
                </a:tc>
                <a:extLst>
                  <a:ext uri="{0D108BD9-81ED-4DB2-BD59-A6C34878D82A}">
                    <a16:rowId xmlns:a16="http://schemas.microsoft.com/office/drawing/2014/main" val="10002"/>
                  </a:ext>
                </a:extLst>
              </a:tr>
              <a:tr h="1647805">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We support this change to allow Xoserve to move SMPs to Class 1 where they’ve exceeded the AQ limits beyond the UNC timescales and where a shipper has not taken action to rectify this, as it will help reduce the negative impact on settlement of these sites continuing to remain in classes 2,3 or 4.</a:t>
                      </a:r>
                    </a:p>
                  </a:txBody>
                  <a:tcPr marL="6350" marR="6350" marT="6350" marB="0" anchor="ctr"/>
                </a:tc>
                <a:extLst>
                  <a:ext uri="{0D108BD9-81ED-4DB2-BD59-A6C34878D82A}">
                    <a16:rowId xmlns:a16="http://schemas.microsoft.com/office/drawing/2014/main" val="3434498567"/>
                  </a:ext>
                </a:extLst>
              </a:tr>
            </a:tbl>
          </a:graphicData>
        </a:graphic>
      </p:graphicFrame>
    </p:spTree>
    <p:extLst>
      <p:ext uri="{BB962C8B-B14F-4D97-AF65-F5344CB8AC3E}">
        <p14:creationId xmlns:p14="http://schemas.microsoft.com/office/powerpoint/2010/main" val="57759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3909"/>
            <a:ext cx="8229600" cy="637580"/>
          </a:xfrm>
        </p:spPr>
        <p:txBody>
          <a:bodyPr>
            <a:normAutofit fontScale="90000"/>
          </a:bodyPr>
          <a:lstStyle/>
          <a:p>
            <a:r>
              <a:rPr lang="en-US" sz="2000" dirty="0"/>
              <a:t>XRN5072 Application and derivation of TTZ indicator and calculation of volume and energy – all classes</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2218640549"/>
              </p:ext>
            </p:extLst>
          </p:nvPr>
        </p:nvGraphicFramePr>
        <p:xfrm>
          <a:off x="215515" y="741488"/>
          <a:ext cx="8712969" cy="3674568"/>
        </p:xfrm>
        <a:graphic>
          <a:graphicData uri="http://schemas.openxmlformats.org/drawingml/2006/table">
            <a:tbl>
              <a:tblPr firstRow="1" firstCol="1" bandRow="1">
                <a:tableStyleId>{5940675A-B579-460E-94D1-54222C63F5DA}</a:tableStyleId>
              </a:tblPr>
              <a:tblGrid>
                <a:gridCol w="2293769">
                  <a:extLst>
                    <a:ext uri="{9D8B030D-6E8A-4147-A177-3AD203B41FA5}">
                      <a16:colId xmlns:a16="http://schemas.microsoft.com/office/drawing/2014/main" val="20001"/>
                    </a:ext>
                  </a:extLst>
                </a:gridCol>
                <a:gridCol w="886046">
                  <a:extLst>
                    <a:ext uri="{9D8B030D-6E8A-4147-A177-3AD203B41FA5}">
                      <a16:colId xmlns:a16="http://schemas.microsoft.com/office/drawing/2014/main" val="3321704233"/>
                    </a:ext>
                  </a:extLst>
                </a:gridCol>
                <a:gridCol w="829340">
                  <a:extLst>
                    <a:ext uri="{9D8B030D-6E8A-4147-A177-3AD203B41FA5}">
                      <a16:colId xmlns:a16="http://schemas.microsoft.com/office/drawing/2014/main" val="20002"/>
                    </a:ext>
                  </a:extLst>
                </a:gridCol>
                <a:gridCol w="708837">
                  <a:extLst>
                    <a:ext uri="{9D8B030D-6E8A-4147-A177-3AD203B41FA5}">
                      <a16:colId xmlns:a16="http://schemas.microsoft.com/office/drawing/2014/main" val="20003"/>
                    </a:ext>
                  </a:extLst>
                </a:gridCol>
                <a:gridCol w="751367">
                  <a:extLst>
                    <a:ext uri="{9D8B030D-6E8A-4147-A177-3AD203B41FA5}">
                      <a16:colId xmlns:a16="http://schemas.microsoft.com/office/drawing/2014/main" val="20004"/>
                    </a:ext>
                  </a:extLst>
                </a:gridCol>
                <a:gridCol w="744279">
                  <a:extLst>
                    <a:ext uri="{9D8B030D-6E8A-4147-A177-3AD203B41FA5}">
                      <a16:colId xmlns:a16="http://schemas.microsoft.com/office/drawing/2014/main" val="20005"/>
                    </a:ext>
                  </a:extLst>
                </a:gridCol>
                <a:gridCol w="2499331">
                  <a:extLst>
                    <a:ext uri="{9D8B030D-6E8A-4147-A177-3AD203B41FA5}">
                      <a16:colId xmlns:a16="http://schemas.microsoft.com/office/drawing/2014/main" val="20010"/>
                    </a:ext>
                  </a:extLst>
                </a:gridCol>
              </a:tblGrid>
              <a:tr h="348766">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405497">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a:effectLst/>
                        </a:rPr>
                        <a:t>Approve</a:t>
                      </a:r>
                      <a:endParaRPr lang="en-GB" sz="90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a:effectLst/>
                        </a:rPr>
                        <a:t>Defer</a:t>
                      </a:r>
                      <a:endParaRPr lang="en-GB" sz="900">
                        <a:effectLst/>
                      </a:endParaRPr>
                    </a:p>
                    <a:p>
                      <a:pPr>
                        <a:lnSpc>
                          <a:spcPct val="115000"/>
                        </a:lnSpc>
                        <a:spcAft>
                          <a:spcPts val="0"/>
                        </a:spcAft>
                      </a:pPr>
                      <a:r>
                        <a:rPr lang="en-GB" sz="700">
                          <a:effectLst/>
                        </a:rPr>
                        <a:t> </a:t>
                      </a:r>
                      <a:endParaRPr lang="en-GB" sz="90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948942">
                <a:tc rowSpan="2">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kern="1200" dirty="0">
                          <a:solidFill>
                            <a:schemeClr val="tx1"/>
                          </a:solidFill>
                          <a:effectLst/>
                          <a:latin typeface="+mn-lt"/>
                          <a:ea typeface="+mn-ea"/>
                          <a:cs typeface="+mn-cs"/>
                        </a:rPr>
                        <a:t>Proposed delivery: November 21</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 </a:t>
                      </a:r>
                      <a:r>
                        <a:rPr lang="en-GB" sz="900" kern="1200" dirty="0">
                          <a:solidFill>
                            <a:schemeClr val="tx1"/>
                          </a:solidFill>
                          <a:effectLst/>
                          <a:latin typeface="+mn-lt"/>
                          <a:ea typeface="+mn-ea"/>
                          <a:cs typeface="+mn-cs"/>
                          <a:hlinkClick r:id="rId3"/>
                        </a:rPr>
                        <a:t>2741.4 - RT – JR</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Shippers</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High level Solution cost:</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120 – 200K</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a:t>
                      </a:r>
                      <a:r>
                        <a:rPr lang="en-US" sz="900" kern="1200" dirty="0">
                          <a:solidFill>
                            <a:schemeClr val="tx1"/>
                          </a:solidFill>
                          <a:effectLst/>
                          <a:latin typeface="+mn-lt"/>
                          <a:ea typeface="+mn-ea"/>
                          <a:cs typeface="+mn-cs"/>
                        </a:rPr>
                        <a:t>Service Area 3 </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Record/submit Data in Compliance with UNC</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Funding: Service Area is 100% Shipper</a:t>
                      </a:r>
                    </a:p>
                  </a:txBody>
                  <a:tcPr marL="59044" marR="59044" marT="0" marB="0"/>
                </a:tc>
                <a:tc rowSpan="2">
                  <a:txBody>
                    <a:bodyPr/>
                    <a:lstStyle/>
                    <a:p>
                      <a:pPr algn="l">
                        <a:lnSpc>
                          <a:spcPct val="115000"/>
                        </a:lnSpc>
                        <a:spcAft>
                          <a:spcPts val="0"/>
                        </a:spcAft>
                      </a:pPr>
                      <a:r>
                        <a:rPr lang="en-GB" sz="900" dirty="0">
                          <a:solidFill>
                            <a:schemeClr val="tx1"/>
                          </a:solidFill>
                          <a:effectLst/>
                          <a:latin typeface="+mn-lt"/>
                          <a:ea typeface="Calibri"/>
                          <a:cs typeface="Times New Roman"/>
                        </a:rPr>
                        <a:t>Option 1</a:t>
                      </a:r>
                    </a:p>
                  </a:txBody>
                  <a:tcPr marL="59044" marR="59044" marT="0" marB="0" anchor="ctr"/>
                </a:tc>
                <a:tc>
                  <a:txBody>
                    <a:bodyPr/>
                    <a:lstStyle/>
                    <a:p>
                      <a:pPr algn="ctr" fontAlgn="ctr"/>
                      <a:r>
                        <a:rPr lang="en-GB" sz="9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Approve given option with the caveat that we would like to input into detailed design</a:t>
                      </a:r>
                    </a:p>
                  </a:txBody>
                  <a:tcPr marL="6350" marR="6350" marT="6350" marB="0" anchor="ctr"/>
                </a:tc>
                <a:extLst>
                  <a:ext uri="{0D108BD9-81ED-4DB2-BD59-A6C34878D82A}">
                    <a16:rowId xmlns:a16="http://schemas.microsoft.com/office/drawing/2014/main" val="10002"/>
                  </a:ext>
                </a:extLst>
              </a:tr>
              <a:tr h="1971363">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We agree that the proposed review of volume calculations involving a TTZ to address inaccurate calculations post Nexus go-live/LIS will improve understanding and accuracy in the use of the TTZ going forward. It would be useful for a report to be published to DSC Change Management committee/industry stakeholders detailing the investigation and outcome of this review into TTZ and volume calculations. We also request confirmation that it is not the intent of the of XRN5072 to re-invoice shippers on the basis of the review findings? </a:t>
                      </a:r>
                    </a:p>
                  </a:txBody>
                  <a:tcPr marL="6350" marR="6350" marT="6350" marB="0" anchor="ctr"/>
                </a:tc>
                <a:extLst>
                  <a:ext uri="{0D108BD9-81ED-4DB2-BD59-A6C34878D82A}">
                    <a16:rowId xmlns:a16="http://schemas.microsoft.com/office/drawing/2014/main" val="2412869302"/>
                  </a:ext>
                </a:extLst>
              </a:tr>
            </a:tbl>
          </a:graphicData>
        </a:graphic>
      </p:graphicFrame>
    </p:spTree>
    <p:extLst>
      <p:ext uri="{BB962C8B-B14F-4D97-AF65-F5344CB8AC3E}">
        <p14:creationId xmlns:p14="http://schemas.microsoft.com/office/powerpoint/2010/main" val="284594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15" y="0"/>
            <a:ext cx="8712969" cy="637580"/>
          </a:xfrm>
        </p:spPr>
        <p:txBody>
          <a:bodyPr>
            <a:normAutofit fontScale="90000"/>
          </a:bodyPr>
          <a:lstStyle/>
          <a:p>
            <a:r>
              <a:rPr lang="en-US" sz="2000" dirty="0"/>
              <a:t>XRN5180 Inner Tolerance Validation for replacement reads and read insertions</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3446634121"/>
              </p:ext>
            </p:extLst>
          </p:nvPr>
        </p:nvGraphicFramePr>
        <p:xfrm>
          <a:off x="215515" y="637580"/>
          <a:ext cx="8712969" cy="4145788"/>
        </p:xfrm>
        <a:graphic>
          <a:graphicData uri="http://schemas.openxmlformats.org/drawingml/2006/table">
            <a:tbl>
              <a:tblPr firstRow="1" firstCol="1" bandRow="1">
                <a:tableStyleId>{5940675A-B579-460E-94D1-54222C63F5DA}</a:tableStyleId>
              </a:tblPr>
              <a:tblGrid>
                <a:gridCol w="2374173">
                  <a:extLst>
                    <a:ext uri="{9D8B030D-6E8A-4147-A177-3AD203B41FA5}">
                      <a16:colId xmlns:a16="http://schemas.microsoft.com/office/drawing/2014/main" val="20001"/>
                    </a:ext>
                  </a:extLst>
                </a:gridCol>
                <a:gridCol w="805642">
                  <a:extLst>
                    <a:ext uri="{9D8B030D-6E8A-4147-A177-3AD203B41FA5}">
                      <a16:colId xmlns:a16="http://schemas.microsoft.com/office/drawing/2014/main" val="3321704233"/>
                    </a:ext>
                  </a:extLst>
                </a:gridCol>
                <a:gridCol w="829340">
                  <a:extLst>
                    <a:ext uri="{9D8B030D-6E8A-4147-A177-3AD203B41FA5}">
                      <a16:colId xmlns:a16="http://schemas.microsoft.com/office/drawing/2014/main" val="20002"/>
                    </a:ext>
                  </a:extLst>
                </a:gridCol>
                <a:gridCol w="708837">
                  <a:extLst>
                    <a:ext uri="{9D8B030D-6E8A-4147-A177-3AD203B41FA5}">
                      <a16:colId xmlns:a16="http://schemas.microsoft.com/office/drawing/2014/main" val="20003"/>
                    </a:ext>
                  </a:extLst>
                </a:gridCol>
                <a:gridCol w="751367">
                  <a:extLst>
                    <a:ext uri="{9D8B030D-6E8A-4147-A177-3AD203B41FA5}">
                      <a16:colId xmlns:a16="http://schemas.microsoft.com/office/drawing/2014/main" val="20004"/>
                    </a:ext>
                  </a:extLst>
                </a:gridCol>
                <a:gridCol w="744279">
                  <a:extLst>
                    <a:ext uri="{9D8B030D-6E8A-4147-A177-3AD203B41FA5}">
                      <a16:colId xmlns:a16="http://schemas.microsoft.com/office/drawing/2014/main" val="20005"/>
                    </a:ext>
                  </a:extLst>
                </a:gridCol>
                <a:gridCol w="2499331">
                  <a:extLst>
                    <a:ext uri="{9D8B030D-6E8A-4147-A177-3AD203B41FA5}">
                      <a16:colId xmlns:a16="http://schemas.microsoft.com/office/drawing/2014/main" val="20010"/>
                    </a:ext>
                  </a:extLst>
                </a:gridCol>
              </a:tblGrid>
              <a:tr h="330344">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a:effectLst/>
                        </a:rPr>
                        <a:t>Solution Summary Outcome and implementation date outcome</a:t>
                      </a: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339273">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a:effectLst/>
                        </a:rPr>
                        <a:t>Approve</a:t>
                      </a:r>
                      <a:endParaRPr lang="en-GB" sz="90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a:effectLst/>
                        </a:rPr>
                        <a:t>Defer</a:t>
                      </a:r>
                      <a:endParaRPr lang="en-GB" sz="900">
                        <a:effectLst/>
                      </a:endParaRPr>
                    </a:p>
                    <a:p>
                      <a:pPr>
                        <a:lnSpc>
                          <a:spcPct val="115000"/>
                        </a:lnSpc>
                        <a:spcAft>
                          <a:spcPts val="0"/>
                        </a:spcAft>
                      </a:pPr>
                      <a:r>
                        <a:rPr lang="en-GB" sz="700">
                          <a:effectLst/>
                        </a:rPr>
                        <a:t> </a:t>
                      </a:r>
                      <a:endParaRPr lang="en-GB" sz="90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a:effectLst/>
                        </a:rPr>
                        <a:t>Reject</a:t>
                      </a:r>
                      <a:endParaRPr lang="en-GB" sz="9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785113">
                <a:tc rowSpan="2">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kern="1200" dirty="0">
                          <a:solidFill>
                            <a:schemeClr val="tx1"/>
                          </a:solidFill>
                          <a:effectLst/>
                          <a:latin typeface="+mn-lt"/>
                          <a:ea typeface="+mn-ea"/>
                          <a:cs typeface="+mn-cs"/>
                        </a:rPr>
                        <a:t>Proposed delivery: November 21</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 </a:t>
                      </a:r>
                      <a:r>
                        <a:rPr lang="en-GB" sz="900" kern="1200" dirty="0">
                          <a:solidFill>
                            <a:schemeClr val="tx1"/>
                          </a:solidFill>
                          <a:effectLst/>
                          <a:latin typeface="+mn-lt"/>
                          <a:ea typeface="+mn-ea"/>
                          <a:cs typeface="+mn-cs"/>
                          <a:hlinkClick r:id="rId3"/>
                        </a:rPr>
                        <a:t>2741.5 - RT – JR</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highlight>
                            <a:srgbClr val="FFFFFF"/>
                          </a:highlight>
                          <a:latin typeface="+mn-lt"/>
                          <a:ea typeface="+mn-ea"/>
                          <a:cs typeface="+mn-cs"/>
                        </a:rPr>
                        <a:t>Voting: </a:t>
                      </a:r>
                      <a:r>
                        <a:rPr lang="en-GB" sz="900" kern="1200" dirty="0">
                          <a:solidFill>
                            <a:schemeClr val="tx1"/>
                          </a:solidFill>
                          <a:effectLst/>
                          <a:latin typeface="+mn-lt"/>
                          <a:ea typeface="+mn-ea"/>
                          <a:cs typeface="+mn-cs"/>
                        </a:rPr>
                        <a:t>Shippers</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High level Solution cost: </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70 – 150K</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a:t>
                      </a:r>
                      <a:r>
                        <a:rPr lang="en-US" sz="900" kern="1200" dirty="0">
                          <a:solidFill>
                            <a:schemeClr val="tx1"/>
                          </a:solidFill>
                          <a:effectLst/>
                          <a:latin typeface="+mn-lt"/>
                          <a:ea typeface="+mn-ea"/>
                          <a:cs typeface="+mn-cs"/>
                        </a:rPr>
                        <a:t>Service Area 5 </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Metered Volume and Metered Quantity </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Funding: Service Area </a:t>
                      </a:r>
                      <a:r>
                        <a:rPr lang="en-US" sz="900" kern="1200" dirty="0">
                          <a:solidFill>
                            <a:schemeClr val="tx1"/>
                          </a:solidFill>
                          <a:effectLst/>
                          <a:latin typeface="+mn-lt"/>
                          <a:ea typeface="+mn-ea"/>
                          <a:cs typeface="+mn-cs"/>
                        </a:rPr>
                        <a:t>5 is split 33% Shipper, 67% DNO, however, we are proposing this change is 100% Shipper funded as they are the beneficiary of the change and there are no ongoing costs associated with this change for the delivery of Service Area 5.</a:t>
                      </a:r>
                      <a:endParaRPr lang="en-GB" sz="900" kern="1200" dirty="0">
                        <a:solidFill>
                          <a:schemeClr val="tx1"/>
                        </a:solidFill>
                        <a:effectLst/>
                        <a:latin typeface="+mn-lt"/>
                        <a:ea typeface="+mn-ea"/>
                        <a:cs typeface="+mn-cs"/>
                      </a:endParaRPr>
                    </a:p>
                  </a:txBody>
                  <a:tcPr marL="59044" marR="59044" marT="0" marB="0"/>
                </a:tc>
                <a:tc rowSpan="2">
                  <a:txBody>
                    <a:bodyPr/>
                    <a:lstStyle/>
                    <a:p>
                      <a:pPr algn="l">
                        <a:lnSpc>
                          <a:spcPct val="115000"/>
                        </a:lnSpc>
                        <a:spcAft>
                          <a:spcPts val="0"/>
                        </a:spcAft>
                      </a:pPr>
                      <a:r>
                        <a:rPr lang="en-GB" sz="900" dirty="0">
                          <a:solidFill>
                            <a:schemeClr val="tx1"/>
                          </a:solidFill>
                          <a:effectLst/>
                          <a:latin typeface="+mn-lt"/>
                          <a:ea typeface="Calibri"/>
                          <a:cs typeface="Times New Roman"/>
                        </a:rPr>
                        <a:t>Option 1</a:t>
                      </a:r>
                    </a:p>
                  </a:txBody>
                  <a:tcPr marL="59044" marR="59044" marT="0" marB="0" anchor="ctr"/>
                </a:tc>
                <a:tc>
                  <a:txBody>
                    <a:bodyPr/>
                    <a:lstStyle/>
                    <a:p>
                      <a:pPr algn="ctr" fontAlgn="ctr"/>
                      <a:r>
                        <a:rPr lang="en-GB" sz="900" b="0" i="0" u="none" strike="noStrike" dirty="0">
                          <a:solidFill>
                            <a:schemeClr val="tx1"/>
                          </a:solidFill>
                          <a:effectLst/>
                          <a:latin typeface="Arial" panose="020B0604020202020204" pitchFamily="34" charset="0"/>
                        </a:rPr>
                        <a:t>EDF</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None</a:t>
                      </a:r>
                    </a:p>
                  </a:txBody>
                  <a:tcPr marL="6350" marR="6350" marT="6350" marB="0" anchor="ctr"/>
                </a:tc>
                <a:extLst>
                  <a:ext uri="{0D108BD9-81ED-4DB2-BD59-A6C34878D82A}">
                    <a16:rowId xmlns:a16="http://schemas.microsoft.com/office/drawing/2014/main" val="10002"/>
                  </a:ext>
                </a:extLst>
              </a:tr>
              <a:tr h="898819">
                <a:tc vMerge="1">
                  <a:txBody>
                    <a:bodyPr/>
                    <a:lstStyle/>
                    <a:p>
                      <a:endParaRPr lang="en-GB"/>
                    </a:p>
                  </a:txBody>
                  <a:tcPr/>
                </a:tc>
                <a:tc vMerge="1">
                  <a:txBody>
                    <a:bodyPr/>
                    <a:lstStyle/>
                    <a:p>
                      <a:endParaRPr lang="en-GB"/>
                    </a:p>
                  </a:txBody>
                  <a:tcPr/>
                </a:tc>
                <a:tc>
                  <a:txBody>
                    <a:bodyPr/>
                    <a:lstStyle/>
                    <a:p>
                      <a:pPr algn="ctr" fontAlgn="ctr"/>
                      <a:r>
                        <a:rPr lang="en-GB" sz="9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We agree that the proposed solution to </a:t>
                      </a:r>
                      <a:r>
                        <a:rPr lang="en-US" sz="900" b="0" i="0" u="none" strike="noStrike" dirty="0" err="1">
                          <a:solidFill>
                            <a:schemeClr val="tx1"/>
                          </a:solidFill>
                          <a:effectLst/>
                          <a:latin typeface="Arial" panose="020B0604020202020204" pitchFamily="34" charset="0"/>
                        </a:rPr>
                        <a:t>utilise</a:t>
                      </a:r>
                      <a:r>
                        <a:rPr lang="en-US" sz="900" b="0" i="0" u="none" strike="noStrike" dirty="0">
                          <a:solidFill>
                            <a:schemeClr val="tx1"/>
                          </a:solidFill>
                          <a:effectLst/>
                          <a:latin typeface="Arial" panose="020B0604020202020204" pitchFamily="34" charset="0"/>
                        </a:rPr>
                        <a:t> the existing file formats and industry processes to amend read validation processes to use the Override flag will help prevent rejections.</a:t>
                      </a:r>
                    </a:p>
                  </a:txBody>
                  <a:tcPr marL="6350" marR="6350" marT="6350" marB="0" anchor="ctr"/>
                </a:tc>
                <a:extLst>
                  <a:ext uri="{0D108BD9-81ED-4DB2-BD59-A6C34878D82A}">
                    <a16:rowId xmlns:a16="http://schemas.microsoft.com/office/drawing/2014/main" val="3095175283"/>
                  </a:ext>
                </a:extLst>
              </a:tr>
            </a:tbl>
          </a:graphicData>
        </a:graphic>
      </p:graphicFrame>
    </p:spTree>
    <p:extLst>
      <p:ext uri="{BB962C8B-B14F-4D97-AF65-F5344CB8AC3E}">
        <p14:creationId xmlns:p14="http://schemas.microsoft.com/office/powerpoint/2010/main" val="18328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E9791-B84B-4CC4-9595-42D5649F5BBD}"/>
              </a:ext>
            </a:extLst>
          </p:cNvPr>
          <p:cNvSpPr>
            <a:spLocks noGrp="1"/>
          </p:cNvSpPr>
          <p:nvPr>
            <p:ph type="title"/>
          </p:nvPr>
        </p:nvSpPr>
        <p:spPr/>
        <p:txBody>
          <a:bodyPr>
            <a:normAutofit/>
          </a:bodyPr>
          <a:lstStyle/>
          <a:p>
            <a:r>
              <a:rPr lang="en-GB" sz="2000" dirty="0"/>
              <a:t>3.5 Outages</a:t>
            </a:r>
          </a:p>
        </p:txBody>
      </p:sp>
      <p:graphicFrame>
        <p:nvGraphicFramePr>
          <p:cNvPr id="2" name="Table 1">
            <a:extLst>
              <a:ext uri="{FF2B5EF4-FFF2-40B4-BE49-F238E27FC236}">
                <a16:creationId xmlns:a16="http://schemas.microsoft.com/office/drawing/2014/main" id="{EDAE3A24-5A01-4847-80D1-A82FCB7B5A1F}"/>
              </a:ext>
            </a:extLst>
          </p:cNvPr>
          <p:cNvGraphicFramePr>
            <a:graphicFrameLocks noGrp="1"/>
          </p:cNvGraphicFramePr>
          <p:nvPr>
            <p:extLst>
              <p:ext uri="{D42A27DB-BD31-4B8C-83A1-F6EECF244321}">
                <p14:modId xmlns:p14="http://schemas.microsoft.com/office/powerpoint/2010/main" val="2388587678"/>
              </p:ext>
            </p:extLst>
          </p:nvPr>
        </p:nvGraphicFramePr>
        <p:xfrm>
          <a:off x="91347" y="761058"/>
          <a:ext cx="8845745" cy="3750871"/>
        </p:xfrm>
        <a:graphic>
          <a:graphicData uri="http://schemas.openxmlformats.org/drawingml/2006/table">
            <a:tbl>
              <a:tblPr/>
              <a:tblGrid>
                <a:gridCol w="590688">
                  <a:extLst>
                    <a:ext uri="{9D8B030D-6E8A-4147-A177-3AD203B41FA5}">
                      <a16:colId xmlns:a16="http://schemas.microsoft.com/office/drawing/2014/main" val="3338488079"/>
                    </a:ext>
                  </a:extLst>
                </a:gridCol>
                <a:gridCol w="834307">
                  <a:extLst>
                    <a:ext uri="{9D8B030D-6E8A-4147-A177-3AD203B41FA5}">
                      <a16:colId xmlns:a16="http://schemas.microsoft.com/office/drawing/2014/main" val="1528273450"/>
                    </a:ext>
                  </a:extLst>
                </a:gridCol>
                <a:gridCol w="498392">
                  <a:extLst>
                    <a:ext uri="{9D8B030D-6E8A-4147-A177-3AD203B41FA5}">
                      <a16:colId xmlns:a16="http://schemas.microsoft.com/office/drawing/2014/main" val="4087453210"/>
                    </a:ext>
                  </a:extLst>
                </a:gridCol>
                <a:gridCol w="393793">
                  <a:extLst>
                    <a:ext uri="{9D8B030D-6E8A-4147-A177-3AD203B41FA5}">
                      <a16:colId xmlns:a16="http://schemas.microsoft.com/office/drawing/2014/main" val="759101374"/>
                    </a:ext>
                  </a:extLst>
                </a:gridCol>
                <a:gridCol w="479342">
                  <a:extLst>
                    <a:ext uri="{9D8B030D-6E8A-4147-A177-3AD203B41FA5}">
                      <a16:colId xmlns:a16="http://schemas.microsoft.com/office/drawing/2014/main" val="3699274103"/>
                    </a:ext>
                  </a:extLst>
                </a:gridCol>
                <a:gridCol w="410551">
                  <a:extLst>
                    <a:ext uri="{9D8B030D-6E8A-4147-A177-3AD203B41FA5}">
                      <a16:colId xmlns:a16="http://schemas.microsoft.com/office/drawing/2014/main" val="2347169474"/>
                    </a:ext>
                  </a:extLst>
                </a:gridCol>
                <a:gridCol w="4278325">
                  <a:extLst>
                    <a:ext uri="{9D8B030D-6E8A-4147-A177-3AD203B41FA5}">
                      <a16:colId xmlns:a16="http://schemas.microsoft.com/office/drawing/2014/main" val="1052518376"/>
                    </a:ext>
                  </a:extLst>
                </a:gridCol>
                <a:gridCol w="1360347">
                  <a:extLst>
                    <a:ext uri="{9D8B030D-6E8A-4147-A177-3AD203B41FA5}">
                      <a16:colId xmlns:a16="http://schemas.microsoft.com/office/drawing/2014/main" val="3609080444"/>
                    </a:ext>
                  </a:extLst>
                </a:gridCol>
              </a:tblGrid>
              <a:tr h="326392">
                <a:tc gridSpan="8">
                  <a:txBody>
                    <a:bodyPr/>
                    <a:lstStyle/>
                    <a:p>
                      <a:pPr algn="ctr" fontAlgn="ctr"/>
                      <a:r>
                        <a:rPr lang="en-GB" sz="1050" b="1" i="0" u="none" strike="noStrike" dirty="0">
                          <a:solidFill>
                            <a:srgbClr val="000000"/>
                          </a:solidFill>
                          <a:effectLst/>
                          <a:latin typeface="Arial" panose="020B0604020202020204" pitchFamily="34" charset="0"/>
                        </a:rPr>
                        <a:t>Outages</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43662995"/>
                  </a:ext>
                </a:extLst>
              </a:tr>
              <a:tr h="220071">
                <a:tc rowSpan="2">
                  <a:txBody>
                    <a:bodyPr/>
                    <a:lstStyle/>
                    <a:p>
                      <a:pPr algn="ctr" fontAlgn="ctr"/>
                      <a:r>
                        <a:rPr lang="en-GB" sz="800" b="0" i="0" u="none" strike="noStrike">
                          <a:solidFill>
                            <a:srgbClr val="000000"/>
                          </a:solidFill>
                          <a:effectLst/>
                          <a:latin typeface="Arial" panose="020B0604020202020204" pitchFamily="34" charset="0"/>
                        </a:rPr>
                        <a:t>Change  Request Number</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800" b="0" i="0" u="none" strike="noStrike">
                          <a:solidFill>
                            <a:srgbClr val="000000"/>
                          </a:solidFill>
                          <a:effectLst/>
                          <a:latin typeface="Arial" panose="020B0604020202020204" pitchFamily="34" charset="0"/>
                        </a:rPr>
                        <a:t>Impacted System</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800" b="0" i="0" u="none" strike="noStrike">
                          <a:solidFill>
                            <a:srgbClr val="000000"/>
                          </a:solidFill>
                          <a:effectLst/>
                          <a:latin typeface="Arial" panose="020B0604020202020204" pitchFamily="34" charset="0"/>
                        </a:rPr>
                        <a:t>Outage Duration</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800" b="0" i="0" u="none" strike="noStrike">
                          <a:solidFill>
                            <a:srgbClr val="000000"/>
                          </a:solidFill>
                          <a:effectLst/>
                          <a:latin typeface="Arial" panose="020B0604020202020204" pitchFamily="34" charset="0"/>
                        </a:rPr>
                        <a:t>Committee Notified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3015163268"/>
                  </a:ext>
                </a:extLst>
              </a:tr>
              <a:tr h="430816">
                <a:tc vMerge="1">
                  <a:txBody>
                    <a:bodyPr/>
                    <a:lstStyle/>
                    <a:p>
                      <a:endParaRPr lang="en-GB"/>
                    </a:p>
                  </a:txBody>
                  <a:tcPr/>
                </a:tc>
                <a:tc vMerge="1">
                  <a:txBody>
                    <a:bodyPr/>
                    <a:lstStyle/>
                    <a:p>
                      <a:endParaRPr lang="en-GB"/>
                    </a:p>
                  </a:txBody>
                  <a:tcPr/>
                </a:tc>
                <a:tc>
                  <a:txBody>
                    <a:bodyPr/>
                    <a:lstStyle/>
                    <a:p>
                      <a:pPr algn="ctr" fontAlgn="ctr"/>
                      <a:r>
                        <a:rPr lang="en-GB" sz="800" b="0" i="0" u="none" strike="noStrike">
                          <a:solidFill>
                            <a:srgbClr val="000000"/>
                          </a:solidFill>
                          <a:effectLst/>
                          <a:latin typeface="Arial" panose="020B0604020202020204" pitchFamily="34" charset="0"/>
                        </a:rPr>
                        <a:t>Start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dirty="0">
                          <a:solidFill>
                            <a:srgbClr val="000000"/>
                          </a:solidFill>
                          <a:effectLst/>
                          <a:latin typeface="Arial" panose="020B0604020202020204" pitchFamily="34" charset="0"/>
                        </a:rPr>
                        <a:t>Start Time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Date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End Time</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800" b="0" i="0" u="none" strike="noStrike">
                          <a:solidFill>
                            <a:srgbClr val="000000"/>
                          </a:solidFill>
                          <a:effectLst/>
                          <a:latin typeface="Arial" panose="020B0604020202020204" pitchFamily="34" charset="0"/>
                        </a:rPr>
                        <a:t>Brief Description</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3806222682"/>
                  </a:ext>
                </a:extLst>
              </a:tr>
              <a:tr h="761987">
                <a:tc>
                  <a:txBody>
                    <a:bodyPr/>
                    <a:lstStyle/>
                    <a:p>
                      <a:pPr algn="ctr" fontAlgn="ctr"/>
                      <a:r>
                        <a:rPr lang="en-GB" sz="700" b="0" i="0" u="none" strike="noStrike">
                          <a:solidFill>
                            <a:srgbClr val="000000"/>
                          </a:solidFill>
                          <a:effectLst/>
                          <a:latin typeface="Arial" panose="020B0604020202020204" pitchFamily="34" charset="0"/>
                        </a:rPr>
                        <a:t>11024</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UK Link Portal; UK Link On-line Service; DES and CMS</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04/12/2020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23:00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05/12/2020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10:00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a:solidFill>
                            <a:srgbClr val="000000"/>
                          </a:solidFill>
                          <a:effectLst/>
                          <a:latin typeface="Arial" panose="020B0604020202020204" pitchFamily="34" charset="0"/>
                        </a:rPr>
                        <a:t>UK Link Disaster Recovery Test 2020</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(Failover to DR site) - the UK Link system will operate normally from the DR site in the period between Failover and Failback.</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NB: UK Link System Application will not be available during this period – but no impacts to Users are expected</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11/11//2020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67395"/>
                  </a:ext>
                </a:extLst>
              </a:tr>
              <a:tr h="761987">
                <a:tc>
                  <a:txBody>
                    <a:bodyPr/>
                    <a:lstStyle/>
                    <a:p>
                      <a:pPr algn="ctr" fontAlgn="ctr"/>
                      <a:r>
                        <a:rPr lang="en-GB" sz="700" b="0" i="0" u="none" strike="noStrike">
                          <a:solidFill>
                            <a:srgbClr val="000000"/>
                          </a:solidFill>
                          <a:effectLst/>
                          <a:latin typeface="Arial" panose="020B0604020202020204" pitchFamily="34" charset="0"/>
                        </a:rPr>
                        <a:t>11024</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solidFill>
                            <a:srgbClr val="000000"/>
                          </a:solidFill>
                          <a:effectLst/>
                          <a:latin typeface="Arial" panose="020B0604020202020204" pitchFamily="34" charset="0"/>
                        </a:rPr>
                        <a:t>UK Link Portal; UK Link On-line Service; DES and CMS</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05/12/2020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23:00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06/12/2020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07:00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a:solidFill>
                            <a:srgbClr val="000000"/>
                          </a:solidFill>
                          <a:effectLst/>
                          <a:latin typeface="Arial" panose="020B0604020202020204" pitchFamily="34" charset="0"/>
                        </a:rPr>
                        <a:t>UK Link Disaster Recovery Test 2020</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(Failback to primary site) - contingency dates for the test are Friday 15th to Sunday 17th January 2021 with the same timings as above.</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NB: UK Link System Application will not be available during this period – but no impacts to Users are expected</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a:solidFill>
                            <a:srgbClr val="000000"/>
                          </a:solidFill>
                          <a:effectLst/>
                          <a:latin typeface="Arial" panose="020B0604020202020204" pitchFamily="34" charset="0"/>
                        </a:rPr>
                        <a:t>11/11//2020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991984"/>
                  </a:ext>
                </a:extLst>
              </a:tr>
              <a:tr h="634135">
                <a:tc>
                  <a:txBody>
                    <a:bodyPr/>
                    <a:lstStyle/>
                    <a:p>
                      <a:pPr algn="ctr" fontAlgn="ctr"/>
                      <a:r>
                        <a:rPr lang="en-GB" sz="700" b="0" i="0" u="none" strike="noStrike">
                          <a:solidFill>
                            <a:srgbClr val="000000"/>
                          </a:solidFill>
                          <a:effectLst/>
                          <a:latin typeface="Arial" panose="020B0604020202020204" pitchFamily="34" charset="0"/>
                        </a:rPr>
                        <a:t> </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UK Link</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16/01/2021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en-GB" sz="700" b="0" i="0" u="none" strike="noStrike" dirty="0">
                          <a:solidFill>
                            <a:srgbClr val="000000"/>
                          </a:solidFill>
                          <a:effectLst/>
                          <a:latin typeface="Arial" panose="020B0604020202020204" pitchFamily="34" charset="0"/>
                        </a:rPr>
                        <a:t>04:00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en-GB" sz="700" b="0" i="0" u="none" strike="noStrike" dirty="0">
                          <a:solidFill>
                            <a:srgbClr val="000000"/>
                          </a:solidFill>
                          <a:effectLst/>
                          <a:latin typeface="Arial" panose="020B0604020202020204" pitchFamily="34" charset="0"/>
                        </a:rPr>
                        <a:t>27/01/2021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en-GB" sz="700" b="0" i="0" u="none" strike="noStrike">
                          <a:solidFill>
                            <a:srgbClr val="000000"/>
                          </a:solidFill>
                          <a:effectLst/>
                          <a:latin typeface="Arial" panose="020B0604020202020204" pitchFamily="34" charset="0"/>
                        </a:rPr>
                        <a:t>07:00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rowSpan="2">
                  <a:txBody>
                    <a:bodyPr/>
                    <a:lstStyle/>
                    <a:p>
                      <a:pPr algn="l" fontAlgn="ctr"/>
                      <a:r>
                        <a:rPr lang="en-US" sz="700" b="0" i="0" u="none" strike="noStrike" dirty="0">
                          <a:solidFill>
                            <a:srgbClr val="000000"/>
                          </a:solidFill>
                          <a:effectLst/>
                          <a:latin typeface="Arial" panose="020B0604020202020204" pitchFamily="34" charset="0"/>
                        </a:rPr>
                        <a:t>In order that the UK Link platform continues to be supported we will be carrying out a </a:t>
                      </a:r>
                      <a:r>
                        <a:rPr lang="en-US" sz="700" b="0" i="0" u="none" strike="noStrike" dirty="0" err="1">
                          <a:solidFill>
                            <a:srgbClr val="000000"/>
                          </a:solidFill>
                          <a:effectLst/>
                          <a:latin typeface="Arial" panose="020B0604020202020204" pitchFamily="34" charset="0"/>
                        </a:rPr>
                        <a:t>programme</a:t>
                      </a:r>
                      <a:r>
                        <a:rPr lang="en-US" sz="700" b="0" i="0" u="none" strike="noStrike" dirty="0">
                          <a:solidFill>
                            <a:srgbClr val="000000"/>
                          </a:solidFill>
                          <a:effectLst/>
                          <a:latin typeface="Arial" panose="020B0604020202020204" pitchFamily="34" charset="0"/>
                        </a:rPr>
                        <a:t> of upgrades to existing systems over the next few months. The upgrades to production systems are planned for early January and will require some system outages which we will aim to carry out over a weekend to ensure impact to the industry is </a:t>
                      </a:r>
                      <a:r>
                        <a:rPr lang="en-US" sz="700" b="0" i="0" u="none" strike="noStrike" dirty="0" err="1">
                          <a:solidFill>
                            <a:srgbClr val="000000"/>
                          </a:solidFill>
                          <a:effectLst/>
                          <a:latin typeface="Arial" panose="020B0604020202020204" pitchFamily="34" charset="0"/>
                        </a:rPr>
                        <a:t>minimised</a:t>
                      </a:r>
                      <a:r>
                        <a:rPr lang="en-US" sz="700" b="0" i="0" u="none" strike="noStrike" dirty="0">
                          <a:solidFill>
                            <a:srgbClr val="000000"/>
                          </a:solidFill>
                          <a:effectLst/>
                          <a:latin typeface="Arial" panose="020B0604020202020204" pitchFamily="34" charset="0"/>
                        </a:rPr>
                        <a:t>. The detailed upgrade and outage schedule will be shared in November. </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700" b="0" i="0" u="none" strike="noStrike" dirty="0">
                          <a:solidFill>
                            <a:srgbClr val="000000"/>
                          </a:solidFill>
                          <a:effectLst/>
                          <a:latin typeface="Arial" panose="020B0604020202020204" pitchFamily="34" charset="0"/>
                        </a:rPr>
                        <a:t>Times and Dates updated</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12/01/2021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949345"/>
                  </a:ext>
                </a:extLst>
              </a:tr>
              <a:tr h="615483">
                <a:tc>
                  <a:txBody>
                    <a:bodyPr/>
                    <a:lstStyle/>
                    <a:p>
                      <a:pPr algn="ctr" fontAlgn="ctr"/>
                      <a:r>
                        <a:rPr lang="en-GB" sz="700" b="0" i="0" u="none" strike="noStrike">
                          <a:solidFill>
                            <a:srgbClr val="000000"/>
                          </a:solidFill>
                          <a:effectLst/>
                          <a:latin typeface="Arial" panose="020B0604020202020204" pitchFamily="34" charset="0"/>
                        </a:rPr>
                        <a:t> </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UK Link</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30/01/2021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en-GB" sz="700" b="0" i="0" u="none" strike="noStrike">
                          <a:solidFill>
                            <a:srgbClr val="000000"/>
                          </a:solidFill>
                          <a:effectLst/>
                          <a:latin typeface="Arial" panose="020B0604020202020204" pitchFamily="34" charset="0"/>
                        </a:rPr>
                        <a:t>12:00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en-GB" sz="700" b="0" i="0" u="none" strike="noStrike" dirty="0">
                          <a:solidFill>
                            <a:srgbClr val="000000"/>
                          </a:solidFill>
                          <a:effectLst/>
                          <a:latin typeface="Arial" panose="020B0604020202020204" pitchFamily="34" charset="0"/>
                        </a:rPr>
                        <a:t>30/01/2021</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en-GB" sz="700" b="0" i="0" u="none" strike="noStrike" dirty="0">
                          <a:solidFill>
                            <a:srgbClr val="000000"/>
                          </a:solidFill>
                          <a:effectLst/>
                          <a:latin typeface="Arial" panose="020B0604020202020204" pitchFamily="34" charset="0"/>
                        </a:rPr>
                        <a:t>18:00</a:t>
                      </a:r>
                    </a:p>
                  </a:txBody>
                  <a:tcPr marL="4721" marR="4721" marT="47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54885152"/>
                  </a:ext>
                </a:extLst>
              </a:tr>
            </a:tbl>
          </a:graphicData>
        </a:graphic>
      </p:graphicFrame>
    </p:spTree>
    <p:extLst>
      <p:ext uri="{BB962C8B-B14F-4D97-AF65-F5344CB8AC3E}">
        <p14:creationId xmlns:p14="http://schemas.microsoft.com/office/powerpoint/2010/main" val="715539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4. 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XRN5237 Maintenance of a User relationship table for the purpose of AQ amendments (Modification 0736)</a:t>
            </a:r>
            <a:endParaRPr lang="en-GB" sz="1800" dirty="0"/>
          </a:p>
        </p:txBody>
      </p:sp>
    </p:spTree>
    <p:extLst>
      <p:ext uri="{BB962C8B-B14F-4D97-AF65-F5344CB8AC3E}">
        <p14:creationId xmlns:p14="http://schemas.microsoft.com/office/powerpoint/2010/main" val="143154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218863"/>
            <a:ext cx="8883179" cy="707886"/>
          </a:xfrm>
          <a:prstGeom prst="rect">
            <a:avLst/>
          </a:prstGeom>
          <a:noFill/>
        </p:spPr>
        <p:txBody>
          <a:bodyPr wrap="square" lIns="91440" tIns="45720" rIns="91440" bIns="45720" rtlCol="0" anchor="t">
            <a:spAutoFit/>
          </a:bodyPr>
          <a:lstStyle/>
          <a:p>
            <a:r>
              <a:rPr lang="en-US" sz="2000" b="1" dirty="0">
                <a:solidFill>
                  <a:schemeClr val="accent1"/>
                </a:solidFill>
              </a:rPr>
              <a:t>XRN5237 Maintenance of a User relationship table for the purpose of AQ amendments (Modification 0736)</a:t>
            </a:r>
            <a:endParaRPr lang="en-US" b="1" dirty="0">
              <a:solidFill>
                <a:schemeClr val="accent1"/>
              </a:solidFill>
            </a:endParaRP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4209980067"/>
              </p:ext>
            </p:extLst>
          </p:nvPr>
        </p:nvGraphicFramePr>
        <p:xfrm>
          <a:off x="197026" y="1134531"/>
          <a:ext cx="8712968" cy="3345318"/>
        </p:xfrm>
        <a:graphic>
          <a:graphicData uri="http://schemas.openxmlformats.org/drawingml/2006/table">
            <a:tbl>
              <a:tblPr firstRow="1" firstCol="1" bandRow="1">
                <a:tableStyleId>{5940675A-B579-460E-94D1-54222C63F5DA}</a:tableStyleId>
              </a:tblPr>
              <a:tblGrid>
                <a:gridCol w="1725340">
                  <a:extLst>
                    <a:ext uri="{9D8B030D-6E8A-4147-A177-3AD203B41FA5}">
                      <a16:colId xmlns:a16="http://schemas.microsoft.com/office/drawing/2014/main" val="20001"/>
                    </a:ext>
                  </a:extLst>
                </a:gridCol>
                <a:gridCol w="948937">
                  <a:extLst>
                    <a:ext uri="{9D8B030D-6E8A-4147-A177-3AD203B41FA5}">
                      <a16:colId xmlns:a16="http://schemas.microsoft.com/office/drawing/2014/main" val="20006"/>
                    </a:ext>
                  </a:extLst>
                </a:gridCol>
                <a:gridCol w="690136">
                  <a:extLst>
                    <a:ext uri="{9D8B030D-6E8A-4147-A177-3AD203B41FA5}">
                      <a16:colId xmlns:a16="http://schemas.microsoft.com/office/drawing/2014/main" val="1990762972"/>
                    </a:ext>
                  </a:extLst>
                </a:gridCol>
                <a:gridCol w="521463">
                  <a:extLst>
                    <a:ext uri="{9D8B030D-6E8A-4147-A177-3AD203B41FA5}">
                      <a16:colId xmlns:a16="http://schemas.microsoft.com/office/drawing/2014/main" val="20007"/>
                    </a:ext>
                  </a:extLst>
                </a:gridCol>
                <a:gridCol w="524540">
                  <a:extLst>
                    <a:ext uri="{9D8B030D-6E8A-4147-A177-3AD203B41FA5}">
                      <a16:colId xmlns:a16="http://schemas.microsoft.com/office/drawing/2014/main" val="20008"/>
                    </a:ext>
                  </a:extLst>
                </a:gridCol>
                <a:gridCol w="4302552">
                  <a:extLst>
                    <a:ext uri="{9D8B030D-6E8A-4147-A177-3AD203B41FA5}">
                      <a16:colId xmlns:a16="http://schemas.microsoft.com/office/drawing/2014/main" val="20009"/>
                    </a:ext>
                  </a:extLst>
                </a:gridCol>
              </a:tblGrid>
              <a:tr h="297988">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56656">
                <a:tc rowSpan="5">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Change Pack ref:  </a:t>
                      </a:r>
                    </a:p>
                    <a:p>
                      <a:pPr>
                        <a:lnSpc>
                          <a:spcPct val="115000"/>
                        </a:lnSpc>
                        <a:spcAft>
                          <a:spcPts val="0"/>
                        </a:spcAft>
                      </a:pPr>
                      <a:r>
                        <a:rPr lang="en-GB" sz="1100" kern="1200" dirty="0">
                          <a:solidFill>
                            <a:schemeClr val="tx1"/>
                          </a:solidFill>
                          <a:effectLst/>
                          <a:latin typeface="+mn-lt"/>
                          <a:ea typeface="+mn-ea"/>
                          <a:cs typeface="+mn-cs"/>
                          <a:hlinkClick r:id="rId2"/>
                        </a:rPr>
                        <a:t>2741.1 - RT - JR</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Release: </a:t>
                      </a:r>
                      <a:r>
                        <a:rPr lang="en-GB" sz="1100" kern="1200" dirty="0" err="1">
                          <a:solidFill>
                            <a:schemeClr val="tx1"/>
                          </a:solidFill>
                          <a:effectLst/>
                          <a:latin typeface="+mn-lt"/>
                          <a:ea typeface="+mn-ea"/>
                          <a:cs typeface="+mn-cs"/>
                        </a:rPr>
                        <a:t>Adhoc</a:t>
                      </a:r>
                      <a:r>
                        <a:rPr lang="en-GB" sz="1100" kern="1200" dirty="0">
                          <a:solidFill>
                            <a:schemeClr val="tx1"/>
                          </a:solidFill>
                          <a:effectLst/>
                          <a:latin typeface="+mn-lt"/>
                          <a:ea typeface="+mn-ea"/>
                          <a:cs typeface="+mn-cs"/>
                        </a:rPr>
                        <a:t> following January ChMC if approved</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Voting: Shipper, DNO, IGT</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kern="1200" dirty="0">
                          <a:solidFill>
                            <a:schemeClr val="tx1"/>
                          </a:solidFill>
                          <a:effectLst/>
                          <a:latin typeface="+mn-lt"/>
                          <a:ea typeface="+mn-ea"/>
                          <a:cs typeface="+mn-cs"/>
                        </a:rPr>
                        <a:t>Funding: 100% Shipper</a:t>
                      </a:r>
                    </a:p>
                    <a:p>
                      <a:pPr>
                        <a:lnSpc>
                          <a:spcPct val="115000"/>
                        </a:lnSpc>
                        <a:spcAft>
                          <a:spcPts val="0"/>
                        </a:spcAft>
                      </a:pPr>
                      <a:r>
                        <a:rPr lang="en-US" sz="1050" kern="1200" dirty="0">
                          <a:solidFill>
                            <a:schemeClr val="tx1"/>
                          </a:solidFill>
                          <a:effectLst/>
                          <a:latin typeface="+mn-lt"/>
                          <a:ea typeface="+mn-ea"/>
                          <a:cs typeface="+mn-cs"/>
                        </a:rPr>
                        <a:t>Service Area 1- </a:t>
                      </a:r>
                    </a:p>
                    <a:p>
                      <a:pPr>
                        <a:lnSpc>
                          <a:spcPct val="115000"/>
                        </a:lnSpc>
                        <a:spcAft>
                          <a:spcPts val="0"/>
                        </a:spcAft>
                      </a:pPr>
                      <a:r>
                        <a:rPr lang="en-US" sz="1050" kern="1200" dirty="0">
                          <a:solidFill>
                            <a:schemeClr val="tx1"/>
                          </a:solidFill>
                          <a:effectLst/>
                          <a:latin typeface="+mn-lt"/>
                          <a:ea typeface="+mn-ea"/>
                          <a:cs typeface="+mn-cs"/>
                        </a:rPr>
                        <a:t>Manage Supply Point Registration</a:t>
                      </a:r>
                      <a:endParaRPr lang="en-GB" sz="105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3473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dirty="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02711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pPr algn="ctr" fontAlgn="ctr"/>
                      <a:r>
                        <a:rPr lang="en-GB" sz="900" b="0" i="0" u="none" strike="noStrike" dirty="0">
                          <a:solidFill>
                            <a:srgbClr val="000000"/>
                          </a:solidFill>
                          <a:effectLst/>
                          <a:latin typeface="Arial" panose="020B0604020202020204" pitchFamily="34" charset="0"/>
                        </a:rPr>
                        <a:t>EDF</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We think this service should be chargeable immediately as we feel that would be a good incentive for parties to ensure issues are </a:t>
                      </a:r>
                      <a:r>
                        <a:rPr lang="en-US" sz="900" b="0" i="0" u="none" strike="noStrike" dirty="0" err="1">
                          <a:solidFill>
                            <a:srgbClr val="000000"/>
                          </a:solidFill>
                          <a:effectLst/>
                          <a:latin typeface="Arial" panose="020B0604020202020204" pitchFamily="34" charset="0"/>
                        </a:rPr>
                        <a:t>minimised</a:t>
                      </a:r>
                      <a:r>
                        <a:rPr lang="en-US" sz="900" b="0" i="0" u="none" strike="noStrike" dirty="0">
                          <a:solidFill>
                            <a:srgbClr val="000000"/>
                          </a:solidFill>
                          <a:effectLst/>
                          <a:latin typeface="Arial" panose="020B0604020202020204" pitchFamily="34" charset="0"/>
                        </a:rPr>
                        <a:t>. We also feel reporting should be developed for PAC to monitor non compliance with UNC rules.</a:t>
                      </a:r>
                    </a:p>
                    <a:p>
                      <a:pPr algn="l" fontAlgn="ctr"/>
                      <a:r>
                        <a:rPr lang="en-US" sz="900" b="0" i="0" u="none" strike="noStrike" dirty="0">
                          <a:solidFill>
                            <a:srgbClr val="000000"/>
                          </a:solidFill>
                          <a:effectLst/>
                          <a:latin typeface="Arial" panose="020B0604020202020204" pitchFamily="34" charset="0"/>
                        </a:rPr>
                        <a:t>Also in the XRN document it says  ‘Although the Modification is yet to be approved, we have written out to Shipper Contract Managers, to allow them to determine the relevant affiliate information for their </a:t>
                      </a:r>
                      <a:r>
                        <a:rPr lang="en-US" sz="900" b="0" i="0" u="none" strike="noStrike" dirty="0" err="1">
                          <a:solidFill>
                            <a:srgbClr val="000000"/>
                          </a:solidFill>
                          <a:effectLst/>
                          <a:latin typeface="Arial" panose="020B0604020202020204" pitchFamily="34" charset="0"/>
                        </a:rPr>
                        <a:t>organisation</a:t>
                      </a:r>
                      <a:r>
                        <a:rPr lang="en-US" sz="900" b="0" i="0" u="none" strike="noStrike" dirty="0">
                          <a:solidFill>
                            <a:srgbClr val="000000"/>
                          </a:solidFill>
                          <a:effectLst/>
                          <a:latin typeface="Arial" panose="020B0604020202020204" pitchFamily="34" charset="0"/>
                        </a:rPr>
                        <a:t> and submit this to the CDSP. ' but we have received no contact as yet.</a:t>
                      </a: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41584291"/>
                  </a:ext>
                </a:extLst>
              </a:tr>
              <a:tr h="620441">
                <a:tc vMerge="1">
                  <a:txBody>
                    <a:bodyPr/>
                    <a:lstStyle/>
                    <a:p>
                      <a:pP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oFill/>
                  </a:tcPr>
                </a:tc>
                <a:tc>
                  <a:txBody>
                    <a:bodyPr/>
                    <a:lstStyle/>
                    <a:p>
                      <a:pPr algn="ctr" fontAlgn="ctr"/>
                      <a:r>
                        <a:rPr lang="en-GB" sz="900" b="0" i="0" u="none" strike="noStrike" dirty="0">
                          <a:solidFill>
                            <a:srgbClr val="000000"/>
                          </a:solidFill>
                          <a:effectLst/>
                          <a:latin typeface="Arial" panose="020B0604020202020204" pitchFamily="34" charset="0"/>
                        </a:rPr>
                        <a:t>NGN</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Northern Gas Networks support this change; however we cannot comment on the Retro MOD0736A aspect, as that relates to MOD0746. </a:t>
                      </a:r>
                    </a:p>
                  </a:txBody>
                  <a:tcPr marL="6350" marR="6350" marT="6350" marB="0" anchor="ctr"/>
                </a:tc>
                <a:extLst>
                  <a:ext uri="{0D108BD9-81ED-4DB2-BD59-A6C34878D82A}">
                    <a16:rowId xmlns:a16="http://schemas.microsoft.com/office/drawing/2014/main" val="4087452230"/>
                  </a:ext>
                </a:extLst>
              </a:tr>
              <a:tr h="808387">
                <a:tc vMerge="1">
                  <a:txBody>
                    <a:bodyPr/>
                    <a:lstStyle/>
                    <a:p>
                      <a:pP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oFill/>
                  </a:tcPr>
                </a:tc>
                <a:tc>
                  <a:txBody>
                    <a:bodyPr/>
                    <a:lstStyle/>
                    <a:p>
                      <a:pPr algn="ctr" fontAlgn="ctr"/>
                      <a:r>
                        <a:rPr lang="en-GB" sz="900" b="0" i="0" u="none" strike="noStrike" dirty="0">
                          <a:solidFill>
                            <a:schemeClr val="tx1"/>
                          </a:solidFill>
                          <a:effectLst/>
                          <a:latin typeface="Arial" panose="020B0604020202020204" pitchFamily="34" charset="0"/>
                        </a:rPr>
                        <a:t>SSE</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chemeClr val="tx1"/>
                          </a:solidFill>
                          <a:effectLst/>
                          <a:latin typeface="Arial" panose="020B0604020202020204" pitchFamily="34" charset="0"/>
                        </a:rPr>
                        <a:t>We support this change to create a shipper affiliate/ relationship table to help check requests to use reason code 3 for AQ corrections.</a:t>
                      </a:r>
                      <a:endParaRPr lang="en-GB" sz="900" b="0" i="0" u="none" strike="noStrike" dirty="0">
                        <a:solidFill>
                          <a:schemeClr val="tx1"/>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744909303"/>
                  </a:ext>
                </a:extLst>
              </a:tr>
            </a:tbl>
          </a:graphicData>
        </a:graphic>
      </p:graphicFrame>
    </p:spTree>
    <p:extLst>
      <p:ext uri="{BB962C8B-B14F-4D97-AF65-F5344CB8AC3E}">
        <p14:creationId xmlns:p14="http://schemas.microsoft.com/office/powerpoint/2010/main" val="4068846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199" y="51470"/>
            <a:ext cx="8229600" cy="637580"/>
          </a:xfrm>
        </p:spPr>
        <p:txBody>
          <a:bodyPr>
            <a:normAutofit fontScale="90000"/>
          </a:bodyPr>
          <a:lstStyle/>
          <a:p>
            <a:r>
              <a:rPr lang="en-GB" sz="2000" dirty="0">
                <a:solidFill>
                  <a:schemeClr val="accent1"/>
                </a:solidFill>
                <a:latin typeface="Arial"/>
                <a:cs typeface="Arial"/>
              </a:rPr>
              <a:t>XRN4914 MOD 0651- Retrospective Data Update Provision – </a:t>
            </a:r>
            <a:br>
              <a:rPr lang="en-GB" sz="2000" dirty="0"/>
            </a:br>
            <a:r>
              <a:rPr lang="en-GB" sz="2000">
                <a:solidFill>
                  <a:schemeClr val="accent1"/>
                </a:solidFill>
                <a:latin typeface="Arial"/>
                <a:cs typeface="Arial"/>
              </a:rPr>
              <a:t>Proof of Concept Status Update</a:t>
            </a:r>
            <a:endParaRPr lang="en-GB" sz="2000" dirty="0">
              <a:solidFill>
                <a:schemeClr val="accent1"/>
              </a:solidFill>
            </a:endParaRP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771550"/>
          <a:ext cx="8838763" cy="3529057"/>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panose="020B0604020202020204" pitchFamily="34" charset="0"/>
                          <a:cs typeface="Arial" panose="020B0604020202020204" pitchFamily="34" charset="0"/>
                        </a:rPr>
                        <a:t>Overall</a:t>
                      </a:r>
                      <a:r>
                        <a:rPr lang="en-GB" sz="1050" b="1" i="0" baseline="0" dirty="0">
                          <a:solidFill>
                            <a:srgbClr val="FFFFFF"/>
                          </a:solidFill>
                          <a:latin typeface="Arial" panose="020B0604020202020204" pitchFamily="34" charset="0"/>
                          <a:cs typeface="Arial" panose="020B0604020202020204" pitchFamily="34" charset="0"/>
                        </a:rPr>
                        <a:t> Project RAG Status</a:t>
                      </a:r>
                      <a:endParaRPr lang="en-GB" sz="1000" b="1" i="0" dirty="0">
                        <a:solidFill>
                          <a:srgbClr val="FFFFFF"/>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10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 </a:t>
                      </a:r>
                    </a:p>
                    <a:p>
                      <a:pPr marL="171450" lvl="0" indent="-171450">
                        <a:buFont typeface="Arial" panose="020B0604020202020204" pitchFamily="34" charset="0"/>
                        <a:buChar char="•"/>
                      </a:pPr>
                      <a:r>
                        <a:rPr kumimoji="0" lang="en-GB" sz="1000" b="0" i="0" u="none" strike="noStrike" kern="1200" cap="none" normalizeH="0" baseline="0" dirty="0">
                          <a:ln>
                            <a:noFill/>
                          </a:ln>
                          <a:solidFill>
                            <a:schemeClr val="tx1"/>
                          </a:solidFill>
                          <a:effectLst/>
                          <a:highlight>
                            <a:srgbClr val="FFFFFF"/>
                          </a:highlight>
                          <a:latin typeface="Arial" panose="020B0604020202020204" pitchFamily="34" charset="0"/>
                          <a:ea typeface="Verdana" pitchFamily="34" charset="0"/>
                          <a:cs typeface="Arial" panose="020B0604020202020204" pitchFamily="34" charset="0"/>
                        </a:rPr>
                        <a:t>Proof of Concept exercise completed following playback of Step 2 Outputs and Initial recommendations at November Change Management Committee </a:t>
                      </a:r>
                    </a:p>
                    <a:p>
                      <a:pPr marL="171450" lvl="0"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Outputs and recommendations provided to ChMC in November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Closure Report to be issued in January for approval </a:t>
                      </a:r>
                      <a:endParaRPr kumimoji="0" lang="en-GB" sz="1000" b="0" i="0" u="none" strike="noStrike" kern="1200" cap="none" normalizeH="0" baseline="0" dirty="0">
                        <a:ln>
                          <a:noFill/>
                        </a:ln>
                        <a:solidFill>
                          <a:schemeClr val="tx1"/>
                        </a:solidFill>
                        <a:effectLst/>
                        <a:highlight>
                          <a:srgbClr val="FFFF00"/>
                        </a:highlight>
                        <a:latin typeface="Arial" panose="020B0604020202020204" pitchFamily="34" charset="0"/>
                        <a:ea typeface="Verdana" pitchFamily="34" charset="0"/>
                        <a:cs typeface="Arial" panose="020B0604020202020204" pitchFamily="34" charset="0"/>
                      </a:endParaRPr>
                    </a:p>
                    <a:p>
                      <a:pPr marL="0" lvl="0" indent="0">
                        <a:buFont typeface="Arial" panose="020B0604020202020204" pitchFamily="34" charset="0"/>
                        <a:buNone/>
                      </a:pPr>
                      <a:endParaRPr kumimoji="0" lang="en-GB"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0" lvl="0" indent="0">
                        <a:buFont typeface="Arial" panose="020B0604020202020204" pitchFamily="34" charset="0"/>
                        <a:buNone/>
                      </a:pPr>
                      <a:endParaRPr kumimoji="0" lang="en-GB"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0" lvl="0" indent="0">
                        <a:buFont typeface="Arial" panose="020B0604020202020204" pitchFamily="34" charset="0"/>
                        <a:buNone/>
                      </a:pPr>
                      <a:endParaRPr kumimoji="0" lang="en-GB"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en-US" sz="1000" kern="1200" dirty="0">
                        <a:solidFill>
                          <a:schemeClr val="tx1"/>
                        </a:solidFill>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433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Approval received from DN’s for BER of £270k for proof of concept. Costs within approved budget.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803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000" dirty="0"/>
                        <a:t>Project Team to complete closedown activities for POC activity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C40F28D-A0F9-4266-8066-25DA4DAB8714}"/>
              </a:ext>
            </a:extLst>
          </p:cNvPr>
          <p:cNvSpPr txBox="1"/>
          <p:nvPr/>
        </p:nvSpPr>
        <p:spPr>
          <a:xfrm>
            <a:off x="152618" y="4961225"/>
            <a:ext cx="1648208" cy="261610"/>
          </a:xfrm>
          <a:prstGeom prst="rect">
            <a:avLst/>
          </a:prstGeom>
          <a:noFill/>
        </p:spPr>
        <p:txBody>
          <a:bodyPr wrap="none" rtlCol="0">
            <a:spAutoFit/>
          </a:bodyPr>
          <a:lstStyle/>
          <a:p>
            <a:r>
              <a:rPr lang="en-GB" sz="1050" dirty="0"/>
              <a:t>Updated as of 23/12/20</a:t>
            </a:r>
          </a:p>
        </p:txBody>
      </p:sp>
    </p:spTree>
    <p:extLst>
      <p:ext uri="{BB962C8B-B14F-4D97-AF65-F5344CB8AC3E}">
        <p14:creationId xmlns:p14="http://schemas.microsoft.com/office/powerpoint/2010/main" val="1155595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1025-4344-44F8-940F-722A02F310AC}"/>
              </a:ext>
            </a:extLst>
          </p:cNvPr>
          <p:cNvSpPr>
            <a:spLocks noGrp="1"/>
          </p:cNvSpPr>
          <p:nvPr>
            <p:ph type="title"/>
          </p:nvPr>
        </p:nvSpPr>
        <p:spPr/>
        <p:txBody>
          <a:bodyPr>
            <a:normAutofit/>
          </a:bodyPr>
          <a:lstStyle/>
          <a:p>
            <a:r>
              <a:rPr lang="en-GB" sz="2000" dirty="0"/>
              <a:t>CCR for </a:t>
            </a:r>
            <a:r>
              <a:rPr lang="en-GB" sz="2000" dirty="0">
                <a:solidFill>
                  <a:schemeClr val="accent1"/>
                </a:solidFill>
              </a:rPr>
              <a:t>XRN4914 MOD 0651- Retrospective Data Update Provision</a:t>
            </a:r>
            <a:r>
              <a:rPr lang="en-GB" sz="2000" dirty="0"/>
              <a:t> </a:t>
            </a:r>
          </a:p>
        </p:txBody>
      </p:sp>
      <p:graphicFrame>
        <p:nvGraphicFramePr>
          <p:cNvPr id="3" name="Object 2">
            <a:extLst>
              <a:ext uri="{FF2B5EF4-FFF2-40B4-BE49-F238E27FC236}">
                <a16:creationId xmlns:a16="http://schemas.microsoft.com/office/drawing/2014/main" id="{816DA395-FA0C-47BE-A77E-B6D59262758A}"/>
              </a:ext>
            </a:extLst>
          </p:cNvPr>
          <p:cNvGraphicFramePr>
            <a:graphicFrameLocks noChangeAspect="1"/>
          </p:cNvGraphicFramePr>
          <p:nvPr>
            <p:extLst>
              <p:ext uri="{D42A27DB-BD31-4B8C-83A1-F6EECF244321}">
                <p14:modId xmlns:p14="http://schemas.microsoft.com/office/powerpoint/2010/main" val="1326889435"/>
              </p:ext>
            </p:extLst>
          </p:nvPr>
        </p:nvGraphicFramePr>
        <p:xfrm>
          <a:off x="3715323" y="1828801"/>
          <a:ext cx="1610213" cy="1394960"/>
        </p:xfrm>
        <a:graphic>
          <a:graphicData uri="http://schemas.openxmlformats.org/presentationml/2006/ole">
            <mc:AlternateContent xmlns:mc="http://schemas.openxmlformats.org/markup-compatibility/2006">
              <mc:Choice xmlns:v="urn:schemas-microsoft-com:vml" Requires="v">
                <p:oleObj spid="_x0000_s3075" name="Document" showAsIcon="1" r:id="rId3" imgW="914400" imgH="792360" progId="Word.Document.12">
                  <p:embed/>
                </p:oleObj>
              </mc:Choice>
              <mc:Fallback>
                <p:oleObj name="Document" showAsIcon="1" r:id="rId3" imgW="914400" imgH="792360" progId="Word.Document.12">
                  <p:embed/>
                  <p:pic>
                    <p:nvPicPr>
                      <p:cNvPr id="3" name="Object 2">
                        <a:extLst>
                          <a:ext uri="{FF2B5EF4-FFF2-40B4-BE49-F238E27FC236}">
                            <a16:creationId xmlns:a16="http://schemas.microsoft.com/office/drawing/2014/main" id="{816DA395-FA0C-47BE-A77E-B6D59262758A}"/>
                          </a:ext>
                        </a:extLst>
                      </p:cNvPr>
                      <p:cNvPicPr/>
                      <p:nvPr/>
                    </p:nvPicPr>
                    <p:blipFill>
                      <a:blip r:embed="rId4"/>
                      <a:stretch>
                        <a:fillRect/>
                      </a:stretch>
                    </p:blipFill>
                    <p:spPr>
                      <a:xfrm>
                        <a:off x="3715323" y="1828801"/>
                        <a:ext cx="1610213" cy="139496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7CDDD5AD-0631-4818-8D44-FCD744168291}"/>
              </a:ext>
            </a:extLst>
          </p:cNvPr>
          <p:cNvSpPr txBox="1"/>
          <p:nvPr/>
        </p:nvSpPr>
        <p:spPr>
          <a:xfrm>
            <a:off x="779318" y="3813464"/>
            <a:ext cx="6608618" cy="338554"/>
          </a:xfrm>
          <a:prstGeom prst="rect">
            <a:avLst/>
          </a:prstGeom>
          <a:noFill/>
        </p:spPr>
        <p:txBody>
          <a:bodyPr wrap="square" rtlCol="0">
            <a:spAutoFit/>
          </a:bodyPr>
          <a:lstStyle/>
          <a:p>
            <a:r>
              <a:rPr lang="en-GB" sz="1600" dirty="0"/>
              <a:t>Voting: DNO </a:t>
            </a:r>
          </a:p>
        </p:txBody>
      </p:sp>
    </p:spTree>
    <p:extLst>
      <p:ext uri="{BB962C8B-B14F-4D97-AF65-F5344CB8AC3E}">
        <p14:creationId xmlns:p14="http://schemas.microsoft.com/office/powerpoint/2010/main" val="2875053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10091"/>
            <a:ext cx="8229600" cy="637580"/>
          </a:xfrm>
        </p:spPr>
        <p:txBody>
          <a:bodyPr>
            <a:normAutofit/>
          </a:bodyPr>
          <a:lstStyle/>
          <a:p>
            <a:r>
              <a:rPr lang="en-GB" sz="2000" dirty="0">
                <a:latin typeface="Arial"/>
                <a:cs typeface="Arial"/>
              </a:rPr>
              <a:t>XRN5289 - November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44454" y="810089"/>
          <a:ext cx="8838763" cy="3647812"/>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21602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2757">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a:ea typeface="+mn-ea"/>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28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B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BF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17846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6834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High level timelines have been drafted awaiting approval (please see next slide for more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Workshop plans have been shared with internal stakeholders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Detailed planning to be completed and approved by end of January for all stages until end of detailed design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6834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rtl="0" eaLnBrk="1" fontAlgn="base" latinLnBrk="0" hangingPunct="1">
                        <a:lnSpc>
                          <a:spcPct val="100000"/>
                        </a:lnSpc>
                        <a:spcBef>
                          <a:spcPct val="0"/>
                        </a:spcBef>
                        <a:spcAft>
                          <a:spcPct val="0"/>
                        </a:spcAft>
                        <a:buNone/>
                      </a:pPr>
                      <a:r>
                        <a:rPr lang="en-US" sz="900" b="1" i="0" u="none" strike="noStrike" kern="1200" cap="none" normalizeH="0" baseline="0" noProof="0" dirty="0">
                          <a:ln>
                            <a:noFill/>
                          </a:ln>
                          <a:effectLst/>
                        </a:rPr>
                        <a:t>Return to green – requesting approval to descope from release in ChMC 13th January 2021</a:t>
                      </a:r>
                    </a:p>
                    <a:p>
                      <a:pPr marL="171450" marR="0" lvl="0" indent="-171450" algn="l">
                        <a:lnSpc>
                          <a:spcPct val="100000"/>
                        </a:lnSpc>
                        <a:spcBef>
                          <a:spcPct val="0"/>
                        </a:spcBef>
                        <a:spcAft>
                          <a:spcPct val="0"/>
                        </a:spcAft>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XRN5187 and XRN5186 – have outstanding Ofgem decisions, Solutions have not been submitted via change pack so if requested to continue could cause delays to the plan to submit change packs by May</a:t>
                      </a:r>
                      <a:r>
                        <a:rPr lang="en-US" sz="900" b="0" i="0" u="none" strike="noStrike" kern="1200" cap="none" normalizeH="0" baseline="0" dirty="0">
                          <a:ln>
                            <a:noFill/>
                          </a:ln>
                          <a:solidFill>
                            <a:schemeClr val="tx1"/>
                          </a:solidFill>
                          <a:effectLst/>
                          <a:latin typeface="Arial"/>
                          <a:ea typeface="Verdana"/>
                          <a:cs typeface="Arial"/>
                        </a:rPr>
                        <a:t> </a:t>
                      </a:r>
                      <a:endParaRPr kumimoji="0" lang="en-US" sz="900" b="0" i="0" u="none" strike="noStrike" kern="1200" cap="none" normalizeH="0" baseline="0" dirty="0">
                        <a:ln>
                          <a:noFill/>
                        </a:ln>
                        <a:solidFill>
                          <a:schemeClr val="tx1"/>
                        </a:solidFill>
                        <a:effectLst/>
                        <a:latin typeface="Arial"/>
                        <a:ea typeface="Verdana"/>
                        <a:cs typeface="Arial"/>
                      </a:endParaRPr>
                    </a:p>
                    <a:p>
                      <a:pPr marL="171450" marR="0" lvl="0" indent="-171450" algn="l" rtl="0" eaLnBrk="1" fontAlgn="base" latinLnBrk="0" hangingPunct="1">
                        <a:lnSpc>
                          <a:spcPct val="100000"/>
                        </a:lnSpc>
                        <a:spcBef>
                          <a:spcPct val="0"/>
                        </a:spcBef>
                        <a:spcAft>
                          <a:spcPct val="0"/>
                        </a:spcAft>
                        <a:buFont typeface="Arial" panose="020B0604020202020204" pitchFamily="34" charset="0"/>
                        <a:buChar char="•"/>
                      </a:pPr>
                      <a:endParaRPr kumimoji="0" lang="en-US" sz="900" b="1" i="0" u="none" strike="noStrike" kern="1200" cap="none" normalizeH="0" baseline="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68340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EQR issued for approval in January ChMC</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683409">
                <a:tc>
                  <a:txBody>
                    <a:bodyPr/>
                    <a:lstStyle/>
                    <a:p>
                      <a:pPr algn="ctr"/>
                      <a:r>
                        <a:rPr lang="en-GB" sz="1050" b="1" baseline="0" dirty="0">
                          <a:solidFill>
                            <a:schemeClr val="bg1"/>
                          </a:solidFill>
                          <a:latin typeface="Arial"/>
                          <a:cs typeface="Arial"/>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rtl="0" eaLnBrk="1" fontAlgn="base" latinLnBrk="0" hangingPunct="1">
                        <a:lnSpc>
                          <a:spcPct val="100000"/>
                        </a:lnSpc>
                        <a:spcBef>
                          <a:spcPct val="0"/>
                        </a:spcBef>
                        <a:spcAft>
                          <a:spcPct val="0"/>
                        </a:spcAft>
                        <a:buClrTx/>
                        <a:buSzTx/>
                        <a:buNone/>
                      </a:pPr>
                      <a:r>
                        <a:rPr lang="en-US" sz="900" b="1" i="0" u="none" strike="noStrike" kern="1200" cap="none" normalizeH="0" baseline="0" noProof="0" dirty="0">
                          <a:ln>
                            <a:noFill/>
                          </a:ln>
                          <a:effectLst/>
                        </a:rPr>
                        <a:t>Return to green on confirmation of all resources required to support Design phase </a:t>
                      </a:r>
                      <a:endParaRPr lang="en-US" sz="900" b="0" i="0" u="none" strike="noStrike" kern="1200" cap="none" normalizeH="0" baseline="0" dirty="0">
                        <a:ln>
                          <a:noFill/>
                        </a:ln>
                        <a:solidFill>
                          <a:schemeClr val="tx1"/>
                        </a:solidFill>
                        <a:effectLst/>
                        <a:latin typeface="Arial"/>
                        <a:ea typeface="Verdana"/>
                        <a:cs typeface="Arial"/>
                      </a:endParaRPr>
                    </a:p>
                    <a:p>
                      <a:pPr marL="171450" marR="0" lvl="0" indent="-171450" algn="l">
                        <a:lnSpc>
                          <a:spcPct val="100000"/>
                        </a:lnSpc>
                        <a:spcBef>
                          <a:spcPct val="0"/>
                        </a:spcBef>
                        <a:spcAft>
                          <a:spcPct val="0"/>
                        </a:spcAft>
                        <a:buClrTx/>
                        <a:buSzTx/>
                        <a:buFont typeface="Arial"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Resource Forecasts and Plans have been defined at a high level until Design</a:t>
                      </a:r>
                      <a:r>
                        <a:rPr lang="en-US" sz="900" b="0" i="0" u="none" strike="noStrike" kern="1200" cap="none" normalizeH="0" baseline="0" dirty="0">
                          <a:ln>
                            <a:noFill/>
                          </a:ln>
                          <a:solidFill>
                            <a:schemeClr val="tx1"/>
                          </a:solidFill>
                          <a:effectLst/>
                          <a:latin typeface="Arial"/>
                          <a:ea typeface="Verdana"/>
                          <a:cs typeface="Arial"/>
                        </a:rPr>
                        <a:t> but are not yet approved</a:t>
                      </a:r>
                      <a:endParaRPr kumimoji="0" lang="en-US" sz="900" b="0" i="0" u="none" strike="noStrike" kern="1200" cap="none" normalizeH="0" baseline="0" dirty="0">
                        <a:ln>
                          <a:noFill/>
                        </a:ln>
                        <a:solidFill>
                          <a:schemeClr val="tx1"/>
                        </a:solidFill>
                        <a:effectLst/>
                        <a:latin typeface="Arial"/>
                        <a:ea typeface="Verdana"/>
                        <a:cs typeface="Arial"/>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lang="en-US" sz="900" b="1" i="0" u="none" strike="noStrike" kern="1200" cap="none" normalizeH="0" baseline="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CA95298-1E30-4F24-ABAE-DB5DA0D792C3}"/>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t>Updated as of 23rd December 2020</a:t>
            </a:r>
          </a:p>
        </p:txBody>
      </p:sp>
    </p:spTree>
    <p:extLst>
      <p:ext uri="{BB962C8B-B14F-4D97-AF65-F5344CB8AC3E}">
        <p14:creationId xmlns:p14="http://schemas.microsoft.com/office/powerpoint/2010/main" val="16080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7057-CAC6-4F85-906B-BAFD5087544D}"/>
              </a:ext>
            </a:extLst>
          </p:cNvPr>
          <p:cNvSpPr>
            <a:spLocks noGrp="1"/>
          </p:cNvSpPr>
          <p:nvPr>
            <p:ph type="title"/>
          </p:nvPr>
        </p:nvSpPr>
        <p:spPr/>
        <p:txBody>
          <a:bodyPr>
            <a:normAutofit/>
          </a:bodyPr>
          <a:lstStyle/>
          <a:p>
            <a:r>
              <a:rPr lang="en-GB" sz="2000">
                <a:latin typeface="Arial"/>
                <a:cs typeface="Arial"/>
              </a:rPr>
              <a:t>XRN5289 – November 21 Proposed High-Level Plan</a:t>
            </a:r>
            <a:endParaRPr lang="en-US"/>
          </a:p>
        </p:txBody>
      </p:sp>
      <p:pic>
        <p:nvPicPr>
          <p:cNvPr id="3" name="Picture 2">
            <a:extLst>
              <a:ext uri="{FF2B5EF4-FFF2-40B4-BE49-F238E27FC236}">
                <a16:creationId xmlns:a16="http://schemas.microsoft.com/office/drawing/2014/main" id="{5CF4B93C-EF38-4793-A819-B71CC126ADA9}"/>
              </a:ext>
            </a:extLst>
          </p:cNvPr>
          <p:cNvPicPr>
            <a:picLocks noChangeAspect="1"/>
          </p:cNvPicPr>
          <p:nvPr/>
        </p:nvPicPr>
        <p:blipFill>
          <a:blip r:embed="rId2"/>
          <a:stretch>
            <a:fillRect/>
          </a:stretch>
        </p:blipFill>
        <p:spPr>
          <a:xfrm>
            <a:off x="0" y="1172588"/>
            <a:ext cx="9144000" cy="2310868"/>
          </a:xfrm>
          <a:prstGeom prst="rect">
            <a:avLst/>
          </a:prstGeom>
        </p:spPr>
      </p:pic>
      <p:sp>
        <p:nvSpPr>
          <p:cNvPr id="4" name="TextBox 3">
            <a:extLst>
              <a:ext uri="{FF2B5EF4-FFF2-40B4-BE49-F238E27FC236}">
                <a16:creationId xmlns:a16="http://schemas.microsoft.com/office/drawing/2014/main" id="{89BE7663-D0B4-4E0C-B258-621D7EB6938F}"/>
              </a:ext>
            </a:extLst>
          </p:cNvPr>
          <p:cNvSpPr txBox="1"/>
          <p:nvPr/>
        </p:nvSpPr>
        <p:spPr>
          <a:xfrm>
            <a:off x="502483" y="3983817"/>
            <a:ext cx="4752528" cy="215444"/>
          </a:xfrm>
          <a:prstGeom prst="rect">
            <a:avLst/>
          </a:prstGeom>
          <a:noFill/>
        </p:spPr>
        <p:txBody>
          <a:bodyPr wrap="square" lIns="91440" tIns="45720" rIns="91440" bIns="45720" rtlCol="0" anchor="t">
            <a:spAutoFit/>
          </a:bodyPr>
          <a:lstStyle/>
          <a:p>
            <a:r>
              <a:rPr lang="en-GB" sz="800" i="1" dirty="0"/>
              <a:t>Draft version – there is a low risk to major changes to overall timelines</a:t>
            </a:r>
          </a:p>
        </p:txBody>
      </p:sp>
      <p:sp>
        <p:nvSpPr>
          <p:cNvPr id="7" name="TextBox 6">
            <a:extLst>
              <a:ext uri="{FF2B5EF4-FFF2-40B4-BE49-F238E27FC236}">
                <a16:creationId xmlns:a16="http://schemas.microsoft.com/office/drawing/2014/main" id="{B63E1BE9-66DC-4736-AB78-AAEB3FA4DD37}"/>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t>Updated as of 23rd December 2020</a:t>
            </a:r>
          </a:p>
        </p:txBody>
      </p:sp>
    </p:spTree>
    <p:extLst>
      <p:ext uri="{BB962C8B-B14F-4D97-AF65-F5344CB8AC3E}">
        <p14:creationId xmlns:p14="http://schemas.microsoft.com/office/powerpoint/2010/main" val="360506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DSC Change Budget BP20 (Financial Year To Date)</a:t>
            </a:r>
          </a:p>
        </p:txBody>
      </p:sp>
    </p:spTree>
    <p:extLst>
      <p:ext uri="{BB962C8B-B14F-4D97-AF65-F5344CB8AC3E}">
        <p14:creationId xmlns:p14="http://schemas.microsoft.com/office/powerpoint/2010/main" val="97490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398932"/>
          </a:xfrm>
        </p:spPr>
        <p:txBody>
          <a:bodyPr>
            <a:noAutofit/>
          </a:bodyPr>
          <a:lstStyle/>
          <a:p>
            <a:r>
              <a:rPr lang="en-GB" sz="2000">
                <a:latin typeface="Arial"/>
                <a:cs typeface="Arial"/>
              </a:rPr>
              <a:t>XRN5289 - November 21 Release Summary</a:t>
            </a:r>
            <a:endParaRPr lang="en-US">
              <a:latin typeface="Arial"/>
              <a:cs typeface="Arial"/>
            </a:endParaRPr>
          </a:p>
        </p:txBody>
      </p:sp>
      <p:sp>
        <p:nvSpPr>
          <p:cNvPr id="5" name="TextBox 4">
            <a:extLst>
              <a:ext uri="{FF2B5EF4-FFF2-40B4-BE49-F238E27FC236}">
                <a16:creationId xmlns:a16="http://schemas.microsoft.com/office/drawing/2014/main" id="{DFA77669-B323-43A7-AA90-FFEE9856EC44}"/>
              </a:ext>
            </a:extLst>
          </p:cNvPr>
          <p:cNvSpPr txBox="1"/>
          <p:nvPr/>
        </p:nvSpPr>
        <p:spPr>
          <a:xfrm>
            <a:off x="235180" y="1242303"/>
            <a:ext cx="8770840" cy="1892826"/>
          </a:xfrm>
          <a:prstGeom prst="rect">
            <a:avLst/>
          </a:prstGeom>
          <a:noFill/>
        </p:spPr>
        <p:txBody>
          <a:bodyPr wrap="square" lIns="91440" tIns="45720" rIns="91440" bIns="45720" rtlCol="0" anchor="t">
            <a:spAutoFit/>
          </a:bodyPr>
          <a:lstStyle/>
          <a:p>
            <a:r>
              <a:rPr lang="en-GB" sz="900" b="1" u="sng" dirty="0"/>
              <a:t>In Scope</a:t>
            </a:r>
            <a:endParaRPr lang="en-GB" sz="900" b="1" u="sng" dirty="0">
              <a:cs typeface="Arial"/>
            </a:endParaRPr>
          </a:p>
          <a:p>
            <a:endParaRPr lang="en-GB" sz="900" b="1" u="sng">
              <a:cs typeface="Arial"/>
            </a:endParaRPr>
          </a:p>
          <a:p>
            <a:pPr marL="171450" indent="-171450">
              <a:buFont typeface="Arial" panose="020B0604020202020204" pitchFamily="34" charset="0"/>
              <a:buChar char="•"/>
              <a:defRPr/>
            </a:pPr>
            <a:r>
              <a:rPr lang="en-US" sz="900" b="1" dirty="0"/>
              <a:t>XRN4941 - </a:t>
            </a:r>
            <a:r>
              <a:rPr lang="en-US" sz="900" dirty="0"/>
              <a:t>MOD0692 - Auto updates to meter read frequency</a:t>
            </a:r>
            <a:endParaRPr lang="en-US" sz="900" dirty="0">
              <a:cs typeface="Arial"/>
            </a:endParaRPr>
          </a:p>
          <a:p>
            <a:pPr marL="171450" indent="-171450">
              <a:buFont typeface="Arial" panose="020B0604020202020204" pitchFamily="34" charset="0"/>
              <a:buChar char="•"/>
              <a:defRPr/>
            </a:pPr>
            <a:r>
              <a:rPr lang="en-US" sz="900" b="1" dirty="0"/>
              <a:t>XRN5007 - </a:t>
            </a:r>
            <a:r>
              <a:rPr lang="en-US" sz="900" dirty="0"/>
              <a:t>Enhancement to reconciliation process where prevailing volume is zero</a:t>
            </a:r>
            <a:endParaRPr lang="en-US" sz="900" dirty="0">
              <a:cs typeface="Arial"/>
            </a:endParaRPr>
          </a:p>
          <a:p>
            <a:pPr marL="171450" indent="-171450">
              <a:buFont typeface="Arial" panose="020B0604020202020204" pitchFamily="34" charset="0"/>
              <a:buChar char="•"/>
              <a:defRPr/>
            </a:pPr>
            <a:r>
              <a:rPr lang="en-US" sz="900" b="1" dirty="0"/>
              <a:t>XRN5072 - </a:t>
            </a:r>
            <a:r>
              <a:rPr lang="en-US" sz="900" dirty="0"/>
              <a:t>Application and derivation of TTZ indicator and calculation of volume and energy – all classes</a:t>
            </a:r>
            <a:endParaRPr lang="en-US" sz="900" dirty="0">
              <a:cs typeface="Arial"/>
            </a:endParaRPr>
          </a:p>
          <a:p>
            <a:pPr marL="171450" indent="-171450">
              <a:buFont typeface="Arial" panose="020B0604020202020204" pitchFamily="34" charset="0"/>
              <a:buChar char="•"/>
              <a:defRPr/>
            </a:pPr>
            <a:r>
              <a:rPr lang="en-US" sz="900" b="1" dirty="0"/>
              <a:t>XRN5091 - </a:t>
            </a:r>
            <a:r>
              <a:rPr lang="en-US" sz="900" dirty="0"/>
              <a:t>Deferral of creation of Class change reads at transfer of ownership</a:t>
            </a:r>
            <a:endParaRPr lang="en-US" sz="900" dirty="0">
              <a:cs typeface="Arial"/>
            </a:endParaRPr>
          </a:p>
          <a:p>
            <a:pPr marL="171450" indent="-171450">
              <a:buFont typeface="Arial" panose="020B0604020202020204" pitchFamily="34" charset="0"/>
              <a:buChar char="•"/>
              <a:defRPr/>
            </a:pPr>
            <a:r>
              <a:rPr lang="en-US" sz="900" b="1" dirty="0"/>
              <a:t>XRN5142 - </a:t>
            </a:r>
            <a:r>
              <a:rPr lang="en-US" sz="900" dirty="0"/>
              <a:t>New allowable values for DCC Service Flag in DXI File from DCC</a:t>
            </a:r>
            <a:endParaRPr lang="en-US" sz="900" dirty="0">
              <a:cs typeface="Arial"/>
            </a:endParaRPr>
          </a:p>
          <a:p>
            <a:pPr marL="171450" indent="-171450">
              <a:buFont typeface="Arial" panose="020B0604020202020204" pitchFamily="34" charset="0"/>
              <a:buChar char="•"/>
              <a:defRPr/>
            </a:pPr>
            <a:r>
              <a:rPr lang="en-US" sz="900" b="1" dirty="0"/>
              <a:t>XRN5180 - </a:t>
            </a:r>
            <a:r>
              <a:rPr lang="en-US" sz="900" dirty="0"/>
              <a:t>Inner tolerance validation for replacement reads and read insertions</a:t>
            </a:r>
            <a:endParaRPr lang="en-US" sz="900" dirty="0">
              <a:cs typeface="Arial"/>
            </a:endParaRPr>
          </a:p>
          <a:p>
            <a:pPr marL="171450" indent="-171450">
              <a:buFont typeface="Arial" panose="020B0604020202020204" pitchFamily="34" charset="0"/>
              <a:buChar char="•"/>
              <a:defRPr/>
            </a:pPr>
            <a:r>
              <a:rPr lang="en-US" sz="900" b="1" dirty="0"/>
              <a:t>XRN5186* </a:t>
            </a:r>
            <a:r>
              <a:rPr lang="en-US" sz="900" dirty="0"/>
              <a:t>MOD0701 – Aligning capacity booking under the UNC and arrangements set out in relevant NExAs</a:t>
            </a:r>
            <a:endParaRPr lang="en-US" sz="900" dirty="0">
              <a:cs typeface="Arial"/>
            </a:endParaRPr>
          </a:p>
          <a:p>
            <a:pPr marL="171450" indent="-171450">
              <a:buFont typeface="Arial" panose="020B0604020202020204" pitchFamily="34" charset="0"/>
              <a:buChar char="•"/>
              <a:defRPr/>
            </a:pPr>
            <a:r>
              <a:rPr lang="en-US" sz="900" b="1" dirty="0"/>
              <a:t>XRN5187* </a:t>
            </a:r>
            <a:r>
              <a:rPr lang="en-US" sz="900" dirty="0"/>
              <a:t>MOD0696 – Addressing inequalities between capacity booking under the UNC and arrangements set out in the relevant NExAs</a:t>
            </a:r>
            <a:endParaRPr lang="en-GB" sz="900" dirty="0">
              <a:cs typeface="Arial"/>
            </a:endParaRPr>
          </a:p>
          <a:p>
            <a:endParaRPr lang="en-GB" sz="900" b="1">
              <a:cs typeface="Arial"/>
            </a:endParaRPr>
          </a:p>
          <a:p>
            <a:pPr lvl="0"/>
            <a:endParaRPr lang="en-US" sz="900">
              <a:solidFill>
                <a:schemeClr val="tx2"/>
              </a:solidFill>
              <a:latin typeface="Arial"/>
              <a:ea typeface="+mn-lt"/>
              <a:cs typeface="+mn-lt"/>
            </a:endParaRPr>
          </a:p>
          <a:p>
            <a:r>
              <a:rPr lang="en-GB" sz="900" dirty="0">
                <a:latin typeface="Arial"/>
                <a:cs typeface="Arial"/>
              </a:rPr>
              <a:t>*Xoserve will seek approval to descope XRNs 5186 and 5187 from the UK Link November 2021 Major Release from 13th January 2021 ChMC</a:t>
            </a:r>
          </a:p>
        </p:txBody>
      </p:sp>
      <p:sp>
        <p:nvSpPr>
          <p:cNvPr id="4" name="TextBox 3">
            <a:extLst>
              <a:ext uri="{FF2B5EF4-FFF2-40B4-BE49-F238E27FC236}">
                <a16:creationId xmlns:a16="http://schemas.microsoft.com/office/drawing/2014/main" id="{46F6E737-A4CD-4A58-9B7B-78A6410FDAEF}"/>
              </a:ext>
            </a:extLst>
          </p:cNvPr>
          <p:cNvSpPr txBox="1"/>
          <p:nvPr/>
        </p:nvSpPr>
        <p:spPr>
          <a:xfrm>
            <a:off x="235180" y="771550"/>
            <a:ext cx="8280920" cy="230832"/>
          </a:xfrm>
          <a:prstGeom prst="rect">
            <a:avLst/>
          </a:prstGeom>
          <a:noFill/>
        </p:spPr>
        <p:txBody>
          <a:bodyPr wrap="square" lIns="91440" tIns="45720" rIns="91440" bIns="45720" rtlCol="0" anchor="t">
            <a:spAutoFit/>
          </a:bodyPr>
          <a:lstStyle/>
          <a:p>
            <a:r>
              <a:rPr lang="en-GB" sz="900"/>
              <a:t>The initial scope of the November 2021 Major Release consists of 8 changes</a:t>
            </a:r>
          </a:p>
        </p:txBody>
      </p:sp>
      <p:sp>
        <p:nvSpPr>
          <p:cNvPr id="3" name="TextBox 2">
            <a:extLst>
              <a:ext uri="{FF2B5EF4-FFF2-40B4-BE49-F238E27FC236}">
                <a16:creationId xmlns:a16="http://schemas.microsoft.com/office/drawing/2014/main" id="{7D76E14F-6315-4835-95A9-E61672F9172A}"/>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t>Updated as of 23rd December 2020</a:t>
            </a:r>
          </a:p>
        </p:txBody>
      </p:sp>
    </p:spTree>
    <p:extLst>
      <p:ext uri="{BB962C8B-B14F-4D97-AF65-F5344CB8AC3E}">
        <p14:creationId xmlns:p14="http://schemas.microsoft.com/office/powerpoint/2010/main" val="250118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809D-6676-4998-ADEE-00393833628F}"/>
              </a:ext>
            </a:extLst>
          </p:cNvPr>
          <p:cNvSpPr>
            <a:spLocks noGrp="1"/>
          </p:cNvSpPr>
          <p:nvPr>
            <p:ph type="title"/>
          </p:nvPr>
        </p:nvSpPr>
        <p:spPr/>
        <p:txBody>
          <a:bodyPr>
            <a:normAutofit/>
          </a:bodyPr>
          <a:lstStyle/>
          <a:p>
            <a:r>
              <a:rPr lang="en-US" sz="2000">
                <a:latin typeface="Arial"/>
                <a:cs typeface="Arial"/>
              </a:rPr>
              <a:t>Approval Required</a:t>
            </a:r>
            <a:endParaRPr lang="en-US" sz="2000"/>
          </a:p>
        </p:txBody>
      </p:sp>
      <p:sp>
        <p:nvSpPr>
          <p:cNvPr id="3" name="Content Placeholder 2">
            <a:extLst>
              <a:ext uri="{FF2B5EF4-FFF2-40B4-BE49-F238E27FC236}">
                <a16:creationId xmlns:a16="http://schemas.microsoft.com/office/drawing/2014/main" id="{7C546D64-8003-4408-9CBB-5BBA5D652080}"/>
              </a:ext>
            </a:extLst>
          </p:cNvPr>
          <p:cNvSpPr>
            <a:spLocks noGrp="1"/>
          </p:cNvSpPr>
          <p:nvPr>
            <p:ph idx="1"/>
          </p:nvPr>
        </p:nvSpPr>
        <p:spPr>
          <a:xfrm>
            <a:off x="457200" y="1059582"/>
            <a:ext cx="8229600" cy="1696651"/>
          </a:xfrm>
        </p:spPr>
        <p:txBody>
          <a:bodyPr vert="horz" lIns="91440" tIns="45720" rIns="91440" bIns="45720" rtlCol="0" anchor="t">
            <a:normAutofit/>
          </a:bodyPr>
          <a:lstStyle/>
          <a:p>
            <a:r>
              <a:rPr lang="en-US" sz="1050">
                <a:latin typeface="Arial"/>
                <a:cs typeface="Arial"/>
              </a:rPr>
              <a:t>ChMC is asked to </a:t>
            </a:r>
            <a:r>
              <a:rPr lang="en-US" sz="1050" b="1">
                <a:latin typeface="Arial"/>
                <a:cs typeface="Arial"/>
              </a:rPr>
              <a:t>approve</a:t>
            </a:r>
            <a:r>
              <a:rPr lang="en-US" sz="1050">
                <a:latin typeface="Arial"/>
                <a:cs typeface="Arial"/>
              </a:rPr>
              <a:t> the descoping of XRN5186 and XRN5187 from the November 2021 Major Release, as:</a:t>
            </a:r>
          </a:p>
          <a:p>
            <a:pPr lvl="1"/>
            <a:r>
              <a:rPr lang="en-US" sz="1050">
                <a:latin typeface="Arial"/>
                <a:cs typeface="Arial"/>
              </a:rPr>
              <a:t>MOD approval is outstanding for both</a:t>
            </a:r>
          </a:p>
          <a:p>
            <a:pPr lvl="1"/>
            <a:r>
              <a:rPr lang="en-US" sz="1050">
                <a:latin typeface="Arial"/>
                <a:cs typeface="Arial"/>
              </a:rPr>
              <a:t>CSS design conflicts with XRN5186 so the solution will not work as the MOD intends</a:t>
            </a:r>
          </a:p>
          <a:p>
            <a:pPr lvl="1"/>
            <a:r>
              <a:rPr lang="en-US" sz="1050">
                <a:latin typeface="Arial"/>
                <a:cs typeface="Arial"/>
              </a:rPr>
              <a:t>XRN5187 has impacts to CSS as it is updating the nomination process</a:t>
            </a:r>
          </a:p>
          <a:p>
            <a:pPr marL="457200" lvl="1" indent="0">
              <a:buNone/>
            </a:pPr>
            <a:endParaRPr lang="en-US" sz="1050">
              <a:latin typeface="Arial"/>
              <a:cs typeface="Arial"/>
            </a:endParaRPr>
          </a:p>
          <a:p>
            <a:pPr>
              <a:buFont typeface="Arial" panose="020B0604020202020204" pitchFamily="34" charset="0"/>
              <a:buChar char="•"/>
            </a:pPr>
            <a:r>
              <a:rPr lang="en-US" sz="1050">
                <a:latin typeface="Arial"/>
                <a:cs typeface="Arial"/>
              </a:rPr>
              <a:t>Following descope the changes will return to the UK Link unallocated list and will be considered for future releases</a:t>
            </a:r>
          </a:p>
        </p:txBody>
      </p:sp>
      <p:sp>
        <p:nvSpPr>
          <p:cNvPr id="5" name="TextBox 4">
            <a:extLst>
              <a:ext uri="{FF2B5EF4-FFF2-40B4-BE49-F238E27FC236}">
                <a16:creationId xmlns:a16="http://schemas.microsoft.com/office/drawing/2014/main" id="{60B1220F-B23C-4F1F-967F-060546F5A970}"/>
              </a:ext>
            </a:extLst>
          </p:cNvPr>
          <p:cNvSpPr txBox="1"/>
          <p:nvPr/>
        </p:nvSpPr>
        <p:spPr>
          <a:xfrm>
            <a:off x="57150" y="4972050"/>
            <a:ext cx="27432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a:t>Updated as of 23rd December 2020</a:t>
            </a:r>
          </a:p>
        </p:txBody>
      </p:sp>
      <p:sp>
        <p:nvSpPr>
          <p:cNvPr id="6" name="TextBox 5">
            <a:extLst>
              <a:ext uri="{FF2B5EF4-FFF2-40B4-BE49-F238E27FC236}">
                <a16:creationId xmlns:a16="http://schemas.microsoft.com/office/drawing/2014/main" id="{EDE5A9A1-9004-45E4-806B-F782FAC24C5A}"/>
              </a:ext>
            </a:extLst>
          </p:cNvPr>
          <p:cNvSpPr txBox="1"/>
          <p:nvPr/>
        </p:nvSpPr>
        <p:spPr>
          <a:xfrm>
            <a:off x="779318" y="3813464"/>
            <a:ext cx="6608618" cy="338554"/>
          </a:xfrm>
          <a:prstGeom prst="rect">
            <a:avLst/>
          </a:prstGeom>
          <a:noFill/>
        </p:spPr>
        <p:txBody>
          <a:bodyPr wrap="square" rtlCol="0">
            <a:spAutoFit/>
          </a:bodyPr>
          <a:lstStyle/>
          <a:p>
            <a:r>
              <a:rPr lang="en-GB" sz="1600" dirty="0"/>
              <a:t>Voting: Shipper &amp; DNO </a:t>
            </a:r>
          </a:p>
        </p:txBody>
      </p:sp>
    </p:spTree>
    <p:extLst>
      <p:ext uri="{BB962C8B-B14F-4D97-AF65-F5344CB8AC3E}">
        <p14:creationId xmlns:p14="http://schemas.microsoft.com/office/powerpoint/2010/main" val="372941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0FB70-59C0-46BB-A839-3AFC66BC7BCF}"/>
              </a:ext>
            </a:extLst>
          </p:cNvPr>
          <p:cNvSpPr>
            <a:spLocks noGrp="1"/>
          </p:cNvSpPr>
          <p:nvPr>
            <p:ph type="title"/>
          </p:nvPr>
        </p:nvSpPr>
        <p:spPr/>
        <p:txBody>
          <a:bodyPr/>
          <a:lstStyle/>
          <a:p>
            <a:r>
              <a:rPr lang="en-GB" dirty="0"/>
              <a:t>EQR for XRN5289 - November 21 Release </a:t>
            </a:r>
          </a:p>
        </p:txBody>
      </p:sp>
      <p:graphicFrame>
        <p:nvGraphicFramePr>
          <p:cNvPr id="3" name="Object 2">
            <a:extLst>
              <a:ext uri="{FF2B5EF4-FFF2-40B4-BE49-F238E27FC236}">
                <a16:creationId xmlns:a16="http://schemas.microsoft.com/office/drawing/2014/main" id="{A274556B-BDD9-4AE6-873F-B38E5BC4842C}"/>
              </a:ext>
            </a:extLst>
          </p:cNvPr>
          <p:cNvGraphicFramePr>
            <a:graphicFrameLocks noChangeAspect="1"/>
          </p:cNvGraphicFramePr>
          <p:nvPr>
            <p:extLst>
              <p:ext uri="{D42A27DB-BD31-4B8C-83A1-F6EECF244321}">
                <p14:modId xmlns:p14="http://schemas.microsoft.com/office/powerpoint/2010/main" val="937407301"/>
              </p:ext>
            </p:extLst>
          </p:nvPr>
        </p:nvGraphicFramePr>
        <p:xfrm>
          <a:off x="1669312" y="1834633"/>
          <a:ext cx="1662428" cy="1440195"/>
        </p:xfrm>
        <a:graphic>
          <a:graphicData uri="http://schemas.openxmlformats.org/presentationml/2006/ole">
            <mc:AlternateContent xmlns:mc="http://schemas.openxmlformats.org/markup-compatibility/2006">
              <mc:Choice xmlns:v="urn:schemas-microsoft-com:vml" Requires="v">
                <p:oleObj spid="_x0000_s4100" name="Document" showAsIcon="1" r:id="rId3" imgW="914400" imgH="792360" progId="Word.Document.12">
                  <p:embed/>
                </p:oleObj>
              </mc:Choice>
              <mc:Fallback>
                <p:oleObj name="Document" showAsIcon="1" r:id="rId3" imgW="914400" imgH="792360" progId="Word.Document.12">
                  <p:embed/>
                  <p:pic>
                    <p:nvPicPr>
                      <p:cNvPr id="3" name="Object 2">
                        <a:extLst>
                          <a:ext uri="{FF2B5EF4-FFF2-40B4-BE49-F238E27FC236}">
                            <a16:creationId xmlns:a16="http://schemas.microsoft.com/office/drawing/2014/main" id="{A274556B-BDD9-4AE6-873F-B38E5BC4842C}"/>
                          </a:ext>
                        </a:extLst>
                      </p:cNvPr>
                      <p:cNvPicPr/>
                      <p:nvPr/>
                    </p:nvPicPr>
                    <p:blipFill>
                      <a:blip r:embed="rId4"/>
                      <a:stretch>
                        <a:fillRect/>
                      </a:stretch>
                    </p:blipFill>
                    <p:spPr>
                      <a:xfrm>
                        <a:off x="1669312" y="1834633"/>
                        <a:ext cx="1662428" cy="144019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602A626-6980-4000-BC91-C398E5C6F26F}"/>
              </a:ext>
            </a:extLst>
          </p:cNvPr>
          <p:cNvGraphicFramePr>
            <a:graphicFrameLocks noChangeAspect="1"/>
          </p:cNvGraphicFramePr>
          <p:nvPr>
            <p:extLst>
              <p:ext uri="{D42A27DB-BD31-4B8C-83A1-F6EECF244321}">
                <p14:modId xmlns:p14="http://schemas.microsoft.com/office/powerpoint/2010/main" val="2262666329"/>
              </p:ext>
            </p:extLst>
          </p:nvPr>
        </p:nvGraphicFramePr>
        <p:xfrm>
          <a:off x="5085907" y="1833378"/>
          <a:ext cx="1662428" cy="1440195"/>
        </p:xfrm>
        <a:graphic>
          <a:graphicData uri="http://schemas.openxmlformats.org/presentationml/2006/ole">
            <mc:AlternateContent xmlns:mc="http://schemas.openxmlformats.org/markup-compatibility/2006">
              <mc:Choice xmlns:v="urn:schemas-microsoft-com:vml" Requires="v">
                <p:oleObj spid="_x0000_s4101" name="Document" showAsIcon="1" r:id="rId5" imgW="914400" imgH="792360" progId="Word.Document.12">
                  <p:embed/>
                </p:oleObj>
              </mc:Choice>
              <mc:Fallback>
                <p:oleObj name="Document" showAsIcon="1" r:id="rId5" imgW="914400" imgH="792360" progId="Word.Document.12">
                  <p:embed/>
                  <p:pic>
                    <p:nvPicPr>
                      <p:cNvPr id="4" name="Object 3">
                        <a:extLst>
                          <a:ext uri="{FF2B5EF4-FFF2-40B4-BE49-F238E27FC236}">
                            <a16:creationId xmlns:a16="http://schemas.microsoft.com/office/drawing/2014/main" id="{8602A626-6980-4000-BC91-C398E5C6F26F}"/>
                          </a:ext>
                        </a:extLst>
                      </p:cNvPr>
                      <p:cNvPicPr/>
                      <p:nvPr/>
                    </p:nvPicPr>
                    <p:blipFill>
                      <a:blip r:embed="rId6"/>
                      <a:stretch>
                        <a:fillRect/>
                      </a:stretch>
                    </p:blipFill>
                    <p:spPr>
                      <a:xfrm>
                        <a:off x="5085907" y="1833378"/>
                        <a:ext cx="1662428" cy="144019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D3B5E61F-3BC4-468C-89E9-A18D0144C5AE}"/>
              </a:ext>
            </a:extLst>
          </p:cNvPr>
          <p:cNvSpPr txBox="1"/>
          <p:nvPr/>
        </p:nvSpPr>
        <p:spPr>
          <a:xfrm>
            <a:off x="1316768" y="1427680"/>
            <a:ext cx="2367516" cy="276999"/>
          </a:xfrm>
          <a:prstGeom prst="rect">
            <a:avLst/>
          </a:prstGeom>
          <a:noFill/>
        </p:spPr>
        <p:txBody>
          <a:bodyPr wrap="square" rtlCol="0">
            <a:spAutoFit/>
          </a:bodyPr>
          <a:lstStyle/>
          <a:p>
            <a:r>
              <a:rPr lang="en-GB" sz="1200" dirty="0"/>
              <a:t>Excluding XRNs 5186 &amp; 5187 </a:t>
            </a:r>
          </a:p>
        </p:txBody>
      </p:sp>
      <p:sp>
        <p:nvSpPr>
          <p:cNvPr id="6" name="TextBox 5">
            <a:extLst>
              <a:ext uri="{FF2B5EF4-FFF2-40B4-BE49-F238E27FC236}">
                <a16:creationId xmlns:a16="http://schemas.microsoft.com/office/drawing/2014/main" id="{F6C711A9-789A-4C51-8554-3F6A5FE5F356}"/>
              </a:ext>
            </a:extLst>
          </p:cNvPr>
          <p:cNvSpPr txBox="1"/>
          <p:nvPr/>
        </p:nvSpPr>
        <p:spPr>
          <a:xfrm>
            <a:off x="4814880" y="1420240"/>
            <a:ext cx="2367516" cy="276999"/>
          </a:xfrm>
          <a:prstGeom prst="rect">
            <a:avLst/>
          </a:prstGeom>
          <a:noFill/>
        </p:spPr>
        <p:txBody>
          <a:bodyPr wrap="square" rtlCol="0">
            <a:spAutoFit/>
          </a:bodyPr>
          <a:lstStyle/>
          <a:p>
            <a:r>
              <a:rPr lang="en-GB" sz="1200" dirty="0"/>
              <a:t>Including XRNs 5186 &amp; 5187 </a:t>
            </a:r>
          </a:p>
        </p:txBody>
      </p:sp>
      <p:sp>
        <p:nvSpPr>
          <p:cNvPr id="7" name="TextBox 6">
            <a:extLst>
              <a:ext uri="{FF2B5EF4-FFF2-40B4-BE49-F238E27FC236}">
                <a16:creationId xmlns:a16="http://schemas.microsoft.com/office/drawing/2014/main" id="{680AFA31-375A-4019-8EF0-B7C0989650DF}"/>
              </a:ext>
            </a:extLst>
          </p:cNvPr>
          <p:cNvSpPr txBox="1"/>
          <p:nvPr/>
        </p:nvSpPr>
        <p:spPr>
          <a:xfrm>
            <a:off x="779318" y="3813464"/>
            <a:ext cx="6608618" cy="338554"/>
          </a:xfrm>
          <a:prstGeom prst="rect">
            <a:avLst/>
          </a:prstGeom>
          <a:noFill/>
        </p:spPr>
        <p:txBody>
          <a:bodyPr wrap="square" rtlCol="0">
            <a:spAutoFit/>
          </a:bodyPr>
          <a:lstStyle/>
          <a:p>
            <a:r>
              <a:rPr lang="en-GB" sz="1600" dirty="0"/>
              <a:t>Voting: Shipper, DNO &amp; IGT </a:t>
            </a:r>
          </a:p>
        </p:txBody>
      </p:sp>
    </p:spTree>
    <p:extLst>
      <p:ext uri="{BB962C8B-B14F-4D97-AF65-F5344CB8AC3E}">
        <p14:creationId xmlns:p14="http://schemas.microsoft.com/office/powerpoint/2010/main" val="3002026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199" y="-20538"/>
            <a:ext cx="8229600" cy="637580"/>
          </a:xfrm>
        </p:spPr>
        <p:txBody>
          <a:bodyPr>
            <a:normAutofit/>
          </a:bodyPr>
          <a:lstStyle/>
          <a:p>
            <a:r>
              <a:rPr lang="en-GB" sz="2000" dirty="0">
                <a:latin typeface="Arial"/>
                <a:cs typeface="Arial"/>
              </a:rPr>
              <a:t>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2881" y="458972"/>
          <a:ext cx="8784975" cy="4516191"/>
        </p:xfrm>
        <a:graphic>
          <a:graphicData uri="http://schemas.openxmlformats.org/drawingml/2006/table">
            <a:tbl>
              <a:tblPr firstRow="1" bandRow="1"/>
              <a:tblGrid>
                <a:gridCol w="1237491">
                  <a:extLst>
                    <a:ext uri="{9D8B030D-6E8A-4147-A177-3AD203B41FA5}">
                      <a16:colId xmlns:a16="http://schemas.microsoft.com/office/drawing/2014/main" val="20000"/>
                    </a:ext>
                  </a:extLst>
                </a:gridCol>
                <a:gridCol w="1922825">
                  <a:extLst>
                    <a:ext uri="{9D8B030D-6E8A-4147-A177-3AD203B41FA5}">
                      <a16:colId xmlns:a16="http://schemas.microsoft.com/office/drawing/2014/main" val="20001"/>
                    </a:ext>
                  </a:extLst>
                </a:gridCol>
                <a:gridCol w="1881483">
                  <a:extLst>
                    <a:ext uri="{9D8B030D-6E8A-4147-A177-3AD203B41FA5}">
                      <a16:colId xmlns:a16="http://schemas.microsoft.com/office/drawing/2014/main" val="20002"/>
                    </a:ext>
                  </a:extLst>
                </a:gridCol>
                <a:gridCol w="1913676">
                  <a:extLst>
                    <a:ext uri="{9D8B030D-6E8A-4147-A177-3AD203B41FA5}">
                      <a16:colId xmlns:a16="http://schemas.microsoft.com/office/drawing/2014/main" val="20003"/>
                    </a:ext>
                  </a:extLst>
                </a:gridCol>
                <a:gridCol w="1829500">
                  <a:extLst>
                    <a:ext uri="{9D8B030D-6E8A-4147-A177-3AD203B41FA5}">
                      <a16:colId xmlns:a16="http://schemas.microsoft.com/office/drawing/2014/main" val="20004"/>
                    </a:ext>
                  </a:extLst>
                </a:gridCol>
              </a:tblGrid>
              <a:tr h="27658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a:cs typeface="Arial"/>
                        </a:rPr>
                        <a:t>Overall</a:t>
                      </a:r>
                      <a:r>
                        <a:rPr lang="en-GB" sz="1050" b="1" i="0" baseline="0" dirty="0">
                          <a:solidFill>
                            <a:schemeClr val="bg1"/>
                          </a:solidFill>
                          <a:latin typeface="Arial"/>
                          <a:cs typeface="Arial"/>
                        </a:rPr>
                        <a:t> Project RAG Status</a:t>
                      </a:r>
                      <a:endParaRPr lang="en-GB" sz="1050" b="1" i="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37032">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677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7388">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endParaRPr lang="en-GB" sz="1050" b="1" baseline="0"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20414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a:ea typeface="Verdana"/>
                          <a:cs typeface="Arial"/>
                        </a:rPr>
                        <a:t>XRN4850 SMS/Email Notification:</a:t>
                      </a:r>
                      <a:r>
                        <a:rPr kumimoji="0" lang="en-GB" sz="900" b="0" i="0" u="none" strike="noStrike" kern="1200" cap="none" normalizeH="0" baseline="0" dirty="0">
                          <a:ln>
                            <a:noFill/>
                          </a:ln>
                          <a:solidFill>
                            <a:schemeClr val="tx1"/>
                          </a:solidFill>
                          <a:effectLst/>
                          <a:latin typeface="Arial"/>
                          <a:ea typeface="Verdana"/>
                          <a:cs typeface="Arial"/>
                        </a:rPr>
                        <a:t> To date we had had 1 network use the service for both extract and SMS service for a limited number of meter points due to the limited data availability in UK Link which is currently circa </a:t>
                      </a:r>
                      <a:r>
                        <a:rPr lang="en-GB" sz="900" b="0" i="0" u="none" strike="noStrike" kern="1200" cap="none" normalizeH="0" baseline="0" dirty="0">
                          <a:ln>
                            <a:noFill/>
                          </a:ln>
                          <a:solidFill>
                            <a:schemeClr val="tx1"/>
                          </a:solidFill>
                          <a:effectLst/>
                          <a:latin typeface="Arial"/>
                          <a:ea typeface="Verdana"/>
                          <a:cs typeface="Arial"/>
                        </a:rPr>
                        <a:t>5-million-meter</a:t>
                      </a:r>
                      <a:r>
                        <a:rPr kumimoji="0" lang="en-GB" sz="900" b="0" i="0" u="none" strike="noStrike" kern="1200" cap="none" normalizeH="0" baseline="0" dirty="0">
                          <a:ln>
                            <a:noFill/>
                          </a:ln>
                          <a:solidFill>
                            <a:schemeClr val="tx1"/>
                          </a:solidFill>
                          <a:effectLst/>
                          <a:latin typeface="Arial"/>
                          <a:ea typeface="Verdana"/>
                          <a:cs typeface="Arial"/>
                        </a:rPr>
                        <a:t> points with a further 2 million planned by end of December 2020, discussions ongoing with Supply Point Administration Agreement (SPAA) group to encourage greater population of data, please contact Max </a:t>
                      </a:r>
                      <a:r>
                        <a:rPr kumimoji="0" lang="en-GB" sz="900" b="0" i="0" u="none" strike="noStrike" kern="1200" cap="none" normalizeH="0" baseline="0" dirty="0">
                          <a:ln>
                            <a:noFill/>
                          </a:ln>
                          <a:solidFill>
                            <a:schemeClr val="tx1"/>
                          </a:solidFill>
                          <a:effectLst/>
                          <a:latin typeface="+mn-lt"/>
                          <a:ea typeface="Verdana"/>
                          <a:cs typeface="Arial"/>
                        </a:rPr>
                        <a:t>Pemberton at customerexperience@xoserve.com </a:t>
                      </a:r>
                      <a:r>
                        <a:rPr kumimoji="0" lang="en-GB" sz="900" b="0" i="0" u="none" strike="noStrike" kern="1200" cap="none" normalizeH="0" baseline="0" dirty="0">
                          <a:ln>
                            <a:noFill/>
                          </a:ln>
                          <a:solidFill>
                            <a:schemeClr val="tx1"/>
                          </a:solidFill>
                          <a:effectLst/>
                          <a:latin typeface="Arial"/>
                          <a:ea typeface="Verdana"/>
                          <a:cs typeface="Arial"/>
                        </a:rPr>
                        <a:t>prior to submitting any contact details.</a:t>
                      </a:r>
                    </a:p>
                    <a:p>
                      <a:pPr marL="171450" lvl="0" indent="-171450">
                        <a:buFont typeface="Arial" panose="020B0604020202020204" pitchFamily="34" charset="0"/>
                        <a:buChar cha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Project Closedown:</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Following completion of PIS project closedown is in progress. The Change Completion Report has been submitted for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Scope Variations: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design for scope variation for report automation in progress.  Report delivery mechanism decision expected during Change Management meeting. Manual reporting will be available in the interim should the service be used.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mn-lt"/>
                          <a:ea typeface="Verdana" panose="020B0604030504040204" pitchFamily="34" charset="0"/>
                          <a:cs typeface="+mn-cs"/>
                        </a:rPr>
                        <a:t>XRN4850 UK Link Portal changes </a:t>
                      </a:r>
                      <a:r>
                        <a:rPr kumimoji="0" lang="en-US" sz="900" b="0" i="0" u="none" strike="noStrike" kern="1200" cap="none" normalizeH="0" baseline="0" dirty="0">
                          <a:ln>
                            <a:noFill/>
                          </a:ln>
                          <a:solidFill>
                            <a:schemeClr val="tx1"/>
                          </a:solidFill>
                          <a:effectLst/>
                          <a:latin typeface="+mn-lt"/>
                          <a:ea typeface="Verdana" panose="020B0604030504040204" pitchFamily="34" charset="0"/>
                          <a:cs typeface="+mn-cs"/>
                        </a:rPr>
                        <a:t>– to allow special characters, increase character limits in text and email and display character number count is in progress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Arial"/>
                          <a:ea typeface="Verdana"/>
                          <a:cs typeface="Arial"/>
                        </a:rPr>
                        <a:t>XRN4780(B) MAP ID</a:t>
                      </a:r>
                      <a:r>
                        <a:rPr kumimoji="0" lang="en-US" sz="900" b="0" i="0" u="none" strike="noStrike" kern="1200" cap="none" normalizeH="0" baseline="0" dirty="0">
                          <a:ln>
                            <a:noFill/>
                          </a:ln>
                          <a:solidFill>
                            <a:schemeClr val="tx1"/>
                          </a:solidFill>
                          <a:effectLst/>
                          <a:latin typeface="Arial"/>
                          <a:ea typeface="Verdana"/>
                          <a:cs typeface="Arial"/>
                        </a:rPr>
                        <a:t> – </a:t>
                      </a:r>
                      <a:r>
                        <a:rPr kumimoji="0" lang="en-US" sz="900" b="0" i="0" u="none" strike="noStrike" kern="1200" cap="none" normalizeH="0" baseline="0" dirty="0">
                          <a:ln>
                            <a:noFill/>
                          </a:ln>
                          <a:solidFill>
                            <a:schemeClr val="tx1"/>
                          </a:solidFill>
                          <a:effectLst/>
                          <a:latin typeface="+mn-lt"/>
                          <a:ea typeface="Verdana"/>
                          <a:cs typeface="+mn-cs"/>
                        </a:rPr>
                        <a:t>MAP ID data migration in to UK Link was successfully completed as per plan on 14</a:t>
                      </a:r>
                      <a:r>
                        <a:rPr kumimoji="0" lang="en-US" sz="900" b="0" i="0" u="none" strike="noStrike" kern="1200" cap="none" normalizeH="0" baseline="30000" dirty="0">
                          <a:ln>
                            <a:noFill/>
                          </a:ln>
                          <a:solidFill>
                            <a:schemeClr val="tx1"/>
                          </a:solidFill>
                          <a:effectLst/>
                          <a:latin typeface="+mn-lt"/>
                          <a:ea typeface="Verdana"/>
                          <a:cs typeface="+mn-cs"/>
                        </a:rPr>
                        <a:t>th</a:t>
                      </a:r>
                      <a:r>
                        <a:rPr kumimoji="0" lang="en-US" sz="900" b="0" i="0" u="none" strike="noStrike" kern="1200" cap="none" normalizeH="0" baseline="0" dirty="0">
                          <a:ln>
                            <a:noFill/>
                          </a:ln>
                          <a:solidFill>
                            <a:schemeClr val="tx1"/>
                          </a:solidFill>
                          <a:effectLst/>
                          <a:latin typeface="+mn-lt"/>
                          <a:ea typeface="Verdana"/>
                          <a:cs typeface="+mn-cs"/>
                        </a:rPr>
                        <a:t> December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1" i="0" u="none" strike="noStrike" kern="1200" cap="none" normalizeH="0" baseline="0" dirty="0">
                          <a:ln>
                            <a:noFill/>
                          </a:ln>
                          <a:solidFill>
                            <a:schemeClr val="tx1"/>
                          </a:solidFill>
                          <a:effectLst/>
                          <a:latin typeface="Arial"/>
                          <a:ea typeface="Verdana"/>
                          <a:cs typeface="Arial"/>
                        </a:rPr>
                        <a:t>Risk</a:t>
                      </a:r>
                      <a:r>
                        <a:rPr kumimoji="0" lang="en-US" sz="900" b="0" i="0" u="none" strike="noStrike" kern="1200" cap="none" normalizeH="0" baseline="0" dirty="0">
                          <a:ln>
                            <a:noFill/>
                          </a:ln>
                          <a:solidFill>
                            <a:schemeClr val="tx1"/>
                          </a:solidFill>
                          <a:effectLst/>
                          <a:latin typeface="Arial"/>
                          <a:ea typeface="Verdana"/>
                          <a:cs typeface="Arial"/>
                        </a:rPr>
                        <a:t> – DN's/</a:t>
                      </a:r>
                      <a:r>
                        <a:rPr lang="en-US" sz="900" b="0" i="0" u="none" strike="noStrike" kern="1200" cap="none" normalizeH="0" baseline="0" dirty="0">
                          <a:ln>
                            <a:noFill/>
                          </a:ln>
                          <a:solidFill>
                            <a:schemeClr val="tx1"/>
                          </a:solidFill>
                          <a:effectLst/>
                          <a:latin typeface="Arial"/>
                          <a:ea typeface="Verdana"/>
                          <a:cs typeface="Arial"/>
                        </a:rPr>
                        <a:t>IGT's</a:t>
                      </a:r>
                      <a:r>
                        <a:rPr kumimoji="0" lang="en-US" sz="900" b="0" i="0" u="none" strike="noStrike" kern="1200" cap="none" normalizeH="0" baseline="0" dirty="0">
                          <a:ln>
                            <a:noFill/>
                          </a:ln>
                          <a:solidFill>
                            <a:schemeClr val="tx1"/>
                          </a:solidFill>
                          <a:effectLst/>
                          <a:latin typeface="Arial"/>
                          <a:ea typeface="Verdana"/>
                          <a:cs typeface="Arial"/>
                        </a:rPr>
                        <a:t> do not use the new SMS/Email broadcast functionality during Post Implementation Support, because of the limited number of customer contact details uploaded to UK Link or networks do not need to send broadcasts during this </a:t>
                      </a:r>
                      <a:r>
                        <a:rPr kumimoji="0" lang="en-US" sz="900" b="0" i="0" u="none" strike="noStrike" kern="1200" cap="none" normalizeH="0" baseline="0" dirty="0">
                          <a:ln>
                            <a:noFill/>
                          </a:ln>
                          <a:solidFill>
                            <a:schemeClr val="tx1"/>
                          </a:solidFill>
                          <a:effectLst/>
                          <a:latin typeface="+mn-lt"/>
                          <a:ea typeface="Verdana"/>
                          <a:cs typeface="Arial"/>
                        </a:rPr>
                        <a:t>period. To mitigate, Networks to confirm requirements for the report details to provide % saturation of sites in each LDZ which has BRO data populated.</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7245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Costs have been finalised in the CCR which has been submitted for approval</a:t>
                      </a:r>
                      <a:endParaRPr kumimoji="0" lang="en-US" sz="900" b="0"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03599">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No resource issues identified for the remainder of the project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5" name="TextBox 1">
            <a:extLst>
              <a:ext uri="{FF2B5EF4-FFF2-40B4-BE49-F238E27FC236}">
                <a16:creationId xmlns:a16="http://schemas.microsoft.com/office/drawing/2014/main" id="{8C45CFA6-12A8-4C7A-8C1D-470E6597658D}"/>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Updates as of the 16</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December 2020</a:t>
            </a:r>
          </a:p>
        </p:txBody>
      </p:sp>
    </p:spTree>
    <p:extLst>
      <p:ext uri="{BB962C8B-B14F-4D97-AF65-F5344CB8AC3E}">
        <p14:creationId xmlns:p14="http://schemas.microsoft.com/office/powerpoint/2010/main" val="2837788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915566"/>
            <a:ext cx="6120000" cy="90010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fontAlgn="auto">
              <a:spcAft>
                <a:spcPts val="0"/>
              </a:spcAft>
            </a:pPr>
            <a:endParaRPr lang="en-GB" sz="2000" b="0" dirty="0">
              <a:solidFill>
                <a:schemeClr val="tx2"/>
              </a:solidFill>
            </a:endParaRPr>
          </a:p>
        </p:txBody>
      </p:sp>
      <p:sp>
        <p:nvSpPr>
          <p:cNvPr id="4" name="Title 1">
            <a:extLst>
              <a:ext uri="{FF2B5EF4-FFF2-40B4-BE49-F238E27FC236}">
                <a16:creationId xmlns:a16="http://schemas.microsoft.com/office/drawing/2014/main" id="{3BBF64D1-DD4B-479C-8274-060EA4CFB223}"/>
              </a:ext>
            </a:extLst>
          </p:cNvPr>
          <p:cNvSpPr txBox="1">
            <a:spLocks/>
          </p:cNvSpPr>
          <p:nvPr/>
        </p:nvSpPr>
        <p:spPr>
          <a:xfrm>
            <a:off x="395536" y="182282"/>
            <a:ext cx="8229600" cy="63758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Bef>
                <a:spcPts val="0"/>
              </a:spcBef>
              <a:spcAft>
                <a:spcPts val="0"/>
              </a:spcAft>
              <a:defRPr/>
            </a:pPr>
            <a:r>
              <a:rPr lang="en-GB" sz="2000" dirty="0"/>
              <a:t>Decision Required: </a:t>
            </a:r>
            <a:r>
              <a:rPr lang="en-US" sz="2000" dirty="0"/>
              <a:t>Deliver Mechanism for the Network Reporting</a:t>
            </a:r>
            <a:endParaRPr lang="en-GB" sz="2000" dirty="0"/>
          </a:p>
        </p:txBody>
      </p:sp>
      <p:graphicFrame>
        <p:nvGraphicFramePr>
          <p:cNvPr id="15" name="Tabelle 80"/>
          <p:cNvGraphicFramePr>
            <a:graphicFrameLocks noGrp="1"/>
          </p:cNvGraphicFramePr>
          <p:nvPr>
            <p:custDataLst>
              <p:tags r:id="rId1"/>
            </p:custDataLst>
            <p:extLst/>
          </p:nvPr>
        </p:nvGraphicFramePr>
        <p:xfrm>
          <a:off x="251520" y="642691"/>
          <a:ext cx="8640960" cy="4297680"/>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20000"/>
                    </a:ext>
                  </a:extLst>
                </a:gridCol>
              </a:tblGrid>
              <a:tr h="296249">
                <a:tc>
                  <a:txBody>
                    <a:bodyPr/>
                    <a:lstStyle/>
                    <a:p>
                      <a:r>
                        <a:rPr lang="en-US" sz="1400" b="1" dirty="0"/>
                        <a:t>Background</a:t>
                      </a:r>
                    </a:p>
                  </a:txBody>
                  <a:tcPr anchor="ctr">
                    <a:lnL w="635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755117">
                <a:tc>
                  <a:txBody>
                    <a:bodyPr/>
                    <a:lstStyle/>
                    <a:p>
                      <a:pPr algn="l"/>
                      <a:r>
                        <a:rPr lang="en-US" sz="1000" dirty="0"/>
                        <a:t>Networks have requested to automate the generation and delivery of the Network Delivery Report following delivery of broadcast notifications to end consumers.</a:t>
                      </a:r>
                    </a:p>
                    <a:p>
                      <a:pPr algn="l"/>
                      <a:endParaRPr lang="en-US" sz="1000" dirty="0"/>
                    </a:p>
                    <a:p>
                      <a:pPr algn="l"/>
                      <a:r>
                        <a:rPr lang="en-US" sz="1000" dirty="0"/>
                        <a:t>Three options are being considered:</a:t>
                      </a:r>
                    </a:p>
                    <a:p>
                      <a:pPr marL="171450" indent="-171450" algn="l">
                        <a:buFont typeface="Arial" panose="020B0604020202020204" pitchFamily="34" charset="0"/>
                        <a:buChar char="•"/>
                      </a:pPr>
                      <a:r>
                        <a:rPr lang="en-US" sz="1000" strike="sngStrike" dirty="0"/>
                        <a:t>via existing IX channels to deliver the reports</a:t>
                      </a:r>
                      <a:r>
                        <a:rPr lang="en-US" sz="1000" strike="noStrike" dirty="0"/>
                        <a:t> Option no longer viable</a:t>
                      </a:r>
                      <a:endParaRPr lang="en-US" sz="1000" strike="sngStrike" dirty="0"/>
                    </a:p>
                    <a:p>
                      <a:pPr marL="171450" indent="-171450" algn="l">
                        <a:buFont typeface="Arial" panose="020B0604020202020204" pitchFamily="34" charset="0"/>
                        <a:buChar char="•"/>
                      </a:pPr>
                      <a:r>
                        <a:rPr lang="en-US" sz="1000" dirty="0"/>
                        <a:t>using new Twilio service to email Network users a link to access the reports</a:t>
                      </a:r>
                    </a:p>
                    <a:p>
                      <a:pPr marL="171450" indent="-171450" algn="l">
                        <a:buFont typeface="Arial" panose="020B0604020202020204" pitchFamily="34" charset="0"/>
                        <a:buChar char="•"/>
                      </a:pPr>
                      <a:r>
                        <a:rPr lang="en-US" sz="1000" dirty="0"/>
                        <a:t>via Data Discovery Platform (DDP) portal access the reports – option A and option B (Please see next slide)</a:t>
                      </a:r>
                    </a:p>
                    <a:p>
                      <a:pPr algn="l"/>
                      <a:endParaRPr lang="en-US" sz="1000" dirty="0"/>
                    </a:p>
                    <a:p>
                      <a:pPr algn="l"/>
                      <a:r>
                        <a:rPr lang="en-US" sz="1000" dirty="0"/>
                        <a:t>Following a split vote in December, it was agreed to defer the final decision to January</a:t>
                      </a:r>
                    </a:p>
                    <a:p>
                      <a:pPr algn="l"/>
                      <a:r>
                        <a:rPr lang="en-US" sz="1000" dirty="0"/>
                        <a:t>Since then, an addition option for DDP has been included as a result of a change in resource circumstances within the DDP team</a:t>
                      </a:r>
                    </a:p>
                    <a:p>
                      <a:pPr algn="l"/>
                      <a:r>
                        <a:rPr lang="en-US" sz="1000" dirty="0"/>
                        <a:t>A piece of reporting work that was due to be delivered in early 2021 for the Shippers has been postponed until later in the year therefore freeing up existing DDP resource meaning there is capacity to deliver the reporting as part of DDP BAU delivery without the need for additional resource.  This means that the automated reporting can be delivered at zero cost if scheduled for Q1 2021</a:t>
                      </a:r>
                    </a:p>
                    <a:p>
                      <a:pPr algn="l"/>
                      <a:endParaRPr lang="en-US" sz="1000" dirty="0"/>
                    </a:p>
                    <a:p>
                      <a:pPr algn="l"/>
                      <a:r>
                        <a:rPr lang="en-US" sz="1000" dirty="0"/>
                        <a:t>Xoserve is recommending using the Data Discovery Platform to deliver this reporting requirement.  This approach has been ratified by our platform architects as the optimal delivery mechanism in order to provide a consistent customer experience.  DDP is our enduring solution, has the necessary security protocols in place and therefore avoids introducing a further delivery mechanism which generates technical debt / avoidable future operational overheads.</a:t>
                      </a:r>
                    </a:p>
                    <a:p>
                      <a:pPr algn="l"/>
                      <a:endParaRPr lang="en-US" sz="1000" dirty="0"/>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6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n-lt"/>
                        </a:rPr>
                        <a:t>Decision Required</a:t>
                      </a: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37160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kern="1200" dirty="0">
                          <a:solidFill>
                            <a:schemeClr val="dk1"/>
                          </a:solidFill>
                          <a:effectLst/>
                          <a:latin typeface="+mn-lt"/>
                          <a:ea typeface="+mn-ea"/>
                          <a:cs typeface="+mn-cs"/>
                        </a:rPr>
                        <a:t>A decision is required as to which report delivery option is preferred so that Xoserve can proceed with build, test and deliver</a:t>
                      </a:r>
                      <a:r>
                        <a:rPr lang="en-US" sz="1000" b="1" kern="1200" dirty="0">
                          <a:solidFill>
                            <a:schemeClr val="bg1"/>
                          </a:solidFill>
                          <a:effectLst/>
                          <a:latin typeface="+mn-lt"/>
                          <a:ea typeface="+mn-ea"/>
                          <a:cs typeface="+mn-cs"/>
                        </a:rPr>
                        <a:t>.</a:t>
                      </a:r>
                      <a:endParaRPr lang="en-US" sz="1000" b="1"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dirty="0">
                          <a:solidFill>
                            <a:schemeClr val="bg1"/>
                          </a:solidFill>
                          <a:latin typeface="+mn-lt"/>
                        </a:rPr>
                        <a:t>n Required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kern="1200" dirty="0">
                        <a:solidFill>
                          <a:schemeClr val="dk1"/>
                        </a:solidFill>
                        <a:effectLst/>
                        <a:latin typeface="+mn-lt"/>
                        <a:ea typeface="+mn-ea"/>
                        <a:cs typeface="+mn-cs"/>
                      </a:endParaRP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18" name="Rechteck 4"/>
          <p:cNvSpPr/>
          <p:nvPr/>
        </p:nvSpPr>
        <p:spPr bwMode="gray">
          <a:xfrm>
            <a:off x="230832" y="606861"/>
            <a:ext cx="8661648" cy="400052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10" name="TextBox 9">
            <a:extLst>
              <a:ext uri="{FF2B5EF4-FFF2-40B4-BE49-F238E27FC236}">
                <a16:creationId xmlns:a16="http://schemas.microsoft.com/office/drawing/2014/main" id="{1BD1BC89-289D-4EB9-9EF9-C4671AAB6A97}"/>
              </a:ext>
            </a:extLst>
          </p:cNvPr>
          <p:cNvSpPr txBox="1"/>
          <p:nvPr/>
        </p:nvSpPr>
        <p:spPr>
          <a:xfrm>
            <a:off x="0" y="4969485"/>
            <a:ext cx="2379737" cy="21544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Updates as of the 22</a:t>
            </a:r>
            <a:r>
              <a:rPr lang="en-GB" sz="800" baseline="30000" dirty="0"/>
              <a:t>nd</a:t>
            </a:r>
            <a:r>
              <a:rPr lang="en-GB" sz="800" dirty="0"/>
              <a:t> December 2020</a:t>
            </a:r>
          </a:p>
        </p:txBody>
      </p:sp>
    </p:spTree>
    <p:extLst>
      <p:ext uri="{BB962C8B-B14F-4D97-AF65-F5344CB8AC3E}">
        <p14:creationId xmlns:p14="http://schemas.microsoft.com/office/powerpoint/2010/main" val="1764997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915566"/>
            <a:ext cx="6120000" cy="288032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fontAlgn="auto">
              <a:spcAft>
                <a:spcPts val="0"/>
              </a:spcAft>
            </a:pPr>
            <a:endParaRPr lang="en-GB" sz="2000" b="0" dirty="0">
              <a:solidFill>
                <a:schemeClr val="tx2"/>
              </a:solidFill>
            </a:endParaRPr>
          </a:p>
        </p:txBody>
      </p:sp>
      <p:sp>
        <p:nvSpPr>
          <p:cNvPr id="4" name="Title 1">
            <a:extLst>
              <a:ext uri="{FF2B5EF4-FFF2-40B4-BE49-F238E27FC236}">
                <a16:creationId xmlns:a16="http://schemas.microsoft.com/office/drawing/2014/main" id="{3BBF64D1-DD4B-479C-8274-060EA4CFB223}"/>
              </a:ext>
            </a:extLst>
          </p:cNvPr>
          <p:cNvSpPr txBox="1">
            <a:spLocks/>
          </p:cNvSpPr>
          <p:nvPr/>
        </p:nvSpPr>
        <p:spPr>
          <a:xfrm>
            <a:off x="457200" y="146659"/>
            <a:ext cx="8229600" cy="48223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2000" dirty="0"/>
              <a:t>Decisions Options</a:t>
            </a:r>
          </a:p>
        </p:txBody>
      </p:sp>
      <p:graphicFrame>
        <p:nvGraphicFramePr>
          <p:cNvPr id="8" name="Tabelle 80"/>
          <p:cNvGraphicFramePr>
            <a:graphicFrameLocks noGrp="1"/>
          </p:cNvGraphicFramePr>
          <p:nvPr>
            <p:custDataLst>
              <p:tags r:id="rId1"/>
            </p:custDataLst>
            <p:extLst/>
          </p:nvPr>
        </p:nvGraphicFramePr>
        <p:xfrm>
          <a:off x="235820" y="787091"/>
          <a:ext cx="8696796" cy="3735122"/>
        </p:xfrm>
        <a:graphic>
          <a:graphicData uri="http://schemas.openxmlformats.org/drawingml/2006/table">
            <a:tbl>
              <a:tblPr firstRow="1" bandRow="1">
                <a:tableStyleId>{5C22544A-7EE6-4342-B048-85BDC9FD1C3A}</a:tableStyleId>
              </a:tblPr>
              <a:tblGrid>
                <a:gridCol w="7720556">
                  <a:extLst>
                    <a:ext uri="{9D8B030D-6E8A-4147-A177-3AD203B41FA5}">
                      <a16:colId xmlns:a16="http://schemas.microsoft.com/office/drawing/2014/main" val="20000"/>
                    </a:ext>
                  </a:extLst>
                </a:gridCol>
                <a:gridCol w="976240">
                  <a:extLst>
                    <a:ext uri="{9D8B030D-6E8A-4147-A177-3AD203B41FA5}">
                      <a16:colId xmlns:a16="http://schemas.microsoft.com/office/drawing/2014/main" val="20003"/>
                    </a:ext>
                  </a:extLst>
                </a:gridCol>
              </a:tblGrid>
              <a:tr h="302199">
                <a:tc>
                  <a:txBody>
                    <a:bodyPr/>
                    <a:lstStyle/>
                    <a:p>
                      <a:pPr algn="l"/>
                      <a:r>
                        <a:rPr lang="en-US" sz="1400" dirty="0"/>
                        <a:t>Options: Deliver Mechanism for the Network Reporting</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dirty="0"/>
                        <a:t>Outcome</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148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none" kern="1200" dirty="0">
                          <a:solidFill>
                            <a:schemeClr val="dk1"/>
                          </a:solidFill>
                          <a:effectLst/>
                          <a:latin typeface="+mn-lt"/>
                          <a:ea typeface="+mn-ea"/>
                          <a:cs typeface="+mn-cs"/>
                        </a:rPr>
                        <a:t>Azure/Twilio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dk1"/>
                          </a:solidFill>
                          <a:effectLst/>
                          <a:latin typeface="+mn-lt"/>
                          <a:ea typeface="+mn-ea"/>
                          <a:cs typeface="+mn-cs"/>
                        </a:rPr>
                        <a:t>Solution: Strategic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kern="1200" dirty="0">
                          <a:solidFill>
                            <a:schemeClr val="dk1"/>
                          </a:solidFill>
                          <a:effectLst/>
                          <a:latin typeface="+mn-lt"/>
                          <a:ea typeface="+mn-ea"/>
                          <a:cs typeface="+mn-cs"/>
                        </a:rPr>
                        <a:t>Delivery timescale: late January/early February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kern="1200" dirty="0">
                          <a:solidFill>
                            <a:schemeClr val="dk1"/>
                          </a:solidFill>
                          <a:effectLst/>
                          <a:latin typeface="+mn-lt"/>
                          <a:ea typeface="+mn-ea"/>
                          <a:cs typeface="+mn-cs"/>
                        </a:rPr>
                        <a:t>Delivery cost: £0 included within SMS/Email notification allowance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kern="1200" dirty="0">
                          <a:solidFill>
                            <a:schemeClr val="dk1"/>
                          </a:solidFill>
                          <a:effectLst/>
                          <a:latin typeface="+mn-lt"/>
                          <a:ea typeface="+mn-ea"/>
                          <a:cs typeface="+mn-cs"/>
                        </a:rPr>
                        <a:t>Considerations: switch may need to be made to enduring solution at some point in the future, at this point additional costs may be incurred.  If alternative service provider is sourced, additional integration costs may be incurred.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kern="1200" dirty="0">
                          <a:solidFill>
                            <a:schemeClr val="dk1"/>
                          </a:solidFill>
                          <a:effectLst/>
                          <a:latin typeface="+mn-lt"/>
                          <a:ea typeface="+mn-ea"/>
                          <a:cs typeface="+mn-cs"/>
                        </a:rPr>
                        <a:t>Data is only available for 7 business days, following that a service desk ticket would be required to obtain the report</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lumMod val="50000"/>
                          </a:schemeClr>
                        </a:solidFill>
                      </a:endParaRP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148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none" kern="1200" dirty="0">
                          <a:solidFill>
                            <a:schemeClr val="dk1"/>
                          </a:solidFill>
                          <a:effectLst/>
                          <a:latin typeface="+mn-lt"/>
                          <a:ea typeface="+mn-ea"/>
                          <a:cs typeface="+mn-cs"/>
                        </a:rPr>
                        <a:t>Data Discovery Platform (DDP) 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dk1"/>
                          </a:solidFill>
                          <a:effectLst/>
                          <a:latin typeface="+mn-lt"/>
                          <a:ea typeface="+mn-ea"/>
                          <a:cs typeface="+mn-cs"/>
                        </a:rPr>
                        <a:t>Solution: Enduring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kern="1200" dirty="0">
                          <a:solidFill>
                            <a:schemeClr val="dk1"/>
                          </a:solidFill>
                          <a:effectLst/>
                          <a:latin typeface="+mn-lt"/>
                          <a:ea typeface="+mn-ea"/>
                          <a:cs typeface="+mn-cs"/>
                        </a:rPr>
                        <a:t>Delivery timescale: late February/early March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kern="1200" dirty="0">
                          <a:solidFill>
                            <a:schemeClr val="dk1"/>
                          </a:solidFill>
                          <a:effectLst/>
                          <a:latin typeface="+mn-lt"/>
                          <a:ea typeface="+mn-ea"/>
                          <a:cs typeface="+mn-cs"/>
                        </a:rPr>
                        <a:t>Delivery cost: £0 delivered by DDP as part of BAU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dk1"/>
                          </a:solidFill>
                          <a:effectLst/>
                          <a:latin typeface="+mn-lt"/>
                          <a:ea typeface="+mn-ea"/>
                          <a:cs typeface="+mn-cs"/>
                        </a:rPr>
                        <a:t>Delivery benefits: when a report is available, an notification email can be delivered so that you only need to access DDP when prompted.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dk1"/>
                          </a:solidFill>
                          <a:effectLst/>
                          <a:latin typeface="+mn-lt"/>
                          <a:ea typeface="+mn-ea"/>
                          <a:cs typeface="+mn-cs"/>
                        </a:rPr>
                        <a:t>Data will be held within DDP for 12 months so supplementary process not required to retrieve reports after 7 business days</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lumMod val="50000"/>
                          </a:schemeClr>
                        </a:solidFill>
                      </a:endParaRP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5042566"/>
                  </a:ext>
                </a:extLst>
              </a:tr>
              <a:tr h="1113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none" kern="1200" dirty="0">
                          <a:solidFill>
                            <a:schemeClr val="dk1"/>
                          </a:solidFill>
                          <a:effectLst/>
                          <a:latin typeface="+mn-lt"/>
                          <a:ea typeface="+mn-ea"/>
                          <a:cs typeface="+mn-cs"/>
                        </a:rPr>
                        <a:t>Data Discovery Platform (DDP)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dk1"/>
                          </a:solidFill>
                          <a:effectLst/>
                          <a:latin typeface="+mn-lt"/>
                          <a:ea typeface="+mn-ea"/>
                          <a:cs typeface="+mn-cs"/>
                        </a:rPr>
                        <a:t>Solution: Enduring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kern="1200" dirty="0">
                          <a:solidFill>
                            <a:schemeClr val="dk1"/>
                          </a:solidFill>
                          <a:effectLst/>
                          <a:latin typeface="+mn-lt"/>
                          <a:ea typeface="+mn-ea"/>
                          <a:cs typeface="+mn-cs"/>
                        </a:rPr>
                        <a:t>Delivery timescale: to be agreed with Networks for a future DDP/Minor release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kern="1200" dirty="0">
                          <a:solidFill>
                            <a:schemeClr val="dk1"/>
                          </a:solidFill>
                          <a:effectLst/>
                          <a:latin typeface="+mn-lt"/>
                          <a:ea typeface="+mn-ea"/>
                          <a:cs typeface="+mn-cs"/>
                        </a:rPr>
                        <a:t>Delivery cost: circa £35,000 (DDP integration and project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dk1"/>
                          </a:solidFill>
                          <a:effectLst/>
                          <a:latin typeface="+mn-lt"/>
                          <a:ea typeface="+mn-ea"/>
                          <a:cs typeface="+mn-cs"/>
                        </a:rPr>
                        <a:t>Considerations: existing delivery mechanism for data delivered by Xoserve.  Will have to be delivered outside of June 20 release</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solidFill>
                          <a:schemeClr val="bg1">
                            <a:lumMod val="50000"/>
                          </a:schemeClr>
                        </a:solidFill>
                      </a:endParaRPr>
                    </a:p>
                  </a:txBody>
                  <a:tcP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1" name="Rechteck 4"/>
          <p:cNvSpPr/>
          <p:nvPr/>
        </p:nvSpPr>
        <p:spPr bwMode="gray">
          <a:xfrm>
            <a:off x="179512" y="737752"/>
            <a:ext cx="8785826" cy="3762094"/>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
                <a:srgbClr val="3C3732"/>
              </a:buClr>
            </a:pPr>
            <a:endParaRPr lang="en-GB" sz="900" err="1">
              <a:solidFill>
                <a:prstClr val="black"/>
              </a:solidFill>
            </a:endParaRPr>
          </a:p>
        </p:txBody>
      </p:sp>
      <p:sp>
        <p:nvSpPr>
          <p:cNvPr id="15" name="Rectangle 14"/>
          <p:cNvSpPr/>
          <p:nvPr/>
        </p:nvSpPr>
        <p:spPr>
          <a:xfrm>
            <a:off x="156540" y="4554646"/>
            <a:ext cx="8785826" cy="3600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bg1"/>
                </a:solidFill>
              </a:rPr>
              <a:t>In this meeting the decision is required on one of the above options – Voting: DNO &amp; IGT</a:t>
            </a:r>
          </a:p>
        </p:txBody>
      </p:sp>
      <p:sp>
        <p:nvSpPr>
          <p:cNvPr id="10" name="Textplatzhalter 2">
            <a:extLst>
              <a:ext uri="{FF2B5EF4-FFF2-40B4-BE49-F238E27FC236}">
                <a16:creationId xmlns:a16="http://schemas.microsoft.com/office/drawing/2014/main" id="{2ECF8EF9-E1F4-48B5-B4D0-3301CB608AD2}"/>
              </a:ext>
            </a:extLst>
          </p:cNvPr>
          <p:cNvSpPr>
            <a:spLocks noGrp="1"/>
          </p:cNvSpPr>
          <p:nvPr>
            <p:custDataLst>
              <p:tags r:id="rId2"/>
            </p:custDataLst>
          </p:nvPr>
        </p:nvSpPr>
        <p:spPr bwMode="gray">
          <a:xfrm>
            <a:off x="8315400" y="2618799"/>
            <a:ext cx="215900" cy="21590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79388" indent="-179388" algn="l" defTabSz="914400" rtl="0" eaLnBrk="1" latinLnBrk="0" hangingPunct="1">
              <a:spcBef>
                <a:spcPts val="300"/>
              </a:spcBef>
              <a:buFont typeface="Arial" pitchFamily="34" charset="0"/>
              <a:buChar char="•"/>
              <a:defRPr sz="1800" kern="1200" baseline="0">
                <a:solidFill>
                  <a:schemeClr val="tx1"/>
                </a:solidFill>
                <a:latin typeface="+mn-lt"/>
                <a:ea typeface="+mn-ea"/>
                <a:cs typeface="+mn-cs"/>
              </a:defRPr>
            </a:lvl1pPr>
            <a:lvl2pPr marL="360363" indent="-180975" algn="l" defTabSz="914400" rtl="0" eaLnBrk="1" latinLnBrk="0" hangingPunct="1">
              <a:spcBef>
                <a:spcPts val="200"/>
              </a:spcBef>
              <a:buFont typeface="Symbol" panose="05050102010706020507" pitchFamily="18" charset="2"/>
              <a:buChar char="-"/>
              <a:defRPr sz="1800" kern="1200">
                <a:solidFill>
                  <a:schemeClr val="tx1"/>
                </a:solidFill>
                <a:latin typeface="+mn-lt"/>
                <a:ea typeface="+mn-ea"/>
                <a:cs typeface="+mn-cs"/>
              </a:defRPr>
            </a:lvl2pPr>
            <a:lvl3pPr marL="538163" indent="-180000" algn="l" defTabSz="914400" rtl="0" eaLnBrk="1" latinLnBrk="0" hangingPunct="1">
              <a:spcBef>
                <a:spcPts val="200"/>
              </a:spcBef>
              <a:buFont typeface="Arial" pitchFamily="34" charset="0"/>
              <a:buChar char="•"/>
              <a:defRPr sz="1800" kern="1200">
                <a:solidFill>
                  <a:schemeClr val="tx1"/>
                </a:solidFill>
                <a:latin typeface="+mn-lt"/>
                <a:ea typeface="+mn-ea"/>
                <a:cs typeface="+mn-cs"/>
              </a:defRPr>
            </a:lvl3pPr>
            <a:lvl4pPr marL="0" indent="0" algn="l" defTabSz="914400" rtl="0" eaLnBrk="1" latinLnBrk="0" hangingPunct="1">
              <a:spcBef>
                <a:spcPts val="1000"/>
              </a:spcBef>
              <a:buFont typeface="Arial" pitchFamily="34" charset="0"/>
              <a:buNone/>
              <a:defRPr sz="1800" b="1" kern="1200">
                <a:solidFill>
                  <a:schemeClr val="tx1"/>
                </a:solidFill>
                <a:latin typeface="+mn-lt"/>
                <a:ea typeface="+mn-ea"/>
                <a:cs typeface="+mn-cs"/>
              </a:defRPr>
            </a:lvl4pPr>
            <a:lvl5pPr marL="0" indent="0" algn="l" defTabSz="914400" rtl="0" eaLnBrk="1" latinLnBrk="0" hangingPunct="1">
              <a:spcBef>
                <a:spcPts val="6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GB" sz="2133" dirty="0">
                <a:latin typeface="Arial"/>
                <a:cs typeface="Arial"/>
                <a:sym typeface="Arial"/>
              </a:rPr>
              <a:t> </a:t>
            </a:r>
          </a:p>
        </p:txBody>
      </p:sp>
      <p:sp>
        <p:nvSpPr>
          <p:cNvPr id="12" name="Textplatzhalter 2">
            <a:extLst>
              <a:ext uri="{FF2B5EF4-FFF2-40B4-BE49-F238E27FC236}">
                <a16:creationId xmlns:a16="http://schemas.microsoft.com/office/drawing/2014/main" id="{4ABCB923-2095-4F84-8610-FBDFB806A919}"/>
              </a:ext>
            </a:extLst>
          </p:cNvPr>
          <p:cNvSpPr>
            <a:spLocks noGrp="1"/>
          </p:cNvSpPr>
          <p:nvPr>
            <p:custDataLst>
              <p:tags r:id="rId3"/>
            </p:custDataLst>
          </p:nvPr>
        </p:nvSpPr>
        <p:spPr bwMode="gray">
          <a:xfrm>
            <a:off x="8315400" y="3795886"/>
            <a:ext cx="215900" cy="21590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79388" indent="-179388" algn="l" defTabSz="914400" rtl="0" eaLnBrk="1" latinLnBrk="0" hangingPunct="1">
              <a:spcBef>
                <a:spcPts val="300"/>
              </a:spcBef>
              <a:buFont typeface="Arial" pitchFamily="34" charset="0"/>
              <a:buChar char="•"/>
              <a:defRPr sz="1800" kern="1200" baseline="0">
                <a:solidFill>
                  <a:schemeClr val="tx1"/>
                </a:solidFill>
                <a:latin typeface="+mn-lt"/>
                <a:ea typeface="+mn-ea"/>
                <a:cs typeface="+mn-cs"/>
              </a:defRPr>
            </a:lvl1pPr>
            <a:lvl2pPr marL="360363" indent="-180975" algn="l" defTabSz="914400" rtl="0" eaLnBrk="1" latinLnBrk="0" hangingPunct="1">
              <a:spcBef>
                <a:spcPts val="200"/>
              </a:spcBef>
              <a:buFont typeface="Symbol" panose="05050102010706020507" pitchFamily="18" charset="2"/>
              <a:buChar char="-"/>
              <a:defRPr sz="1800" kern="1200">
                <a:solidFill>
                  <a:schemeClr val="tx1"/>
                </a:solidFill>
                <a:latin typeface="+mn-lt"/>
                <a:ea typeface="+mn-ea"/>
                <a:cs typeface="+mn-cs"/>
              </a:defRPr>
            </a:lvl2pPr>
            <a:lvl3pPr marL="538163" indent="-180000" algn="l" defTabSz="914400" rtl="0" eaLnBrk="1" latinLnBrk="0" hangingPunct="1">
              <a:spcBef>
                <a:spcPts val="200"/>
              </a:spcBef>
              <a:buFont typeface="Arial" pitchFamily="34" charset="0"/>
              <a:buChar char="•"/>
              <a:defRPr sz="1800" kern="1200">
                <a:solidFill>
                  <a:schemeClr val="tx1"/>
                </a:solidFill>
                <a:latin typeface="+mn-lt"/>
                <a:ea typeface="+mn-ea"/>
                <a:cs typeface="+mn-cs"/>
              </a:defRPr>
            </a:lvl3pPr>
            <a:lvl4pPr marL="0" indent="0" algn="l" defTabSz="914400" rtl="0" eaLnBrk="1" latinLnBrk="0" hangingPunct="1">
              <a:spcBef>
                <a:spcPts val="1000"/>
              </a:spcBef>
              <a:buFont typeface="Arial" pitchFamily="34" charset="0"/>
              <a:buNone/>
              <a:defRPr sz="1800" b="1" kern="1200">
                <a:solidFill>
                  <a:schemeClr val="tx1"/>
                </a:solidFill>
                <a:latin typeface="+mn-lt"/>
                <a:ea typeface="+mn-ea"/>
                <a:cs typeface="+mn-cs"/>
              </a:defRPr>
            </a:lvl4pPr>
            <a:lvl5pPr marL="0" indent="0" algn="l" defTabSz="914400" rtl="0" eaLnBrk="1" latinLnBrk="0" hangingPunct="1">
              <a:spcBef>
                <a:spcPts val="6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GB" sz="2133" dirty="0">
                <a:latin typeface="Arial"/>
                <a:cs typeface="Arial"/>
                <a:sym typeface="Arial"/>
              </a:rPr>
              <a:t> </a:t>
            </a:r>
          </a:p>
        </p:txBody>
      </p:sp>
      <p:sp>
        <p:nvSpPr>
          <p:cNvPr id="16" name="Textplatzhalter 2">
            <a:extLst>
              <a:ext uri="{FF2B5EF4-FFF2-40B4-BE49-F238E27FC236}">
                <a16:creationId xmlns:a16="http://schemas.microsoft.com/office/drawing/2014/main" id="{CAFDE3F2-DF2E-4D94-98A4-DBE3D86B35B2}"/>
              </a:ext>
            </a:extLst>
          </p:cNvPr>
          <p:cNvSpPr>
            <a:spLocks noGrp="1"/>
          </p:cNvSpPr>
          <p:nvPr>
            <p:custDataLst>
              <p:tags r:id="rId4"/>
            </p:custDataLst>
          </p:nvPr>
        </p:nvSpPr>
        <p:spPr bwMode="gray">
          <a:xfrm>
            <a:off x="8315400" y="1487045"/>
            <a:ext cx="215900" cy="215900"/>
          </a:xfrm>
          <a:prstGeom prst="rect">
            <a:avLst/>
          </a:prstGeom>
          <a:noFill/>
          <a:ln w="9525">
            <a:solidFill>
              <a:schemeClr val="tx1"/>
            </a:solid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79388" indent="-179388" algn="l" defTabSz="914400" rtl="0" eaLnBrk="1" latinLnBrk="0" hangingPunct="1">
              <a:spcBef>
                <a:spcPts val="300"/>
              </a:spcBef>
              <a:buFont typeface="Arial" pitchFamily="34" charset="0"/>
              <a:buChar char="•"/>
              <a:defRPr sz="1800" kern="1200" baseline="0">
                <a:solidFill>
                  <a:schemeClr val="tx1"/>
                </a:solidFill>
                <a:latin typeface="+mn-lt"/>
                <a:ea typeface="+mn-ea"/>
                <a:cs typeface="+mn-cs"/>
              </a:defRPr>
            </a:lvl1pPr>
            <a:lvl2pPr marL="360363" indent="-180975" algn="l" defTabSz="914400" rtl="0" eaLnBrk="1" latinLnBrk="0" hangingPunct="1">
              <a:spcBef>
                <a:spcPts val="200"/>
              </a:spcBef>
              <a:buFont typeface="Symbol" panose="05050102010706020507" pitchFamily="18" charset="2"/>
              <a:buChar char="-"/>
              <a:defRPr sz="1800" kern="1200">
                <a:solidFill>
                  <a:schemeClr val="tx1"/>
                </a:solidFill>
                <a:latin typeface="+mn-lt"/>
                <a:ea typeface="+mn-ea"/>
                <a:cs typeface="+mn-cs"/>
              </a:defRPr>
            </a:lvl2pPr>
            <a:lvl3pPr marL="538163" indent="-180000" algn="l" defTabSz="914400" rtl="0" eaLnBrk="1" latinLnBrk="0" hangingPunct="1">
              <a:spcBef>
                <a:spcPts val="200"/>
              </a:spcBef>
              <a:buFont typeface="Arial" pitchFamily="34" charset="0"/>
              <a:buChar char="•"/>
              <a:defRPr sz="1800" kern="1200">
                <a:solidFill>
                  <a:schemeClr val="tx1"/>
                </a:solidFill>
                <a:latin typeface="+mn-lt"/>
                <a:ea typeface="+mn-ea"/>
                <a:cs typeface="+mn-cs"/>
              </a:defRPr>
            </a:lvl3pPr>
            <a:lvl4pPr marL="0" indent="0" algn="l" defTabSz="914400" rtl="0" eaLnBrk="1" latinLnBrk="0" hangingPunct="1">
              <a:spcBef>
                <a:spcPts val="1000"/>
              </a:spcBef>
              <a:buFont typeface="Arial" pitchFamily="34" charset="0"/>
              <a:buNone/>
              <a:defRPr sz="1800" b="1" kern="1200">
                <a:solidFill>
                  <a:schemeClr val="tx1"/>
                </a:solidFill>
                <a:latin typeface="+mn-lt"/>
                <a:ea typeface="+mn-ea"/>
                <a:cs typeface="+mn-cs"/>
              </a:defRPr>
            </a:lvl4pPr>
            <a:lvl5pPr marL="0" indent="0" algn="l" defTabSz="914400" rtl="0" eaLnBrk="1" latinLnBrk="0" hangingPunct="1">
              <a:spcBef>
                <a:spcPts val="6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GB" sz="2133" dirty="0">
                <a:latin typeface="Arial"/>
                <a:cs typeface="Arial"/>
                <a:sym typeface="Arial"/>
              </a:rPr>
              <a:t> </a:t>
            </a:r>
          </a:p>
        </p:txBody>
      </p:sp>
      <p:sp>
        <p:nvSpPr>
          <p:cNvPr id="17" name="TextBox 16">
            <a:extLst>
              <a:ext uri="{FF2B5EF4-FFF2-40B4-BE49-F238E27FC236}">
                <a16:creationId xmlns:a16="http://schemas.microsoft.com/office/drawing/2014/main" id="{538A9AC9-1E4F-4804-A724-ACB8F7BFE975}"/>
              </a:ext>
            </a:extLst>
          </p:cNvPr>
          <p:cNvSpPr txBox="1"/>
          <p:nvPr/>
        </p:nvSpPr>
        <p:spPr>
          <a:xfrm>
            <a:off x="0" y="4969485"/>
            <a:ext cx="2379737"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Updates as of the 22</a:t>
            </a:r>
            <a:r>
              <a:rPr lang="en-GB" sz="900" baseline="30000" dirty="0"/>
              <a:t>nd</a:t>
            </a:r>
            <a:r>
              <a:rPr lang="en-GB" sz="900" dirty="0"/>
              <a:t> December 2020</a:t>
            </a:r>
          </a:p>
        </p:txBody>
      </p:sp>
    </p:spTree>
    <p:extLst>
      <p:ext uri="{BB962C8B-B14F-4D97-AF65-F5344CB8AC3E}">
        <p14:creationId xmlns:p14="http://schemas.microsoft.com/office/powerpoint/2010/main" val="277347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6BAA-8E1C-4CF9-86DA-FE8E4DF08B5E}"/>
              </a:ext>
            </a:extLst>
          </p:cNvPr>
          <p:cNvSpPr>
            <a:spLocks noGrp="1"/>
          </p:cNvSpPr>
          <p:nvPr>
            <p:ph type="title"/>
          </p:nvPr>
        </p:nvSpPr>
        <p:spPr/>
        <p:txBody>
          <a:bodyPr>
            <a:normAutofit/>
          </a:bodyPr>
          <a:lstStyle/>
          <a:p>
            <a:r>
              <a:rPr lang="en-GB" sz="2000" dirty="0">
                <a:latin typeface="Arial"/>
                <a:cs typeface="Arial"/>
              </a:rPr>
              <a:t>XRN4850 – SMS/Email Broadcast Notification Timeline</a:t>
            </a:r>
          </a:p>
        </p:txBody>
      </p:sp>
      <p:sp>
        <p:nvSpPr>
          <p:cNvPr id="5" name="TextBox 4">
            <a:extLst>
              <a:ext uri="{FF2B5EF4-FFF2-40B4-BE49-F238E27FC236}">
                <a16:creationId xmlns:a16="http://schemas.microsoft.com/office/drawing/2014/main" id="{A409A981-F7C2-4375-81AB-0658FAF6CEEC}"/>
              </a:ext>
            </a:extLst>
          </p:cNvPr>
          <p:cNvSpPr txBox="1"/>
          <p:nvPr/>
        </p:nvSpPr>
        <p:spPr>
          <a:xfrm>
            <a:off x="396677" y="1145754"/>
            <a:ext cx="7557522" cy="553998"/>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900" dirty="0">
                <a:latin typeface="Arial"/>
                <a:ea typeface="Verdana"/>
                <a:cs typeface="Arial"/>
              </a:rPr>
              <a:t>Project closedown is in progress.</a:t>
            </a:r>
          </a:p>
          <a:p>
            <a:pPr marL="171450" indent="-171450">
              <a:buFont typeface="Arial" panose="020B0604020202020204" pitchFamily="34" charset="0"/>
              <a:buChar char="•"/>
            </a:pPr>
            <a:r>
              <a:rPr lang="en-US" sz="900" dirty="0">
                <a:ea typeface="Verdana" panose="020B0604030504040204" pitchFamily="34" charset="0"/>
              </a:rPr>
              <a:t>Daily/Monthly Network Usage report delivery in progress, delivery mechanism decision to be made during the meeting</a:t>
            </a:r>
            <a:endParaRPr lang="en-GB" sz="900" dirty="0">
              <a:latin typeface="Arial"/>
              <a:ea typeface="Verdana"/>
              <a:cs typeface="Arial"/>
            </a:endParaRPr>
          </a:p>
          <a:p>
            <a:pPr marL="171450" indent="-171450">
              <a:buFont typeface="Arial" panose="020B0604020202020204" pitchFamily="34" charset="0"/>
              <a:buChar char="•"/>
            </a:pPr>
            <a:endParaRPr lang="en-GB" sz="1200" dirty="0"/>
          </a:p>
        </p:txBody>
      </p:sp>
      <p:sp>
        <p:nvSpPr>
          <p:cNvPr id="3" name="TextBox 2">
            <a:extLst>
              <a:ext uri="{FF2B5EF4-FFF2-40B4-BE49-F238E27FC236}">
                <a16:creationId xmlns:a16="http://schemas.microsoft.com/office/drawing/2014/main" id="{813F541A-04DD-46A9-9DA9-0FD8552E1875}"/>
              </a:ext>
            </a:extLst>
          </p:cNvPr>
          <p:cNvSpPr txBox="1"/>
          <p:nvPr/>
        </p:nvSpPr>
        <p:spPr>
          <a:xfrm>
            <a:off x="131316" y="4973338"/>
            <a:ext cx="2379737" cy="2308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Updates as of the 16</a:t>
            </a:r>
            <a:r>
              <a:rPr lang="en-GB" sz="900" baseline="30000" dirty="0"/>
              <a:t>th</a:t>
            </a:r>
            <a:r>
              <a:rPr lang="en-GB" sz="900" dirty="0"/>
              <a:t> December 2020</a:t>
            </a:r>
          </a:p>
        </p:txBody>
      </p:sp>
      <p:sp>
        <p:nvSpPr>
          <p:cNvPr id="4" name="TextBox 3">
            <a:extLst>
              <a:ext uri="{FF2B5EF4-FFF2-40B4-BE49-F238E27FC236}">
                <a16:creationId xmlns:a16="http://schemas.microsoft.com/office/drawing/2014/main" id="{3F9FDDAE-3F53-4D98-96E4-894127AADDFE}"/>
              </a:ext>
            </a:extLst>
          </p:cNvPr>
          <p:cNvSpPr txBox="1"/>
          <p:nvPr/>
        </p:nvSpPr>
        <p:spPr>
          <a:xfrm>
            <a:off x="6771646" y="1537815"/>
            <a:ext cx="497252" cy="200055"/>
          </a:xfrm>
          <a:prstGeom prst="rect">
            <a:avLst/>
          </a:prstGeom>
          <a:noFill/>
        </p:spPr>
        <p:txBody>
          <a:bodyPr wrap="none" rtlCol="0">
            <a:spAutoFit/>
          </a:bodyPr>
          <a:lstStyle/>
          <a:p>
            <a:pPr algn="ctr"/>
            <a:r>
              <a:rPr lang="en-GB" sz="700" b="1" dirty="0">
                <a:solidFill>
                  <a:srgbClr val="FF0000"/>
                </a:solidFill>
              </a:rPr>
              <a:t>TODAY</a:t>
            </a:r>
            <a:endParaRPr lang="en-GB" b="1" dirty="0">
              <a:solidFill>
                <a:srgbClr val="FF0000"/>
              </a:solidFill>
            </a:endParaRPr>
          </a:p>
        </p:txBody>
      </p:sp>
      <p:pic>
        <p:nvPicPr>
          <p:cNvPr id="11" name="Picture 10">
            <a:extLst>
              <a:ext uri="{FF2B5EF4-FFF2-40B4-BE49-F238E27FC236}">
                <a16:creationId xmlns:a16="http://schemas.microsoft.com/office/drawing/2014/main" id="{4ADF515E-15D6-4500-BE26-34893E2349F3}"/>
              </a:ext>
            </a:extLst>
          </p:cNvPr>
          <p:cNvPicPr>
            <a:picLocks noChangeAspect="1"/>
          </p:cNvPicPr>
          <p:nvPr/>
        </p:nvPicPr>
        <p:blipFill>
          <a:blip r:embed="rId2"/>
          <a:stretch>
            <a:fillRect/>
          </a:stretch>
        </p:blipFill>
        <p:spPr>
          <a:xfrm>
            <a:off x="66037" y="1717472"/>
            <a:ext cx="9011926" cy="2278125"/>
          </a:xfrm>
          <a:prstGeom prst="rect">
            <a:avLst/>
          </a:prstGeom>
        </p:spPr>
      </p:pic>
      <p:cxnSp>
        <p:nvCxnSpPr>
          <p:cNvPr id="8" name="Straight Connector 7">
            <a:extLst>
              <a:ext uri="{FF2B5EF4-FFF2-40B4-BE49-F238E27FC236}">
                <a16:creationId xmlns:a16="http://schemas.microsoft.com/office/drawing/2014/main" id="{11C34965-C90B-4252-97D6-E035B5D6D8ED}"/>
              </a:ext>
            </a:extLst>
          </p:cNvPr>
          <p:cNvCxnSpPr>
            <a:cxnSpLocks/>
          </p:cNvCxnSpPr>
          <p:nvPr/>
        </p:nvCxnSpPr>
        <p:spPr>
          <a:xfrm>
            <a:off x="7020272" y="1699752"/>
            <a:ext cx="0" cy="229584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21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BBE9-E50A-4321-A8AF-36B4D9DEE1C7}"/>
              </a:ext>
            </a:extLst>
          </p:cNvPr>
          <p:cNvSpPr>
            <a:spLocks noGrp="1"/>
          </p:cNvSpPr>
          <p:nvPr>
            <p:ph type="title"/>
          </p:nvPr>
        </p:nvSpPr>
        <p:spPr/>
        <p:txBody>
          <a:bodyPr/>
          <a:lstStyle/>
          <a:p>
            <a:r>
              <a:rPr lang="en-GB" dirty="0"/>
              <a:t>CCR for XRN4996 June 20 Release</a:t>
            </a:r>
          </a:p>
        </p:txBody>
      </p:sp>
      <p:graphicFrame>
        <p:nvGraphicFramePr>
          <p:cNvPr id="3" name="Object 2">
            <a:extLst>
              <a:ext uri="{FF2B5EF4-FFF2-40B4-BE49-F238E27FC236}">
                <a16:creationId xmlns:a16="http://schemas.microsoft.com/office/drawing/2014/main" id="{7EB017ED-DD9E-44DB-87F7-A97817F82827}"/>
              </a:ext>
            </a:extLst>
          </p:cNvPr>
          <p:cNvGraphicFramePr>
            <a:graphicFrameLocks noChangeAspect="1"/>
          </p:cNvGraphicFramePr>
          <p:nvPr>
            <p:extLst>
              <p:ext uri="{D42A27DB-BD31-4B8C-83A1-F6EECF244321}">
                <p14:modId xmlns:p14="http://schemas.microsoft.com/office/powerpoint/2010/main" val="1064079047"/>
              </p:ext>
            </p:extLst>
          </p:nvPr>
        </p:nvGraphicFramePr>
        <p:xfrm>
          <a:off x="3666229" y="1786270"/>
          <a:ext cx="1808257" cy="1566529"/>
        </p:xfrm>
        <a:graphic>
          <a:graphicData uri="http://schemas.openxmlformats.org/presentationml/2006/ole">
            <mc:AlternateContent xmlns:mc="http://schemas.openxmlformats.org/markup-compatibility/2006">
              <mc:Choice xmlns:v="urn:schemas-microsoft-com:vml" Requires="v">
                <p:oleObj spid="_x0000_s5123" name="Document" showAsIcon="1" r:id="rId3" imgW="914400" imgH="792360" progId="Word.Document.12">
                  <p:embed/>
                </p:oleObj>
              </mc:Choice>
              <mc:Fallback>
                <p:oleObj name="Document" showAsIcon="1" r:id="rId3" imgW="914400" imgH="792360" progId="Word.Document.12">
                  <p:embed/>
                  <p:pic>
                    <p:nvPicPr>
                      <p:cNvPr id="3" name="Object 2">
                        <a:extLst>
                          <a:ext uri="{FF2B5EF4-FFF2-40B4-BE49-F238E27FC236}">
                            <a16:creationId xmlns:a16="http://schemas.microsoft.com/office/drawing/2014/main" id="{7EB017ED-DD9E-44DB-87F7-A97817F82827}"/>
                          </a:ext>
                        </a:extLst>
                      </p:cNvPr>
                      <p:cNvPicPr/>
                      <p:nvPr/>
                    </p:nvPicPr>
                    <p:blipFill>
                      <a:blip r:embed="rId4"/>
                      <a:stretch>
                        <a:fillRect/>
                      </a:stretch>
                    </p:blipFill>
                    <p:spPr>
                      <a:xfrm>
                        <a:off x="3666229" y="1786270"/>
                        <a:ext cx="1808257" cy="156652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F395EDD6-23FD-46BB-8222-23882F3958ED}"/>
              </a:ext>
            </a:extLst>
          </p:cNvPr>
          <p:cNvSpPr txBox="1"/>
          <p:nvPr/>
        </p:nvSpPr>
        <p:spPr>
          <a:xfrm>
            <a:off x="779318" y="3813464"/>
            <a:ext cx="6608618" cy="338554"/>
          </a:xfrm>
          <a:prstGeom prst="rect">
            <a:avLst/>
          </a:prstGeom>
          <a:noFill/>
        </p:spPr>
        <p:txBody>
          <a:bodyPr wrap="square" rtlCol="0">
            <a:spAutoFit/>
          </a:bodyPr>
          <a:lstStyle/>
          <a:p>
            <a:r>
              <a:rPr lang="en-GB" sz="1600" dirty="0"/>
              <a:t>Voting: Shipper, DNO &amp; IGT </a:t>
            </a:r>
          </a:p>
        </p:txBody>
      </p:sp>
    </p:spTree>
    <p:extLst>
      <p:ext uri="{BB962C8B-B14F-4D97-AF65-F5344CB8AC3E}">
        <p14:creationId xmlns:p14="http://schemas.microsoft.com/office/powerpoint/2010/main" val="3671305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23"/>
            <a:ext cx="8229600" cy="637580"/>
          </a:xfrm>
        </p:spPr>
        <p:txBody>
          <a:bodyPr>
            <a:normAutofit/>
          </a:bodyPr>
          <a:lstStyle/>
          <a:p>
            <a:r>
              <a:rPr lang="en-GB" sz="2000" dirty="0">
                <a:latin typeface="Arial"/>
                <a:cs typeface="Arial"/>
              </a:rPr>
              <a:t>XRN4996 June 20 Release Summary</a:t>
            </a:r>
          </a:p>
        </p:txBody>
      </p:sp>
      <p:sp>
        <p:nvSpPr>
          <p:cNvPr id="3" name="TextBox 2"/>
          <p:cNvSpPr txBox="1"/>
          <p:nvPr/>
        </p:nvSpPr>
        <p:spPr>
          <a:xfrm>
            <a:off x="131316" y="1175792"/>
            <a:ext cx="9144000" cy="3139321"/>
          </a:xfrm>
          <a:prstGeom prst="rect">
            <a:avLst/>
          </a:prstGeom>
          <a:noFill/>
        </p:spPr>
        <p:txBody>
          <a:bodyPr wrap="square" lIns="91440" tIns="45720" rIns="91440" bIns="45720" rtlCol="0" anchor="t">
            <a:spAutoFit/>
          </a:bodyPr>
          <a:lstStyle/>
          <a:p>
            <a:r>
              <a:rPr lang="en-GB" sz="900" b="1" dirty="0"/>
              <a:t>June 20 Release consists of 7 changes, Implementation was completed for June 20:</a:t>
            </a:r>
            <a:endParaRPr lang="en-GB" sz="900" b="1" dirty="0">
              <a:cs typeface="Arial"/>
            </a:endParaRPr>
          </a:p>
          <a:p>
            <a:endParaRPr lang="en-GB" sz="900" dirty="0">
              <a:cs typeface="Arial"/>
            </a:endParaRPr>
          </a:p>
          <a:p>
            <a:r>
              <a:rPr lang="en-GB" sz="900" b="1" u="sng" dirty="0"/>
              <a:t>In Scope</a:t>
            </a:r>
            <a:endParaRPr lang="en-GB" sz="900" b="1" u="sng" dirty="0">
              <a:cs typeface="Arial"/>
            </a:endParaRPr>
          </a:p>
          <a:p>
            <a:pPr marL="171450" indent="-171450">
              <a:buFont typeface="Arial" panose="020B0604020202020204" pitchFamily="34" charset="0"/>
              <a:buChar char="•"/>
            </a:pPr>
            <a:r>
              <a:rPr lang="en-GB" sz="900" b="1" dirty="0"/>
              <a:t>XRN4772</a:t>
            </a:r>
            <a:r>
              <a:rPr lang="en-GB" sz="900" dirty="0"/>
              <a:t> - </a:t>
            </a:r>
            <a:r>
              <a:rPr lang="en-US" sz="900" dirty="0"/>
              <a:t>Composite Weather Variable (CWV) Improvements</a:t>
            </a:r>
            <a:endParaRPr lang="en-US" sz="900" dirty="0">
              <a:cs typeface="Arial"/>
            </a:endParaRPr>
          </a:p>
          <a:p>
            <a:pPr marL="171450" indent="-171450">
              <a:buFont typeface="Arial" panose="020B0604020202020204" pitchFamily="34" charset="0"/>
              <a:buChar char="•"/>
            </a:pPr>
            <a:r>
              <a:rPr lang="en-US" sz="900" b="1" dirty="0"/>
              <a:t>XRN4888</a:t>
            </a:r>
            <a:r>
              <a:rPr lang="en-US" sz="900" dirty="0"/>
              <a:t> - Removing Duplicate Address Update Validation for IGT Supply Meter Points via Contact Management Service (CMS)</a:t>
            </a:r>
            <a:endParaRPr lang="en-US" sz="900" dirty="0">
              <a:cs typeface="Arial"/>
            </a:endParaRPr>
          </a:p>
          <a:p>
            <a:pPr marL="171450" indent="-171450">
              <a:buFont typeface="Arial" panose="020B0604020202020204" pitchFamily="34" charset="0"/>
              <a:buChar char="•"/>
            </a:pPr>
            <a:r>
              <a:rPr lang="en-US" sz="900" b="1" dirty="0"/>
              <a:t>XRN4930</a:t>
            </a:r>
            <a:r>
              <a:rPr lang="en-US" sz="900" dirty="0"/>
              <a:t> - Requirement to Inform Shipper of Meter Link Code Change</a:t>
            </a:r>
            <a:endParaRPr lang="en-US" sz="900" dirty="0">
              <a:cs typeface="Arial"/>
            </a:endParaRPr>
          </a:p>
          <a:p>
            <a:pPr marL="171450" indent="-171450">
              <a:buFont typeface="Arial" panose="020B0604020202020204" pitchFamily="34" charset="0"/>
              <a:buChar char="•"/>
            </a:pPr>
            <a:r>
              <a:rPr lang="en-US" sz="900" b="1" dirty="0"/>
              <a:t>XRN4850</a:t>
            </a:r>
            <a:r>
              <a:rPr lang="en-US" sz="900" dirty="0"/>
              <a:t> - Notification of Customer Contact Details to Transporters (UKLink file formats, new service to follow)</a:t>
            </a:r>
            <a:endParaRPr lang="en-US" sz="900" dirty="0">
              <a:cs typeface="Arial"/>
            </a:endParaRPr>
          </a:p>
          <a:p>
            <a:pPr marL="171450" indent="-171450">
              <a:buFont typeface="Arial" panose="020B0604020202020204" pitchFamily="34" charset="0"/>
              <a:buChar char="•"/>
            </a:pPr>
            <a:r>
              <a:rPr lang="en-US" sz="900" b="1" dirty="0"/>
              <a:t>XRN4865</a:t>
            </a:r>
            <a:r>
              <a:rPr lang="en-US" sz="900" dirty="0"/>
              <a:t> - Amendment to Treatment and Reporting  of CYCL Reads</a:t>
            </a:r>
            <a:endParaRPr lang="en-US" sz="900" dirty="0">
              <a:cs typeface="Arial"/>
            </a:endParaRPr>
          </a:p>
          <a:p>
            <a:pPr marL="171450" indent="-171450">
              <a:buFont typeface="Arial" panose="020B0604020202020204" pitchFamily="34" charset="0"/>
              <a:buChar char="•"/>
            </a:pPr>
            <a:r>
              <a:rPr lang="en-US" sz="900" b="1" dirty="0"/>
              <a:t>XRN4932</a:t>
            </a:r>
            <a:r>
              <a:rPr lang="en-US" sz="900" dirty="0"/>
              <a:t> - Improvements to the quality of the Conversion Factor values held on the Supply Point Register (MOD0681S)</a:t>
            </a:r>
            <a:endParaRPr lang="en-US" sz="900" b="1" u="sng" dirty="0">
              <a:cs typeface="Arial"/>
            </a:endParaRPr>
          </a:p>
          <a:p>
            <a:pPr marL="171450" indent="-171450">
              <a:buFont typeface="Arial" panose="020B0604020202020204" pitchFamily="34" charset="0"/>
              <a:buChar char="•"/>
            </a:pPr>
            <a:r>
              <a:rPr lang="en-US" sz="900" b="1" dirty="0"/>
              <a:t>XRN4780 (B)***</a:t>
            </a:r>
            <a:r>
              <a:rPr lang="en-US" sz="900" dirty="0"/>
              <a:t> – Inclusion of Meter Asset Provider Identity (MAP Id) in the UK Link system (</a:t>
            </a:r>
            <a:r>
              <a:rPr lang="en-US" sz="900" b="1" dirty="0"/>
              <a:t>CSS Consequential Change</a:t>
            </a:r>
            <a:r>
              <a:rPr lang="en-US" sz="900" dirty="0"/>
              <a:t>)</a:t>
            </a:r>
            <a:endParaRPr lang="en-US" sz="900" dirty="0">
              <a:cs typeface="Arial"/>
            </a:endParaRPr>
          </a:p>
          <a:p>
            <a:pPr marL="285750" indent="-285750">
              <a:buFont typeface="Arial" panose="020B0604020202020204" pitchFamily="34" charset="0"/>
              <a:buChar char="•"/>
            </a:pPr>
            <a:endParaRPr lang="en-US" sz="900" dirty="0">
              <a:cs typeface="Arial"/>
            </a:endParaRPr>
          </a:p>
          <a:p>
            <a:r>
              <a:rPr lang="en-US" sz="900" b="1" u="sng" dirty="0"/>
              <a:t>Descoped</a:t>
            </a:r>
            <a:endParaRPr lang="en-US" sz="900" b="1" u="sng" dirty="0">
              <a:cs typeface="Arial"/>
            </a:endParaRPr>
          </a:p>
          <a:p>
            <a:pPr marL="285750" indent="-285750">
              <a:buFont typeface="Arial" panose="020B0604020202020204" pitchFamily="34" charset="0"/>
              <a:buChar char="•"/>
            </a:pPr>
            <a:r>
              <a:rPr lang="en-GB" sz="900" b="1" strike="sngStrike" dirty="0"/>
              <a:t>XRN4691**</a:t>
            </a:r>
            <a:r>
              <a:rPr lang="en-GB" sz="900" strike="sngStrike" dirty="0"/>
              <a:t> - </a:t>
            </a:r>
            <a:r>
              <a:rPr lang="en-US" sz="900" strike="sngStrike" dirty="0"/>
              <a:t>CSEPs: IGT and GT File Formats (CGI Files)</a:t>
            </a:r>
            <a:endParaRPr lang="en-GB" sz="900" strike="sngStrike" dirty="0">
              <a:cs typeface="Arial"/>
            </a:endParaRPr>
          </a:p>
          <a:p>
            <a:pPr marL="285750" indent="-285750">
              <a:buFont typeface="Arial" panose="020B0604020202020204" pitchFamily="34" charset="0"/>
              <a:buChar char="•"/>
            </a:pPr>
            <a:r>
              <a:rPr lang="en-GB" sz="900" b="1" strike="sngStrike" dirty="0"/>
              <a:t>XRN4692**</a:t>
            </a:r>
            <a:r>
              <a:rPr lang="en-GB" sz="900" strike="sngStrike" dirty="0"/>
              <a:t> - </a:t>
            </a:r>
            <a:r>
              <a:rPr lang="en-US" sz="900" strike="sngStrike" dirty="0"/>
              <a:t>CSEPs: IGT and GT File Formats (CIN Files)</a:t>
            </a:r>
            <a:endParaRPr lang="en-US" sz="900" strike="sngStrike" dirty="0">
              <a:cs typeface="Arial"/>
            </a:endParaRPr>
          </a:p>
          <a:p>
            <a:pPr marL="285750" indent="-285750">
              <a:buFont typeface="Arial" panose="020B0604020202020204" pitchFamily="34" charset="0"/>
              <a:buChar char="•"/>
            </a:pPr>
            <a:r>
              <a:rPr lang="en-GB" sz="900" b="1" strike="sngStrike" dirty="0"/>
              <a:t>XRN4780 (B) </a:t>
            </a:r>
            <a:r>
              <a:rPr lang="en-GB" sz="900" strike="sngStrike" dirty="0"/>
              <a:t>- </a:t>
            </a:r>
            <a:r>
              <a:rPr lang="en-US" sz="900" strike="sngStrike" dirty="0"/>
              <a:t>Inclusion of Meter Asset Provider Identity (MAP Id) in the UK Link system (CSS Consequential Change)</a:t>
            </a:r>
            <a:endParaRPr lang="en-US" sz="900" strike="sngStrike" dirty="0">
              <a:cs typeface="Arial"/>
            </a:endParaRPr>
          </a:p>
          <a:p>
            <a:pPr marL="285750" indent="-285750">
              <a:buFont typeface="Arial" panose="020B0604020202020204" pitchFamily="34" charset="0"/>
              <a:buChar char="•"/>
            </a:pPr>
            <a:r>
              <a:rPr lang="en-US" sz="900" b="1" strike="sngStrike" dirty="0"/>
              <a:t>XRN4871 (B)** </a:t>
            </a:r>
            <a:r>
              <a:rPr lang="en-US" sz="900" strike="sngStrike" dirty="0"/>
              <a:t>- Changes to Ratchet Regime (MOD0665)</a:t>
            </a:r>
            <a:endParaRPr lang="en-US" sz="900" strike="sngStrike" dirty="0">
              <a:cs typeface="Arial"/>
            </a:endParaRPr>
          </a:p>
          <a:p>
            <a:pPr marL="285750" indent="-285750">
              <a:buFont typeface="Arial" panose="020B0604020202020204" pitchFamily="34" charset="0"/>
              <a:buChar char="•"/>
            </a:pPr>
            <a:r>
              <a:rPr lang="en-US" sz="900" b="1" strike="sngStrike" dirty="0"/>
              <a:t>XRN4941*</a:t>
            </a:r>
            <a:r>
              <a:rPr lang="en-GB" sz="900" strike="sngStrike" dirty="0"/>
              <a:t> - </a:t>
            </a:r>
            <a:r>
              <a:rPr lang="en-US" sz="900" strike="sngStrike" dirty="0"/>
              <a:t>Auto updates to meter read frequency (MOD0692)</a:t>
            </a:r>
            <a:endParaRPr lang="en-GB" sz="900" strike="sngStrike" dirty="0">
              <a:cs typeface="Arial"/>
            </a:endParaRPr>
          </a:p>
          <a:p>
            <a:endParaRPr lang="en-GB" sz="900" dirty="0">
              <a:cs typeface="Arial"/>
            </a:endParaRPr>
          </a:p>
          <a:p>
            <a:pPr lvl="0"/>
            <a:r>
              <a:rPr lang="en-GB" sz="900" dirty="0"/>
              <a:t>* Pending Solution/MOD </a:t>
            </a:r>
            <a:r>
              <a:rPr lang="en-GB" sz="900" dirty="0">
                <a:cs typeface="Arial"/>
              </a:rPr>
              <a:t>approval by ChMC/DSG for remaining change requests. Descoped at ChMC on 8</a:t>
            </a:r>
            <a:r>
              <a:rPr lang="en-GB" sz="900" baseline="30000" dirty="0">
                <a:cs typeface="Arial"/>
              </a:rPr>
              <a:t>th</a:t>
            </a:r>
            <a:r>
              <a:rPr lang="en-GB" sz="900" dirty="0">
                <a:cs typeface="Arial"/>
              </a:rPr>
              <a:t> January 2020</a:t>
            </a:r>
          </a:p>
          <a:p>
            <a:pPr lvl="0"/>
            <a:r>
              <a:rPr lang="en-GB" sz="900" dirty="0">
                <a:cs typeface="Arial"/>
              </a:rPr>
              <a:t>** Descoped at eChMC on 22</a:t>
            </a:r>
            <a:r>
              <a:rPr lang="en-GB" sz="900" baseline="30000" dirty="0">
                <a:cs typeface="Arial"/>
              </a:rPr>
              <a:t>nd</a:t>
            </a:r>
            <a:r>
              <a:rPr lang="en-GB" sz="900" dirty="0">
                <a:cs typeface="Arial"/>
              </a:rPr>
              <a:t> November 2019</a:t>
            </a:r>
          </a:p>
          <a:p>
            <a:pPr lvl="0"/>
            <a:r>
              <a:rPr lang="en-GB" sz="900" dirty="0">
                <a:cs typeface="Arial"/>
              </a:rPr>
              <a:t>*** Added to scope (revised scope from original)</a:t>
            </a:r>
          </a:p>
          <a:p>
            <a:endParaRPr lang="en-GB" sz="900" dirty="0"/>
          </a:p>
        </p:txBody>
      </p:sp>
      <p:sp>
        <p:nvSpPr>
          <p:cNvPr id="6" name="TextBox 5">
            <a:extLst>
              <a:ext uri="{FF2B5EF4-FFF2-40B4-BE49-F238E27FC236}">
                <a16:creationId xmlns:a16="http://schemas.microsoft.com/office/drawing/2014/main" id="{ECAC9D96-E637-4990-8799-628973799966}"/>
              </a:ext>
            </a:extLst>
          </p:cNvPr>
          <p:cNvSpPr txBox="1"/>
          <p:nvPr/>
        </p:nvSpPr>
        <p:spPr>
          <a:xfrm>
            <a:off x="131316" y="4973338"/>
            <a:ext cx="2379737"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dirty="0"/>
              <a:t>Updates as of the 16</a:t>
            </a:r>
            <a:r>
              <a:rPr lang="en-GB" sz="700" baseline="30000" dirty="0"/>
              <a:t>th</a:t>
            </a:r>
            <a:r>
              <a:rPr lang="en-GB" sz="700" dirty="0"/>
              <a:t> December 2020</a:t>
            </a:r>
          </a:p>
        </p:txBody>
      </p:sp>
    </p:spTree>
    <p:extLst>
      <p:ext uri="{BB962C8B-B14F-4D97-AF65-F5344CB8AC3E}">
        <p14:creationId xmlns:p14="http://schemas.microsoft.com/office/powerpoint/2010/main" val="743442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normAutofit/>
          </a:bodyPr>
          <a:lstStyle/>
          <a:p>
            <a:r>
              <a:rPr lang="en-GB" sz="2000">
                <a:latin typeface="Arial"/>
                <a:cs typeface="Arial"/>
              </a:rPr>
              <a:t>XRN5110 - November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41022" y="483519"/>
          <a:ext cx="8895474" cy="4342952"/>
        </p:xfrm>
        <a:graphic>
          <a:graphicData uri="http://schemas.openxmlformats.org/drawingml/2006/table">
            <a:tbl>
              <a:tblPr firstRow="1" bandRow="1"/>
              <a:tblGrid>
                <a:gridCol w="1025242">
                  <a:extLst>
                    <a:ext uri="{9D8B030D-6E8A-4147-A177-3AD203B41FA5}">
                      <a16:colId xmlns:a16="http://schemas.microsoft.com/office/drawing/2014/main" val="20000"/>
                    </a:ext>
                  </a:extLst>
                </a:gridCol>
                <a:gridCol w="2174825">
                  <a:extLst>
                    <a:ext uri="{9D8B030D-6E8A-4147-A177-3AD203B41FA5}">
                      <a16:colId xmlns:a16="http://schemas.microsoft.com/office/drawing/2014/main" val="2599063307"/>
                    </a:ext>
                  </a:extLst>
                </a:gridCol>
                <a:gridCol w="1905149">
                  <a:extLst>
                    <a:ext uri="{9D8B030D-6E8A-4147-A177-3AD203B41FA5}">
                      <a16:colId xmlns:a16="http://schemas.microsoft.com/office/drawing/2014/main" val="20002"/>
                    </a:ext>
                  </a:extLst>
                </a:gridCol>
                <a:gridCol w="1937747">
                  <a:extLst>
                    <a:ext uri="{9D8B030D-6E8A-4147-A177-3AD203B41FA5}">
                      <a16:colId xmlns:a16="http://schemas.microsoft.com/office/drawing/2014/main" val="20003"/>
                    </a:ext>
                  </a:extLst>
                </a:gridCol>
                <a:gridCol w="1852511">
                  <a:extLst>
                    <a:ext uri="{9D8B030D-6E8A-4147-A177-3AD203B41FA5}">
                      <a16:colId xmlns:a16="http://schemas.microsoft.com/office/drawing/2014/main" val="20004"/>
                    </a:ext>
                  </a:extLst>
                </a:gridCol>
              </a:tblGrid>
              <a:tr h="222813">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dirty="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222813">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j-lt"/>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228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rgbClr val="92D050"/>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22813">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0300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Progressing through first usage as planned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75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instances of first usage have been captured out of a total of 112 planned across all changes</a:t>
                      </a: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6</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defects have been raised – all defects have been fixed and deployed</a:t>
                      </a: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14 incidents have been raised in total – 1 outstanding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1 </a:t>
                      </a:r>
                      <a:r>
                        <a:rPr kumimoji="0" lang="en-GB" sz="900" b="0" i="0" u="none" strike="noStrike" kern="1200" cap="none" normalizeH="0" baseline="0" dirty="0">
                          <a:ln>
                            <a:noFill/>
                          </a:ln>
                          <a:solidFill>
                            <a:schemeClr val="tx1"/>
                          </a:solidFill>
                          <a:effectLst/>
                          <a:latin typeface="+mn-lt"/>
                          <a:ea typeface="Verdana"/>
                          <a:cs typeface="Arial"/>
                        </a:rPr>
                        <a:t>Incident relates to data that had been incorrectly deleted as part of the historical cleanse job, there has been no customer impact and the data was </a:t>
                      </a:r>
                      <a:r>
                        <a:rPr lang="en-GB" sz="900" b="0" i="0" u="none" strike="noStrike" kern="1200" cap="none" normalizeH="0" baseline="0" dirty="0">
                          <a:ln>
                            <a:noFill/>
                          </a:ln>
                          <a:solidFill>
                            <a:schemeClr val="tx1"/>
                          </a:solidFill>
                          <a:effectLst/>
                          <a:latin typeface="+mn-lt"/>
                          <a:ea typeface="Verdana"/>
                          <a:cs typeface="Arial"/>
                        </a:rPr>
                        <a:t>restored</a:t>
                      </a:r>
                      <a:r>
                        <a:rPr kumimoji="0" lang="en-GB" sz="900" b="0" i="0" u="none" strike="noStrike" kern="1200" cap="none" normalizeH="0" baseline="0" dirty="0">
                          <a:ln>
                            <a:noFill/>
                          </a:ln>
                          <a:solidFill>
                            <a:schemeClr val="tx1"/>
                          </a:solidFill>
                          <a:effectLst/>
                          <a:latin typeface="+mn-lt"/>
                          <a:ea typeface="Verdana"/>
                          <a:cs typeface="Arial"/>
                        </a:rPr>
                        <a:t> quickly affecting 18 MPRN’s out of 18k – a change request is being raised to cover the scenarios that were missed resulting in the deletion, this is currently being planned, there will be an extension to PIS and a delay to the recommencing of the historical cleanse job that has been currently placed on hold. Expected implementation of the change is the end of February 2021</a:t>
                      </a:r>
                      <a:endPar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lvl="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 daily cleansing job has recommenced as analysis confirmed it is not impacted by the above incident </a:t>
                      </a:r>
                    </a:p>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XRN4897/99 change request plan to be completed and approved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5397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DES users may experience a downgrade in performance – monitoring access – no tickets raised so far for slowness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XRN4897/99 delivery verifying 100% GDPR compliance – PIS plans in place to assure – Risk probability being understood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Expecting project to remain Amber for the entire PIS period because the above 2 risks will be monitored until the end of PIS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GB" sz="9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Deployment of defect fixes may be delayed due to the code freeze window – urgent and P1/P2 defects will still be deployed</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for the above risk is that defect fixes will return to normal once the code freeze finishes on 18</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January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67967">
                <a:tc>
                  <a:txBody>
                    <a:body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BER approved  - 10</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2020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Full Business Case approved XEC – 23</a:t>
                      </a:r>
                      <a:r>
                        <a:rPr kumimoji="0" lang="en-GB" sz="90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rd</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2020</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Forecast to complete within budget</a:t>
                      </a: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1496708"/>
                  </a:ext>
                </a:extLst>
              </a:tr>
              <a:tr h="41260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indent="-171450" algn="l">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SME resources have been </a:t>
                      </a:r>
                      <a:r>
                        <a:rPr kumimoji="0" lang="en-GB"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requested to support the first usage and PIS</a:t>
                      </a:r>
                      <a:endPar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p>
                      <a:pPr marL="171450" indent="-171450" algn="l">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Tech Ops resource has been allocated to support PIS</a:t>
                      </a:r>
                    </a:p>
                    <a:p>
                      <a:pPr marL="171450" indent="-171450" algn="l">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SME &amp; Tech Ops resource has been requested but not confirmed for the delivery of the XRN4897/99 change request</a:t>
                      </a:r>
                    </a:p>
                    <a:p>
                      <a:pPr marL="0" indent="0" algn="l">
                        <a:buFont typeface="Arial" panose="020B0604020202020204" pitchFamily="34" charset="0"/>
                        <a:buNone/>
                      </a:pPr>
                      <a:r>
                        <a:rPr kumimoji="0" lang="en-US" sz="9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Return to Green Resources approved for the delivery of the XRN4897/99 change request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3140005"/>
                  </a:ext>
                </a:extLst>
              </a:tr>
            </a:tbl>
          </a:graphicData>
        </a:graphic>
      </p:graphicFrame>
      <p:sp>
        <p:nvSpPr>
          <p:cNvPr id="3" name="TextBox 2">
            <a:extLst>
              <a:ext uri="{FF2B5EF4-FFF2-40B4-BE49-F238E27FC236}">
                <a16:creationId xmlns:a16="http://schemas.microsoft.com/office/drawing/2014/main" id="{12DB106F-4176-4C21-A04C-BC612EA306B0}"/>
              </a:ext>
            </a:extLst>
          </p:cNvPr>
          <p:cNvSpPr txBox="1"/>
          <p:nvPr/>
        </p:nvSpPr>
        <p:spPr>
          <a:xfrm>
            <a:off x="32533" y="4948014"/>
            <a:ext cx="3816424" cy="215444"/>
          </a:xfrm>
          <a:prstGeom prst="rect">
            <a:avLst/>
          </a:prstGeom>
          <a:noFill/>
        </p:spPr>
        <p:txBody>
          <a:bodyPr wrap="square" rtlCol="0">
            <a:spAutoFit/>
          </a:bodyPr>
          <a:lstStyle/>
          <a:p>
            <a:r>
              <a:rPr lang="en-GB" sz="800" dirty="0"/>
              <a:t>Updates as of the 16</a:t>
            </a:r>
            <a:r>
              <a:rPr lang="en-GB" sz="800" baseline="30000" dirty="0"/>
              <a:t>th</a:t>
            </a:r>
            <a:r>
              <a:rPr lang="en-GB" sz="800" dirty="0"/>
              <a:t> December 2020</a:t>
            </a:r>
          </a:p>
        </p:txBody>
      </p:sp>
    </p:spTree>
    <p:extLst>
      <p:ext uri="{BB962C8B-B14F-4D97-AF65-F5344CB8AC3E}">
        <p14:creationId xmlns:p14="http://schemas.microsoft.com/office/powerpoint/2010/main" val="302433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820472" cy="416011"/>
          </a:xfrm>
        </p:spPr>
        <p:txBody>
          <a:bodyPr>
            <a:noAutofit/>
          </a:bodyPr>
          <a:lstStyle/>
          <a:p>
            <a:r>
              <a:rPr lang="en-GB" sz="2000" dirty="0"/>
              <a:t>Budget v Spend BP20/21 Financial Year To Date (FYTD)  </a:t>
            </a:r>
          </a:p>
        </p:txBody>
      </p:sp>
      <p:sp>
        <p:nvSpPr>
          <p:cNvPr id="3" name="Rectangle 2"/>
          <p:cNvSpPr/>
          <p:nvPr/>
        </p:nvSpPr>
        <p:spPr>
          <a:xfrm>
            <a:off x="557519" y="987574"/>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A41E83A2-9D91-4DDD-889E-8991F40921D8}"/>
              </a:ext>
            </a:extLst>
          </p:cNvPr>
          <p:cNvSpPr txBox="1"/>
          <p:nvPr/>
        </p:nvSpPr>
        <p:spPr>
          <a:xfrm>
            <a:off x="6480142" y="915566"/>
            <a:ext cx="2196314" cy="1338828"/>
          </a:xfrm>
          <a:prstGeom prst="rect">
            <a:avLst/>
          </a:prstGeom>
          <a:noFill/>
        </p:spPr>
        <p:txBody>
          <a:bodyPr wrap="square" rtlCol="0">
            <a:spAutoFit/>
          </a:bodyPr>
          <a:lstStyle/>
          <a:p>
            <a:pPr marL="285750" indent="-285750">
              <a:buFont typeface="Arial" panose="020B0604020202020204" pitchFamily="34" charset="0"/>
              <a:buChar char="•"/>
            </a:pPr>
            <a:endParaRPr lang="en-GB" sz="900" b="1" dirty="0"/>
          </a:p>
          <a:p>
            <a:pPr marL="285750" indent="-285750">
              <a:buFont typeface="Arial" panose="020B0604020202020204" pitchFamily="34" charset="0"/>
              <a:buChar char="•"/>
            </a:pPr>
            <a:r>
              <a:rPr lang="en-GB" sz="900" dirty="0"/>
              <a:t>Available funds have increased by £121k as a result of multiple shipper changes moving through the lifecycle (see 2</a:t>
            </a:r>
            <a:r>
              <a:rPr lang="en-GB" sz="900" baseline="30000" dirty="0"/>
              <a:t>nd</a:t>
            </a:r>
            <a:r>
              <a:rPr lang="en-GB" sz="900" dirty="0"/>
              <a:t> tab in embedded s/s)</a:t>
            </a:r>
          </a:p>
          <a:p>
            <a:pPr marL="285750" indent="-285750">
              <a:buFont typeface="Arial" panose="020B0604020202020204" pitchFamily="34" charset="0"/>
              <a:buChar char="•"/>
            </a:pPr>
            <a:r>
              <a:rPr lang="en-GB" sz="900" dirty="0"/>
              <a:t>Costs for next FY (where known) have been added to s/s</a:t>
            </a:r>
          </a:p>
          <a:p>
            <a:endParaRPr lang="en-GB" sz="900" dirty="0"/>
          </a:p>
        </p:txBody>
      </p:sp>
      <p:pic>
        <p:nvPicPr>
          <p:cNvPr id="4" name="Picture 3">
            <a:extLst>
              <a:ext uri="{FF2B5EF4-FFF2-40B4-BE49-F238E27FC236}">
                <a16:creationId xmlns:a16="http://schemas.microsoft.com/office/drawing/2014/main" id="{AD687443-D340-4D21-AF89-2852227E2827}"/>
              </a:ext>
            </a:extLst>
          </p:cNvPr>
          <p:cNvPicPr>
            <a:picLocks noChangeAspect="1"/>
          </p:cNvPicPr>
          <p:nvPr/>
        </p:nvPicPr>
        <p:blipFill>
          <a:blip r:embed="rId3"/>
          <a:stretch>
            <a:fillRect/>
          </a:stretch>
        </p:blipFill>
        <p:spPr>
          <a:xfrm>
            <a:off x="161545" y="785592"/>
            <a:ext cx="2970295" cy="1627309"/>
          </a:xfrm>
          <a:prstGeom prst="rect">
            <a:avLst/>
          </a:prstGeom>
        </p:spPr>
      </p:pic>
      <p:pic>
        <p:nvPicPr>
          <p:cNvPr id="6" name="Picture 5">
            <a:extLst>
              <a:ext uri="{FF2B5EF4-FFF2-40B4-BE49-F238E27FC236}">
                <a16:creationId xmlns:a16="http://schemas.microsoft.com/office/drawing/2014/main" id="{30696277-E301-4661-9BAD-F4248D1ED8F2}"/>
              </a:ext>
            </a:extLst>
          </p:cNvPr>
          <p:cNvPicPr>
            <a:picLocks noChangeAspect="1"/>
          </p:cNvPicPr>
          <p:nvPr/>
        </p:nvPicPr>
        <p:blipFill>
          <a:blip r:embed="rId4"/>
          <a:stretch>
            <a:fillRect/>
          </a:stretch>
        </p:blipFill>
        <p:spPr>
          <a:xfrm>
            <a:off x="3275856" y="778691"/>
            <a:ext cx="2808312" cy="1627309"/>
          </a:xfrm>
          <a:prstGeom prst="rect">
            <a:avLst/>
          </a:prstGeom>
        </p:spPr>
      </p:pic>
      <p:pic>
        <p:nvPicPr>
          <p:cNvPr id="8" name="Picture 7">
            <a:extLst>
              <a:ext uri="{FF2B5EF4-FFF2-40B4-BE49-F238E27FC236}">
                <a16:creationId xmlns:a16="http://schemas.microsoft.com/office/drawing/2014/main" id="{F33825FA-8325-4E5C-9245-A253FD1213AE}"/>
              </a:ext>
            </a:extLst>
          </p:cNvPr>
          <p:cNvPicPr>
            <a:picLocks noChangeAspect="1"/>
          </p:cNvPicPr>
          <p:nvPr/>
        </p:nvPicPr>
        <p:blipFill>
          <a:blip r:embed="rId5"/>
          <a:stretch>
            <a:fillRect/>
          </a:stretch>
        </p:blipFill>
        <p:spPr>
          <a:xfrm>
            <a:off x="179513" y="2496096"/>
            <a:ext cx="5904656" cy="2487640"/>
          </a:xfrm>
          <a:prstGeom prst="rect">
            <a:avLst/>
          </a:prstGeom>
        </p:spPr>
      </p:pic>
      <p:graphicFrame>
        <p:nvGraphicFramePr>
          <p:cNvPr id="9" name="Object 8">
            <a:extLst>
              <a:ext uri="{FF2B5EF4-FFF2-40B4-BE49-F238E27FC236}">
                <a16:creationId xmlns:a16="http://schemas.microsoft.com/office/drawing/2014/main" id="{2895A3B4-2913-49A9-B860-4FBA135B5C58}"/>
              </a:ext>
            </a:extLst>
          </p:cNvPr>
          <p:cNvGraphicFramePr>
            <a:graphicFrameLocks noChangeAspect="1"/>
          </p:cNvGraphicFramePr>
          <p:nvPr>
            <p:extLst/>
          </p:nvPr>
        </p:nvGraphicFramePr>
        <p:xfrm>
          <a:off x="6588224" y="2412901"/>
          <a:ext cx="914400" cy="806450"/>
        </p:xfrm>
        <a:graphic>
          <a:graphicData uri="http://schemas.openxmlformats.org/presentationml/2006/ole">
            <mc:AlternateContent xmlns:mc="http://schemas.openxmlformats.org/markup-compatibility/2006">
              <mc:Choice xmlns:v="urn:schemas-microsoft-com:vml" Requires="v">
                <p:oleObj spid="_x0000_s1027" name="Worksheet" showAsIcon="1" r:id="rId6" imgW="914400" imgH="806400" progId="Excel.Sheet.12">
                  <p:embed/>
                </p:oleObj>
              </mc:Choice>
              <mc:Fallback>
                <p:oleObj name="Worksheet" showAsIcon="1" r:id="rId6" imgW="914400" imgH="806400" progId="Excel.Sheet.12">
                  <p:embed/>
                  <p:pic>
                    <p:nvPicPr>
                      <p:cNvPr id="9" name="Object 8">
                        <a:extLst>
                          <a:ext uri="{FF2B5EF4-FFF2-40B4-BE49-F238E27FC236}">
                            <a16:creationId xmlns:a16="http://schemas.microsoft.com/office/drawing/2014/main" id="{2895A3B4-2913-49A9-B860-4FBA135B5C58}"/>
                          </a:ext>
                        </a:extLst>
                      </p:cNvPr>
                      <p:cNvPicPr/>
                      <p:nvPr/>
                    </p:nvPicPr>
                    <p:blipFill>
                      <a:blip r:embed="rId7"/>
                      <a:stretch>
                        <a:fillRect/>
                      </a:stretch>
                    </p:blipFill>
                    <p:spPr>
                      <a:xfrm>
                        <a:off x="6588224" y="24129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6216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167512" y="123478"/>
            <a:ext cx="8808976" cy="637580"/>
          </a:xfrm>
        </p:spPr>
        <p:txBody>
          <a:bodyPr/>
          <a:lstStyle/>
          <a:p>
            <a:r>
              <a:rPr lang="en-GB" dirty="0"/>
              <a:t>XRN5110 - Nov 20 Delivery Timeline &amp; Progress</a:t>
            </a:r>
          </a:p>
        </p:txBody>
      </p:sp>
      <p:pic>
        <p:nvPicPr>
          <p:cNvPr id="7" name="Picture 6">
            <a:extLst>
              <a:ext uri="{FF2B5EF4-FFF2-40B4-BE49-F238E27FC236}">
                <a16:creationId xmlns:a16="http://schemas.microsoft.com/office/drawing/2014/main" id="{C528E1EC-753F-4CBE-A532-4638605CD10F}"/>
              </a:ext>
            </a:extLst>
          </p:cNvPr>
          <p:cNvPicPr>
            <a:picLocks noChangeAspect="1"/>
          </p:cNvPicPr>
          <p:nvPr/>
        </p:nvPicPr>
        <p:blipFill>
          <a:blip r:embed="rId2"/>
          <a:stretch>
            <a:fillRect/>
          </a:stretch>
        </p:blipFill>
        <p:spPr>
          <a:xfrm>
            <a:off x="616781" y="2931790"/>
            <a:ext cx="7910438" cy="1446500"/>
          </a:xfrm>
          <a:prstGeom prst="rect">
            <a:avLst/>
          </a:prstGeom>
        </p:spPr>
      </p:pic>
      <p:pic>
        <p:nvPicPr>
          <p:cNvPr id="3" name="Picture 2">
            <a:extLst>
              <a:ext uri="{FF2B5EF4-FFF2-40B4-BE49-F238E27FC236}">
                <a16:creationId xmlns:a16="http://schemas.microsoft.com/office/drawing/2014/main" id="{78FC8ED4-A753-4851-9BA3-482F78ADD98A}"/>
              </a:ext>
            </a:extLst>
          </p:cNvPr>
          <p:cNvPicPr>
            <a:picLocks noChangeAspect="1"/>
          </p:cNvPicPr>
          <p:nvPr/>
        </p:nvPicPr>
        <p:blipFill>
          <a:blip r:embed="rId3"/>
          <a:stretch>
            <a:fillRect/>
          </a:stretch>
        </p:blipFill>
        <p:spPr>
          <a:xfrm>
            <a:off x="167512" y="771550"/>
            <a:ext cx="8808976" cy="2029500"/>
          </a:xfrm>
          <a:prstGeom prst="rect">
            <a:avLst/>
          </a:prstGeom>
        </p:spPr>
      </p:pic>
      <p:sp>
        <p:nvSpPr>
          <p:cNvPr id="9" name="TextBox 8">
            <a:extLst>
              <a:ext uri="{FF2B5EF4-FFF2-40B4-BE49-F238E27FC236}">
                <a16:creationId xmlns:a16="http://schemas.microsoft.com/office/drawing/2014/main" id="{7416CBAB-5A62-425A-8395-61196B9E8C2E}"/>
              </a:ext>
            </a:extLst>
          </p:cNvPr>
          <p:cNvSpPr txBox="1"/>
          <p:nvPr/>
        </p:nvSpPr>
        <p:spPr>
          <a:xfrm>
            <a:off x="12917" y="4928056"/>
            <a:ext cx="3816424" cy="215444"/>
          </a:xfrm>
          <a:prstGeom prst="rect">
            <a:avLst/>
          </a:prstGeom>
          <a:noFill/>
        </p:spPr>
        <p:txBody>
          <a:bodyPr wrap="square" rtlCol="0">
            <a:spAutoFit/>
          </a:bodyPr>
          <a:lstStyle/>
          <a:p>
            <a:r>
              <a:rPr lang="en-GB" sz="800" dirty="0"/>
              <a:t>Updates as of the 16</a:t>
            </a:r>
            <a:r>
              <a:rPr lang="en-GB" sz="800" baseline="30000" dirty="0"/>
              <a:t>th</a:t>
            </a:r>
            <a:r>
              <a:rPr lang="en-GB" sz="800" dirty="0"/>
              <a:t> December 2020</a:t>
            </a:r>
          </a:p>
        </p:txBody>
      </p:sp>
      <p:sp>
        <p:nvSpPr>
          <p:cNvPr id="6" name="TextBox 5">
            <a:extLst>
              <a:ext uri="{FF2B5EF4-FFF2-40B4-BE49-F238E27FC236}">
                <a16:creationId xmlns:a16="http://schemas.microsoft.com/office/drawing/2014/main" id="{C57982CC-7824-43EF-9F52-1BA6912478F6}"/>
              </a:ext>
            </a:extLst>
          </p:cNvPr>
          <p:cNvSpPr txBox="1"/>
          <p:nvPr/>
        </p:nvSpPr>
        <p:spPr>
          <a:xfrm>
            <a:off x="107504" y="4443958"/>
            <a:ext cx="7718096" cy="246221"/>
          </a:xfrm>
          <a:prstGeom prst="rect">
            <a:avLst/>
          </a:prstGeom>
          <a:noFill/>
        </p:spPr>
        <p:txBody>
          <a:bodyPr wrap="square" rtlCol="0">
            <a:spAutoFit/>
          </a:bodyPr>
          <a:lstStyle/>
          <a:p>
            <a:r>
              <a:rPr lang="en-GB" sz="1000" dirty="0"/>
              <a:t>Note: Above delivery timeline does not include XRN4897/99 change request. Details will be included in the next ChMC</a:t>
            </a:r>
          </a:p>
        </p:txBody>
      </p:sp>
    </p:spTree>
    <p:extLst>
      <p:ext uri="{BB962C8B-B14F-4D97-AF65-F5344CB8AC3E}">
        <p14:creationId xmlns:p14="http://schemas.microsoft.com/office/powerpoint/2010/main" val="2057771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27BC31-0943-4B42-974B-1A83AEBE43B7}"/>
              </a:ext>
            </a:extLst>
          </p:cNvPr>
          <p:cNvPicPr>
            <a:picLocks noChangeAspect="1"/>
          </p:cNvPicPr>
          <p:nvPr/>
        </p:nvPicPr>
        <p:blipFill>
          <a:blip r:embed="rId2"/>
          <a:stretch>
            <a:fillRect/>
          </a:stretch>
        </p:blipFill>
        <p:spPr>
          <a:xfrm>
            <a:off x="179512" y="877327"/>
            <a:ext cx="8684166" cy="2826846"/>
          </a:xfrm>
          <a:prstGeom prst="rect">
            <a:avLst/>
          </a:prstGeom>
        </p:spPr>
      </p:pic>
      <p:pic>
        <p:nvPicPr>
          <p:cNvPr id="6" name="Picture 5">
            <a:extLst>
              <a:ext uri="{FF2B5EF4-FFF2-40B4-BE49-F238E27FC236}">
                <a16:creationId xmlns:a16="http://schemas.microsoft.com/office/drawing/2014/main" id="{1316C096-B896-47B0-B1A4-D9614C2A1DC5}"/>
              </a:ext>
            </a:extLst>
          </p:cNvPr>
          <p:cNvPicPr>
            <a:picLocks noChangeAspect="1"/>
          </p:cNvPicPr>
          <p:nvPr/>
        </p:nvPicPr>
        <p:blipFill>
          <a:blip r:embed="rId3"/>
          <a:stretch>
            <a:fillRect/>
          </a:stretch>
        </p:blipFill>
        <p:spPr>
          <a:xfrm>
            <a:off x="1403648" y="3878386"/>
            <a:ext cx="5460101" cy="853604"/>
          </a:xfrm>
          <a:prstGeom prst="rect">
            <a:avLst/>
          </a:prstGeom>
        </p:spPr>
      </p:pic>
      <p:sp>
        <p:nvSpPr>
          <p:cNvPr id="11" name="TextBox 10">
            <a:extLst>
              <a:ext uri="{FF2B5EF4-FFF2-40B4-BE49-F238E27FC236}">
                <a16:creationId xmlns:a16="http://schemas.microsoft.com/office/drawing/2014/main" id="{B916D648-8E14-4F9E-BD30-E2620181EFDD}"/>
              </a:ext>
            </a:extLst>
          </p:cNvPr>
          <p:cNvSpPr txBox="1"/>
          <p:nvPr/>
        </p:nvSpPr>
        <p:spPr>
          <a:xfrm>
            <a:off x="0" y="4943445"/>
            <a:ext cx="3816424" cy="200055"/>
          </a:xfrm>
          <a:prstGeom prst="rect">
            <a:avLst/>
          </a:prstGeom>
          <a:noFill/>
        </p:spPr>
        <p:txBody>
          <a:bodyPr wrap="square" rtlCol="0">
            <a:spAutoFit/>
          </a:bodyPr>
          <a:lstStyle/>
          <a:p>
            <a:r>
              <a:rPr lang="en-GB" sz="700" dirty="0"/>
              <a:t>Updates as of the 16</a:t>
            </a:r>
            <a:r>
              <a:rPr lang="en-GB" sz="700" baseline="30000" dirty="0"/>
              <a:t>th</a:t>
            </a:r>
            <a:r>
              <a:rPr lang="en-GB" sz="700" dirty="0"/>
              <a:t> December 2020</a:t>
            </a:r>
          </a:p>
        </p:txBody>
      </p:sp>
      <p:sp>
        <p:nvSpPr>
          <p:cNvPr id="13" name="Title 1">
            <a:extLst>
              <a:ext uri="{FF2B5EF4-FFF2-40B4-BE49-F238E27FC236}">
                <a16:creationId xmlns:a16="http://schemas.microsoft.com/office/drawing/2014/main" id="{E7665D9A-54BA-4DA7-A14B-78FEB57D59A8}"/>
              </a:ext>
            </a:extLst>
          </p:cNvPr>
          <p:cNvSpPr txBox="1">
            <a:spLocks/>
          </p:cNvSpPr>
          <p:nvPr/>
        </p:nvSpPr>
        <p:spPr>
          <a:xfrm>
            <a:off x="167512" y="123478"/>
            <a:ext cx="8808976"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000" dirty="0"/>
              <a:t>XRN5110 - Nov 20 PIS First Usage and Defects</a:t>
            </a:r>
          </a:p>
        </p:txBody>
      </p:sp>
    </p:spTree>
    <p:extLst>
      <p:ext uri="{BB962C8B-B14F-4D97-AF65-F5344CB8AC3E}">
        <p14:creationId xmlns:p14="http://schemas.microsoft.com/office/powerpoint/2010/main" val="1725585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A1B71E-E7B1-4E8C-A875-DCF11FC7C102}"/>
              </a:ext>
            </a:extLst>
          </p:cNvPr>
          <p:cNvPicPr>
            <a:picLocks noChangeAspect="1"/>
          </p:cNvPicPr>
          <p:nvPr/>
        </p:nvPicPr>
        <p:blipFill>
          <a:blip r:embed="rId2"/>
          <a:stretch>
            <a:fillRect/>
          </a:stretch>
        </p:blipFill>
        <p:spPr>
          <a:xfrm>
            <a:off x="261395" y="699542"/>
            <a:ext cx="8621210" cy="3986135"/>
          </a:xfrm>
          <a:prstGeom prst="rect">
            <a:avLst/>
          </a:prstGeom>
        </p:spPr>
      </p:pic>
      <p:sp>
        <p:nvSpPr>
          <p:cNvPr id="12" name="TextBox 11">
            <a:extLst>
              <a:ext uri="{FF2B5EF4-FFF2-40B4-BE49-F238E27FC236}">
                <a16:creationId xmlns:a16="http://schemas.microsoft.com/office/drawing/2014/main" id="{5680C483-7BCE-4AAF-80CB-AA7D2BEF6037}"/>
              </a:ext>
            </a:extLst>
          </p:cNvPr>
          <p:cNvSpPr txBox="1"/>
          <p:nvPr/>
        </p:nvSpPr>
        <p:spPr>
          <a:xfrm>
            <a:off x="0" y="4967886"/>
            <a:ext cx="3816424" cy="215444"/>
          </a:xfrm>
          <a:prstGeom prst="rect">
            <a:avLst/>
          </a:prstGeom>
          <a:noFill/>
        </p:spPr>
        <p:txBody>
          <a:bodyPr wrap="square" rtlCol="0">
            <a:spAutoFit/>
          </a:bodyPr>
          <a:lstStyle/>
          <a:p>
            <a:r>
              <a:rPr lang="en-GB" sz="800" dirty="0"/>
              <a:t>Updates as of the 16</a:t>
            </a:r>
            <a:r>
              <a:rPr lang="en-GB" sz="800" baseline="30000" dirty="0"/>
              <a:t>th</a:t>
            </a:r>
            <a:r>
              <a:rPr lang="en-GB" sz="800" dirty="0"/>
              <a:t> December 2020</a:t>
            </a:r>
          </a:p>
        </p:txBody>
      </p:sp>
      <p:sp>
        <p:nvSpPr>
          <p:cNvPr id="13" name="Title 1">
            <a:extLst>
              <a:ext uri="{FF2B5EF4-FFF2-40B4-BE49-F238E27FC236}">
                <a16:creationId xmlns:a16="http://schemas.microsoft.com/office/drawing/2014/main" id="{8597754B-5838-4DBE-B6A8-7C937B44E56C}"/>
              </a:ext>
            </a:extLst>
          </p:cNvPr>
          <p:cNvSpPr txBox="1">
            <a:spLocks/>
          </p:cNvSpPr>
          <p:nvPr/>
        </p:nvSpPr>
        <p:spPr>
          <a:xfrm>
            <a:off x="167512" y="123478"/>
            <a:ext cx="8808976"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000" dirty="0"/>
              <a:t>XRN5110 - Nov 20 PIS Defect Details</a:t>
            </a:r>
          </a:p>
        </p:txBody>
      </p:sp>
    </p:spTree>
    <p:extLst>
      <p:ext uri="{BB962C8B-B14F-4D97-AF65-F5344CB8AC3E}">
        <p14:creationId xmlns:p14="http://schemas.microsoft.com/office/powerpoint/2010/main" val="845029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A77669-B323-43A7-AA90-FFEE9856EC44}"/>
              </a:ext>
            </a:extLst>
          </p:cNvPr>
          <p:cNvSpPr txBox="1"/>
          <p:nvPr/>
        </p:nvSpPr>
        <p:spPr>
          <a:xfrm>
            <a:off x="196715" y="1499181"/>
            <a:ext cx="8770840" cy="2677656"/>
          </a:xfrm>
          <a:prstGeom prst="rect">
            <a:avLst/>
          </a:prstGeom>
          <a:noFill/>
        </p:spPr>
        <p:txBody>
          <a:bodyPr wrap="square" rtlCol="0" anchor="t">
            <a:spAutoFit/>
          </a:bodyPr>
          <a:lstStyle/>
          <a:p>
            <a:r>
              <a:rPr lang="en-GB" sz="900" dirty="0"/>
              <a:t>In Scope</a:t>
            </a:r>
          </a:p>
          <a:p>
            <a:pPr marL="228600" indent="-228600">
              <a:buFont typeface="+mj-lt"/>
              <a:buAutoNum type="arabicPeriod"/>
            </a:pPr>
            <a:endParaRPr lang="en-GB" sz="900" dirty="0"/>
          </a:p>
          <a:p>
            <a:pPr marL="742950" lvl="1" indent="-285750">
              <a:buFont typeface="Arial" panose="020B0604020202020204" pitchFamily="34" charset="0"/>
              <a:buChar char="•"/>
            </a:pPr>
            <a:r>
              <a:rPr lang="en-GB" sz="900" dirty="0"/>
              <a:t>XRN 4897 -  Resolution of deleted Contact Details (contained within the S66 records) at a Change of Shipper event </a:t>
            </a:r>
          </a:p>
          <a:p>
            <a:pPr marL="742950" lvl="1" indent="-285750">
              <a:buFont typeface="Arial" panose="020B0604020202020204" pitchFamily="34" charset="0"/>
              <a:buChar char="•"/>
            </a:pPr>
            <a:r>
              <a:rPr lang="en-GB" sz="900" dirty="0"/>
              <a:t>XRN 4899 - Treatment of Priority Service Register Data and Contact Details on Change of Supplier Event</a:t>
            </a:r>
          </a:p>
          <a:p>
            <a:pPr marL="742950" lvl="1" indent="-285750">
              <a:buFont typeface="Arial" panose="020B0604020202020204" pitchFamily="34" charset="0"/>
              <a:buChar char="•"/>
            </a:pPr>
            <a:r>
              <a:rPr lang="en-GB" sz="900" dirty="0"/>
              <a:t>XRN 4801 - Additional Information in DES</a:t>
            </a:r>
          </a:p>
          <a:p>
            <a:pPr marL="742950" lvl="1" indent="-285750">
              <a:buFont typeface="Arial" panose="020B0604020202020204" pitchFamily="34" charset="0"/>
              <a:buChar char="•"/>
            </a:pPr>
            <a:r>
              <a:rPr lang="en-GB" sz="900" dirty="0"/>
              <a:t>XRN 4871b - Rachet Regime Changes</a:t>
            </a:r>
          </a:p>
          <a:p>
            <a:pPr marL="742950" lvl="1" indent="-285750">
              <a:buFont typeface="Arial" panose="020B0604020202020204" pitchFamily="34" charset="0"/>
              <a:buChar char="•"/>
            </a:pPr>
            <a:r>
              <a:rPr lang="en-GB" sz="900" dirty="0"/>
              <a:t>XRN 5014 - Facilitating HyDeploy2 Live Pilot</a:t>
            </a:r>
          </a:p>
          <a:p>
            <a:pPr marL="742950" lvl="1" indent="-285750">
              <a:buFont typeface="Arial" panose="020B0604020202020204" pitchFamily="34" charset="0"/>
              <a:buChar char="•"/>
            </a:pPr>
            <a:endParaRPr lang="en-GB" sz="900" dirty="0"/>
          </a:p>
          <a:p>
            <a:r>
              <a:rPr lang="en-GB" sz="900" dirty="0"/>
              <a:t>Descoped changes</a:t>
            </a:r>
          </a:p>
          <a:p>
            <a:pPr marL="628650" lvl="1" indent="-171450">
              <a:buFont typeface="Arial" panose="020B0604020202020204" pitchFamily="34" charset="0"/>
              <a:buChar char="•"/>
            </a:pPr>
            <a:r>
              <a:rPr lang="en-GB" sz="900" dirty="0"/>
              <a:t>XRN 4931 - Submission of a Space in Mandatory Data on Multiple SPA Files</a:t>
            </a:r>
          </a:p>
          <a:p>
            <a:pPr marL="628650" lvl="1" indent="-171450">
              <a:buFont typeface="Arial" panose="020B0604020202020204" pitchFamily="34" charset="0"/>
              <a:buChar char="•"/>
            </a:pPr>
            <a:r>
              <a:rPr lang="en-GB" sz="900" dirty="0"/>
              <a:t>XRN 4941 - MOD 692 – Auto Updates to Read Frequency</a:t>
            </a:r>
          </a:p>
          <a:p>
            <a:pPr marL="628650" lvl="1" indent="-171450">
              <a:buFont typeface="Arial" panose="020B0604020202020204" pitchFamily="34" charset="0"/>
              <a:buChar char="•"/>
            </a:pPr>
            <a:r>
              <a:rPr lang="en-GB" sz="900" dirty="0"/>
              <a:t>XRN 4992 - Supplier of Last Resort Charge Types</a:t>
            </a:r>
          </a:p>
          <a:p>
            <a:endParaRPr lang="en-GB" sz="900" dirty="0"/>
          </a:p>
          <a:p>
            <a:r>
              <a:rPr lang="en-GB" sz="900" dirty="0"/>
              <a:t>To be delivered by CSSC</a:t>
            </a:r>
          </a:p>
          <a:p>
            <a:endParaRPr lang="en-GB" sz="900" dirty="0"/>
          </a:p>
          <a:p>
            <a:pPr marL="628650" lvl="1" indent="-171450">
              <a:buFont typeface="Arial" panose="020B0604020202020204" pitchFamily="34" charset="0"/>
              <a:buChar char="•"/>
            </a:pPr>
            <a:r>
              <a:rPr lang="en-GB" sz="900" dirty="0"/>
              <a:t>XRN 4780c - MAP ID</a:t>
            </a:r>
          </a:p>
          <a:p>
            <a:pPr lvl="0"/>
            <a:endParaRPr lang="en-US" sz="1200" dirty="0">
              <a:solidFill>
                <a:schemeClr val="tx2"/>
              </a:solidFill>
              <a:latin typeface="Arial"/>
              <a:ea typeface="+mn-lt"/>
              <a:cs typeface="+mn-lt"/>
            </a:endParaRPr>
          </a:p>
          <a:p>
            <a:pPr lvl="0"/>
            <a:endParaRPr lang="en-GB" sz="1200" dirty="0">
              <a:solidFill>
                <a:schemeClr val="tx2"/>
              </a:solidFill>
              <a:latin typeface="Arial"/>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172048" y="1203598"/>
            <a:ext cx="8280920" cy="230832"/>
          </a:xfrm>
          <a:prstGeom prst="rect">
            <a:avLst/>
          </a:prstGeom>
          <a:noFill/>
        </p:spPr>
        <p:txBody>
          <a:bodyPr wrap="square" rtlCol="0">
            <a:spAutoFit/>
          </a:bodyPr>
          <a:lstStyle/>
          <a:p>
            <a:r>
              <a:rPr lang="en-GB" sz="900" b="1" dirty="0"/>
              <a:t>XRN5110 November 20 Release consists of 5 changes. Implementation is planned for November 2020</a:t>
            </a:r>
          </a:p>
        </p:txBody>
      </p:sp>
      <p:sp>
        <p:nvSpPr>
          <p:cNvPr id="6" name="Title 1">
            <a:extLst>
              <a:ext uri="{FF2B5EF4-FFF2-40B4-BE49-F238E27FC236}">
                <a16:creationId xmlns:a16="http://schemas.microsoft.com/office/drawing/2014/main" id="{0FF53013-18AD-4326-8E5B-51E15350B451}"/>
              </a:ext>
            </a:extLst>
          </p:cNvPr>
          <p:cNvSpPr txBox="1">
            <a:spLocks/>
          </p:cNvSpPr>
          <p:nvPr/>
        </p:nvSpPr>
        <p:spPr>
          <a:xfrm>
            <a:off x="167512" y="123478"/>
            <a:ext cx="8808976"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000" dirty="0"/>
              <a:t>XRN5110 - Nov 20 Scope</a:t>
            </a:r>
          </a:p>
        </p:txBody>
      </p:sp>
      <p:sp>
        <p:nvSpPr>
          <p:cNvPr id="7" name="TextBox 6">
            <a:extLst>
              <a:ext uri="{FF2B5EF4-FFF2-40B4-BE49-F238E27FC236}">
                <a16:creationId xmlns:a16="http://schemas.microsoft.com/office/drawing/2014/main" id="{A0926303-77D7-47E5-8552-4B53B6B856B0}"/>
              </a:ext>
            </a:extLst>
          </p:cNvPr>
          <p:cNvSpPr txBox="1"/>
          <p:nvPr/>
        </p:nvSpPr>
        <p:spPr>
          <a:xfrm>
            <a:off x="0" y="4967886"/>
            <a:ext cx="3816424" cy="200055"/>
          </a:xfrm>
          <a:prstGeom prst="rect">
            <a:avLst/>
          </a:prstGeom>
          <a:noFill/>
        </p:spPr>
        <p:txBody>
          <a:bodyPr wrap="square" rtlCol="0">
            <a:spAutoFit/>
          </a:bodyPr>
          <a:lstStyle/>
          <a:p>
            <a:r>
              <a:rPr lang="en-GB" sz="700" dirty="0"/>
              <a:t>Updates as of the 16</a:t>
            </a:r>
            <a:r>
              <a:rPr lang="en-GB" sz="700" baseline="30000" dirty="0"/>
              <a:t>th</a:t>
            </a:r>
            <a:r>
              <a:rPr lang="en-GB" sz="700" dirty="0"/>
              <a:t> December 2020</a:t>
            </a:r>
          </a:p>
        </p:txBody>
      </p:sp>
    </p:spTree>
    <p:extLst>
      <p:ext uri="{BB962C8B-B14F-4D97-AF65-F5344CB8AC3E}">
        <p14:creationId xmlns:p14="http://schemas.microsoft.com/office/powerpoint/2010/main" val="2529407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0538"/>
            <a:ext cx="8229600" cy="637580"/>
          </a:xfrm>
        </p:spPr>
        <p:txBody>
          <a:bodyPr>
            <a:normAutofit/>
          </a:bodyPr>
          <a:lstStyle/>
          <a:p>
            <a:r>
              <a:rPr lang="en-GB" sz="2000" dirty="0">
                <a:latin typeface="Arial"/>
                <a:cs typeface="Arial"/>
              </a:rPr>
              <a:t>XRN5253 - June 21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843558"/>
          <a:ext cx="8838763" cy="4003611"/>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rgbClr val="FFFFFF"/>
                          </a:solidFill>
                          <a:latin typeface="Arial"/>
                          <a:cs typeface="Arial"/>
                        </a:rPr>
                        <a:t>Overall</a:t>
                      </a:r>
                      <a:r>
                        <a:rPr lang="en-GB" sz="1050" b="1" i="0" baseline="0" dirty="0">
                          <a:solidFill>
                            <a:srgbClr val="FFFFFF"/>
                          </a:solidFill>
                          <a:latin typeface="Arial"/>
                          <a:cs typeface="Arial"/>
                        </a:rPr>
                        <a:t> Project RAG Status</a:t>
                      </a:r>
                      <a:endParaRPr lang="en-GB" sz="1000" b="1" i="0" baseline="0" dirty="0">
                        <a:solidFill>
                          <a:srgbClr val="FFFFFF"/>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278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BER Approved at ChMC on 9</a:t>
                      </a:r>
                      <a:r>
                        <a:rPr kumimoji="0" lang="en-US" sz="900" b="0" i="0" u="none" strike="noStrike" kern="1200" cap="none" normalizeH="0" baseline="30000" dirty="0">
                          <a:ln>
                            <a:noFill/>
                          </a:ln>
                          <a:solidFill>
                            <a:schemeClr val="tx1"/>
                          </a:solidFill>
                          <a:effectLst/>
                          <a:latin typeface="Arial"/>
                          <a:ea typeface="Verdana"/>
                          <a:cs typeface="Arial"/>
                        </a:rPr>
                        <a:t>th</a:t>
                      </a:r>
                      <a:r>
                        <a:rPr kumimoji="0" lang="en-US" sz="900" b="0" i="0" u="none" strike="noStrike" kern="1200" cap="none" normalizeH="0" baseline="0" dirty="0">
                          <a:ln>
                            <a:noFill/>
                          </a:ln>
                          <a:solidFill>
                            <a:schemeClr val="tx1"/>
                          </a:solidFill>
                          <a:effectLst/>
                          <a:latin typeface="Arial"/>
                          <a:ea typeface="Verdana"/>
                          <a:cs typeface="Arial"/>
                        </a:rPr>
                        <a:t> December, however a revised BER will need to be issued in February that includes AUGE set up costs previously discussed as part of HLSO. This was unfortunately omitted from original BER version.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cap="none" normalizeH="0" baseline="0" dirty="0">
                          <a:ln>
                            <a:noFill/>
                          </a:ln>
                          <a:solidFill>
                            <a:schemeClr val="tx1"/>
                          </a:solidFill>
                          <a:effectLst/>
                          <a:latin typeface="+mn-lt"/>
                          <a:ea typeface="+mn-ea"/>
                          <a:cs typeface="+mn-cs"/>
                        </a:rPr>
                        <a:t>Detailed Design execution completed and Change Pack for XRN5093 </a:t>
                      </a:r>
                      <a:r>
                        <a:rPr lang="en-GB" sz="900" b="0" i="0" u="none" strike="noStrike" kern="1200" cap="none" normalizeH="0" baseline="0" dirty="0">
                          <a:ln>
                            <a:noFill/>
                          </a:ln>
                          <a:solidFill>
                            <a:schemeClr val="tx1"/>
                          </a:solidFill>
                          <a:effectLst/>
                          <a:latin typeface="+mn-lt"/>
                          <a:ea typeface="+mn-ea"/>
                          <a:cs typeface="+mn-cs"/>
                        </a:rPr>
                        <a:t>approved at ChMC on 9</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December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kern="1200" cap="none" normalizeH="0" baseline="0" dirty="0">
                          <a:ln>
                            <a:noFill/>
                          </a:ln>
                          <a:solidFill>
                            <a:schemeClr val="tx1"/>
                          </a:solidFill>
                          <a:effectLst/>
                          <a:latin typeface="+mn-lt"/>
                          <a:ea typeface="+mn-ea"/>
                          <a:cs typeface="+mn-cs"/>
                        </a:rPr>
                        <a:t>Build commenced to plan on 14</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December 2020, due to complete in January 2021</a:t>
                      </a:r>
                      <a:endParaRPr lang="en-GB" sz="900"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900" kern="1200" dirty="0">
                          <a:solidFill>
                            <a:schemeClr val="tx1"/>
                          </a:solidFill>
                          <a:effectLst/>
                          <a:latin typeface="+mn-lt"/>
                          <a:ea typeface="+mn-ea"/>
                          <a:cs typeface="+mn-cs"/>
                        </a:rPr>
                        <a:t>Test &amp; Implementation Approach under internal review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tx1"/>
                          </a:solidFill>
                          <a:effectLst/>
                          <a:latin typeface="+mn-lt"/>
                          <a:ea typeface="+mn-ea"/>
                          <a:cs typeface="+mn-cs"/>
                        </a:rPr>
                        <a:t>System Testing to commence in January 2021 following conclusion of Build Phase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rtl="0" eaLnBrk="1" fontAlgn="base" latinLnBrk="0" hangingPunct="1">
                        <a:lnSpc>
                          <a:spcPct val="100000"/>
                        </a:lnSpc>
                        <a:spcBef>
                          <a:spcPct val="0"/>
                        </a:spcBef>
                        <a:spcAft>
                          <a:spcPct val="0"/>
                        </a:spcAft>
                        <a:buFont typeface="Arial" pitchFamily="34" charset="0"/>
                        <a:buChar char="•"/>
                      </a:pPr>
                      <a:r>
                        <a:rPr kumimoji="0" lang="en-US" sz="900" b="1" i="0" u="none" strike="noStrike" kern="1200" cap="none" normalizeH="0" baseline="0" dirty="0">
                          <a:ln>
                            <a:noFill/>
                          </a:ln>
                          <a:solidFill>
                            <a:schemeClr val="tx1"/>
                          </a:solidFill>
                          <a:effectLst/>
                          <a:latin typeface="Arial"/>
                          <a:ea typeface="Verdana"/>
                          <a:cs typeface="Arial"/>
                        </a:rPr>
                        <a:t>Issue: </a:t>
                      </a:r>
                      <a:r>
                        <a:rPr kumimoji="0" lang="en-US" sz="900" b="0" i="0" u="none" strike="noStrike" kern="1200" cap="none" normalizeH="0" baseline="0" dirty="0">
                          <a:ln>
                            <a:noFill/>
                          </a:ln>
                          <a:solidFill>
                            <a:schemeClr val="tx1"/>
                          </a:solidFill>
                          <a:effectLst/>
                          <a:latin typeface="Arial"/>
                          <a:ea typeface="Verdana"/>
                          <a:cs typeface="Arial"/>
                        </a:rPr>
                        <a:t>The project is progressing 2 months behind plan leading to overlap between multiple phases and risk that approvals may not fall in order. It also reduces overall delivery timescales. </a:t>
                      </a:r>
                      <a:r>
                        <a:rPr kumimoji="0" lang="en-US" sz="900" b="1" i="0" u="none" strike="noStrike" kern="1200" cap="none" normalizeH="0" baseline="0" dirty="0">
                          <a:ln>
                            <a:noFill/>
                          </a:ln>
                          <a:solidFill>
                            <a:schemeClr val="tx1"/>
                          </a:solidFill>
                          <a:effectLst/>
                          <a:latin typeface="Arial"/>
                          <a:ea typeface="Verdana"/>
                          <a:cs typeface="Arial"/>
                        </a:rPr>
                        <a:t>Mitigation</a:t>
                      </a:r>
                      <a:r>
                        <a:rPr kumimoji="0" lang="en-US" sz="900" b="0" i="0" u="none" strike="noStrike" kern="1200" cap="none" normalizeH="0" baseline="0" dirty="0">
                          <a:ln>
                            <a:noFill/>
                          </a:ln>
                          <a:solidFill>
                            <a:schemeClr val="tx1"/>
                          </a:solidFill>
                          <a:effectLst/>
                          <a:latin typeface="Arial"/>
                          <a:ea typeface="Verdana"/>
                          <a:cs typeface="Arial"/>
                        </a:rPr>
                        <a:t>: Detailed Plan up to end of Design to be completed as part of Start Up to ensure tight project control and critical path management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5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None/>
                      </a:pPr>
                      <a:r>
                        <a:rPr lang="en-US" sz="900" b="1" i="0" u="none" strike="noStrike" kern="1200" cap="none" normalizeH="0" baseline="0" dirty="0">
                          <a:ln>
                            <a:noFill/>
                          </a:ln>
                          <a:solidFill>
                            <a:schemeClr val="tx1"/>
                          </a:solidFill>
                          <a:effectLst/>
                          <a:latin typeface="Arial"/>
                          <a:ea typeface="Verdana"/>
                          <a:cs typeface="Arial"/>
                        </a:rPr>
                        <a:t>Return to Green revised </a:t>
                      </a:r>
                      <a:r>
                        <a:rPr lang="en-US" sz="900" b="1" i="0" u="none" strike="noStrike" kern="1200" cap="none" normalizeH="0" baseline="0">
                          <a:ln>
                            <a:noFill/>
                          </a:ln>
                          <a:solidFill>
                            <a:schemeClr val="tx1"/>
                          </a:solidFill>
                          <a:effectLst/>
                          <a:latin typeface="Arial"/>
                          <a:ea typeface="Verdana"/>
                          <a:cs typeface="Arial"/>
                        </a:rPr>
                        <a:t>BER approved</a:t>
                      </a:r>
                    </a:p>
                    <a:p>
                      <a:pPr marL="0" lvl="0" indent="0">
                        <a:buNone/>
                      </a:pPr>
                      <a:endParaRPr lang="en-US" sz="900" b="1" i="0" u="none" strike="noStrike" kern="1200" cap="none" normalizeH="0" baseline="0" dirty="0">
                        <a:ln>
                          <a:noFill/>
                        </a:ln>
                        <a:solidFill>
                          <a:schemeClr val="tx1"/>
                        </a:solidFill>
                        <a:effectLst/>
                        <a:latin typeface="Arial"/>
                        <a:ea typeface="Verdana"/>
                        <a:cs typeface="Arial"/>
                      </a:endParaRPr>
                    </a:p>
                    <a:p>
                      <a:pPr marL="171450" lvl="0" indent="-171450">
                        <a:buFont typeface="Arial" panose="020B0604020202020204" pitchFamily="34" charset="0"/>
                        <a:buChar char="•"/>
                      </a:pPr>
                      <a:r>
                        <a:rPr kumimoji="0" lang="en-US" sz="900" b="0" i="0" u="none" strike="noStrike" kern="1200" cap="none" normalizeH="0" baseline="0" dirty="0">
                          <a:ln>
                            <a:noFill/>
                          </a:ln>
                          <a:solidFill>
                            <a:schemeClr val="tx1"/>
                          </a:solidFill>
                          <a:effectLst/>
                          <a:latin typeface="Arial"/>
                          <a:ea typeface="Verdana"/>
                          <a:cs typeface="Arial"/>
                        </a:rPr>
                        <a:t>BER Approved at ChMC in December 2020, revised BER to be issued to included AUGE set up costs incorrectly omitted from previous stage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803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900" b="1" i="0" u="none" strike="noStrike" kern="1200" cap="none" normalizeH="0" baseline="0" dirty="0">
                          <a:ln>
                            <a:noFill/>
                          </a:ln>
                          <a:solidFill>
                            <a:schemeClr val="tx1"/>
                          </a:solidFill>
                          <a:effectLst/>
                          <a:latin typeface="+mn-lt"/>
                          <a:ea typeface="Verdana"/>
                          <a:cs typeface="Arial"/>
                        </a:rPr>
                        <a:t>Resource RAG Status will return to </a:t>
                      </a:r>
                      <a:r>
                        <a:rPr lang="en-US" sz="900" b="1" i="0" u="none" strike="noStrike" kern="1200" cap="none" normalizeH="0" baseline="0" dirty="0">
                          <a:ln>
                            <a:noFill/>
                          </a:ln>
                          <a:solidFill>
                            <a:srgbClr val="00B050"/>
                          </a:solidFill>
                          <a:effectLst/>
                          <a:latin typeface="+mn-lt"/>
                          <a:ea typeface="Verdana"/>
                          <a:cs typeface="Arial"/>
                        </a:rPr>
                        <a:t>green </a:t>
                      </a:r>
                      <a:r>
                        <a:rPr lang="en-US" sz="900" b="1" i="0" u="none" strike="noStrike" kern="1200" cap="none" normalizeH="0" baseline="0" dirty="0">
                          <a:ln>
                            <a:noFill/>
                          </a:ln>
                          <a:solidFill>
                            <a:schemeClr val="tx1"/>
                          </a:solidFill>
                          <a:effectLst/>
                          <a:latin typeface="+mn-lt"/>
                          <a:ea typeface="Verdana"/>
                          <a:cs typeface="Arial"/>
                        </a:rPr>
                        <a:t>on confirmation of resources required to support all testing phases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900" b="0" i="0" u="none" strike="noStrike" kern="1200" cap="none" normalizeH="0" baseline="0" dirty="0">
                        <a:ln>
                          <a:noFill/>
                        </a:ln>
                        <a:solidFill>
                          <a:schemeClr val="tx1"/>
                        </a:solidFill>
                        <a:effectLst/>
                        <a:latin typeface="Arial"/>
                        <a:ea typeface="Verdana"/>
                        <a:cs typeface="Arial"/>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Arial"/>
                          <a:ea typeface="Verdana"/>
                          <a:cs typeface="Arial"/>
                        </a:rPr>
                        <a:t>Resource Forecasts and Plans have been defined at a high level for future stages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156BA25D-61F0-406D-BD84-4836DA364CDE}"/>
              </a:ext>
            </a:extLst>
          </p:cNvPr>
          <p:cNvSpPr txBox="1"/>
          <p:nvPr/>
        </p:nvSpPr>
        <p:spPr>
          <a:xfrm>
            <a:off x="35496" y="4949828"/>
            <a:ext cx="1797287" cy="215444"/>
          </a:xfrm>
          <a:prstGeom prst="rect">
            <a:avLst/>
          </a:prstGeom>
          <a:noFill/>
        </p:spPr>
        <p:txBody>
          <a:bodyPr wrap="none" rtlCol="0">
            <a:spAutoFit/>
          </a:bodyPr>
          <a:lstStyle/>
          <a:p>
            <a:r>
              <a:rPr lang="en-GB" sz="800" dirty="0"/>
              <a:t>Updated as of 23</a:t>
            </a:r>
            <a:r>
              <a:rPr lang="en-GB" sz="800" baseline="30000" dirty="0"/>
              <a:t>rd</a:t>
            </a:r>
            <a:r>
              <a:rPr lang="en-GB" sz="800" dirty="0"/>
              <a:t> December 2020</a:t>
            </a:r>
          </a:p>
        </p:txBody>
      </p:sp>
    </p:spTree>
    <p:extLst>
      <p:ext uri="{BB962C8B-B14F-4D97-AF65-F5344CB8AC3E}">
        <p14:creationId xmlns:p14="http://schemas.microsoft.com/office/powerpoint/2010/main" val="1347731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7057-CAC6-4F85-906B-BAFD5087544D}"/>
              </a:ext>
            </a:extLst>
          </p:cNvPr>
          <p:cNvSpPr>
            <a:spLocks noGrp="1"/>
          </p:cNvSpPr>
          <p:nvPr>
            <p:ph type="title"/>
          </p:nvPr>
        </p:nvSpPr>
        <p:spPr/>
        <p:txBody>
          <a:bodyPr>
            <a:normAutofit/>
          </a:bodyPr>
          <a:lstStyle/>
          <a:p>
            <a:r>
              <a:rPr lang="en-GB" sz="2000" dirty="0">
                <a:latin typeface="Arial"/>
                <a:cs typeface="Arial"/>
              </a:rPr>
              <a:t>XRN5253 – Proposed June 21 Proposed High Level Plan</a:t>
            </a:r>
            <a:endParaRPr lang="en-US" dirty="0"/>
          </a:p>
        </p:txBody>
      </p:sp>
      <p:pic>
        <p:nvPicPr>
          <p:cNvPr id="3" name="Picture 2">
            <a:extLst>
              <a:ext uri="{FF2B5EF4-FFF2-40B4-BE49-F238E27FC236}">
                <a16:creationId xmlns:a16="http://schemas.microsoft.com/office/drawing/2014/main" id="{42F84C26-EA75-49FC-9BA8-FC1A5B0B4F46}"/>
              </a:ext>
            </a:extLst>
          </p:cNvPr>
          <p:cNvPicPr>
            <a:picLocks noChangeAspect="1"/>
          </p:cNvPicPr>
          <p:nvPr/>
        </p:nvPicPr>
        <p:blipFill>
          <a:blip r:embed="rId2"/>
          <a:stretch>
            <a:fillRect/>
          </a:stretch>
        </p:blipFill>
        <p:spPr>
          <a:xfrm>
            <a:off x="107504" y="1203598"/>
            <a:ext cx="8964488" cy="2325451"/>
          </a:xfrm>
          <a:prstGeom prst="rect">
            <a:avLst/>
          </a:prstGeom>
        </p:spPr>
      </p:pic>
      <p:cxnSp>
        <p:nvCxnSpPr>
          <p:cNvPr id="5" name="Straight Connector 4">
            <a:extLst>
              <a:ext uri="{FF2B5EF4-FFF2-40B4-BE49-F238E27FC236}">
                <a16:creationId xmlns:a16="http://schemas.microsoft.com/office/drawing/2014/main" id="{C4BD655C-4A32-4788-B965-72792D7CD488}"/>
              </a:ext>
            </a:extLst>
          </p:cNvPr>
          <p:cNvCxnSpPr/>
          <p:nvPr/>
        </p:nvCxnSpPr>
        <p:spPr>
          <a:xfrm>
            <a:off x="3347864" y="1203598"/>
            <a:ext cx="0" cy="2325451"/>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5000F499-2827-4984-83A0-6733C9236894}"/>
              </a:ext>
            </a:extLst>
          </p:cNvPr>
          <p:cNvSpPr txBox="1"/>
          <p:nvPr/>
        </p:nvSpPr>
        <p:spPr>
          <a:xfrm>
            <a:off x="3075994" y="988154"/>
            <a:ext cx="543739" cy="215444"/>
          </a:xfrm>
          <a:prstGeom prst="rect">
            <a:avLst/>
          </a:prstGeom>
          <a:noFill/>
        </p:spPr>
        <p:txBody>
          <a:bodyPr wrap="none" rtlCol="0">
            <a:spAutoFit/>
          </a:bodyPr>
          <a:lstStyle/>
          <a:p>
            <a:r>
              <a:rPr lang="en-GB" sz="800" b="1" dirty="0">
                <a:solidFill>
                  <a:srgbClr val="FF0000"/>
                </a:solidFill>
              </a:rPr>
              <a:t>TODAY</a:t>
            </a:r>
          </a:p>
        </p:txBody>
      </p:sp>
      <p:sp>
        <p:nvSpPr>
          <p:cNvPr id="7" name="TextBox 6">
            <a:extLst>
              <a:ext uri="{FF2B5EF4-FFF2-40B4-BE49-F238E27FC236}">
                <a16:creationId xmlns:a16="http://schemas.microsoft.com/office/drawing/2014/main" id="{EA87D00B-2534-4A2C-9C26-A45EB09C823D}"/>
              </a:ext>
            </a:extLst>
          </p:cNvPr>
          <p:cNvSpPr txBox="1"/>
          <p:nvPr/>
        </p:nvSpPr>
        <p:spPr>
          <a:xfrm>
            <a:off x="35496" y="4949828"/>
            <a:ext cx="1797287" cy="215444"/>
          </a:xfrm>
          <a:prstGeom prst="rect">
            <a:avLst/>
          </a:prstGeom>
          <a:noFill/>
        </p:spPr>
        <p:txBody>
          <a:bodyPr wrap="none" rtlCol="0">
            <a:spAutoFit/>
          </a:bodyPr>
          <a:lstStyle/>
          <a:p>
            <a:r>
              <a:rPr lang="en-GB" sz="800" dirty="0"/>
              <a:t>Updated as of 23</a:t>
            </a:r>
            <a:r>
              <a:rPr lang="en-GB" sz="800" baseline="30000" dirty="0"/>
              <a:t>rd</a:t>
            </a:r>
            <a:r>
              <a:rPr lang="en-GB" sz="800" dirty="0"/>
              <a:t> December 2020</a:t>
            </a:r>
          </a:p>
        </p:txBody>
      </p:sp>
    </p:spTree>
    <p:extLst>
      <p:ext uri="{BB962C8B-B14F-4D97-AF65-F5344CB8AC3E}">
        <p14:creationId xmlns:p14="http://schemas.microsoft.com/office/powerpoint/2010/main" val="589667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267494"/>
            <a:ext cx="8229600" cy="398932"/>
          </a:xfrm>
        </p:spPr>
        <p:txBody>
          <a:bodyPr>
            <a:noAutofit/>
          </a:bodyPr>
          <a:lstStyle/>
          <a:p>
            <a:r>
              <a:rPr lang="en-GB" sz="2000" dirty="0">
                <a:latin typeface="Arial"/>
                <a:cs typeface="Arial"/>
              </a:rPr>
              <a:t>XRN5253 - June 21 Release Summary</a:t>
            </a:r>
            <a:endParaRPr lang="en-US" dirty="0">
              <a:latin typeface="Arial"/>
              <a:cs typeface="Arial"/>
            </a:endParaRPr>
          </a:p>
        </p:txBody>
      </p:sp>
      <p:sp>
        <p:nvSpPr>
          <p:cNvPr id="5" name="TextBox 4">
            <a:extLst>
              <a:ext uri="{FF2B5EF4-FFF2-40B4-BE49-F238E27FC236}">
                <a16:creationId xmlns:a16="http://schemas.microsoft.com/office/drawing/2014/main" id="{DFA77669-B323-43A7-AA90-FFEE9856EC44}"/>
              </a:ext>
            </a:extLst>
          </p:cNvPr>
          <p:cNvSpPr txBox="1"/>
          <p:nvPr/>
        </p:nvSpPr>
        <p:spPr>
          <a:xfrm>
            <a:off x="227168" y="1508669"/>
            <a:ext cx="8770840" cy="2123658"/>
          </a:xfrm>
          <a:prstGeom prst="rect">
            <a:avLst/>
          </a:prstGeom>
          <a:noFill/>
        </p:spPr>
        <p:txBody>
          <a:bodyPr wrap="square" lIns="91440" tIns="45720" rIns="91440" bIns="45720" rtlCol="0" anchor="t">
            <a:spAutoFit/>
          </a:bodyPr>
          <a:lstStyle/>
          <a:p>
            <a:r>
              <a:rPr lang="en-GB" sz="900" b="1" u="sng" dirty="0"/>
              <a:t>In Scope</a:t>
            </a:r>
            <a:endParaRPr lang="en-GB" sz="900" b="1" u="sng" dirty="0">
              <a:cs typeface="Arial"/>
            </a:endParaRPr>
          </a:p>
          <a:p>
            <a:pPr marL="171450" indent="-171450">
              <a:buFont typeface="Arial" panose="020B0604020202020204" pitchFamily="34" charset="0"/>
              <a:buChar char="•"/>
              <a:defRPr/>
            </a:pPr>
            <a:r>
              <a:rPr lang="en-US" sz="900" b="1" dirty="0"/>
              <a:t>XRN5093</a:t>
            </a:r>
            <a:r>
              <a:rPr lang="en-US" sz="900" dirty="0"/>
              <a:t> - </a:t>
            </a:r>
            <a:r>
              <a:rPr lang="en-GB" sz="900" dirty="0"/>
              <a:t>MOD0711 – Update of AUG Table to reflect new EUC bands</a:t>
            </a:r>
            <a:endParaRPr lang="en-US" sz="900" b="1" dirty="0">
              <a:cs typeface="Arial"/>
            </a:endParaRPr>
          </a:p>
          <a:p>
            <a:pPr marL="171450" indent="-171450">
              <a:buFont typeface="Arial" panose="020B0604020202020204" pitchFamily="34" charset="0"/>
              <a:buChar char="•"/>
              <a:defRPr/>
            </a:pPr>
            <a:endParaRPr lang="en-US" sz="900" dirty="0">
              <a:cs typeface="Arial"/>
            </a:endParaRPr>
          </a:p>
          <a:p>
            <a:pPr>
              <a:defRPr/>
            </a:pPr>
            <a:r>
              <a:rPr lang="en-US" sz="900" b="1" u="sng" dirty="0">
                <a:cs typeface="Arial"/>
              </a:rPr>
              <a:t>De-Scoped at Extraordinary Change Management Committee on 26</a:t>
            </a:r>
            <a:r>
              <a:rPr lang="en-US" sz="900" b="1" u="sng" baseline="30000" dirty="0">
                <a:cs typeface="Arial"/>
              </a:rPr>
              <a:t>th</a:t>
            </a:r>
            <a:r>
              <a:rPr lang="en-US" sz="900" b="1" u="sng" dirty="0">
                <a:cs typeface="Arial"/>
              </a:rPr>
              <a:t> October 2020</a:t>
            </a:r>
          </a:p>
          <a:p>
            <a:pPr marL="171450" indent="-171450">
              <a:buFont typeface="Arial" panose="020B0604020202020204" pitchFamily="34" charset="0"/>
              <a:buChar char="•"/>
              <a:defRPr/>
            </a:pPr>
            <a:r>
              <a:rPr lang="en-US" sz="900" b="1" dirty="0"/>
              <a:t>XRN4992</a:t>
            </a:r>
            <a:r>
              <a:rPr lang="en-US" sz="900" dirty="0"/>
              <a:t> - MOD0687 – Creation of new charge to recover last resort supply payments</a:t>
            </a:r>
          </a:p>
          <a:p>
            <a:pPr marL="171450" indent="-171450">
              <a:buFont typeface="Arial" panose="020B0604020202020204" pitchFamily="34" charset="0"/>
              <a:buChar char="•"/>
              <a:defRPr/>
            </a:pPr>
            <a:endParaRPr lang="en-US" sz="900" dirty="0">
              <a:cs typeface="Arial"/>
            </a:endParaRPr>
          </a:p>
          <a:p>
            <a:pPr>
              <a:defRPr/>
            </a:pPr>
            <a:r>
              <a:rPr lang="en-US" sz="900" b="1" u="sng" dirty="0">
                <a:cs typeface="Arial"/>
              </a:rPr>
              <a:t>De-Scoped at Change Management Committee on 11</a:t>
            </a:r>
            <a:r>
              <a:rPr lang="en-US" sz="900" b="1" u="sng" baseline="30000" dirty="0">
                <a:cs typeface="Arial"/>
              </a:rPr>
              <a:t>th</a:t>
            </a:r>
            <a:r>
              <a:rPr lang="en-US" sz="900" b="1" u="sng" dirty="0">
                <a:cs typeface="Arial"/>
              </a:rPr>
              <a:t> November 2020</a:t>
            </a:r>
          </a:p>
          <a:p>
            <a:pPr marL="171450" indent="-171450">
              <a:buFont typeface="Arial" panose="020B0604020202020204" pitchFamily="34" charset="0"/>
              <a:buChar char="•"/>
              <a:defRPr/>
            </a:pPr>
            <a:r>
              <a:rPr lang="en-US" sz="900" b="1" dirty="0"/>
              <a:t>XRN4941</a:t>
            </a:r>
            <a:r>
              <a:rPr lang="en-US" sz="900" dirty="0"/>
              <a:t> - MOD0692 -  Auto updates to meter read frequency</a:t>
            </a:r>
          </a:p>
          <a:p>
            <a:pPr>
              <a:defRPr/>
            </a:pPr>
            <a:endParaRPr lang="en-US" sz="1200" dirty="0">
              <a:cs typeface="Arial"/>
            </a:endParaRPr>
          </a:p>
          <a:p>
            <a:pPr marL="171450" indent="-171450">
              <a:buFont typeface="Arial" panose="020B0604020202020204" pitchFamily="34" charset="0"/>
              <a:buChar char="•"/>
              <a:defRPr/>
            </a:pPr>
            <a:endParaRPr lang="en-GB" sz="1200" b="1" dirty="0">
              <a:cs typeface="Arial"/>
            </a:endParaRPr>
          </a:p>
          <a:p>
            <a:endParaRPr lang="en-GB" sz="1200" b="1" dirty="0"/>
          </a:p>
          <a:p>
            <a:pPr lvl="0"/>
            <a:endParaRPr lang="en-US" sz="1200" dirty="0">
              <a:solidFill>
                <a:schemeClr val="tx2"/>
              </a:solidFill>
              <a:latin typeface="Arial"/>
              <a:ea typeface="+mn-lt"/>
              <a:cs typeface="+mn-lt"/>
            </a:endParaRPr>
          </a:p>
          <a:p>
            <a:pPr lvl="0"/>
            <a:endParaRPr lang="en-GB" sz="1200" dirty="0">
              <a:solidFill>
                <a:schemeClr val="tx2"/>
              </a:solidFill>
              <a:latin typeface="Arial"/>
              <a:cs typeface="Arial"/>
            </a:endParaRPr>
          </a:p>
        </p:txBody>
      </p:sp>
      <p:sp>
        <p:nvSpPr>
          <p:cNvPr id="4" name="TextBox 3">
            <a:extLst>
              <a:ext uri="{FF2B5EF4-FFF2-40B4-BE49-F238E27FC236}">
                <a16:creationId xmlns:a16="http://schemas.microsoft.com/office/drawing/2014/main" id="{46F6E737-A4CD-4A58-9B7B-78A6410FDAEF}"/>
              </a:ext>
            </a:extLst>
          </p:cNvPr>
          <p:cNvSpPr txBox="1"/>
          <p:nvPr/>
        </p:nvSpPr>
        <p:spPr>
          <a:xfrm>
            <a:off x="227168" y="1271574"/>
            <a:ext cx="8280920" cy="230832"/>
          </a:xfrm>
          <a:prstGeom prst="rect">
            <a:avLst/>
          </a:prstGeom>
          <a:noFill/>
        </p:spPr>
        <p:txBody>
          <a:bodyPr wrap="square" lIns="91440" tIns="45720" rIns="91440" bIns="45720" rtlCol="0" anchor="t">
            <a:spAutoFit/>
          </a:bodyPr>
          <a:lstStyle/>
          <a:p>
            <a:r>
              <a:rPr lang="en-GB" sz="900" b="1" dirty="0"/>
              <a:t>June 21 Release now consists of 1 change </a:t>
            </a:r>
          </a:p>
        </p:txBody>
      </p:sp>
      <p:sp>
        <p:nvSpPr>
          <p:cNvPr id="6" name="TextBox 5">
            <a:extLst>
              <a:ext uri="{FF2B5EF4-FFF2-40B4-BE49-F238E27FC236}">
                <a16:creationId xmlns:a16="http://schemas.microsoft.com/office/drawing/2014/main" id="{AD74346C-3054-4914-8F4B-F863C9E39DE6}"/>
              </a:ext>
            </a:extLst>
          </p:cNvPr>
          <p:cNvSpPr txBox="1"/>
          <p:nvPr/>
        </p:nvSpPr>
        <p:spPr>
          <a:xfrm>
            <a:off x="35496" y="4949828"/>
            <a:ext cx="1797287" cy="215444"/>
          </a:xfrm>
          <a:prstGeom prst="rect">
            <a:avLst/>
          </a:prstGeom>
          <a:noFill/>
        </p:spPr>
        <p:txBody>
          <a:bodyPr wrap="none" rtlCol="0">
            <a:spAutoFit/>
          </a:bodyPr>
          <a:lstStyle/>
          <a:p>
            <a:r>
              <a:rPr lang="en-GB" sz="800" dirty="0"/>
              <a:t>Updated as of 23</a:t>
            </a:r>
            <a:r>
              <a:rPr lang="en-GB" sz="800" baseline="30000" dirty="0"/>
              <a:t>rd</a:t>
            </a:r>
            <a:r>
              <a:rPr lang="en-GB" sz="800" dirty="0"/>
              <a:t> December 2020</a:t>
            </a:r>
          </a:p>
        </p:txBody>
      </p:sp>
    </p:spTree>
    <p:extLst>
      <p:ext uri="{BB962C8B-B14F-4D97-AF65-F5344CB8AC3E}">
        <p14:creationId xmlns:p14="http://schemas.microsoft.com/office/powerpoint/2010/main" val="391567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a:bodyPr>
          <a:lstStyle/>
          <a:p>
            <a:r>
              <a:rPr lang="en-GB" sz="2000" dirty="0"/>
              <a:t> XRN5225 – Minor Release Drop 8 -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4524" y="483518"/>
          <a:ext cx="8663201" cy="4451381"/>
        </p:xfrm>
        <a:graphic>
          <a:graphicData uri="http://schemas.openxmlformats.org/drawingml/2006/table">
            <a:tbl>
              <a:tblPr firstRow="1" bandRow="1"/>
              <a:tblGrid>
                <a:gridCol w="831190">
                  <a:extLst>
                    <a:ext uri="{9D8B030D-6E8A-4147-A177-3AD203B41FA5}">
                      <a16:colId xmlns:a16="http://schemas.microsoft.com/office/drawing/2014/main" val="20000"/>
                    </a:ext>
                  </a:extLst>
                </a:gridCol>
                <a:gridCol w="1995313">
                  <a:extLst>
                    <a:ext uri="{9D8B030D-6E8A-4147-A177-3AD203B41FA5}">
                      <a16:colId xmlns:a16="http://schemas.microsoft.com/office/drawing/2014/main" val="20001"/>
                    </a:ext>
                  </a:extLst>
                </a:gridCol>
                <a:gridCol w="1952412">
                  <a:extLst>
                    <a:ext uri="{9D8B030D-6E8A-4147-A177-3AD203B41FA5}">
                      <a16:colId xmlns:a16="http://schemas.microsoft.com/office/drawing/2014/main" val="20002"/>
                    </a:ext>
                  </a:extLst>
                </a:gridCol>
                <a:gridCol w="1985818">
                  <a:extLst>
                    <a:ext uri="{9D8B030D-6E8A-4147-A177-3AD203B41FA5}">
                      <a16:colId xmlns:a16="http://schemas.microsoft.com/office/drawing/2014/main" val="20003"/>
                    </a:ext>
                  </a:extLst>
                </a:gridCol>
                <a:gridCol w="1898468">
                  <a:extLst>
                    <a:ext uri="{9D8B030D-6E8A-4147-A177-3AD203B41FA5}">
                      <a16:colId xmlns:a16="http://schemas.microsoft.com/office/drawing/2014/main" val="20004"/>
                    </a:ext>
                  </a:extLst>
                </a:gridCol>
              </a:tblGrid>
              <a:tr h="3912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5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42588">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09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1301">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85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mn-lt"/>
                          <a:ea typeface="Verdana"/>
                          <a:cs typeface="Arial"/>
                        </a:rPr>
                        <a:t>There are 3 changes for XRN5225 to be implemented.</a:t>
                      </a:r>
                      <a:r>
                        <a:rPr lang="en-GB" sz="900" b="0" i="0" u="none" strike="noStrike" kern="1200" cap="none" normalizeH="0" baseline="0" dirty="0">
                          <a:ln>
                            <a:noFill/>
                          </a:ln>
                          <a:solidFill>
                            <a:schemeClr val="tx1"/>
                          </a:solidFill>
                          <a:effectLst/>
                          <a:latin typeface="+mn-lt"/>
                          <a:ea typeface="Verdana"/>
                          <a:cs typeface="Arial"/>
                        </a:rPr>
                        <a:t> </a:t>
                      </a:r>
                      <a:r>
                        <a:rPr kumimoji="0" lang="en-GB" sz="900" b="0" i="0" u="none" strike="noStrike" kern="1200" cap="none" normalizeH="0" baseline="0" dirty="0">
                          <a:ln>
                            <a:noFill/>
                          </a:ln>
                          <a:solidFill>
                            <a:schemeClr val="tx1"/>
                          </a:solidFill>
                          <a:effectLst/>
                          <a:latin typeface="+mn-lt"/>
                          <a:ea typeface="Verdana"/>
                          <a:cs typeface="Arial"/>
                        </a:rPr>
                        <a:t> The implementation was</a:t>
                      </a:r>
                      <a:r>
                        <a:rPr lang="en-GB" sz="900" b="0" i="0" u="none" strike="noStrike" kern="1200" cap="none" normalizeH="0" baseline="0" dirty="0">
                          <a:ln>
                            <a:noFill/>
                          </a:ln>
                          <a:solidFill>
                            <a:schemeClr val="tx1"/>
                          </a:solidFill>
                          <a:effectLst/>
                          <a:latin typeface="+mn-lt"/>
                          <a:ea typeface="Verdana"/>
                          <a:cs typeface="Arial"/>
                        </a:rPr>
                        <a:t> </a:t>
                      </a:r>
                      <a:r>
                        <a:rPr kumimoji="0" lang="en-GB" sz="900" b="0" i="0" u="none" strike="noStrike" kern="1200" cap="none" normalizeH="0" baseline="0" dirty="0">
                          <a:ln>
                            <a:noFill/>
                          </a:ln>
                          <a:solidFill>
                            <a:schemeClr val="tx1"/>
                          </a:solidFill>
                          <a:effectLst/>
                          <a:latin typeface="+mn-lt"/>
                          <a:ea typeface="Verdana"/>
                          <a:cs typeface="Arial"/>
                        </a:rPr>
                        <a:t>21st November:</a:t>
                      </a:r>
                    </a:p>
                    <a:p>
                      <a:pPr marL="171450" lvl="0" indent="-171450">
                        <a:buFont typeface="Arial" panose="020B0604020202020204" pitchFamily="34" charset="0"/>
                        <a:buChar char="•"/>
                      </a:pPr>
                      <a:endPar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latin typeface="+mn-lt"/>
                        </a:rPr>
                        <a:t>XRN5181</a:t>
                      </a:r>
                      <a:r>
                        <a:rPr lang="en-GB" sz="900" dirty="0">
                          <a:latin typeface="+mn-lt"/>
                        </a:rPr>
                        <a:t> -  </a:t>
                      </a:r>
                      <a:r>
                        <a:rPr lang="en-GB" sz="900" b="0" dirty="0">
                          <a:latin typeface="+mn-lt"/>
                        </a:rPr>
                        <a:t>Acceptance of Consumption Adjustments where meter is removed</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latin typeface="+mn-lt"/>
                        </a:rPr>
                        <a:t>XRN5174</a:t>
                      </a:r>
                      <a:r>
                        <a:rPr lang="en-GB" sz="900" dirty="0">
                          <a:latin typeface="+mn-lt"/>
                        </a:rPr>
                        <a:t> -  </a:t>
                      </a:r>
                      <a:r>
                        <a:rPr lang="en-GB" sz="900" b="0" dirty="0">
                          <a:latin typeface="+mn-lt"/>
                        </a:rPr>
                        <a:t>Agreed FINT Replacement Reads incorrectly triggering rolling AQ calculation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latin typeface="+mn-lt"/>
                        </a:rPr>
                        <a:t>XRN5118</a:t>
                      </a:r>
                      <a:r>
                        <a:rPr lang="en-GB" sz="900" dirty="0">
                          <a:latin typeface="+mn-lt"/>
                        </a:rPr>
                        <a:t> - </a:t>
                      </a:r>
                      <a:r>
                        <a:rPr lang="en-GB" sz="900" b="0" dirty="0">
                          <a:latin typeface="+mn-lt"/>
                        </a:rPr>
                        <a:t>Change how the  actual MR data is populated in UK Link</a:t>
                      </a:r>
                    </a:p>
                    <a:p>
                      <a:pPr marL="28575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mn-lt"/>
                        <a:ea typeface="Verdana"/>
                        <a:cs typeface="Arial"/>
                      </a:endParaRPr>
                    </a:p>
                    <a:p>
                      <a:pPr marL="285750" lvl="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mn-lt"/>
                        <a:ea typeface="Verdana"/>
                        <a:cs typeface="Arial"/>
                      </a:endParaRP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a:cs typeface="Arial"/>
                        </a:rPr>
                        <a:t>Implementation </a:t>
                      </a:r>
                      <a:r>
                        <a:rPr lang="en-GB" sz="900" b="0" i="0" u="none" strike="noStrike" kern="1200" cap="none" normalizeH="0" baseline="0" dirty="0">
                          <a:ln>
                            <a:noFill/>
                          </a:ln>
                          <a:solidFill>
                            <a:schemeClr val="tx1"/>
                          </a:solidFill>
                          <a:effectLst/>
                          <a:latin typeface="+mn-lt"/>
                          <a:ea typeface="Verdana"/>
                          <a:cs typeface="Arial"/>
                        </a:rPr>
                        <a:t>successfully completed on 21st November 2020</a:t>
                      </a:r>
                    </a:p>
                    <a:p>
                      <a:pPr marL="171450" indent="-171450">
                        <a:buFont typeface="Arial" panose="020B0604020202020204" pitchFamily="34" charset="0"/>
                        <a:buChar char="•"/>
                      </a:pPr>
                      <a:r>
                        <a:rPr lang="en-US" sz="900" b="0" i="0" u="none" strike="noStrike" kern="1200" cap="none" normalizeH="0" baseline="0" dirty="0">
                          <a:ln>
                            <a:noFill/>
                          </a:ln>
                          <a:solidFill>
                            <a:schemeClr val="tx1"/>
                          </a:solidFill>
                          <a:effectLst/>
                          <a:latin typeface="+mn-lt"/>
                          <a:ea typeface="Verdana"/>
                          <a:cs typeface="Arial"/>
                        </a:rPr>
                        <a:t>PIS Completed on 18th December 2020</a:t>
                      </a:r>
                    </a:p>
                    <a:p>
                      <a:pPr marL="171450" lvl="0" indent="-171450">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Verdana"/>
                          <a:cs typeface="Arial"/>
                        </a:rPr>
                        <a:t>1 defect which has impacted the AQ run times by 6 hours. To be fixed during Minor Release 9 once the production like environment is available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142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marR="0" lvl="0" indent="0" algn="l" defTabSz="914400" rtl="0" eaLnBrk="1" fontAlgn="base" latinLnBrk="0" hangingPunct="1">
                        <a:lnSpc>
                          <a:spcPct val="100000"/>
                        </a:lnSpc>
                        <a:spcBef>
                          <a:spcPct val="0"/>
                        </a:spcBef>
                        <a:spcAft>
                          <a:spcPct val="0"/>
                        </a:spcAft>
                        <a:buClrTx/>
                        <a:buSzTx/>
                        <a:buNone/>
                        <a:tabLst/>
                        <a:defRPr/>
                      </a:pPr>
                      <a:endParaRPr kumimoji="0" lang="en-US" sz="900" b="0"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102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1025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900" b="0"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956376" y="1275536"/>
            <a:ext cx="245433" cy="253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2338519" y="131038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87490" y="1275536"/>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4" name="Oval 13">
            <a:extLst>
              <a:ext uri="{FF2B5EF4-FFF2-40B4-BE49-F238E27FC236}">
                <a16:creationId xmlns:a16="http://schemas.microsoft.com/office/drawing/2014/main" id="{9D207D77-40A5-468F-B366-AEDF36545FBF}"/>
              </a:ext>
            </a:extLst>
          </p:cNvPr>
          <p:cNvSpPr/>
          <p:nvPr/>
        </p:nvSpPr>
        <p:spPr>
          <a:xfrm>
            <a:off x="6036849" y="129164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9" name="TextBox 8">
            <a:extLst>
              <a:ext uri="{FF2B5EF4-FFF2-40B4-BE49-F238E27FC236}">
                <a16:creationId xmlns:a16="http://schemas.microsoft.com/office/drawing/2014/main" id="{FF7EC751-62D3-441F-80BA-A50B7B5AF7AA}"/>
              </a:ext>
            </a:extLst>
          </p:cNvPr>
          <p:cNvSpPr txBox="1"/>
          <p:nvPr/>
        </p:nvSpPr>
        <p:spPr>
          <a:xfrm>
            <a:off x="107504" y="4960230"/>
            <a:ext cx="9036496" cy="200055"/>
          </a:xfrm>
          <a:prstGeom prst="rect">
            <a:avLst/>
          </a:prstGeom>
          <a:noFill/>
        </p:spPr>
        <p:txBody>
          <a:bodyPr wrap="square" lIns="91440" tIns="45720" rIns="91440" bIns="45720" rtlCol="0" anchor="t">
            <a:spAutoFit/>
          </a:bodyPr>
          <a:lstStyle/>
          <a:p>
            <a:r>
              <a:rPr lang="en-GB" sz="700" b="1" dirty="0">
                <a:solidFill>
                  <a:srgbClr val="1D3E61"/>
                </a:solidFill>
              </a:rPr>
              <a:t>Updated as of the 22nd December 2020</a:t>
            </a:r>
          </a:p>
        </p:txBody>
      </p:sp>
    </p:spTree>
    <p:extLst>
      <p:ext uri="{BB962C8B-B14F-4D97-AF65-F5344CB8AC3E}">
        <p14:creationId xmlns:p14="http://schemas.microsoft.com/office/powerpoint/2010/main" val="2397373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23478"/>
            <a:ext cx="8229600" cy="360040"/>
          </a:xfrm>
        </p:spPr>
        <p:txBody>
          <a:bodyPr>
            <a:noAutofit/>
          </a:bodyPr>
          <a:lstStyle/>
          <a:p>
            <a:r>
              <a:rPr lang="en-GB" sz="2000" dirty="0"/>
              <a:t>XRN5225 – Minor Release Drop 8 Timelines</a:t>
            </a:r>
          </a:p>
        </p:txBody>
      </p:sp>
      <p:pic>
        <p:nvPicPr>
          <p:cNvPr id="3" name="Picture 2">
            <a:extLst>
              <a:ext uri="{FF2B5EF4-FFF2-40B4-BE49-F238E27FC236}">
                <a16:creationId xmlns:a16="http://schemas.microsoft.com/office/drawing/2014/main" id="{36ED069F-E1A8-40D0-BF02-750FBA05FFD9}"/>
              </a:ext>
            </a:extLst>
          </p:cNvPr>
          <p:cNvPicPr>
            <a:picLocks noChangeAspect="1"/>
          </p:cNvPicPr>
          <p:nvPr/>
        </p:nvPicPr>
        <p:blipFill>
          <a:blip r:embed="rId2"/>
          <a:stretch>
            <a:fillRect/>
          </a:stretch>
        </p:blipFill>
        <p:spPr>
          <a:xfrm>
            <a:off x="241931" y="512000"/>
            <a:ext cx="8660138" cy="4119500"/>
          </a:xfrm>
          <a:prstGeom prst="rect">
            <a:avLst/>
          </a:prstGeom>
        </p:spPr>
      </p:pic>
      <p:cxnSp>
        <p:nvCxnSpPr>
          <p:cNvPr id="8" name="Straight Connector 7">
            <a:extLst>
              <a:ext uri="{FF2B5EF4-FFF2-40B4-BE49-F238E27FC236}">
                <a16:creationId xmlns:a16="http://schemas.microsoft.com/office/drawing/2014/main" id="{55707313-FBF5-47F4-A008-9EE9C95A33A8}"/>
              </a:ext>
            </a:extLst>
          </p:cNvPr>
          <p:cNvCxnSpPr/>
          <p:nvPr/>
        </p:nvCxnSpPr>
        <p:spPr>
          <a:xfrm>
            <a:off x="8686800" y="1275606"/>
            <a:ext cx="0" cy="335589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4C0F612F-E6E6-4BDA-B421-582C8C064240}"/>
              </a:ext>
            </a:extLst>
          </p:cNvPr>
          <p:cNvSpPr txBox="1"/>
          <p:nvPr/>
        </p:nvSpPr>
        <p:spPr>
          <a:xfrm>
            <a:off x="107504" y="4960230"/>
            <a:ext cx="9036496" cy="200055"/>
          </a:xfrm>
          <a:prstGeom prst="rect">
            <a:avLst/>
          </a:prstGeom>
          <a:noFill/>
        </p:spPr>
        <p:txBody>
          <a:bodyPr wrap="square" lIns="91440" tIns="45720" rIns="91440" bIns="45720" rtlCol="0" anchor="t">
            <a:spAutoFit/>
          </a:bodyPr>
          <a:lstStyle/>
          <a:p>
            <a:r>
              <a:rPr lang="en-GB" sz="700" b="1" dirty="0">
                <a:solidFill>
                  <a:srgbClr val="1D3E61"/>
                </a:solidFill>
              </a:rPr>
              <a:t>Updated as of the 22nd December 2020</a:t>
            </a:r>
          </a:p>
        </p:txBody>
      </p:sp>
      <p:pic>
        <p:nvPicPr>
          <p:cNvPr id="4" name="Picture 4">
            <a:extLst>
              <a:ext uri="{FF2B5EF4-FFF2-40B4-BE49-F238E27FC236}">
                <a16:creationId xmlns:a16="http://schemas.microsoft.com/office/drawing/2014/main" id="{59BE9A31-13DD-449B-8EEA-DFE7E2798609}"/>
              </a:ext>
            </a:extLst>
          </p:cNvPr>
          <p:cNvPicPr>
            <a:picLocks noChangeAspect="1"/>
          </p:cNvPicPr>
          <p:nvPr/>
        </p:nvPicPr>
        <p:blipFill>
          <a:blip r:embed="rId3"/>
          <a:stretch>
            <a:fillRect/>
          </a:stretch>
        </p:blipFill>
        <p:spPr>
          <a:xfrm>
            <a:off x="3200400" y="2493080"/>
            <a:ext cx="2743200" cy="157341"/>
          </a:xfrm>
          <a:prstGeom prst="rect">
            <a:avLst/>
          </a:prstGeom>
        </p:spPr>
      </p:pic>
    </p:spTree>
    <p:extLst>
      <p:ext uri="{BB962C8B-B14F-4D97-AF65-F5344CB8AC3E}">
        <p14:creationId xmlns:p14="http://schemas.microsoft.com/office/powerpoint/2010/main" val="2491933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73B9-6F65-4AB6-99EE-A9AE202DB42B}"/>
              </a:ext>
            </a:extLst>
          </p:cNvPr>
          <p:cNvSpPr>
            <a:spLocks noGrp="1"/>
          </p:cNvSpPr>
          <p:nvPr>
            <p:ph type="title"/>
          </p:nvPr>
        </p:nvSpPr>
        <p:spPr/>
        <p:txBody>
          <a:bodyPr>
            <a:normAutofit/>
          </a:bodyPr>
          <a:lstStyle/>
          <a:p>
            <a:r>
              <a:rPr lang="en-GB" sz="2000" dirty="0"/>
              <a:t>XRN5225 – Minor Release Summary</a:t>
            </a:r>
          </a:p>
        </p:txBody>
      </p:sp>
      <p:sp>
        <p:nvSpPr>
          <p:cNvPr id="3" name="Rectangle 2">
            <a:extLst>
              <a:ext uri="{FF2B5EF4-FFF2-40B4-BE49-F238E27FC236}">
                <a16:creationId xmlns:a16="http://schemas.microsoft.com/office/drawing/2014/main" id="{6EA47E90-E219-4B1D-BBC4-C3BBC1166FA4}"/>
              </a:ext>
            </a:extLst>
          </p:cNvPr>
          <p:cNvSpPr/>
          <p:nvPr/>
        </p:nvSpPr>
        <p:spPr>
          <a:xfrm>
            <a:off x="611560" y="1131590"/>
            <a:ext cx="6912768" cy="784830"/>
          </a:xfrm>
          <a:prstGeom prst="rect">
            <a:avLst/>
          </a:prstGeom>
        </p:spPr>
        <p:txBody>
          <a:bodyPr wrap="square">
            <a:spAutoFit/>
          </a:bodyPr>
          <a:lstStyle/>
          <a:p>
            <a:pPr marL="171450" lvl="0" indent="-171450">
              <a:buFont typeface="Arial" panose="020B0604020202020204" pitchFamily="34" charset="0"/>
              <a:buChar char="•"/>
            </a:pPr>
            <a:r>
              <a:rPr lang="en-GB" sz="900" dirty="0">
                <a:latin typeface="Arial" panose="020B0604020202020204" pitchFamily="34" charset="0"/>
                <a:ea typeface="Verdana" pitchFamily="34" charset="0"/>
                <a:cs typeface="Arial" panose="020B0604020202020204" pitchFamily="34" charset="0"/>
              </a:rPr>
              <a:t>There are 3 changes for XRN5225 to be implemented.  The Implementation </a:t>
            </a:r>
            <a:r>
              <a:rPr lang="en-GB" sz="900">
                <a:latin typeface="Arial" panose="020B0604020202020204" pitchFamily="34" charset="0"/>
                <a:ea typeface="Verdana" pitchFamily="34" charset="0"/>
                <a:cs typeface="Arial" panose="020B0604020202020204" pitchFamily="34" charset="0"/>
              </a:rPr>
              <a:t>date was </a:t>
            </a:r>
            <a:r>
              <a:rPr lang="en-GB" sz="900" dirty="0">
                <a:latin typeface="Arial" panose="020B0604020202020204" pitchFamily="34" charset="0"/>
                <a:ea typeface="Verdana" pitchFamily="34" charset="0"/>
                <a:cs typeface="Arial" panose="020B0604020202020204" pitchFamily="34" charset="0"/>
              </a:rPr>
              <a:t>21st November:</a:t>
            </a:r>
          </a:p>
          <a:p>
            <a:pPr marL="171450" lvl="0" indent="-171450">
              <a:buFont typeface="Arial" panose="020B0604020202020204" pitchFamily="34" charset="0"/>
              <a:buChar char="•"/>
            </a:pPr>
            <a:endParaRPr lang="en-GB" sz="900" dirty="0">
              <a:latin typeface="Arial" panose="020B0604020202020204" pitchFamily="34" charset="0"/>
              <a:ea typeface="Verdana" pitchFamily="34" charset="0"/>
              <a:cs typeface="Arial" panose="020B0604020202020204" pitchFamily="34" charset="0"/>
            </a:endParaRPr>
          </a:p>
          <a:p>
            <a:pPr marL="742950" lvl="1" indent="-285750">
              <a:buFont typeface="Wingdings" panose="05000000000000000000" pitchFamily="2" charset="2"/>
              <a:buChar char="Ø"/>
              <a:defRPr/>
            </a:pPr>
            <a:r>
              <a:rPr lang="en-GB" sz="900" b="1" dirty="0"/>
              <a:t>XRN5181</a:t>
            </a:r>
            <a:r>
              <a:rPr lang="en-GB" sz="900" dirty="0"/>
              <a:t> -  Acceptance of Consumption Adjustments where meter is removed</a:t>
            </a:r>
          </a:p>
          <a:p>
            <a:pPr marL="742950" lvl="1" indent="-285750">
              <a:buFont typeface="Wingdings" panose="05000000000000000000" pitchFamily="2" charset="2"/>
              <a:buChar char="Ø"/>
              <a:defRPr/>
            </a:pPr>
            <a:r>
              <a:rPr lang="en-GB" sz="900" b="1" dirty="0"/>
              <a:t>XRN5174</a:t>
            </a:r>
            <a:r>
              <a:rPr lang="en-GB" sz="900" dirty="0"/>
              <a:t> -  Agreed FINT Replacement Reads incorrectly triggering rolling AQ calculation</a:t>
            </a:r>
          </a:p>
          <a:p>
            <a:pPr marL="742950" lvl="1" indent="-285750">
              <a:buFont typeface="Wingdings" panose="05000000000000000000" pitchFamily="2" charset="2"/>
              <a:buChar char="Ø"/>
              <a:defRPr/>
            </a:pPr>
            <a:r>
              <a:rPr lang="en-GB" sz="900" b="1" dirty="0"/>
              <a:t>XRN5118</a:t>
            </a:r>
            <a:r>
              <a:rPr lang="en-GB" sz="900" dirty="0"/>
              <a:t> - Change how the  actual MR data is populated in UK Link</a:t>
            </a:r>
          </a:p>
        </p:txBody>
      </p:sp>
      <p:sp>
        <p:nvSpPr>
          <p:cNvPr id="4" name="TextBox 3">
            <a:extLst>
              <a:ext uri="{FF2B5EF4-FFF2-40B4-BE49-F238E27FC236}">
                <a16:creationId xmlns:a16="http://schemas.microsoft.com/office/drawing/2014/main" id="{44D353AF-18DE-467E-924F-0F8D20C30F11}"/>
              </a:ext>
            </a:extLst>
          </p:cNvPr>
          <p:cNvSpPr txBox="1"/>
          <p:nvPr/>
        </p:nvSpPr>
        <p:spPr>
          <a:xfrm>
            <a:off x="107504" y="4960230"/>
            <a:ext cx="9036496" cy="200055"/>
          </a:xfrm>
          <a:prstGeom prst="rect">
            <a:avLst/>
          </a:prstGeom>
          <a:noFill/>
        </p:spPr>
        <p:txBody>
          <a:bodyPr wrap="square" rtlCol="0">
            <a:spAutoFit/>
          </a:bodyPr>
          <a:lstStyle/>
          <a:p>
            <a:r>
              <a:rPr lang="en-GB" sz="700" b="1" dirty="0">
                <a:solidFill>
                  <a:srgbClr val="1D3E61"/>
                </a:solidFill>
              </a:rPr>
              <a:t>Updated as of the 17</a:t>
            </a:r>
            <a:r>
              <a:rPr lang="en-GB" sz="700" b="1" baseline="30000" dirty="0">
                <a:solidFill>
                  <a:srgbClr val="1D3E61"/>
                </a:solidFill>
              </a:rPr>
              <a:t>th</a:t>
            </a:r>
            <a:r>
              <a:rPr lang="en-GB" sz="700" b="1" dirty="0">
                <a:solidFill>
                  <a:srgbClr val="1D3E61"/>
                </a:solidFill>
              </a:rPr>
              <a:t> December 2020</a:t>
            </a:r>
          </a:p>
        </p:txBody>
      </p:sp>
    </p:spTree>
    <p:extLst>
      <p:ext uri="{BB962C8B-B14F-4D97-AF65-F5344CB8AC3E}">
        <p14:creationId xmlns:p14="http://schemas.microsoft.com/office/powerpoint/2010/main" val="23966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2A3D90-21C0-4282-A1A5-A2FD20B349EC}"/>
              </a:ext>
            </a:extLst>
          </p:cNvPr>
          <p:cNvSpPr>
            <a:spLocks noGrp="1"/>
          </p:cNvSpPr>
          <p:nvPr>
            <p:ph type="title"/>
          </p:nvPr>
        </p:nvSpPr>
        <p:spPr/>
        <p:txBody>
          <a:bodyPr>
            <a:normAutofit fontScale="90000"/>
          </a:bodyPr>
          <a:lstStyle/>
          <a:p>
            <a:r>
              <a:rPr lang="en-US" dirty="0">
                <a:latin typeface="Arial"/>
                <a:cs typeface="Arial"/>
              </a:rPr>
              <a:t>Bubbling Under (pre-capture regulatory change)</a:t>
            </a:r>
            <a:endParaRPr lang="en-GB" dirty="0"/>
          </a:p>
        </p:txBody>
      </p:sp>
      <p:graphicFrame>
        <p:nvGraphicFramePr>
          <p:cNvPr id="6" name="Content Placeholder 5">
            <a:extLst>
              <a:ext uri="{FF2B5EF4-FFF2-40B4-BE49-F238E27FC236}">
                <a16:creationId xmlns:a16="http://schemas.microsoft.com/office/drawing/2014/main" id="{A3BB8A11-DEE8-4CEF-8155-7BCF22C1A791}"/>
              </a:ext>
            </a:extLst>
          </p:cNvPr>
          <p:cNvGraphicFramePr>
            <a:graphicFrameLocks noGrp="1" noChangeAspect="1"/>
          </p:cNvGraphicFramePr>
          <p:nvPr>
            <p:ph idx="1"/>
            <p:extLst>
              <p:ext uri="{D42A27DB-BD31-4B8C-83A1-F6EECF244321}">
                <p14:modId xmlns:p14="http://schemas.microsoft.com/office/powerpoint/2010/main" val="3134910245"/>
              </p:ext>
            </p:extLst>
          </p:nvPr>
        </p:nvGraphicFramePr>
        <p:xfrm>
          <a:off x="3811112" y="2235635"/>
          <a:ext cx="1561822" cy="1353038"/>
        </p:xfrm>
        <a:graphic>
          <a:graphicData uri="http://schemas.openxmlformats.org/presentationml/2006/ole">
            <mc:AlternateContent xmlns:mc="http://schemas.openxmlformats.org/markup-compatibility/2006">
              <mc:Choice xmlns:v="urn:schemas-microsoft-com:vml" Requires="v">
                <p:oleObj spid="_x0000_s2051" name="Worksheet" showAsIcon="1" r:id="rId3" imgW="914400" imgH="792360" progId="Excel.Sheet.12">
                  <p:embed/>
                </p:oleObj>
              </mc:Choice>
              <mc:Fallback>
                <p:oleObj name="Worksheet" showAsIcon="1" r:id="rId3" imgW="914400" imgH="792360" progId="Excel.Sheet.12">
                  <p:embed/>
                  <p:pic>
                    <p:nvPicPr>
                      <p:cNvPr id="6" name="Content Placeholder 5">
                        <a:extLst>
                          <a:ext uri="{FF2B5EF4-FFF2-40B4-BE49-F238E27FC236}">
                            <a16:creationId xmlns:a16="http://schemas.microsoft.com/office/drawing/2014/main" id="{A3BB8A11-DEE8-4CEF-8155-7BCF22C1A791}"/>
                          </a:ext>
                        </a:extLst>
                      </p:cNvPr>
                      <p:cNvPicPr/>
                      <p:nvPr/>
                    </p:nvPicPr>
                    <p:blipFill>
                      <a:blip r:embed="rId4"/>
                      <a:stretch>
                        <a:fillRect/>
                      </a:stretch>
                    </p:blipFill>
                    <p:spPr>
                      <a:xfrm>
                        <a:off x="3811112" y="2235635"/>
                        <a:ext cx="1561822" cy="1353038"/>
                      </a:xfrm>
                      <a:prstGeom prst="rect">
                        <a:avLst/>
                      </a:prstGeom>
                    </p:spPr>
                  </p:pic>
                </p:oleObj>
              </mc:Fallback>
            </mc:AlternateContent>
          </a:graphicData>
        </a:graphic>
      </p:graphicFrame>
    </p:spTree>
    <p:extLst>
      <p:ext uri="{BB962C8B-B14F-4D97-AF65-F5344CB8AC3E}">
        <p14:creationId xmlns:p14="http://schemas.microsoft.com/office/powerpoint/2010/main" val="3177409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a:bodyPr>
          <a:lstStyle/>
          <a:p>
            <a:r>
              <a:rPr lang="en-GB" sz="2000" dirty="0"/>
              <a:t> XRN5294 - Minor Release Drop 9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4524" y="483518"/>
          <a:ext cx="8663201" cy="4451381"/>
        </p:xfrm>
        <a:graphic>
          <a:graphicData uri="http://schemas.openxmlformats.org/drawingml/2006/table">
            <a:tbl>
              <a:tblPr firstRow="1" bandRow="1"/>
              <a:tblGrid>
                <a:gridCol w="831190">
                  <a:extLst>
                    <a:ext uri="{9D8B030D-6E8A-4147-A177-3AD203B41FA5}">
                      <a16:colId xmlns:a16="http://schemas.microsoft.com/office/drawing/2014/main" val="20000"/>
                    </a:ext>
                  </a:extLst>
                </a:gridCol>
                <a:gridCol w="1995313">
                  <a:extLst>
                    <a:ext uri="{9D8B030D-6E8A-4147-A177-3AD203B41FA5}">
                      <a16:colId xmlns:a16="http://schemas.microsoft.com/office/drawing/2014/main" val="20001"/>
                    </a:ext>
                  </a:extLst>
                </a:gridCol>
                <a:gridCol w="1952412">
                  <a:extLst>
                    <a:ext uri="{9D8B030D-6E8A-4147-A177-3AD203B41FA5}">
                      <a16:colId xmlns:a16="http://schemas.microsoft.com/office/drawing/2014/main" val="20002"/>
                    </a:ext>
                  </a:extLst>
                </a:gridCol>
                <a:gridCol w="1985818">
                  <a:extLst>
                    <a:ext uri="{9D8B030D-6E8A-4147-A177-3AD203B41FA5}">
                      <a16:colId xmlns:a16="http://schemas.microsoft.com/office/drawing/2014/main" val="20003"/>
                    </a:ext>
                  </a:extLst>
                </a:gridCol>
                <a:gridCol w="1898468">
                  <a:extLst>
                    <a:ext uri="{9D8B030D-6E8A-4147-A177-3AD203B41FA5}">
                      <a16:colId xmlns:a16="http://schemas.microsoft.com/office/drawing/2014/main" val="20004"/>
                    </a:ext>
                  </a:extLst>
                </a:gridCol>
              </a:tblGrid>
              <a:tr h="39121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42588">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097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1301">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Status</a:t>
                      </a:r>
                      <a:r>
                        <a:rPr lang="en-GB" sz="1050" b="1" baseline="0" dirty="0">
                          <a:solidFill>
                            <a:schemeClr val="bg1"/>
                          </a:solidFill>
                          <a:latin typeface="Arial"/>
                          <a:cs typeface="Arial"/>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85300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There are 2 changes for Minor Release Drop 9 to be implemented.  The proposed implementation date is 20</a:t>
                      </a:r>
                      <a:r>
                        <a:rPr kumimoji="0" lang="en-GB" sz="900" b="0" i="0" u="none" strike="noStrike" kern="1200" cap="none" normalizeH="0" baseline="30000" dirty="0">
                          <a:ln>
                            <a:noFill/>
                          </a:ln>
                          <a:solidFill>
                            <a:schemeClr val="tx1"/>
                          </a:solidFill>
                          <a:effectLst/>
                          <a:latin typeface="+mn-lt"/>
                          <a:ea typeface="Verdana" pitchFamily="34" charset="0"/>
                          <a:cs typeface="Arial" panose="020B0604020202020204" pitchFamily="34" charset="0"/>
                        </a:rPr>
                        <a:t>th</a:t>
                      </a: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March 2021</a:t>
                      </a:r>
                    </a:p>
                    <a:p>
                      <a:pPr marL="171450" lvl="0" indent="-171450">
                        <a:buFont typeface="Arial" panose="020B0604020202020204" pitchFamily="34" charset="0"/>
                        <a:buChar char="•"/>
                      </a:pPr>
                      <a:endPar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latin typeface="+mn-lt"/>
                        </a:rPr>
                        <a:t>XRN5080</a:t>
                      </a:r>
                      <a:r>
                        <a:rPr lang="en-GB" sz="900" dirty="0">
                          <a:latin typeface="+mn-lt"/>
                        </a:rPr>
                        <a:t>- Change to the FSG process for DN’s</a:t>
                      </a:r>
                      <a:endParaRPr lang="en-GB" sz="900" b="0" dirty="0">
                        <a:latin typeface="+mn-lt"/>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900" b="1" dirty="0">
                          <a:latin typeface="+mn-lt"/>
                        </a:rPr>
                        <a:t>XRN5135</a:t>
                      </a:r>
                      <a:r>
                        <a:rPr lang="en-GB" sz="900" dirty="0">
                          <a:latin typeface="+mn-lt"/>
                        </a:rPr>
                        <a:t> – Change to UK Link invoices to include registered name and addresses</a:t>
                      </a:r>
                      <a:endParaRPr lang="en-GB" sz="900" b="0" dirty="0">
                        <a:latin typeface="+mn-lt"/>
                      </a:endParaRPr>
                    </a:p>
                    <a:p>
                      <a:pPr marL="28575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mn-lt"/>
                        <a:ea typeface="Verdana"/>
                        <a:cs typeface="Arial"/>
                      </a:endParaRPr>
                    </a:p>
                    <a:p>
                      <a:pPr marL="285750" lvl="0" indent="-285750">
                        <a:buFont typeface="Wingdings" panose="05000000000000000000" pitchFamily="2" charset="2"/>
                        <a:buChar char="Ø"/>
                      </a:pPr>
                      <a:endParaRPr lang="en-GB" sz="900" b="0" i="0" u="none" strike="noStrike" kern="1200" cap="none" normalizeH="0" baseline="0" dirty="0">
                        <a:ln>
                          <a:noFill/>
                        </a:ln>
                        <a:solidFill>
                          <a:schemeClr val="tx1"/>
                        </a:solidFill>
                        <a:effectLst/>
                        <a:latin typeface="+mn-lt"/>
                        <a:ea typeface="Verdana"/>
                        <a:cs typeface="Arial"/>
                      </a:endParaRP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a:cs typeface="Arial"/>
                        </a:rPr>
                        <a:t>Design sessions completed ahead of schedule</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a:cs typeface="Arial"/>
                        </a:rPr>
                        <a:t>Test Case Scenario and First Usage session in progress</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a:cs typeface="Arial"/>
                        </a:rPr>
                        <a:t>Testing planned to start 18</a:t>
                      </a:r>
                      <a:r>
                        <a:rPr kumimoji="0" lang="en-GB" sz="900" b="0" i="0" u="none" strike="noStrike" kern="1200" cap="none" normalizeH="0" baseline="30000" dirty="0">
                          <a:ln>
                            <a:noFill/>
                          </a:ln>
                          <a:solidFill>
                            <a:schemeClr val="tx1"/>
                          </a:solidFill>
                          <a:effectLst/>
                          <a:latin typeface="+mn-lt"/>
                          <a:ea typeface="Verdana"/>
                          <a:cs typeface="Arial"/>
                        </a:rPr>
                        <a:t>th</a:t>
                      </a:r>
                      <a:r>
                        <a:rPr kumimoji="0" lang="en-GB" sz="900" b="0" i="0" u="none" strike="noStrike" kern="1200" cap="none" normalizeH="0" baseline="0" dirty="0">
                          <a:ln>
                            <a:noFill/>
                          </a:ln>
                          <a:solidFill>
                            <a:schemeClr val="tx1"/>
                          </a:solidFill>
                          <a:effectLst/>
                          <a:latin typeface="+mn-lt"/>
                          <a:ea typeface="Verdana"/>
                          <a:cs typeface="Arial"/>
                        </a:rPr>
                        <a:t> January 2021 to plan</a:t>
                      </a:r>
                    </a:p>
                    <a:p>
                      <a:pPr marL="171450" indent="-171450">
                        <a:buFont typeface="Arial" panose="020B0604020202020204" pitchFamily="34" charset="0"/>
                        <a:buChar char="•"/>
                      </a:pPr>
                      <a:r>
                        <a:rPr kumimoji="0" lang="en-GB" sz="900" b="0" i="0" u="none" strike="noStrike" kern="1200" cap="none" normalizeH="0" baseline="0" dirty="0">
                          <a:ln>
                            <a:noFill/>
                          </a:ln>
                          <a:solidFill>
                            <a:schemeClr val="tx1"/>
                          </a:solidFill>
                          <a:effectLst/>
                          <a:latin typeface="+mn-lt"/>
                          <a:ea typeface="Verdana"/>
                          <a:cs typeface="Arial"/>
                        </a:rPr>
                        <a:t>Minor Release 9 is also managing the defect fix from Minor Release Drop </a:t>
                      </a:r>
                      <a:r>
                        <a:rPr kumimoji="0" lang="en-GB" sz="900" b="0" i="0" u="none" strike="noStrike" kern="1200" cap="none" normalizeH="0" baseline="0">
                          <a:ln>
                            <a:noFill/>
                          </a:ln>
                          <a:solidFill>
                            <a:schemeClr val="tx1"/>
                          </a:solidFill>
                          <a:effectLst/>
                          <a:latin typeface="+mn-lt"/>
                          <a:ea typeface="Verdana"/>
                          <a:cs typeface="Arial"/>
                        </a:rPr>
                        <a:t>8 which is  </a:t>
                      </a:r>
                      <a:r>
                        <a:rPr kumimoji="0" lang="en-GB" sz="900" b="0" i="0" u="none" strike="noStrike" kern="1200" cap="none" normalizeH="0" baseline="0" dirty="0">
                          <a:ln>
                            <a:noFill/>
                          </a:ln>
                          <a:solidFill>
                            <a:schemeClr val="tx1"/>
                          </a:solidFill>
                          <a:effectLst/>
                          <a:latin typeface="+mn-lt"/>
                          <a:ea typeface="Verdana"/>
                          <a:cs typeface="Arial"/>
                        </a:rPr>
                        <a:t>to be completed before the February AQ run</a:t>
                      </a:r>
                      <a:endParaRPr lang="en-GB" sz="900" b="0" i="0" u="none" strike="noStrike" kern="1200" cap="none" normalizeH="0" baseline="0" dirty="0">
                        <a:ln>
                          <a:noFill/>
                        </a:ln>
                        <a:solidFill>
                          <a:schemeClr val="tx1"/>
                        </a:solidFill>
                        <a:effectLst/>
                        <a:latin typeface="+mn-lt"/>
                        <a:ea typeface="Verdan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142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No major risks to highlight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102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1025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9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Weekly monitoring of Xoserve SME and Business Process Users to support testing phase and Implementation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956376" y="1275536"/>
            <a:ext cx="245433" cy="253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2338519" y="131038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87490" y="1275536"/>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4" name="Oval 13">
            <a:extLst>
              <a:ext uri="{FF2B5EF4-FFF2-40B4-BE49-F238E27FC236}">
                <a16:creationId xmlns:a16="http://schemas.microsoft.com/office/drawing/2014/main" id="{9D207D77-40A5-468F-B366-AEDF36545FBF}"/>
              </a:ext>
            </a:extLst>
          </p:cNvPr>
          <p:cNvSpPr/>
          <p:nvPr/>
        </p:nvSpPr>
        <p:spPr>
          <a:xfrm>
            <a:off x="6036849" y="1291641"/>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TextBox 12">
            <a:extLst>
              <a:ext uri="{FF2B5EF4-FFF2-40B4-BE49-F238E27FC236}">
                <a16:creationId xmlns:a16="http://schemas.microsoft.com/office/drawing/2014/main" id="{B4A14415-880A-4103-A941-D94285FFA045}"/>
              </a:ext>
            </a:extLst>
          </p:cNvPr>
          <p:cNvSpPr txBox="1"/>
          <p:nvPr/>
        </p:nvSpPr>
        <p:spPr>
          <a:xfrm>
            <a:off x="107504" y="4963983"/>
            <a:ext cx="9036496" cy="200055"/>
          </a:xfrm>
          <a:prstGeom prst="rect">
            <a:avLst/>
          </a:prstGeom>
          <a:noFill/>
        </p:spPr>
        <p:txBody>
          <a:bodyPr wrap="square" lIns="91440" tIns="45720" rIns="91440" bIns="45720" rtlCol="0" anchor="t">
            <a:spAutoFit/>
          </a:bodyPr>
          <a:lstStyle/>
          <a:p>
            <a:r>
              <a:rPr lang="en-GB" sz="700" b="1" dirty="0">
                <a:solidFill>
                  <a:srgbClr val="1D3E61"/>
                </a:solidFill>
              </a:rPr>
              <a:t>Updated as of 17</a:t>
            </a:r>
            <a:r>
              <a:rPr lang="en-GB" sz="700" b="1" baseline="30000" dirty="0">
                <a:solidFill>
                  <a:srgbClr val="1D3E61"/>
                </a:solidFill>
              </a:rPr>
              <a:t>th</a:t>
            </a:r>
            <a:r>
              <a:rPr lang="en-GB" sz="700" b="1" dirty="0">
                <a:solidFill>
                  <a:srgbClr val="1D3E61"/>
                </a:solidFill>
              </a:rPr>
              <a:t> December 2020</a:t>
            </a:r>
          </a:p>
        </p:txBody>
      </p:sp>
    </p:spTree>
    <p:extLst>
      <p:ext uri="{BB962C8B-B14F-4D97-AF65-F5344CB8AC3E}">
        <p14:creationId xmlns:p14="http://schemas.microsoft.com/office/powerpoint/2010/main" val="1676838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23478"/>
            <a:ext cx="8229600" cy="360040"/>
          </a:xfrm>
        </p:spPr>
        <p:txBody>
          <a:bodyPr>
            <a:noAutofit/>
          </a:bodyPr>
          <a:lstStyle/>
          <a:p>
            <a:r>
              <a:rPr lang="en-GB" sz="2000" dirty="0"/>
              <a:t> XRN5294 - Minor Release Drop 9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0" y="354039"/>
            <a:ext cx="9036496" cy="246221"/>
          </a:xfrm>
          <a:prstGeom prst="rect">
            <a:avLst/>
          </a:prstGeom>
          <a:noFill/>
        </p:spPr>
        <p:txBody>
          <a:bodyPr wrap="square" rtlCol="0">
            <a:spAutoFit/>
          </a:bodyPr>
          <a:lstStyle/>
          <a:p>
            <a:endParaRPr lang="en-GB" sz="1000" b="1" dirty="0">
              <a:solidFill>
                <a:srgbClr val="1D3E61"/>
              </a:solidFill>
            </a:endParaRPr>
          </a:p>
        </p:txBody>
      </p:sp>
      <p:sp>
        <p:nvSpPr>
          <p:cNvPr id="8" name="TextBox 7">
            <a:extLst>
              <a:ext uri="{FF2B5EF4-FFF2-40B4-BE49-F238E27FC236}">
                <a16:creationId xmlns:a16="http://schemas.microsoft.com/office/drawing/2014/main" id="{B4B317E7-C98D-4B53-8258-AC8D1A3459EA}"/>
              </a:ext>
            </a:extLst>
          </p:cNvPr>
          <p:cNvSpPr txBox="1"/>
          <p:nvPr/>
        </p:nvSpPr>
        <p:spPr>
          <a:xfrm>
            <a:off x="107504" y="4963983"/>
            <a:ext cx="9036496" cy="200055"/>
          </a:xfrm>
          <a:prstGeom prst="rect">
            <a:avLst/>
          </a:prstGeom>
          <a:noFill/>
        </p:spPr>
        <p:txBody>
          <a:bodyPr wrap="square" lIns="91440" tIns="45720" rIns="91440" bIns="45720" rtlCol="0" anchor="t">
            <a:spAutoFit/>
          </a:bodyPr>
          <a:lstStyle/>
          <a:p>
            <a:r>
              <a:rPr lang="en-GB" sz="700" b="1" dirty="0">
                <a:solidFill>
                  <a:srgbClr val="1D3E61"/>
                </a:solidFill>
              </a:rPr>
              <a:t>Updated as of 17</a:t>
            </a:r>
            <a:r>
              <a:rPr lang="en-GB" sz="700" b="1" baseline="30000" dirty="0">
                <a:solidFill>
                  <a:srgbClr val="1D3E61"/>
                </a:solidFill>
              </a:rPr>
              <a:t>th</a:t>
            </a:r>
            <a:r>
              <a:rPr lang="en-GB" sz="700" b="1" dirty="0">
                <a:solidFill>
                  <a:srgbClr val="1D3E61"/>
                </a:solidFill>
              </a:rPr>
              <a:t> December 2020</a:t>
            </a:r>
          </a:p>
        </p:txBody>
      </p:sp>
      <p:pic>
        <p:nvPicPr>
          <p:cNvPr id="9" name="Picture 8">
            <a:extLst>
              <a:ext uri="{FF2B5EF4-FFF2-40B4-BE49-F238E27FC236}">
                <a16:creationId xmlns:a16="http://schemas.microsoft.com/office/drawing/2014/main" id="{96E2738F-1ABF-46E1-B63C-6669EBA2C2BF}"/>
              </a:ext>
            </a:extLst>
          </p:cNvPr>
          <p:cNvPicPr>
            <a:picLocks noChangeAspect="1"/>
          </p:cNvPicPr>
          <p:nvPr/>
        </p:nvPicPr>
        <p:blipFill>
          <a:blip r:embed="rId2"/>
          <a:stretch>
            <a:fillRect/>
          </a:stretch>
        </p:blipFill>
        <p:spPr>
          <a:xfrm>
            <a:off x="878624" y="897000"/>
            <a:ext cx="7386751" cy="3349500"/>
          </a:xfrm>
          <a:prstGeom prst="rect">
            <a:avLst/>
          </a:prstGeom>
        </p:spPr>
      </p:pic>
      <p:cxnSp>
        <p:nvCxnSpPr>
          <p:cNvPr id="11" name="Straight Connector 10">
            <a:extLst>
              <a:ext uri="{FF2B5EF4-FFF2-40B4-BE49-F238E27FC236}">
                <a16:creationId xmlns:a16="http://schemas.microsoft.com/office/drawing/2014/main" id="{EA74E631-F653-4B05-A31E-F7CA0C080C79}"/>
              </a:ext>
            </a:extLst>
          </p:cNvPr>
          <p:cNvCxnSpPr/>
          <p:nvPr/>
        </p:nvCxnSpPr>
        <p:spPr>
          <a:xfrm>
            <a:off x="2987824" y="1131590"/>
            <a:ext cx="0" cy="324036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89283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73B9-6F65-4AB6-99EE-A9AE202DB42B}"/>
              </a:ext>
            </a:extLst>
          </p:cNvPr>
          <p:cNvSpPr>
            <a:spLocks noGrp="1"/>
          </p:cNvSpPr>
          <p:nvPr>
            <p:ph type="title"/>
          </p:nvPr>
        </p:nvSpPr>
        <p:spPr/>
        <p:txBody>
          <a:bodyPr>
            <a:normAutofit/>
          </a:bodyPr>
          <a:lstStyle/>
          <a:p>
            <a:r>
              <a:rPr lang="en-GB" sz="2000" dirty="0"/>
              <a:t>XRN5294 - Minor Release 9 Summary</a:t>
            </a:r>
          </a:p>
        </p:txBody>
      </p:sp>
      <p:sp>
        <p:nvSpPr>
          <p:cNvPr id="3" name="Rectangle 2">
            <a:extLst>
              <a:ext uri="{FF2B5EF4-FFF2-40B4-BE49-F238E27FC236}">
                <a16:creationId xmlns:a16="http://schemas.microsoft.com/office/drawing/2014/main" id="{6EA47E90-E219-4B1D-BBC4-C3BBC1166FA4}"/>
              </a:ext>
            </a:extLst>
          </p:cNvPr>
          <p:cNvSpPr/>
          <p:nvPr/>
        </p:nvSpPr>
        <p:spPr>
          <a:xfrm>
            <a:off x="611560" y="1131590"/>
            <a:ext cx="6552728" cy="646331"/>
          </a:xfrm>
          <a:prstGeom prst="rect">
            <a:avLst/>
          </a:prstGeom>
        </p:spPr>
        <p:txBody>
          <a:bodyPr wrap="square">
            <a:spAutoFit/>
          </a:bodyPr>
          <a:lstStyle/>
          <a:p>
            <a:pPr lvl="0"/>
            <a:r>
              <a:rPr lang="en-GB" sz="900" dirty="0">
                <a:latin typeface="Arial" panose="020B0604020202020204" pitchFamily="34" charset="0"/>
                <a:ea typeface="Verdana" pitchFamily="34" charset="0"/>
                <a:cs typeface="Arial" panose="020B0604020202020204" pitchFamily="34" charset="0"/>
              </a:rPr>
              <a:t>There are 2 changes for Minor Release 9 to be implemented.  The proposed implementation date is 20th March 2021</a:t>
            </a:r>
          </a:p>
          <a:p>
            <a:pPr marL="171450" lvl="0" indent="-171450">
              <a:buFont typeface="Arial" panose="020B0604020202020204" pitchFamily="34" charset="0"/>
              <a:buChar char="•"/>
            </a:pPr>
            <a:endParaRPr lang="en-GB" sz="900" dirty="0">
              <a:latin typeface="Arial" panose="020B0604020202020204" pitchFamily="34" charset="0"/>
              <a:ea typeface="Verdana" pitchFamily="34" charset="0"/>
              <a:cs typeface="Arial" panose="020B0604020202020204" pitchFamily="34" charset="0"/>
            </a:endParaRPr>
          </a:p>
          <a:p>
            <a:pPr marL="742950" lvl="1" indent="-285750">
              <a:buFont typeface="Wingdings" panose="05000000000000000000" pitchFamily="2" charset="2"/>
              <a:buChar char="Ø"/>
              <a:defRPr/>
            </a:pPr>
            <a:r>
              <a:rPr lang="en-GB" sz="900" b="1" dirty="0"/>
              <a:t>XRN5080</a:t>
            </a:r>
            <a:r>
              <a:rPr lang="en-GB" sz="900" dirty="0"/>
              <a:t>- Change to the FSG process for DN’s</a:t>
            </a:r>
          </a:p>
          <a:p>
            <a:pPr marL="742950" lvl="1" indent="-285750">
              <a:buFont typeface="Wingdings" panose="05000000000000000000" pitchFamily="2" charset="2"/>
              <a:buChar char="Ø"/>
              <a:defRPr/>
            </a:pPr>
            <a:r>
              <a:rPr lang="en-GB" sz="900" b="1" dirty="0"/>
              <a:t>XRN5135</a:t>
            </a:r>
            <a:r>
              <a:rPr lang="en-GB" sz="900" dirty="0"/>
              <a:t> – Change to UK Link invoices to include registered name and addresses</a:t>
            </a:r>
          </a:p>
        </p:txBody>
      </p:sp>
      <p:sp>
        <p:nvSpPr>
          <p:cNvPr id="5" name="TextBox 4">
            <a:extLst>
              <a:ext uri="{FF2B5EF4-FFF2-40B4-BE49-F238E27FC236}">
                <a16:creationId xmlns:a16="http://schemas.microsoft.com/office/drawing/2014/main" id="{548AAD39-C748-4108-BE98-066C8A139E74}"/>
              </a:ext>
            </a:extLst>
          </p:cNvPr>
          <p:cNvSpPr txBox="1"/>
          <p:nvPr/>
        </p:nvSpPr>
        <p:spPr>
          <a:xfrm>
            <a:off x="107504" y="4963983"/>
            <a:ext cx="9036496" cy="200055"/>
          </a:xfrm>
          <a:prstGeom prst="rect">
            <a:avLst/>
          </a:prstGeom>
          <a:noFill/>
        </p:spPr>
        <p:txBody>
          <a:bodyPr wrap="square" lIns="91440" tIns="45720" rIns="91440" bIns="45720" rtlCol="0" anchor="t">
            <a:spAutoFit/>
          </a:bodyPr>
          <a:lstStyle/>
          <a:p>
            <a:r>
              <a:rPr lang="en-GB" sz="700" b="1" dirty="0">
                <a:solidFill>
                  <a:srgbClr val="1D3E61"/>
                </a:solidFill>
              </a:rPr>
              <a:t>Updated as of 17</a:t>
            </a:r>
            <a:r>
              <a:rPr lang="en-GB" sz="700" b="1" baseline="30000" dirty="0">
                <a:solidFill>
                  <a:srgbClr val="1D3E61"/>
                </a:solidFill>
              </a:rPr>
              <a:t>th</a:t>
            </a:r>
            <a:r>
              <a:rPr lang="en-GB" sz="700" b="1" dirty="0">
                <a:solidFill>
                  <a:srgbClr val="1D3E61"/>
                </a:solidFill>
              </a:rPr>
              <a:t> December 2020</a:t>
            </a:r>
          </a:p>
        </p:txBody>
      </p:sp>
    </p:spTree>
    <p:extLst>
      <p:ext uri="{BB962C8B-B14F-4D97-AF65-F5344CB8AC3E}">
        <p14:creationId xmlns:p14="http://schemas.microsoft.com/office/powerpoint/2010/main" val="2022241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a:bodyPr>
          <a:lstStyle/>
          <a:p>
            <a:r>
              <a:rPr lang="en-GB" dirty="0"/>
              <a:t>UK Link Releases Update</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January 2021 ChMC</a:t>
            </a:r>
          </a:p>
        </p:txBody>
      </p:sp>
    </p:spTree>
    <p:extLst>
      <p:ext uri="{BB962C8B-B14F-4D97-AF65-F5344CB8AC3E}">
        <p14:creationId xmlns:p14="http://schemas.microsoft.com/office/powerpoint/2010/main" val="224989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F732-B275-4CF5-A157-35CC5F544480}"/>
              </a:ext>
            </a:extLst>
          </p:cNvPr>
          <p:cNvSpPr>
            <a:spLocks noGrp="1"/>
          </p:cNvSpPr>
          <p:nvPr>
            <p:ph type="title"/>
          </p:nvPr>
        </p:nvSpPr>
        <p:spPr/>
        <p:txBody>
          <a:bodyPr>
            <a:normAutofit/>
          </a:bodyPr>
          <a:lstStyle/>
          <a:p>
            <a:r>
              <a:rPr lang="en-GB" sz="2175" dirty="0"/>
              <a:t>UK Link Releases Update – January 2021</a:t>
            </a:r>
          </a:p>
        </p:txBody>
      </p:sp>
      <p:sp>
        <p:nvSpPr>
          <p:cNvPr id="3" name="TextBox 2">
            <a:extLst>
              <a:ext uri="{FF2B5EF4-FFF2-40B4-BE49-F238E27FC236}">
                <a16:creationId xmlns:a16="http://schemas.microsoft.com/office/drawing/2014/main" id="{BA8989DF-2974-4F57-BEAA-7A0841963C13}"/>
              </a:ext>
            </a:extLst>
          </p:cNvPr>
          <p:cNvSpPr txBox="1"/>
          <p:nvPr/>
        </p:nvSpPr>
        <p:spPr>
          <a:xfrm>
            <a:off x="805416" y="1076546"/>
            <a:ext cx="7559749" cy="2804614"/>
          </a:xfrm>
          <a:prstGeom prst="rect">
            <a:avLst/>
          </a:prstGeom>
          <a:noFill/>
        </p:spPr>
        <p:txBody>
          <a:bodyPr wrap="square" rtlCol="0">
            <a:spAutoFit/>
          </a:bodyPr>
          <a:lstStyle/>
          <a:p>
            <a:r>
              <a:rPr lang="en-GB" sz="2100" b="1" dirty="0"/>
              <a:t>Agenda:</a:t>
            </a:r>
          </a:p>
          <a:p>
            <a:endParaRPr lang="en-GB" sz="1350" dirty="0"/>
          </a:p>
          <a:p>
            <a:pPr marL="257175" indent="-257175">
              <a:lnSpc>
                <a:spcPct val="150000"/>
              </a:lnSpc>
              <a:buFont typeface="+mj-lt"/>
              <a:buAutoNum type="arabicPeriod"/>
            </a:pPr>
            <a:r>
              <a:rPr lang="en-GB" sz="1350" dirty="0"/>
              <a:t>UK Link Releases Governance Timeline 2020 – 2021</a:t>
            </a:r>
          </a:p>
          <a:p>
            <a:pPr marL="257175" indent="-257175">
              <a:lnSpc>
                <a:spcPct val="150000"/>
              </a:lnSpc>
              <a:buFont typeface="+mj-lt"/>
              <a:buAutoNum type="arabicPeriod"/>
            </a:pPr>
            <a:r>
              <a:rPr lang="en-GB" sz="1350" dirty="0"/>
              <a:t>Allocated Changes - in delivery</a:t>
            </a:r>
          </a:p>
          <a:p>
            <a:pPr marL="257175" indent="-257175">
              <a:lnSpc>
                <a:spcPct val="150000"/>
              </a:lnSpc>
              <a:buFont typeface="+mj-lt"/>
              <a:buAutoNum type="arabicPeriod"/>
            </a:pPr>
            <a:r>
              <a:rPr lang="en-GB" sz="1350" dirty="0"/>
              <a:t>Unallocated Changes – in Capture and changes that have completed Capture</a:t>
            </a:r>
          </a:p>
          <a:p>
            <a:pPr marL="257175" indent="-257175">
              <a:lnSpc>
                <a:spcPct val="150000"/>
              </a:lnSpc>
              <a:buFont typeface="+mj-lt"/>
              <a:buAutoNum type="arabicPeriod"/>
            </a:pPr>
            <a:r>
              <a:rPr lang="en-GB" sz="1350" dirty="0"/>
              <a:t>February 2021 ChMC agenda items</a:t>
            </a:r>
          </a:p>
          <a:p>
            <a:pPr marL="257175" indent="-257175">
              <a:lnSpc>
                <a:spcPct val="150000"/>
              </a:lnSpc>
              <a:buFont typeface="+mj-lt"/>
              <a:buAutoNum type="arabicPeriod"/>
            </a:pPr>
            <a:r>
              <a:rPr lang="en-GB" sz="1350" dirty="0"/>
              <a:t>Glossary</a:t>
            </a:r>
          </a:p>
          <a:p>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p:txBody>
      </p:sp>
    </p:spTree>
    <p:extLst>
      <p:ext uri="{BB962C8B-B14F-4D97-AF65-F5344CB8AC3E}">
        <p14:creationId xmlns:p14="http://schemas.microsoft.com/office/powerpoint/2010/main" val="3175048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a:cxnSpLocks/>
          </p:cNvCxnSpPr>
          <p:nvPr/>
        </p:nvCxnSpPr>
        <p:spPr>
          <a:xfrm>
            <a:off x="1503071" y="1167041"/>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a:off x="1846947" y="1167041"/>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flipH="1">
            <a:off x="2180308" y="1176056"/>
            <a:ext cx="1466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a:off x="2541972" y="1167041"/>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flipH="1">
            <a:off x="2881715" y="1176056"/>
            <a:ext cx="4957"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a:off x="3238006" y="1162166"/>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a:off x="3582938" y="1162166"/>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H="1">
            <a:off x="3910056" y="1167041"/>
            <a:ext cx="13872"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4273358" y="1162166"/>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flipH="1">
            <a:off x="4615116" y="1167041"/>
            <a:ext cx="5277"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4965377" y="1162166"/>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a:off x="5314732" y="1167041"/>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a:off x="5656883" y="1136198"/>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cxnSpLocks/>
          </p:cNvCxnSpPr>
          <p:nvPr/>
        </p:nvCxnSpPr>
        <p:spPr>
          <a:xfrm>
            <a:off x="6012160" y="1176056"/>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6352382" y="1176056"/>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cxnSpLocks/>
          </p:cNvCxnSpPr>
          <p:nvPr/>
        </p:nvCxnSpPr>
        <p:spPr>
          <a:xfrm>
            <a:off x="6698332" y="1176056"/>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7043317" y="1184323"/>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nvCxnSpPr>
        <p:spPr>
          <a:xfrm>
            <a:off x="7392503" y="1176056"/>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p:cNvCxnSpPr>
          <p:nvPr/>
        </p:nvCxnSpPr>
        <p:spPr>
          <a:xfrm>
            <a:off x="7735589" y="1184323"/>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a:off x="8081342" y="1184323"/>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8436620" y="1184323"/>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flipH="1">
            <a:off x="8760309" y="1184323"/>
            <a:ext cx="1402"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a:off x="1145152" y="1183370"/>
            <a:ext cx="1683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p:cNvCxnSpPr>
          <p:nvPr/>
        </p:nvCxnSpPr>
        <p:spPr>
          <a:xfrm>
            <a:off x="814055" y="1176056"/>
            <a:ext cx="0" cy="326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466144" y="1167041"/>
            <a:ext cx="1400" cy="32195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normAutofit/>
          </a:bodyPr>
          <a:lstStyle/>
          <a:p>
            <a:r>
              <a:rPr lang="en-GB" sz="2175" dirty="0"/>
              <a:t>2020-2022 UK Link Governance Timeline</a:t>
            </a:r>
          </a:p>
        </p:txBody>
      </p:sp>
      <p:graphicFrame>
        <p:nvGraphicFramePr>
          <p:cNvPr id="17" name="Table 16"/>
          <p:cNvGraphicFramePr>
            <a:graphicFrameLocks noGrp="1"/>
          </p:cNvGraphicFramePr>
          <p:nvPr>
            <p:extLst/>
          </p:nvPr>
        </p:nvGraphicFramePr>
        <p:xfrm>
          <a:off x="467544" y="1000490"/>
          <a:ext cx="8308608"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tblGrid>
              <a:tr h="182880">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395535" y="682260"/>
          <a:ext cx="8424933" cy="305314"/>
        </p:xfrm>
        <a:graphic>
          <a:graphicData uri="http://schemas.openxmlformats.org/drawingml/2006/table">
            <a:tbl>
              <a:tblPr firstRow="1" bandRow="1">
                <a:tableStyleId>{5C22544A-7EE6-4342-B048-85BDC9FD1C3A}</a:tableStyleId>
              </a:tblPr>
              <a:tblGrid>
                <a:gridCol w="1447180">
                  <a:extLst>
                    <a:ext uri="{9D8B030D-6E8A-4147-A177-3AD203B41FA5}">
                      <a16:colId xmlns:a16="http://schemas.microsoft.com/office/drawing/2014/main" val="20000"/>
                    </a:ext>
                  </a:extLst>
                </a:gridCol>
                <a:gridCol w="4156544">
                  <a:extLst>
                    <a:ext uri="{9D8B030D-6E8A-4147-A177-3AD203B41FA5}">
                      <a16:colId xmlns:a16="http://schemas.microsoft.com/office/drawing/2014/main" val="20001"/>
                    </a:ext>
                  </a:extLst>
                </a:gridCol>
                <a:gridCol w="2821209">
                  <a:extLst>
                    <a:ext uri="{9D8B030D-6E8A-4147-A177-3AD203B41FA5}">
                      <a16:colId xmlns:a16="http://schemas.microsoft.com/office/drawing/2014/main" val="2377516263"/>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tc>
                  <a:txBody>
                    <a:bodyPr/>
                    <a:lstStyle/>
                    <a:p>
                      <a:pPr algn="ctr"/>
                      <a:r>
                        <a:rPr lang="en-GB" sz="1200" dirty="0"/>
                        <a:t>2022</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TextBox 80"/>
          <p:cNvSpPr txBox="1"/>
          <p:nvPr/>
        </p:nvSpPr>
        <p:spPr>
          <a:xfrm>
            <a:off x="70549" y="4611741"/>
            <a:ext cx="8640960" cy="338554"/>
          </a:xfrm>
          <a:prstGeom prst="rect">
            <a:avLst/>
          </a:prstGeom>
          <a:noFill/>
        </p:spPr>
        <p:txBody>
          <a:bodyPr wrap="square" rtlCol="0">
            <a:spAutoFit/>
          </a:bodyPr>
          <a:lstStyle/>
          <a:p>
            <a:pPr defTabSz="914378"/>
            <a:endParaRPr lang="en-GB" sz="800" b="1" dirty="0">
              <a:solidFill>
                <a:prstClr val="black"/>
              </a:solidFill>
              <a:latin typeface="Arial"/>
            </a:endParaRPr>
          </a:p>
          <a:p>
            <a:pPr marL="171446" indent="-171446" defTabSz="914378">
              <a:buFont typeface="Arial" panose="020B0604020202020204" pitchFamily="34" charset="0"/>
              <a:buChar char="•"/>
            </a:pPr>
            <a:r>
              <a:rPr lang="en-GB" sz="800" b="1" dirty="0">
                <a:solidFill>
                  <a:prstClr val="black"/>
                </a:solidFill>
                <a:latin typeface="Arial"/>
              </a:rPr>
              <a:t>Please note that this slide includes potential activity within UK Link over the next 24 months</a:t>
            </a:r>
          </a:p>
        </p:txBody>
      </p:sp>
      <p:sp>
        <p:nvSpPr>
          <p:cNvPr id="121" name="5-Point Star 120"/>
          <p:cNvSpPr/>
          <p:nvPr/>
        </p:nvSpPr>
        <p:spPr>
          <a:xfrm>
            <a:off x="7544540" y="1192895"/>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2" name="5-Point Star 121"/>
          <p:cNvSpPr/>
          <p:nvPr/>
        </p:nvSpPr>
        <p:spPr>
          <a:xfrm>
            <a:off x="7542323" y="176819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srgbClr val="FFC000"/>
              </a:solidFill>
              <a:latin typeface="Arial"/>
            </a:endParaRPr>
          </a:p>
        </p:txBody>
      </p:sp>
      <p:sp>
        <p:nvSpPr>
          <p:cNvPr id="123" name="5-Point Star 122"/>
          <p:cNvSpPr/>
          <p:nvPr/>
        </p:nvSpPr>
        <p:spPr>
          <a:xfrm>
            <a:off x="7544540" y="146865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4" name="TextBox 123"/>
          <p:cNvSpPr txBox="1"/>
          <p:nvPr/>
        </p:nvSpPr>
        <p:spPr>
          <a:xfrm>
            <a:off x="7834058" y="1189109"/>
            <a:ext cx="648072" cy="215444"/>
          </a:xfrm>
          <a:prstGeom prst="rect">
            <a:avLst/>
          </a:prstGeom>
          <a:noFill/>
        </p:spPr>
        <p:txBody>
          <a:bodyPr wrap="square" rtlCol="0">
            <a:spAutoFit/>
          </a:bodyPr>
          <a:lstStyle/>
          <a:p>
            <a:pPr defTabSz="914378"/>
            <a:r>
              <a:rPr lang="en-GB" sz="800" dirty="0">
                <a:solidFill>
                  <a:prstClr val="black"/>
                </a:solidFill>
                <a:latin typeface="Arial"/>
              </a:rPr>
              <a:t>On track</a:t>
            </a:r>
          </a:p>
        </p:txBody>
      </p:sp>
      <p:sp>
        <p:nvSpPr>
          <p:cNvPr id="125" name="TextBox 124"/>
          <p:cNvSpPr txBox="1"/>
          <p:nvPr/>
        </p:nvSpPr>
        <p:spPr>
          <a:xfrm>
            <a:off x="7849013" y="1775354"/>
            <a:ext cx="558316" cy="215444"/>
          </a:xfrm>
          <a:prstGeom prst="rect">
            <a:avLst/>
          </a:prstGeom>
          <a:noFill/>
        </p:spPr>
        <p:txBody>
          <a:bodyPr wrap="square" rtlCol="0">
            <a:spAutoFit/>
          </a:bodyPr>
          <a:lstStyle/>
          <a:p>
            <a:pPr defTabSz="914378"/>
            <a:r>
              <a:rPr lang="en-GB" sz="800" dirty="0">
                <a:solidFill>
                  <a:prstClr val="black"/>
                </a:solidFill>
                <a:latin typeface="Arial"/>
              </a:rPr>
              <a:t>At risk</a:t>
            </a:r>
          </a:p>
        </p:txBody>
      </p:sp>
      <p:sp>
        <p:nvSpPr>
          <p:cNvPr id="126" name="TextBox 125"/>
          <p:cNvSpPr txBox="1"/>
          <p:nvPr/>
        </p:nvSpPr>
        <p:spPr>
          <a:xfrm>
            <a:off x="7053609" y="1166739"/>
            <a:ext cx="792088" cy="246221"/>
          </a:xfrm>
          <a:prstGeom prst="rect">
            <a:avLst/>
          </a:prstGeom>
          <a:noFill/>
        </p:spPr>
        <p:txBody>
          <a:bodyPr wrap="square" rtlCol="0">
            <a:spAutoFit/>
          </a:bodyPr>
          <a:lstStyle/>
          <a:p>
            <a:pPr defTabSz="914378"/>
            <a:r>
              <a:rPr lang="en-GB" sz="1000" b="1" dirty="0">
                <a:solidFill>
                  <a:prstClr val="black"/>
                </a:solidFill>
                <a:latin typeface="Arial"/>
              </a:rPr>
              <a:t>Key:</a:t>
            </a:r>
          </a:p>
        </p:txBody>
      </p:sp>
      <p:sp>
        <p:nvSpPr>
          <p:cNvPr id="127" name="TextBox 126"/>
          <p:cNvSpPr txBox="1"/>
          <p:nvPr/>
        </p:nvSpPr>
        <p:spPr>
          <a:xfrm>
            <a:off x="7828140" y="1473121"/>
            <a:ext cx="1080120" cy="215444"/>
          </a:xfrm>
          <a:prstGeom prst="rect">
            <a:avLst/>
          </a:prstGeom>
          <a:noFill/>
        </p:spPr>
        <p:txBody>
          <a:bodyPr wrap="square" rtlCol="0">
            <a:spAutoFit/>
          </a:bodyPr>
          <a:lstStyle/>
          <a:p>
            <a:pPr defTabSz="914378"/>
            <a:r>
              <a:rPr lang="en-GB" sz="800" dirty="0">
                <a:solidFill>
                  <a:prstClr val="black"/>
                </a:solidFill>
                <a:latin typeface="Arial"/>
              </a:rPr>
              <a:t>Complete</a:t>
            </a:r>
          </a:p>
        </p:txBody>
      </p:sp>
      <p:sp>
        <p:nvSpPr>
          <p:cNvPr id="108" name="Rectangle 107">
            <a:extLst>
              <a:ext uri="{FF2B5EF4-FFF2-40B4-BE49-F238E27FC236}">
                <a16:creationId xmlns:a16="http://schemas.microsoft.com/office/drawing/2014/main" id="{E575E5C2-E349-46EB-8DF7-EACD4F0CF971}"/>
              </a:ext>
            </a:extLst>
          </p:cNvPr>
          <p:cNvSpPr/>
          <p:nvPr/>
        </p:nvSpPr>
        <p:spPr>
          <a:xfrm>
            <a:off x="486959" y="3868670"/>
            <a:ext cx="8266868"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CSSC activity</a:t>
            </a:r>
          </a:p>
        </p:txBody>
      </p:sp>
      <p:sp>
        <p:nvSpPr>
          <p:cNvPr id="109" name="Rectangle 108">
            <a:extLst>
              <a:ext uri="{FF2B5EF4-FFF2-40B4-BE49-F238E27FC236}">
                <a16:creationId xmlns:a16="http://schemas.microsoft.com/office/drawing/2014/main" id="{8853335F-133D-400A-BAF7-720FFE1C4BCB}"/>
              </a:ext>
            </a:extLst>
          </p:cNvPr>
          <p:cNvSpPr/>
          <p:nvPr/>
        </p:nvSpPr>
        <p:spPr>
          <a:xfrm>
            <a:off x="77309" y="3851632"/>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CSSC</a:t>
            </a:r>
          </a:p>
        </p:txBody>
      </p:sp>
      <p:sp>
        <p:nvSpPr>
          <p:cNvPr id="88" name="Rectangle 87">
            <a:extLst>
              <a:ext uri="{FF2B5EF4-FFF2-40B4-BE49-F238E27FC236}">
                <a16:creationId xmlns:a16="http://schemas.microsoft.com/office/drawing/2014/main" id="{710EF058-D3EE-4C9A-85B1-279C1E83FB75}"/>
              </a:ext>
            </a:extLst>
          </p:cNvPr>
          <p:cNvSpPr/>
          <p:nvPr/>
        </p:nvSpPr>
        <p:spPr>
          <a:xfrm>
            <a:off x="65828" y="2545887"/>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 21</a:t>
            </a:r>
          </a:p>
        </p:txBody>
      </p:sp>
      <p:sp>
        <p:nvSpPr>
          <p:cNvPr id="90" name="Rectangle 89">
            <a:extLst>
              <a:ext uri="{FF2B5EF4-FFF2-40B4-BE49-F238E27FC236}">
                <a16:creationId xmlns:a16="http://schemas.microsoft.com/office/drawing/2014/main" id="{11213C6D-FE15-49C6-A1FF-4C196F6F2D94}"/>
              </a:ext>
            </a:extLst>
          </p:cNvPr>
          <p:cNvSpPr/>
          <p:nvPr/>
        </p:nvSpPr>
        <p:spPr>
          <a:xfrm>
            <a:off x="70549" y="1571791"/>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 21</a:t>
            </a:r>
          </a:p>
        </p:txBody>
      </p:sp>
      <p:sp>
        <p:nvSpPr>
          <p:cNvPr id="93" name="Rectangle 92">
            <a:extLst>
              <a:ext uri="{FF2B5EF4-FFF2-40B4-BE49-F238E27FC236}">
                <a16:creationId xmlns:a16="http://schemas.microsoft.com/office/drawing/2014/main" id="{D6036008-7240-4DF0-A180-EB719DA95119}"/>
              </a:ext>
            </a:extLst>
          </p:cNvPr>
          <p:cNvSpPr/>
          <p:nvPr/>
        </p:nvSpPr>
        <p:spPr>
          <a:xfrm>
            <a:off x="65509" y="2221162"/>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10</a:t>
            </a:r>
          </a:p>
        </p:txBody>
      </p:sp>
      <p:sp>
        <p:nvSpPr>
          <p:cNvPr id="94" name="Rectangle 93">
            <a:extLst>
              <a:ext uri="{FF2B5EF4-FFF2-40B4-BE49-F238E27FC236}">
                <a16:creationId xmlns:a16="http://schemas.microsoft.com/office/drawing/2014/main" id="{3761AE02-CF94-4240-9532-DF2517AC2C25}"/>
              </a:ext>
            </a:extLst>
          </p:cNvPr>
          <p:cNvSpPr/>
          <p:nvPr/>
        </p:nvSpPr>
        <p:spPr>
          <a:xfrm>
            <a:off x="65863" y="1895338"/>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9</a:t>
            </a:r>
          </a:p>
        </p:txBody>
      </p:sp>
      <p:sp>
        <p:nvSpPr>
          <p:cNvPr id="95" name="Rectangle 94">
            <a:extLst>
              <a:ext uri="{FF2B5EF4-FFF2-40B4-BE49-F238E27FC236}">
                <a16:creationId xmlns:a16="http://schemas.microsoft.com/office/drawing/2014/main" id="{BA18E39B-4806-4984-9524-FE0B6411BAE9}"/>
              </a:ext>
            </a:extLst>
          </p:cNvPr>
          <p:cNvSpPr/>
          <p:nvPr/>
        </p:nvSpPr>
        <p:spPr>
          <a:xfrm>
            <a:off x="71941" y="1240568"/>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 20</a:t>
            </a:r>
          </a:p>
        </p:txBody>
      </p:sp>
      <p:sp>
        <p:nvSpPr>
          <p:cNvPr id="82" name="Rectangle 81">
            <a:extLst>
              <a:ext uri="{FF2B5EF4-FFF2-40B4-BE49-F238E27FC236}">
                <a16:creationId xmlns:a16="http://schemas.microsoft.com/office/drawing/2014/main" id="{4C60D1A8-8894-44B1-9784-60EBE88A7CD5}"/>
              </a:ext>
            </a:extLst>
          </p:cNvPr>
          <p:cNvSpPr/>
          <p:nvPr/>
        </p:nvSpPr>
        <p:spPr>
          <a:xfrm>
            <a:off x="65594" y="2877571"/>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Retro</a:t>
            </a:r>
          </a:p>
        </p:txBody>
      </p:sp>
      <p:sp>
        <p:nvSpPr>
          <p:cNvPr id="92" name="TextBox 91">
            <a:extLst>
              <a:ext uri="{FF2B5EF4-FFF2-40B4-BE49-F238E27FC236}">
                <a16:creationId xmlns:a16="http://schemas.microsoft.com/office/drawing/2014/main" id="{D0BFD6BE-3A02-4C87-AB2E-72BA44B045D1}"/>
              </a:ext>
            </a:extLst>
          </p:cNvPr>
          <p:cNvSpPr txBox="1"/>
          <p:nvPr/>
        </p:nvSpPr>
        <p:spPr>
          <a:xfrm>
            <a:off x="3204001" y="1513585"/>
            <a:ext cx="784862" cy="276999"/>
          </a:xfrm>
          <a:prstGeom prst="rect">
            <a:avLst/>
          </a:prstGeom>
          <a:noFill/>
        </p:spPr>
        <p:txBody>
          <a:bodyPr wrap="square" rtlCol="0">
            <a:spAutoFit/>
          </a:bodyPr>
          <a:lstStyle/>
          <a:p>
            <a:r>
              <a:rPr lang="en-GB" sz="600" dirty="0">
                <a:solidFill>
                  <a:schemeClr val="bg1"/>
                </a:solidFill>
              </a:rPr>
              <a:t>Scope Approved – August ChMC</a:t>
            </a:r>
          </a:p>
        </p:txBody>
      </p:sp>
      <p:sp>
        <p:nvSpPr>
          <p:cNvPr id="86" name="Rectangle 85">
            <a:extLst>
              <a:ext uri="{FF2B5EF4-FFF2-40B4-BE49-F238E27FC236}">
                <a16:creationId xmlns:a16="http://schemas.microsoft.com/office/drawing/2014/main" id="{17F29ECE-0D28-4DE1-9D8A-458CDD77DAD8}"/>
              </a:ext>
            </a:extLst>
          </p:cNvPr>
          <p:cNvSpPr/>
          <p:nvPr/>
        </p:nvSpPr>
        <p:spPr>
          <a:xfrm>
            <a:off x="65509" y="3200413"/>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a:t>
            </a:r>
          </a:p>
        </p:txBody>
      </p:sp>
      <p:sp>
        <p:nvSpPr>
          <p:cNvPr id="105" name="Rectangle 104">
            <a:extLst>
              <a:ext uri="{FF2B5EF4-FFF2-40B4-BE49-F238E27FC236}">
                <a16:creationId xmlns:a16="http://schemas.microsoft.com/office/drawing/2014/main" id="{B0332613-32D9-4C10-9A1F-2CE535D296BF}"/>
              </a:ext>
            </a:extLst>
          </p:cNvPr>
          <p:cNvSpPr/>
          <p:nvPr/>
        </p:nvSpPr>
        <p:spPr>
          <a:xfrm>
            <a:off x="68584" y="3526237"/>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Major</a:t>
            </a:r>
          </a:p>
        </p:txBody>
      </p:sp>
      <p:sp>
        <p:nvSpPr>
          <p:cNvPr id="118" name="Rectangle 117">
            <a:extLst>
              <a:ext uri="{FF2B5EF4-FFF2-40B4-BE49-F238E27FC236}">
                <a16:creationId xmlns:a16="http://schemas.microsoft.com/office/drawing/2014/main" id="{6B300F54-C795-4216-BACF-3C269CCDE6E6}"/>
              </a:ext>
            </a:extLst>
          </p:cNvPr>
          <p:cNvSpPr/>
          <p:nvPr/>
        </p:nvSpPr>
        <p:spPr>
          <a:xfrm>
            <a:off x="487336" y="1261046"/>
            <a:ext cx="1494002"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750" b="1" dirty="0">
              <a:solidFill>
                <a:prstClr val="white"/>
              </a:solidFill>
              <a:latin typeface="Arial"/>
            </a:endParaRPr>
          </a:p>
        </p:txBody>
      </p:sp>
      <p:sp>
        <p:nvSpPr>
          <p:cNvPr id="120" name="Rectangle 119">
            <a:extLst>
              <a:ext uri="{FF2B5EF4-FFF2-40B4-BE49-F238E27FC236}">
                <a16:creationId xmlns:a16="http://schemas.microsoft.com/office/drawing/2014/main" id="{8D2756C6-3BDC-4400-8734-7190E0E34391}"/>
              </a:ext>
            </a:extLst>
          </p:cNvPr>
          <p:cNvSpPr/>
          <p:nvPr/>
        </p:nvSpPr>
        <p:spPr>
          <a:xfrm>
            <a:off x="484685" y="2897840"/>
            <a:ext cx="1713914"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POC</a:t>
            </a:r>
          </a:p>
        </p:txBody>
      </p:sp>
      <p:sp>
        <p:nvSpPr>
          <p:cNvPr id="128" name="Rectangle 127">
            <a:extLst>
              <a:ext uri="{FF2B5EF4-FFF2-40B4-BE49-F238E27FC236}">
                <a16:creationId xmlns:a16="http://schemas.microsoft.com/office/drawing/2014/main" id="{B7BFDFA7-9E5D-4AB3-8CAD-E7800232CAE1}"/>
              </a:ext>
            </a:extLst>
          </p:cNvPr>
          <p:cNvSpPr/>
          <p:nvPr/>
        </p:nvSpPr>
        <p:spPr>
          <a:xfrm>
            <a:off x="493443" y="1592243"/>
            <a:ext cx="4121992"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750" b="1" dirty="0">
              <a:solidFill>
                <a:prstClr val="white"/>
              </a:solidFill>
              <a:latin typeface="Arial"/>
            </a:endParaRPr>
          </a:p>
        </p:txBody>
      </p:sp>
      <p:sp>
        <p:nvSpPr>
          <p:cNvPr id="129" name="Rectangle 128">
            <a:extLst>
              <a:ext uri="{FF2B5EF4-FFF2-40B4-BE49-F238E27FC236}">
                <a16:creationId xmlns:a16="http://schemas.microsoft.com/office/drawing/2014/main" id="{1769EB19-EC0C-4F10-8243-4C1CEE8638A6}"/>
              </a:ext>
            </a:extLst>
          </p:cNvPr>
          <p:cNvSpPr/>
          <p:nvPr/>
        </p:nvSpPr>
        <p:spPr>
          <a:xfrm>
            <a:off x="1275309" y="1911719"/>
            <a:ext cx="1512799"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      </a:t>
            </a:r>
          </a:p>
        </p:txBody>
      </p:sp>
      <p:sp>
        <p:nvSpPr>
          <p:cNvPr id="130" name="Rectangle 129">
            <a:extLst>
              <a:ext uri="{FF2B5EF4-FFF2-40B4-BE49-F238E27FC236}">
                <a16:creationId xmlns:a16="http://schemas.microsoft.com/office/drawing/2014/main" id="{9D8E96A3-10A3-4335-B262-CE4CE2DEC2E0}"/>
              </a:ext>
            </a:extLst>
          </p:cNvPr>
          <p:cNvSpPr/>
          <p:nvPr/>
        </p:nvSpPr>
        <p:spPr>
          <a:xfrm>
            <a:off x="2600413" y="2233654"/>
            <a:ext cx="1309643" cy="2295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rPr>
              <a:t>      Potential Activity</a:t>
            </a:r>
          </a:p>
        </p:txBody>
      </p:sp>
      <p:sp>
        <p:nvSpPr>
          <p:cNvPr id="131" name="Rectangle 130">
            <a:extLst>
              <a:ext uri="{FF2B5EF4-FFF2-40B4-BE49-F238E27FC236}">
                <a16:creationId xmlns:a16="http://schemas.microsoft.com/office/drawing/2014/main" id="{69BE6B0D-6145-4B40-A7BB-697699B9F9D6}"/>
              </a:ext>
            </a:extLst>
          </p:cNvPr>
          <p:cNvSpPr/>
          <p:nvPr/>
        </p:nvSpPr>
        <p:spPr>
          <a:xfrm>
            <a:off x="1278844" y="2558942"/>
            <a:ext cx="4341200" cy="2295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750" b="1" dirty="0">
              <a:solidFill>
                <a:prstClr val="white"/>
              </a:solidFill>
              <a:latin typeface="Arial"/>
            </a:endParaRPr>
          </a:p>
        </p:txBody>
      </p:sp>
      <p:sp>
        <p:nvSpPr>
          <p:cNvPr id="132" name="Rectangle 131">
            <a:extLst>
              <a:ext uri="{FF2B5EF4-FFF2-40B4-BE49-F238E27FC236}">
                <a16:creationId xmlns:a16="http://schemas.microsoft.com/office/drawing/2014/main" id="{104B12FE-0942-4EF5-A9AE-6368D2E1DB5A}"/>
              </a:ext>
            </a:extLst>
          </p:cNvPr>
          <p:cNvSpPr/>
          <p:nvPr/>
        </p:nvSpPr>
        <p:spPr>
          <a:xfrm>
            <a:off x="3368848" y="3220063"/>
            <a:ext cx="5377026" cy="2295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rPr>
              <a:t>Potential Activity – Minor Releases</a:t>
            </a:r>
          </a:p>
        </p:txBody>
      </p:sp>
      <p:sp>
        <p:nvSpPr>
          <p:cNvPr id="133" name="Rectangle 132">
            <a:extLst>
              <a:ext uri="{FF2B5EF4-FFF2-40B4-BE49-F238E27FC236}">
                <a16:creationId xmlns:a16="http://schemas.microsoft.com/office/drawing/2014/main" id="{49883D13-632B-45B7-A235-7A346BAEE365}"/>
              </a:ext>
            </a:extLst>
          </p:cNvPr>
          <p:cNvSpPr/>
          <p:nvPr/>
        </p:nvSpPr>
        <p:spPr>
          <a:xfrm>
            <a:off x="3676807" y="3543807"/>
            <a:ext cx="5083502" cy="2295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rPr>
              <a:t>Potential Activity – </a:t>
            </a:r>
            <a:r>
              <a:rPr lang="en-GB" sz="750" b="1">
                <a:solidFill>
                  <a:prstClr val="white"/>
                </a:solidFill>
              </a:rPr>
              <a:t>Major Releases</a:t>
            </a:r>
            <a:endParaRPr lang="en-GB" sz="750" b="1" dirty="0">
              <a:solidFill>
                <a:prstClr val="white"/>
              </a:solidFill>
            </a:endParaRPr>
          </a:p>
        </p:txBody>
      </p:sp>
      <p:cxnSp>
        <p:nvCxnSpPr>
          <p:cNvPr id="5" name="Straight Connector 4">
            <a:extLst>
              <a:ext uri="{FF2B5EF4-FFF2-40B4-BE49-F238E27FC236}">
                <a16:creationId xmlns:a16="http://schemas.microsoft.com/office/drawing/2014/main" id="{23530592-5B76-4FC2-832D-FDABC09EE49E}"/>
              </a:ext>
            </a:extLst>
          </p:cNvPr>
          <p:cNvCxnSpPr>
            <a:cxnSpLocks/>
          </p:cNvCxnSpPr>
          <p:nvPr/>
        </p:nvCxnSpPr>
        <p:spPr>
          <a:xfrm>
            <a:off x="2035297" y="1196287"/>
            <a:ext cx="15248" cy="3299271"/>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34" name="TextBox 133">
            <a:extLst>
              <a:ext uri="{FF2B5EF4-FFF2-40B4-BE49-F238E27FC236}">
                <a16:creationId xmlns:a16="http://schemas.microsoft.com/office/drawing/2014/main" id="{82024DBD-31BF-44A7-BB97-C867BE86AA80}"/>
              </a:ext>
            </a:extLst>
          </p:cNvPr>
          <p:cNvSpPr txBox="1"/>
          <p:nvPr/>
        </p:nvSpPr>
        <p:spPr>
          <a:xfrm>
            <a:off x="598660" y="2547508"/>
            <a:ext cx="773423" cy="369332"/>
          </a:xfrm>
          <a:prstGeom prst="rect">
            <a:avLst/>
          </a:prstGeom>
          <a:noFill/>
        </p:spPr>
        <p:txBody>
          <a:bodyPr wrap="square" rtlCol="0">
            <a:spAutoFit/>
          </a:bodyPr>
          <a:lstStyle/>
          <a:p>
            <a:r>
              <a:rPr lang="en-GB" sz="600" dirty="0"/>
              <a:t>Scope Approved  Nov 2020 </a:t>
            </a:r>
            <a:r>
              <a:rPr lang="en-GB" sz="600" dirty="0" err="1"/>
              <a:t>eChMC</a:t>
            </a:r>
            <a:endParaRPr lang="en-GB" sz="600" dirty="0"/>
          </a:p>
        </p:txBody>
      </p:sp>
      <p:sp>
        <p:nvSpPr>
          <p:cNvPr id="137" name="TextBox 136">
            <a:extLst>
              <a:ext uri="{FF2B5EF4-FFF2-40B4-BE49-F238E27FC236}">
                <a16:creationId xmlns:a16="http://schemas.microsoft.com/office/drawing/2014/main" id="{DEB05F2E-9A94-40F6-ACF3-ACE3E79B3557}"/>
              </a:ext>
            </a:extLst>
          </p:cNvPr>
          <p:cNvSpPr txBox="1"/>
          <p:nvPr/>
        </p:nvSpPr>
        <p:spPr>
          <a:xfrm>
            <a:off x="620605" y="1910442"/>
            <a:ext cx="773423" cy="276999"/>
          </a:xfrm>
          <a:prstGeom prst="rect">
            <a:avLst/>
          </a:prstGeom>
          <a:noFill/>
        </p:spPr>
        <p:txBody>
          <a:bodyPr wrap="square" rtlCol="0">
            <a:spAutoFit/>
          </a:bodyPr>
          <a:lstStyle/>
          <a:p>
            <a:r>
              <a:rPr lang="en-GB" sz="600" dirty="0"/>
              <a:t>Scope Approved  Nov 2020 ChMC</a:t>
            </a:r>
          </a:p>
        </p:txBody>
      </p:sp>
      <p:sp>
        <p:nvSpPr>
          <p:cNvPr id="138" name="5-Point Star 120">
            <a:extLst>
              <a:ext uri="{FF2B5EF4-FFF2-40B4-BE49-F238E27FC236}">
                <a16:creationId xmlns:a16="http://schemas.microsoft.com/office/drawing/2014/main" id="{1E82E44F-3F35-4541-9851-3DAFC8132F54}"/>
              </a:ext>
            </a:extLst>
          </p:cNvPr>
          <p:cNvSpPr/>
          <p:nvPr/>
        </p:nvSpPr>
        <p:spPr>
          <a:xfrm>
            <a:off x="1331516" y="2590967"/>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39" name="5-Point Star 144">
            <a:extLst>
              <a:ext uri="{FF2B5EF4-FFF2-40B4-BE49-F238E27FC236}">
                <a16:creationId xmlns:a16="http://schemas.microsoft.com/office/drawing/2014/main" id="{49152C88-918A-460C-802F-C2104E012932}"/>
              </a:ext>
            </a:extLst>
          </p:cNvPr>
          <p:cNvSpPr/>
          <p:nvPr/>
        </p:nvSpPr>
        <p:spPr>
          <a:xfrm>
            <a:off x="1326508" y="1944165"/>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40" name="TextBox 139">
            <a:extLst>
              <a:ext uri="{FF2B5EF4-FFF2-40B4-BE49-F238E27FC236}">
                <a16:creationId xmlns:a16="http://schemas.microsoft.com/office/drawing/2014/main" id="{A0761DC3-C703-49FD-B071-132C0EA3A7CA}"/>
              </a:ext>
            </a:extLst>
          </p:cNvPr>
          <p:cNvSpPr txBox="1"/>
          <p:nvPr/>
        </p:nvSpPr>
        <p:spPr>
          <a:xfrm>
            <a:off x="1955437" y="2219550"/>
            <a:ext cx="773423" cy="276999"/>
          </a:xfrm>
          <a:prstGeom prst="rect">
            <a:avLst/>
          </a:prstGeom>
          <a:noFill/>
        </p:spPr>
        <p:txBody>
          <a:bodyPr wrap="square" rtlCol="0">
            <a:spAutoFit/>
          </a:bodyPr>
          <a:lstStyle/>
          <a:p>
            <a:r>
              <a:rPr lang="en-GB" sz="600" dirty="0"/>
              <a:t>Scope Approval  Mar 2021 ChMC</a:t>
            </a:r>
          </a:p>
        </p:txBody>
      </p:sp>
      <p:sp>
        <p:nvSpPr>
          <p:cNvPr id="141" name="5-Point Star 144">
            <a:extLst>
              <a:ext uri="{FF2B5EF4-FFF2-40B4-BE49-F238E27FC236}">
                <a16:creationId xmlns:a16="http://schemas.microsoft.com/office/drawing/2014/main" id="{D1C59439-5335-4A41-9A4D-B09C263BC9D0}"/>
              </a:ext>
            </a:extLst>
          </p:cNvPr>
          <p:cNvSpPr/>
          <p:nvPr/>
        </p:nvSpPr>
        <p:spPr>
          <a:xfrm>
            <a:off x="2631625" y="226168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44" name="TextBox 143">
            <a:extLst>
              <a:ext uri="{FF2B5EF4-FFF2-40B4-BE49-F238E27FC236}">
                <a16:creationId xmlns:a16="http://schemas.microsoft.com/office/drawing/2014/main" id="{2E252326-604C-4055-BBD2-DA65F057E069}"/>
              </a:ext>
            </a:extLst>
          </p:cNvPr>
          <p:cNvSpPr txBox="1"/>
          <p:nvPr/>
        </p:nvSpPr>
        <p:spPr>
          <a:xfrm>
            <a:off x="792494" y="1573821"/>
            <a:ext cx="673704" cy="369332"/>
          </a:xfrm>
          <a:prstGeom prst="rect">
            <a:avLst/>
          </a:prstGeom>
          <a:noFill/>
        </p:spPr>
        <p:txBody>
          <a:bodyPr wrap="square" rtlCol="0">
            <a:spAutoFit/>
          </a:bodyPr>
          <a:lstStyle/>
          <a:p>
            <a:r>
              <a:rPr lang="en-GB" sz="600" dirty="0">
                <a:solidFill>
                  <a:schemeClr val="bg1"/>
                </a:solidFill>
              </a:rPr>
              <a:t>EQR Approved  </a:t>
            </a:r>
          </a:p>
          <a:p>
            <a:r>
              <a:rPr lang="en-GB" sz="600" dirty="0">
                <a:solidFill>
                  <a:schemeClr val="bg1"/>
                </a:solidFill>
              </a:rPr>
              <a:t>Sep ChMC</a:t>
            </a:r>
          </a:p>
        </p:txBody>
      </p:sp>
      <p:sp>
        <p:nvSpPr>
          <p:cNvPr id="146" name="5-Point Star 144">
            <a:extLst>
              <a:ext uri="{FF2B5EF4-FFF2-40B4-BE49-F238E27FC236}">
                <a16:creationId xmlns:a16="http://schemas.microsoft.com/office/drawing/2014/main" id="{AD3C1B96-EAB9-48D0-BED8-DF5F4B9AE238}"/>
              </a:ext>
            </a:extLst>
          </p:cNvPr>
          <p:cNvSpPr/>
          <p:nvPr/>
        </p:nvSpPr>
        <p:spPr>
          <a:xfrm>
            <a:off x="528700" y="1612438"/>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83" name="Rectangle 82">
            <a:extLst>
              <a:ext uri="{FF2B5EF4-FFF2-40B4-BE49-F238E27FC236}">
                <a16:creationId xmlns:a16="http://schemas.microsoft.com/office/drawing/2014/main" id="{8FFB3520-C213-4691-8ECC-AC2050A3AB9D}"/>
              </a:ext>
            </a:extLst>
          </p:cNvPr>
          <p:cNvSpPr/>
          <p:nvPr/>
        </p:nvSpPr>
        <p:spPr>
          <a:xfrm>
            <a:off x="71835" y="417745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Retro</a:t>
            </a:r>
          </a:p>
        </p:txBody>
      </p:sp>
      <p:sp>
        <p:nvSpPr>
          <p:cNvPr id="84" name="5-Point Star 144">
            <a:extLst>
              <a:ext uri="{FF2B5EF4-FFF2-40B4-BE49-F238E27FC236}">
                <a16:creationId xmlns:a16="http://schemas.microsoft.com/office/drawing/2014/main" id="{6A96FC9A-1A71-4E2E-AB94-3FB82733B4B3}"/>
              </a:ext>
            </a:extLst>
          </p:cNvPr>
          <p:cNvSpPr/>
          <p:nvPr/>
        </p:nvSpPr>
        <p:spPr>
          <a:xfrm>
            <a:off x="1907090" y="258409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85" name="TextBox 84">
            <a:extLst>
              <a:ext uri="{FF2B5EF4-FFF2-40B4-BE49-F238E27FC236}">
                <a16:creationId xmlns:a16="http://schemas.microsoft.com/office/drawing/2014/main" id="{38050924-9A67-414A-AD14-D086E34F3FC7}"/>
              </a:ext>
            </a:extLst>
          </p:cNvPr>
          <p:cNvSpPr txBox="1"/>
          <p:nvPr/>
        </p:nvSpPr>
        <p:spPr>
          <a:xfrm>
            <a:off x="2185838" y="2572552"/>
            <a:ext cx="673704" cy="276999"/>
          </a:xfrm>
          <a:prstGeom prst="rect">
            <a:avLst/>
          </a:prstGeom>
          <a:noFill/>
        </p:spPr>
        <p:txBody>
          <a:bodyPr wrap="square" rtlCol="0">
            <a:spAutoFit/>
          </a:bodyPr>
          <a:lstStyle/>
          <a:p>
            <a:r>
              <a:rPr lang="en-GB" sz="600" dirty="0">
                <a:solidFill>
                  <a:schemeClr val="bg1"/>
                </a:solidFill>
              </a:rPr>
              <a:t>EQR Approval  </a:t>
            </a:r>
          </a:p>
          <a:p>
            <a:r>
              <a:rPr lang="en-GB" sz="600" dirty="0">
                <a:solidFill>
                  <a:schemeClr val="bg1"/>
                </a:solidFill>
              </a:rPr>
              <a:t>Jan ChMC</a:t>
            </a:r>
          </a:p>
        </p:txBody>
      </p:sp>
      <p:sp>
        <p:nvSpPr>
          <p:cNvPr id="87" name="Rectangle 86">
            <a:extLst>
              <a:ext uri="{FF2B5EF4-FFF2-40B4-BE49-F238E27FC236}">
                <a16:creationId xmlns:a16="http://schemas.microsoft.com/office/drawing/2014/main" id="{5B0E5056-F03C-4787-AFDC-CE30B9F3716A}"/>
              </a:ext>
            </a:extLst>
          </p:cNvPr>
          <p:cNvSpPr/>
          <p:nvPr/>
        </p:nvSpPr>
        <p:spPr>
          <a:xfrm>
            <a:off x="1508084" y="4192522"/>
            <a:ext cx="7245744" cy="22950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rPr>
              <a:t>Potential Activity</a:t>
            </a:r>
          </a:p>
        </p:txBody>
      </p:sp>
      <p:sp>
        <p:nvSpPr>
          <p:cNvPr id="89" name="5-Point Star 144">
            <a:extLst>
              <a:ext uri="{FF2B5EF4-FFF2-40B4-BE49-F238E27FC236}">
                <a16:creationId xmlns:a16="http://schemas.microsoft.com/office/drawing/2014/main" id="{906387A1-FB44-478C-AAF7-010BA516AF7D}"/>
              </a:ext>
            </a:extLst>
          </p:cNvPr>
          <p:cNvSpPr/>
          <p:nvPr/>
        </p:nvSpPr>
        <p:spPr>
          <a:xfrm>
            <a:off x="1550775" y="1627385"/>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91" name="TextBox 90">
            <a:extLst>
              <a:ext uri="{FF2B5EF4-FFF2-40B4-BE49-F238E27FC236}">
                <a16:creationId xmlns:a16="http://schemas.microsoft.com/office/drawing/2014/main" id="{0D8FC617-6AF4-4AAF-9E1C-EB2FC37D389F}"/>
              </a:ext>
            </a:extLst>
          </p:cNvPr>
          <p:cNvSpPr txBox="1"/>
          <p:nvPr/>
        </p:nvSpPr>
        <p:spPr>
          <a:xfrm>
            <a:off x="1801396" y="1588477"/>
            <a:ext cx="673704" cy="369332"/>
          </a:xfrm>
          <a:prstGeom prst="rect">
            <a:avLst/>
          </a:prstGeom>
          <a:noFill/>
        </p:spPr>
        <p:txBody>
          <a:bodyPr wrap="square" rtlCol="0">
            <a:spAutoFit/>
          </a:bodyPr>
          <a:lstStyle/>
          <a:p>
            <a:r>
              <a:rPr lang="en-GB" sz="600" dirty="0">
                <a:solidFill>
                  <a:schemeClr val="bg1"/>
                </a:solidFill>
              </a:rPr>
              <a:t>BER Approved  </a:t>
            </a:r>
          </a:p>
          <a:p>
            <a:r>
              <a:rPr lang="en-GB" sz="600" dirty="0">
                <a:solidFill>
                  <a:schemeClr val="bg1"/>
                </a:solidFill>
              </a:rPr>
              <a:t>Dec ChMC</a:t>
            </a:r>
          </a:p>
        </p:txBody>
      </p:sp>
    </p:spTree>
    <p:extLst>
      <p:ext uri="{BB962C8B-B14F-4D97-AF65-F5344CB8AC3E}">
        <p14:creationId xmlns:p14="http://schemas.microsoft.com/office/powerpoint/2010/main" val="6507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extLst/>
          </p:nvPr>
        </p:nvGraphicFramePr>
        <p:xfrm>
          <a:off x="107504" y="563441"/>
          <a:ext cx="8928993" cy="4159695"/>
        </p:xfrm>
        <a:graphic>
          <a:graphicData uri="http://schemas.openxmlformats.org/drawingml/2006/table">
            <a:tbl>
              <a:tblPr/>
              <a:tblGrid>
                <a:gridCol w="578297">
                  <a:extLst>
                    <a:ext uri="{9D8B030D-6E8A-4147-A177-3AD203B41FA5}">
                      <a16:colId xmlns:a16="http://schemas.microsoft.com/office/drawing/2014/main" val="594677324"/>
                    </a:ext>
                  </a:extLst>
                </a:gridCol>
                <a:gridCol w="350875">
                  <a:extLst>
                    <a:ext uri="{9D8B030D-6E8A-4147-A177-3AD203B41FA5}">
                      <a16:colId xmlns:a16="http://schemas.microsoft.com/office/drawing/2014/main" val="1212485833"/>
                    </a:ext>
                  </a:extLst>
                </a:gridCol>
                <a:gridCol w="3999669">
                  <a:extLst>
                    <a:ext uri="{9D8B030D-6E8A-4147-A177-3AD203B41FA5}">
                      <a16:colId xmlns:a16="http://schemas.microsoft.com/office/drawing/2014/main" val="2588561940"/>
                    </a:ext>
                  </a:extLst>
                </a:gridCol>
                <a:gridCol w="1092994">
                  <a:extLst>
                    <a:ext uri="{9D8B030D-6E8A-4147-A177-3AD203B41FA5}">
                      <a16:colId xmlns:a16="http://schemas.microsoft.com/office/drawing/2014/main" val="20003"/>
                    </a:ext>
                  </a:extLst>
                </a:gridCol>
                <a:gridCol w="1021556">
                  <a:extLst>
                    <a:ext uri="{9D8B030D-6E8A-4147-A177-3AD203B41FA5}">
                      <a16:colId xmlns:a16="http://schemas.microsoft.com/office/drawing/2014/main" val="198435945"/>
                    </a:ext>
                  </a:extLst>
                </a:gridCol>
                <a:gridCol w="781526">
                  <a:extLst>
                    <a:ext uri="{9D8B030D-6E8A-4147-A177-3AD203B41FA5}">
                      <a16:colId xmlns:a16="http://schemas.microsoft.com/office/drawing/2014/main" val="2619778090"/>
                    </a:ext>
                  </a:extLst>
                </a:gridCol>
                <a:gridCol w="1104076">
                  <a:extLst>
                    <a:ext uri="{9D8B030D-6E8A-4147-A177-3AD203B41FA5}">
                      <a16:colId xmlns:a16="http://schemas.microsoft.com/office/drawing/2014/main" val="1022559495"/>
                    </a:ext>
                  </a:extLst>
                </a:gridCol>
              </a:tblGrid>
              <a:tr h="301546">
                <a:tc>
                  <a:txBody>
                    <a:bodyPr/>
                    <a:lstStyle/>
                    <a:p>
                      <a:pPr algn="ctr" fontAlgn="ctr"/>
                      <a:r>
                        <a:rPr lang="en-GB" sz="700" b="1" i="0" u="none" strike="noStrike" dirty="0">
                          <a:solidFill>
                            <a:srgbClr val="FFFFFF"/>
                          </a:solidFill>
                          <a:effectLst/>
                          <a:latin typeface="+mn-lt"/>
                        </a:rPr>
                        <a:t>Confirmed Release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XRN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Change Title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Current Status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UK Link Release Date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Complexity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Finance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915720419"/>
                  </a:ext>
                </a:extLst>
              </a:tr>
              <a:tr h="213611">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i="0" u="none" strike="noStrike" kern="1200" dirty="0">
                          <a:solidFill>
                            <a:schemeClr val="tx1"/>
                          </a:solidFill>
                          <a:effectLst/>
                          <a:latin typeface="+mn-lt"/>
                          <a:ea typeface="+mn-ea"/>
                          <a:cs typeface="+mn-cs"/>
                        </a:rPr>
                        <a:t>Jun 2020</a:t>
                      </a:r>
                    </a:p>
                    <a:p>
                      <a:pPr marL="0" algn="ctr" defTabSz="914400" rtl="0" eaLnBrk="1" fontAlgn="ctr" latinLnBrk="0" hangingPunct="1"/>
                      <a:endParaRPr lang="en-GB" sz="700" b="1"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4865</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Amendment to Treatment and Reporting of CYCL Reads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r>
                        <a:rPr lang="en-US" sz="700" b="0" i="0" u="none" strike="noStrike" baseline="0" dirty="0">
                          <a:solidFill>
                            <a:schemeClr val="tx1"/>
                          </a:solidFill>
                          <a:effectLst/>
                          <a:latin typeface="+mn-lt"/>
                        </a:rPr>
                        <a:t> </a:t>
                      </a:r>
                      <a:endParaRPr lang="en-US" sz="700" b="0" i="0" u="none" strike="noStrike" dirty="0">
                        <a:solidFill>
                          <a:schemeClr val="tx1"/>
                        </a:solidFill>
                        <a:effectLst/>
                        <a:latin typeface="+mn-lt"/>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June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 / DN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13611">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 / DN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7145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Requirement to Inform Shipper of Meter Link Code Change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7432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4932</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a:t>
                      </a:r>
                      <a:r>
                        <a:rPr lang="en-US" sz="700" b="1" i="0" u="none" strike="noStrike" kern="1200" dirty="0">
                          <a:solidFill>
                            <a:schemeClr val="tx1"/>
                          </a:solidFill>
                          <a:effectLst/>
                          <a:latin typeface="+mn-lt"/>
                          <a:ea typeface="+mn-ea"/>
                          <a:cs typeface="+mn-cs"/>
                        </a:rPr>
                        <a:t>MOD0681S</a:t>
                      </a:r>
                      <a:r>
                        <a:rPr lang="en-US" sz="700" b="0" i="0" u="none" strike="noStrike" kern="1200" dirty="0">
                          <a:solidFill>
                            <a:schemeClr val="tx1"/>
                          </a:solidFill>
                          <a:effectLst/>
                          <a:latin typeface="+mn-lt"/>
                          <a:ea typeface="+mn-ea"/>
                          <a:cs typeface="+mn-cs"/>
                        </a:rPr>
                        <a:t>)</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Shipper / DN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785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 of Customer Contact Details to Transporters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IGT / DN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7432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4888</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Removing</a:t>
                      </a:r>
                      <a:r>
                        <a:rPr lang="en-US" sz="700" b="0" i="0" u="none" strike="noStrike" kern="1200" baseline="0" dirty="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IGT</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207725">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4780b</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B</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2020</a:t>
                      </a:r>
                      <a:endParaRPr lang="en-GB" sz="700" b="0" i="0" u="sng" strike="sngStrike" kern="1200" dirty="0">
                        <a:solidFill>
                          <a:srgbClr val="FF0000"/>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kern="1200" dirty="0">
                          <a:solidFill>
                            <a:schemeClr val="tx1"/>
                          </a:solidFill>
                          <a:latin typeface="+mn-lt"/>
                          <a:ea typeface="+mn-ea"/>
                          <a:cs typeface="Calibri" panose="020F0502020204030204" pitchFamily="34" charset="0"/>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218305">
                <a:tc rowSpan="2">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CSSC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Capture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tbc - June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kern="1200" dirty="0">
                          <a:solidFill>
                            <a:schemeClr val="tx1"/>
                          </a:solidFill>
                          <a:latin typeface="+mn-lt"/>
                          <a:ea typeface="+mn-ea"/>
                          <a:cs typeface="Calibri" panose="020F0502020204030204" pitchFamily="34" charset="0"/>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1919013"/>
                  </a:ext>
                </a:extLst>
              </a:tr>
              <a:tr h="218305">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tbc 2022</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N/A</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kern="1200" dirty="0">
                          <a:solidFill>
                            <a:schemeClr val="tx1"/>
                          </a:solidFill>
                          <a:latin typeface="+mn-lt"/>
                          <a:ea typeface="+mn-ea"/>
                          <a:cs typeface="Calibri" panose="020F0502020204030204" pitchFamily="34" charset="0"/>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201070">
                <a:tc>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Retro</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4914</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Retro Proof of Concept</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Standalone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N/A</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DN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23085">
                <a:tc rowSpan="4">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Nov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5014</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Hydeploy Live Trial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Northern/DN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683201"/>
                  </a:ext>
                </a:extLst>
              </a:tr>
              <a:tr h="359999">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4897/ 4899</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Contact details – resolution of deleted contact details and PSR data at change of shipper event</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508332"/>
                  </a:ext>
                </a:extLst>
              </a:tr>
              <a:tr h="179504">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4801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Additional info into DES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Medium</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485088"/>
                  </a:ext>
                </a:extLst>
              </a:tr>
              <a:tr h="285314">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4871b</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Ratchet regime changes part B</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DN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788186"/>
                  </a:ext>
                </a:extLst>
              </a:tr>
              <a:tr h="285314">
                <a:tc rowSpan="2">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MiR Drop 8</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5181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dirty="0"/>
                        <a:t>Acceptance of consumption adjustments where meter point moved after meter set to dead</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Small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MiR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363663"/>
                  </a:ext>
                </a:extLst>
              </a:tr>
              <a:tr h="285314">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5118 / 5174</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dirty="0"/>
                        <a:t>Service sustaining activity – Change how actual MR data is populated in UK Link / </a:t>
                      </a:r>
                      <a:r>
                        <a:rPr lang="en-GB" sz="700" kern="1200" dirty="0">
                          <a:solidFill>
                            <a:schemeClr val="tx1"/>
                          </a:solidFill>
                          <a:effectLst/>
                          <a:latin typeface="+mn-lt"/>
                          <a:ea typeface="+mn-ea"/>
                          <a:cs typeface="+mn-cs"/>
                        </a:rPr>
                        <a:t>Agreed FINT Replacement Reads Incorrectly Triggering Rolling AQ Calculation</a:t>
                      </a:r>
                      <a:endParaRPr lang="en-GB" sz="700" dirty="0"/>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Nov 2020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b="0" i="0" dirty="0"/>
                        <a:t>Small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b="0" i="0" dirty="0"/>
                        <a:t>MiR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432419"/>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183412"/>
            <a:ext cx="8688388" cy="231258"/>
          </a:xfrm>
        </p:spPr>
        <p:txBody>
          <a:bodyPr>
            <a:normAutofit fontScale="90000"/>
          </a:bodyPr>
          <a:lstStyle/>
          <a:p>
            <a:r>
              <a:rPr lang="en-GB" sz="2400" dirty="0"/>
              <a:t>UK Link Allocated Changes – In Delivery</a:t>
            </a:r>
          </a:p>
        </p:txBody>
      </p:sp>
    </p:spTree>
    <p:extLst>
      <p:ext uri="{BB962C8B-B14F-4D97-AF65-F5344CB8AC3E}">
        <p14:creationId xmlns:p14="http://schemas.microsoft.com/office/powerpoint/2010/main" val="15638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8FD0-A1E3-42BD-85DF-F633B83F79D9}"/>
              </a:ext>
            </a:extLst>
          </p:cNvPr>
          <p:cNvSpPr>
            <a:spLocks noGrp="1"/>
          </p:cNvSpPr>
          <p:nvPr>
            <p:ph type="title"/>
          </p:nvPr>
        </p:nvSpPr>
        <p:spPr>
          <a:xfrm>
            <a:off x="457199" y="1"/>
            <a:ext cx="8229600" cy="637580"/>
          </a:xfrm>
        </p:spPr>
        <p:txBody>
          <a:bodyPr>
            <a:normAutofit/>
          </a:bodyPr>
          <a:lstStyle/>
          <a:p>
            <a:r>
              <a:rPr lang="en-GB" sz="2175" dirty="0"/>
              <a:t>UK Link Allocated Change - Continued</a:t>
            </a:r>
          </a:p>
        </p:txBody>
      </p:sp>
      <p:graphicFrame>
        <p:nvGraphicFramePr>
          <p:cNvPr id="4" name="Table 3">
            <a:extLst>
              <a:ext uri="{FF2B5EF4-FFF2-40B4-BE49-F238E27FC236}">
                <a16:creationId xmlns:a16="http://schemas.microsoft.com/office/drawing/2014/main" id="{A8EFEF5F-43E0-4D2F-8C98-415825738A8D}"/>
              </a:ext>
            </a:extLst>
          </p:cNvPr>
          <p:cNvGraphicFramePr>
            <a:graphicFrameLocks noGrp="1"/>
          </p:cNvGraphicFramePr>
          <p:nvPr>
            <p:extLst/>
          </p:nvPr>
        </p:nvGraphicFramePr>
        <p:xfrm>
          <a:off x="107504" y="534671"/>
          <a:ext cx="8928993" cy="3193254"/>
        </p:xfrm>
        <a:graphic>
          <a:graphicData uri="http://schemas.openxmlformats.org/drawingml/2006/table">
            <a:tbl>
              <a:tblPr/>
              <a:tblGrid>
                <a:gridCol w="578297">
                  <a:extLst>
                    <a:ext uri="{9D8B030D-6E8A-4147-A177-3AD203B41FA5}">
                      <a16:colId xmlns:a16="http://schemas.microsoft.com/office/drawing/2014/main" val="3610882516"/>
                    </a:ext>
                  </a:extLst>
                </a:gridCol>
                <a:gridCol w="350875">
                  <a:extLst>
                    <a:ext uri="{9D8B030D-6E8A-4147-A177-3AD203B41FA5}">
                      <a16:colId xmlns:a16="http://schemas.microsoft.com/office/drawing/2014/main" val="382514539"/>
                    </a:ext>
                  </a:extLst>
                </a:gridCol>
                <a:gridCol w="4214593">
                  <a:extLst>
                    <a:ext uri="{9D8B030D-6E8A-4147-A177-3AD203B41FA5}">
                      <a16:colId xmlns:a16="http://schemas.microsoft.com/office/drawing/2014/main" val="2159685248"/>
                    </a:ext>
                  </a:extLst>
                </a:gridCol>
                <a:gridCol w="878070">
                  <a:extLst>
                    <a:ext uri="{9D8B030D-6E8A-4147-A177-3AD203B41FA5}">
                      <a16:colId xmlns:a16="http://schemas.microsoft.com/office/drawing/2014/main" val="499347514"/>
                    </a:ext>
                  </a:extLst>
                </a:gridCol>
                <a:gridCol w="1021556">
                  <a:extLst>
                    <a:ext uri="{9D8B030D-6E8A-4147-A177-3AD203B41FA5}">
                      <a16:colId xmlns:a16="http://schemas.microsoft.com/office/drawing/2014/main" val="698985440"/>
                    </a:ext>
                  </a:extLst>
                </a:gridCol>
                <a:gridCol w="781526">
                  <a:extLst>
                    <a:ext uri="{9D8B030D-6E8A-4147-A177-3AD203B41FA5}">
                      <a16:colId xmlns:a16="http://schemas.microsoft.com/office/drawing/2014/main" val="4100469914"/>
                    </a:ext>
                  </a:extLst>
                </a:gridCol>
                <a:gridCol w="1104076">
                  <a:extLst>
                    <a:ext uri="{9D8B030D-6E8A-4147-A177-3AD203B41FA5}">
                      <a16:colId xmlns:a16="http://schemas.microsoft.com/office/drawing/2014/main" val="1026947303"/>
                    </a:ext>
                  </a:extLst>
                </a:gridCol>
              </a:tblGrid>
              <a:tr h="301546">
                <a:tc>
                  <a:txBody>
                    <a:bodyPr/>
                    <a:lstStyle/>
                    <a:p>
                      <a:pPr algn="ctr" fontAlgn="ctr"/>
                      <a:r>
                        <a:rPr lang="en-GB" sz="700" b="1" i="0" u="none" strike="noStrike" dirty="0">
                          <a:solidFill>
                            <a:srgbClr val="FFFFFF"/>
                          </a:solidFill>
                          <a:effectLst/>
                          <a:latin typeface="+mn-lt"/>
                        </a:rPr>
                        <a:t>Confirmed Release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XRN</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Change Title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Current Status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UK Link Release Date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Complexity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Finance </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551453457"/>
                  </a:ext>
                </a:extLst>
              </a:tr>
              <a:tr h="2500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5093</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1" i="0" u="none" strike="noStrike" kern="1200" dirty="0">
                          <a:solidFill>
                            <a:schemeClr val="tx1"/>
                          </a:solidFill>
                          <a:effectLst/>
                          <a:latin typeface="+mn-lt"/>
                          <a:ea typeface="+mn-ea"/>
                          <a:cs typeface="+mn-cs"/>
                        </a:rPr>
                        <a:t>MOD0711</a:t>
                      </a:r>
                      <a:r>
                        <a:rPr lang="en-GB" sz="700" b="0" i="0" u="none" strike="noStrike" kern="1200" dirty="0">
                          <a:solidFill>
                            <a:schemeClr val="tx1"/>
                          </a:solidFill>
                          <a:effectLst/>
                          <a:latin typeface="+mn-lt"/>
                          <a:ea typeface="+mn-ea"/>
                          <a:cs typeface="+mn-cs"/>
                        </a:rPr>
                        <a:t> – Update of AUG Table to reflect new EUC bands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805665"/>
                  </a:ext>
                </a:extLst>
              </a:tr>
              <a:tr h="262188">
                <a:tc rowSpan="2">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MiR Drop 9</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5080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Failure to Supply Gas (FSG/GSOP1) – System Changes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700" b="0" i="0" u="none" strike="noStrike" kern="1200" dirty="0">
                          <a:solidFill>
                            <a:schemeClr val="tx1"/>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MiR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5530057"/>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5135</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DNO and NTS Invoices to Shippers and DNs VAT compliance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700" b="0" i="0" u="none" strike="noStrike" kern="1200" dirty="0">
                          <a:solidFill>
                            <a:schemeClr val="tx1"/>
                          </a:solidFill>
                          <a:effectLst/>
                          <a:latin typeface="+mn-lt"/>
                          <a:ea typeface="+mn-ea"/>
                          <a:cs typeface="+mn-cs"/>
                        </a:rPr>
                        <a:t>In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MiR Delivery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4070487"/>
                  </a:ext>
                </a:extLst>
              </a:tr>
              <a:tr h="262188">
                <a:tc rowSpan="8">
                  <a:txBody>
                    <a:bodyPr/>
                    <a:lstStyle/>
                    <a:p>
                      <a:pPr marL="0" algn="ctr" defTabSz="914400" rtl="0" eaLnBrk="1" fontAlgn="ctr" latinLnBrk="0" hangingPunct="1"/>
                      <a:r>
                        <a:rPr lang="en-GB" sz="700" b="1" i="0" u="none" strike="noStrike" kern="1200" dirty="0">
                          <a:solidFill>
                            <a:schemeClr val="tx1"/>
                          </a:solidFill>
                          <a:effectLst/>
                          <a:latin typeface="+mn-lt"/>
                          <a:ea typeface="+mn-ea"/>
                          <a:cs typeface="+mn-cs"/>
                        </a:rPr>
                        <a:t>Nov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4941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1" i="0" u="none" strike="noStrike" kern="1200" dirty="0">
                          <a:solidFill>
                            <a:schemeClr val="tx1"/>
                          </a:solidFill>
                          <a:effectLst/>
                          <a:latin typeface="+mn-lt"/>
                          <a:ea typeface="+mn-ea"/>
                          <a:cs typeface="+mn-cs"/>
                        </a:rPr>
                        <a:t>MOD0692</a:t>
                      </a:r>
                      <a:r>
                        <a:rPr lang="en-US" sz="700" b="0" i="0" u="none" strike="noStrike" kern="1200" dirty="0">
                          <a:solidFill>
                            <a:schemeClr val="tx1"/>
                          </a:solidFill>
                          <a:effectLst/>
                          <a:latin typeface="+mn-lt"/>
                          <a:ea typeface="+mn-ea"/>
                          <a:cs typeface="+mn-cs"/>
                        </a:rPr>
                        <a:t> – Auto updates to meter read frequency</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700" b="0" i="0" u="none" strike="noStrike" kern="1200" dirty="0">
                          <a:solidFill>
                            <a:schemeClr val="tx1"/>
                          </a:solidFill>
                          <a:effectLst/>
                          <a:latin typeface="+mn-lt"/>
                          <a:ea typeface="+mn-ea"/>
                          <a:cs typeface="+mn-cs"/>
                        </a:rPr>
                        <a:t>Solution Approved</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November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87748012"/>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5007</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700" b="0" i="0" u="none" strike="noStrike" kern="1200" dirty="0">
                          <a:solidFill>
                            <a:schemeClr val="tx1"/>
                          </a:solidFill>
                          <a:effectLst/>
                          <a:latin typeface="+mn-lt"/>
                          <a:ea typeface="+mn-ea"/>
                          <a:cs typeface="+mn-cs"/>
                        </a:rPr>
                        <a:t>Enhancement to reconciliation process where prevailing volume is zero</a:t>
                      </a:r>
                      <a:endParaRPr lang="en-GB"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HLSO</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November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tbc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DN / 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82382164"/>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5072</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700" b="0" i="0" u="none" strike="noStrike" kern="1200" dirty="0">
                          <a:solidFill>
                            <a:schemeClr val="tx1"/>
                          </a:solidFill>
                          <a:effectLst/>
                          <a:latin typeface="+mn-lt"/>
                          <a:ea typeface="+mn-ea"/>
                          <a:cs typeface="+mn-cs"/>
                        </a:rPr>
                        <a:t>Application and derivation of TTZ indicator and calculation of volume and energy (all classes)</a:t>
                      </a:r>
                      <a:endParaRPr lang="en-GB"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HLSO</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November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7791819"/>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5091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a:r>
                        <a:rPr lang="en-US" sz="700" b="0" i="0" u="none" strike="noStrike" kern="1200" dirty="0">
                          <a:solidFill>
                            <a:schemeClr val="tx1"/>
                          </a:solidFill>
                          <a:effectLst/>
                          <a:latin typeface="+mn-lt"/>
                          <a:ea typeface="+mn-ea"/>
                          <a:cs typeface="+mn-cs"/>
                        </a:rPr>
                        <a:t>Deferral of creation of class change reads at transfer of ownership</a:t>
                      </a:r>
                      <a:endParaRPr lang="en-GB"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Solution Approval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November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b="0" i="0" u="none" strike="noStrike" kern="1200" dirty="0">
                          <a:solidFill>
                            <a:schemeClr val="tx1"/>
                          </a:solidFill>
                          <a:effectLst/>
                          <a:latin typeface="+mn-lt"/>
                          <a:ea typeface="+mn-ea"/>
                          <a:cs typeface="+mn-cs"/>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14066070"/>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5142</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New allowable values for DCC service flag in DXI file from DCC</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Solution Approved</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November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DN / IGT / 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2517421"/>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5180</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Inner tolerance validation for replacement reads and read insertions</a:t>
                      </a:r>
                      <a:endParaRPr lang="en-GB" sz="700" b="0" i="0" u="none" strike="noStrike" kern="1200" dirty="0">
                        <a:solidFill>
                          <a:schemeClr val="tx1"/>
                        </a:solidFill>
                        <a:effectLst/>
                        <a:latin typeface="+mn-lt"/>
                        <a:ea typeface="+mn-ea"/>
                        <a:cs typeface="+mn-cs"/>
                      </a:endParaRP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Solution Approval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November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Shipper</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3693146"/>
                  </a:ext>
                </a:extLst>
              </a:tr>
              <a:tr h="262188">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5186</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1" i="0" u="none" strike="noStrike" kern="1200" dirty="0">
                          <a:solidFill>
                            <a:schemeClr val="tx1"/>
                          </a:solidFill>
                          <a:effectLst/>
                          <a:latin typeface="+mn-lt"/>
                          <a:ea typeface="+mn-ea"/>
                          <a:cs typeface="+mn-cs"/>
                        </a:rPr>
                        <a:t>MOD0701</a:t>
                      </a:r>
                      <a:r>
                        <a:rPr lang="en-US" sz="700" b="0" i="0" u="none" strike="noStrike" kern="1200" dirty="0">
                          <a:solidFill>
                            <a:schemeClr val="tx1"/>
                          </a:solidFill>
                          <a:effectLst/>
                          <a:latin typeface="+mn-lt"/>
                          <a:ea typeface="+mn-ea"/>
                          <a:cs typeface="+mn-cs"/>
                        </a:rPr>
                        <a:t> – Aligning capacity booking under the UNC and arrangements set out in relevant NExAs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Solution Approval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November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DNO</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9535355"/>
                  </a:ext>
                </a:extLst>
              </a:tr>
              <a:tr h="274320">
                <a:tc vMerge="1">
                  <a:txBody>
                    <a:bodyPr/>
                    <a:lstStyle/>
                    <a:p>
                      <a:pPr marL="0" algn="ctr" defTabSz="914400" rtl="0" eaLnBrk="1" fontAlgn="ctr" latinLnBrk="0" hangingPunct="1"/>
                      <a:endParaRPr lang="en-GB" sz="900" b="1" i="0" u="none" strike="noStrike" kern="1200" dirty="0">
                        <a:solidFill>
                          <a:schemeClr val="tx1"/>
                        </a:solidFill>
                        <a:effectLst/>
                        <a:latin typeface="+mn-lt"/>
                        <a:ea typeface="+mn-ea"/>
                        <a:cs typeface="+mn-cs"/>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5187</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1" i="0" u="none" strike="noStrike" kern="1200" dirty="0">
                          <a:solidFill>
                            <a:schemeClr val="tx1"/>
                          </a:solidFill>
                          <a:effectLst/>
                          <a:latin typeface="+mn-lt"/>
                          <a:ea typeface="+mn-ea"/>
                          <a:cs typeface="+mn-cs"/>
                        </a:rPr>
                        <a:t>MOD0696</a:t>
                      </a:r>
                      <a:r>
                        <a:rPr lang="en-US" sz="700" b="0" i="0" u="none" strike="noStrike" kern="1200" dirty="0">
                          <a:solidFill>
                            <a:schemeClr val="tx1"/>
                          </a:solidFill>
                          <a:effectLst/>
                          <a:latin typeface="+mn-lt"/>
                          <a:ea typeface="+mn-ea"/>
                          <a:cs typeface="+mn-cs"/>
                        </a:rPr>
                        <a:t> – Addressing inequalities between capacity booking under the UNC and arrangements set out in the relevant NExAs</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Solution Approval</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November 2021</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0" u="none" strike="noStrike" dirty="0">
                          <a:solidFill>
                            <a:schemeClr val="tx1"/>
                          </a:solidFill>
                          <a:effectLst/>
                          <a:latin typeface="+mn-lt"/>
                        </a:rPr>
                        <a:t>DNO</a:t>
                      </a:r>
                    </a:p>
                  </a:txBody>
                  <a:tcPr marL="34290" marR="34290" marT="34290"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133006"/>
                  </a:ext>
                </a:extLst>
              </a:tr>
            </a:tbl>
          </a:graphicData>
        </a:graphic>
      </p:graphicFrame>
      <p:sp>
        <p:nvSpPr>
          <p:cNvPr id="5" name="TextBox 4">
            <a:extLst>
              <a:ext uri="{FF2B5EF4-FFF2-40B4-BE49-F238E27FC236}">
                <a16:creationId xmlns:a16="http://schemas.microsoft.com/office/drawing/2014/main" id="{5D93C603-1C37-4090-A58F-D3ED859B38DE}"/>
              </a:ext>
            </a:extLst>
          </p:cNvPr>
          <p:cNvSpPr txBox="1"/>
          <p:nvPr/>
        </p:nvSpPr>
        <p:spPr>
          <a:xfrm>
            <a:off x="107503" y="4111982"/>
            <a:ext cx="8928992" cy="577081"/>
          </a:xfrm>
          <a:prstGeom prst="rect">
            <a:avLst/>
          </a:prstGeom>
          <a:noFill/>
        </p:spPr>
        <p:txBody>
          <a:bodyPr wrap="square" rtlCol="0">
            <a:spAutoFit/>
          </a:bodyPr>
          <a:lstStyle/>
          <a:p>
            <a:r>
              <a:rPr lang="en-GB" sz="1050" b="1" dirty="0"/>
              <a:t>Nov 2021</a:t>
            </a:r>
          </a:p>
          <a:p>
            <a:r>
              <a:rPr lang="en-GB" sz="1050" dirty="0"/>
              <a:t>Agreed at November </a:t>
            </a:r>
            <a:r>
              <a:rPr lang="en-GB" sz="1050" dirty="0" err="1"/>
              <a:t>eChMC</a:t>
            </a:r>
            <a:r>
              <a:rPr lang="en-GB" sz="1050" dirty="0"/>
              <a:t> to progress through Detailed Design. An informed decision on delivery will be made at the end of this phase once the impacts to CSS for each change are known.  XRNs 5186 and 5187 may be descoped from the release (subject to vote).</a:t>
            </a:r>
          </a:p>
        </p:txBody>
      </p:sp>
    </p:spTree>
    <p:extLst>
      <p:ext uri="{BB962C8B-B14F-4D97-AF65-F5344CB8AC3E}">
        <p14:creationId xmlns:p14="http://schemas.microsoft.com/office/powerpoint/2010/main" val="1064377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0D3E-87BE-401F-BACF-FC15CD592BFE}"/>
              </a:ext>
            </a:extLst>
          </p:cNvPr>
          <p:cNvSpPr>
            <a:spLocks noGrp="1"/>
          </p:cNvSpPr>
          <p:nvPr>
            <p:ph type="title"/>
          </p:nvPr>
        </p:nvSpPr>
        <p:spPr/>
        <p:txBody>
          <a:bodyPr>
            <a:normAutofit/>
          </a:bodyPr>
          <a:lstStyle/>
          <a:p>
            <a:r>
              <a:rPr lang="en-GB" sz="2175" dirty="0"/>
              <a:t>February ChMC</a:t>
            </a:r>
          </a:p>
        </p:txBody>
      </p:sp>
      <p:sp>
        <p:nvSpPr>
          <p:cNvPr id="3" name="TextBox 2">
            <a:extLst>
              <a:ext uri="{FF2B5EF4-FFF2-40B4-BE49-F238E27FC236}">
                <a16:creationId xmlns:a16="http://schemas.microsoft.com/office/drawing/2014/main" id="{0D7C4D0F-5A03-4BB6-8F6D-D2A029498F69}"/>
              </a:ext>
            </a:extLst>
          </p:cNvPr>
          <p:cNvSpPr txBox="1"/>
          <p:nvPr/>
        </p:nvSpPr>
        <p:spPr>
          <a:xfrm>
            <a:off x="621257" y="934289"/>
            <a:ext cx="7751135" cy="1823576"/>
          </a:xfrm>
          <a:prstGeom prst="rect">
            <a:avLst/>
          </a:prstGeom>
          <a:noFill/>
        </p:spPr>
        <p:txBody>
          <a:bodyPr wrap="square" rtlCol="0">
            <a:spAutoFit/>
          </a:bodyPr>
          <a:lstStyle/>
          <a:p>
            <a:r>
              <a:rPr lang="en-GB" b="1" dirty="0"/>
              <a:t>UK Link Future Releases Updates:</a:t>
            </a:r>
          </a:p>
          <a:p>
            <a:endParaRPr lang="en-GB" sz="1350" b="1" dirty="0"/>
          </a:p>
          <a:p>
            <a:pPr marL="557213" lvl="1"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b="1" dirty="0"/>
              <a:t>Minor Release Drop 10</a:t>
            </a:r>
          </a:p>
          <a:p>
            <a:pPr lvl="1"/>
            <a:endParaRPr lang="en-GB" sz="1350" dirty="0"/>
          </a:p>
          <a:p>
            <a:pPr marL="557213" lvl="1" indent="-214313">
              <a:buFont typeface="Arial" panose="020B0604020202020204" pitchFamily="34" charset="0"/>
              <a:buChar char="•"/>
            </a:pPr>
            <a:r>
              <a:rPr lang="en-GB" sz="1350" dirty="0"/>
              <a:t>Scope candidates</a:t>
            </a:r>
          </a:p>
          <a:p>
            <a:endParaRPr lang="en-GB" sz="1350" b="1" dirty="0"/>
          </a:p>
          <a:p>
            <a:endParaRPr lang="en-GB" sz="1350" dirty="0"/>
          </a:p>
        </p:txBody>
      </p:sp>
    </p:spTree>
    <p:extLst>
      <p:ext uri="{BB962C8B-B14F-4D97-AF65-F5344CB8AC3E}">
        <p14:creationId xmlns:p14="http://schemas.microsoft.com/office/powerpoint/2010/main" val="2866416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3003-397A-4218-9BAD-D587E38E55E7}"/>
              </a:ext>
            </a:extLst>
          </p:cNvPr>
          <p:cNvSpPr>
            <a:spLocks noGrp="1"/>
          </p:cNvSpPr>
          <p:nvPr>
            <p:ph type="title"/>
          </p:nvPr>
        </p:nvSpPr>
        <p:spPr/>
        <p:txBody>
          <a:bodyPr>
            <a:normAutofit/>
          </a:bodyPr>
          <a:lstStyle/>
          <a:p>
            <a:r>
              <a:rPr lang="en-GB" sz="2175" dirty="0">
                <a:solidFill>
                  <a:schemeClr val="accent1"/>
                </a:solidFill>
              </a:rPr>
              <a:t>Glossary</a:t>
            </a:r>
          </a:p>
        </p:txBody>
      </p:sp>
      <p:graphicFrame>
        <p:nvGraphicFramePr>
          <p:cNvPr id="3" name="Table 2">
            <a:extLst>
              <a:ext uri="{FF2B5EF4-FFF2-40B4-BE49-F238E27FC236}">
                <a16:creationId xmlns:a16="http://schemas.microsoft.com/office/drawing/2014/main" id="{02CD1F9C-0A2F-434B-B1B5-E441EE9B20A7}"/>
              </a:ext>
            </a:extLst>
          </p:cNvPr>
          <p:cNvGraphicFramePr>
            <a:graphicFrameLocks noGrp="1"/>
          </p:cNvGraphicFramePr>
          <p:nvPr>
            <p:extLst/>
          </p:nvPr>
        </p:nvGraphicFramePr>
        <p:xfrm>
          <a:off x="457200" y="836295"/>
          <a:ext cx="8056822" cy="3470910"/>
        </p:xfrm>
        <a:graphic>
          <a:graphicData uri="http://schemas.openxmlformats.org/drawingml/2006/table">
            <a:tbl>
              <a:tblPr firstRow="1" bandRow="1">
                <a:tableStyleId>{5C22544A-7EE6-4342-B048-85BDC9FD1C3A}</a:tableStyleId>
              </a:tblPr>
              <a:tblGrid>
                <a:gridCol w="1602859">
                  <a:extLst>
                    <a:ext uri="{9D8B030D-6E8A-4147-A177-3AD203B41FA5}">
                      <a16:colId xmlns:a16="http://schemas.microsoft.com/office/drawing/2014/main" val="2188884990"/>
                    </a:ext>
                  </a:extLst>
                </a:gridCol>
                <a:gridCol w="6453963">
                  <a:extLst>
                    <a:ext uri="{9D8B030D-6E8A-4147-A177-3AD203B41FA5}">
                      <a16:colId xmlns:a16="http://schemas.microsoft.com/office/drawing/2014/main" val="91415423"/>
                    </a:ext>
                  </a:extLst>
                </a:gridCol>
              </a:tblGrid>
              <a:tr h="278130">
                <a:tc>
                  <a:txBody>
                    <a:bodyPr/>
                    <a:lstStyle/>
                    <a:p>
                      <a:r>
                        <a:rPr lang="en-GB" sz="900" dirty="0">
                          <a:solidFill>
                            <a:schemeClr val="bg1"/>
                          </a:solidFill>
                        </a:rPr>
                        <a:t>Project Phase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dirty="0">
                          <a:solidFill>
                            <a:schemeClr val="bg1"/>
                          </a:solidFill>
                        </a:rPr>
                        <a:t>Project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310158"/>
                  </a:ext>
                </a:extLst>
              </a:tr>
              <a:tr h="278130">
                <a:tc>
                  <a:txBody>
                    <a:bodyPr/>
                    <a:lstStyle/>
                    <a:p>
                      <a:r>
                        <a:rPr lang="en-GB" sz="900" dirty="0">
                          <a:solidFill>
                            <a:schemeClr val="tx1"/>
                          </a:solidFill>
                        </a:rPr>
                        <a:t>FUT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Factory Unit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974364"/>
                  </a:ext>
                </a:extLst>
              </a:tr>
              <a:tr h="278130">
                <a:tc>
                  <a:txBody>
                    <a:bodyPr/>
                    <a:lstStyle/>
                    <a:p>
                      <a:r>
                        <a:rPr lang="en-GB" sz="900" dirty="0">
                          <a:solidFill>
                            <a:schemeClr val="tx1"/>
                          </a:solidFill>
                        </a:rPr>
                        <a:t>IA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Impact Assessment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562967"/>
                  </a:ext>
                </a:extLst>
              </a:tr>
              <a:tr h="278130">
                <a:tc>
                  <a:txBody>
                    <a:bodyPr/>
                    <a:lstStyle/>
                    <a:p>
                      <a:r>
                        <a:rPr lang="en-GB" sz="900" dirty="0">
                          <a:solidFill>
                            <a:schemeClr val="tx1"/>
                          </a:solidFill>
                        </a:rPr>
                        <a:t>IDR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Implementation Dress Rehearsal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244789"/>
                  </a:ext>
                </a:extLst>
              </a:tr>
              <a:tr h="278130">
                <a:tc>
                  <a:txBody>
                    <a:bodyPr/>
                    <a:lstStyle/>
                    <a:p>
                      <a:r>
                        <a:rPr lang="en-GB" sz="900" dirty="0">
                          <a:solidFill>
                            <a:schemeClr val="tx1"/>
                          </a:solidFill>
                        </a:rPr>
                        <a:t>PIS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Post Implementation Support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00016"/>
                  </a:ext>
                </a:extLst>
              </a:tr>
              <a:tr h="278130">
                <a:tc>
                  <a:txBody>
                    <a:bodyPr/>
                    <a:lstStyle/>
                    <a:p>
                      <a:r>
                        <a:rPr lang="en-GB" sz="900" dirty="0">
                          <a:solidFill>
                            <a:schemeClr val="tx1"/>
                          </a:solidFill>
                        </a:rPr>
                        <a:t>PT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Performance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669130"/>
                  </a:ext>
                </a:extLst>
              </a:tr>
              <a:tr h="278130">
                <a:tc>
                  <a:txBody>
                    <a:bodyPr/>
                    <a:lstStyle/>
                    <a:p>
                      <a:r>
                        <a:rPr lang="en-GB" sz="900" dirty="0">
                          <a:solidFill>
                            <a:schemeClr val="tx1"/>
                          </a:solidFill>
                        </a:rPr>
                        <a:t>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Regression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832228"/>
                  </a:ext>
                </a:extLst>
              </a:tr>
              <a:tr h="278130">
                <a:tc>
                  <a:txBody>
                    <a:bodyPr/>
                    <a:lstStyle/>
                    <a:p>
                      <a:r>
                        <a:rPr lang="en-GB" sz="900" dirty="0">
                          <a:solidFill>
                            <a:schemeClr val="tx1"/>
                          </a:solidFill>
                        </a:rPr>
                        <a:t>SIT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Integration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221667"/>
                  </a:ext>
                </a:extLst>
              </a:tr>
              <a:tr h="278130">
                <a:tc>
                  <a:txBody>
                    <a:bodyPr/>
                    <a:lstStyle/>
                    <a:p>
                      <a:r>
                        <a:rPr lang="en-GB" sz="900" dirty="0">
                          <a:solidFill>
                            <a:schemeClr val="tx1"/>
                          </a:solidFill>
                        </a:rPr>
                        <a:t>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988215"/>
                  </a:ext>
                </a:extLst>
              </a:tr>
              <a:tr h="278130">
                <a:tc>
                  <a:txBody>
                    <a:bodyPr/>
                    <a:lstStyle/>
                    <a:p>
                      <a:r>
                        <a:rPr lang="en-GB" sz="900" b="1" dirty="0">
                          <a:solidFill>
                            <a:schemeClr val="bg1"/>
                          </a:solidFill>
                        </a:rPr>
                        <a:t>Capture Artefact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900" b="1" dirty="0">
                          <a:solidFill>
                            <a:schemeClr val="bg1"/>
                          </a:solidFill>
                        </a:rPr>
                        <a:t>Capture Artefact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2620870"/>
                  </a:ext>
                </a:extLst>
              </a:tr>
              <a:tr h="278130">
                <a:tc>
                  <a:txBody>
                    <a:bodyPr/>
                    <a:lstStyle/>
                    <a:p>
                      <a:r>
                        <a:rPr lang="en-GB" sz="900" dirty="0">
                          <a:solidFill>
                            <a:schemeClr val="tx1"/>
                          </a:solidFill>
                        </a:rPr>
                        <a:t>CP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Change Proposal – an external request for a change to UK Link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99710"/>
                  </a:ext>
                </a:extLst>
              </a:tr>
              <a:tr h="205740">
                <a:tc>
                  <a:txBody>
                    <a:bodyPr/>
                    <a:lstStyle/>
                    <a:p>
                      <a:r>
                        <a:rPr lang="en-GB" sz="900" dirty="0">
                          <a:solidFill>
                            <a:schemeClr val="tx1"/>
                          </a:solidFill>
                        </a:rPr>
                        <a:t>CR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Change Request – an internal request for a change to UK Link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1526981"/>
                  </a:ext>
                </a:extLst>
              </a:tr>
              <a:tr h="205740">
                <a:tc>
                  <a:txBody>
                    <a:bodyPr/>
                    <a:lstStyle/>
                    <a:p>
                      <a:r>
                        <a:rPr lang="en-GB" sz="900" dirty="0">
                          <a:solidFill>
                            <a:schemeClr val="tx1"/>
                          </a:solidFill>
                        </a:rPr>
                        <a:t>HLSO(s)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High Level Solution Option(s)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6276"/>
                  </a:ext>
                </a:extLst>
              </a:tr>
            </a:tbl>
          </a:graphicData>
        </a:graphic>
      </p:graphicFrame>
    </p:spTree>
    <p:extLst>
      <p:ext uri="{BB962C8B-B14F-4D97-AF65-F5344CB8AC3E}">
        <p14:creationId xmlns:p14="http://schemas.microsoft.com/office/powerpoint/2010/main" val="357287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1250106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735B-9BC4-4C50-A708-74EBE73E7820}"/>
              </a:ext>
            </a:extLst>
          </p:cNvPr>
          <p:cNvSpPr>
            <a:spLocks noGrp="1"/>
          </p:cNvSpPr>
          <p:nvPr>
            <p:ph type="title"/>
          </p:nvPr>
        </p:nvSpPr>
        <p:spPr/>
        <p:txBody>
          <a:bodyPr>
            <a:normAutofit/>
          </a:bodyPr>
          <a:lstStyle/>
          <a:p>
            <a:r>
              <a:rPr lang="en-GB" sz="2000" dirty="0"/>
              <a:t>4. Gemini Horizon Plan</a:t>
            </a:r>
          </a:p>
        </p:txBody>
      </p:sp>
      <p:graphicFrame>
        <p:nvGraphicFramePr>
          <p:cNvPr id="3" name="Object 2">
            <a:extLst>
              <a:ext uri="{FF2B5EF4-FFF2-40B4-BE49-F238E27FC236}">
                <a16:creationId xmlns:a16="http://schemas.microsoft.com/office/drawing/2014/main" id="{3F14F408-DB4B-495C-9130-B8EB1035080C}"/>
              </a:ext>
            </a:extLst>
          </p:cNvPr>
          <p:cNvGraphicFramePr>
            <a:graphicFrameLocks noChangeAspect="1"/>
          </p:cNvGraphicFramePr>
          <p:nvPr>
            <p:extLst>
              <p:ext uri="{D42A27DB-BD31-4B8C-83A1-F6EECF244321}">
                <p14:modId xmlns:p14="http://schemas.microsoft.com/office/powerpoint/2010/main" val="4222656403"/>
              </p:ext>
            </p:extLst>
          </p:nvPr>
        </p:nvGraphicFramePr>
        <p:xfrm>
          <a:off x="3460173" y="1607759"/>
          <a:ext cx="1826404" cy="1582250"/>
        </p:xfrm>
        <a:graphic>
          <a:graphicData uri="http://schemas.openxmlformats.org/presentationml/2006/ole">
            <mc:AlternateContent xmlns:mc="http://schemas.openxmlformats.org/markup-compatibility/2006">
              <mc:Choice xmlns:v="urn:schemas-microsoft-com:vml" Requires="v">
                <p:oleObj spid="_x0000_s6147"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3F14F408-DB4B-495C-9130-B8EB1035080C}"/>
                          </a:ext>
                        </a:extLst>
                      </p:cNvPr>
                      <p:cNvPicPr/>
                      <p:nvPr/>
                    </p:nvPicPr>
                    <p:blipFill>
                      <a:blip r:embed="rId4"/>
                      <a:stretch>
                        <a:fillRect/>
                      </a:stretch>
                    </p:blipFill>
                    <p:spPr>
                      <a:xfrm>
                        <a:off x="3460173" y="1607759"/>
                        <a:ext cx="1826404" cy="1582250"/>
                      </a:xfrm>
                      <a:prstGeom prst="rect">
                        <a:avLst/>
                      </a:prstGeom>
                    </p:spPr>
                  </p:pic>
                </p:oleObj>
              </mc:Fallback>
            </mc:AlternateContent>
          </a:graphicData>
        </a:graphic>
      </p:graphicFrame>
    </p:spTree>
    <p:extLst>
      <p:ext uri="{BB962C8B-B14F-4D97-AF65-F5344CB8AC3E}">
        <p14:creationId xmlns:p14="http://schemas.microsoft.com/office/powerpoint/2010/main" val="2433365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January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703592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39749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t>
                      </a:r>
                      <a:r>
                        <a:rPr lang="en-GB" sz="800" kern="1200" dirty="0">
                          <a:solidFill>
                            <a:schemeClr val="tx1"/>
                          </a:solidFill>
                          <a:effectLst/>
                          <a:latin typeface="+mn-lt"/>
                          <a:ea typeface="+mn-ea"/>
                          <a:cs typeface="+mn-cs"/>
                        </a:rPr>
                        <a:t>based </a:t>
                      </a:r>
                      <a:r>
                        <a:rPr lang="en-GB" sz="900" b="0" kern="1200" baseline="0" dirty="0">
                          <a:solidFill>
                            <a:schemeClr val="tx1"/>
                          </a:solidFill>
                          <a:latin typeface="+mn-lt"/>
                          <a:ea typeface="+mn-ea"/>
                          <a:cs typeface="Arial"/>
                        </a:rPr>
                        <a:t>on the progress made with the action tracked by the central programme team</a:t>
                      </a:r>
                      <a:r>
                        <a:rPr lang="en-US" sz="900" b="0" kern="1200" baseline="0" dirty="0">
                          <a:solidFill>
                            <a:schemeClr val="tx1"/>
                          </a:solidFill>
                          <a:latin typeface="+mn-lt"/>
                          <a:ea typeface="+mn-ea"/>
                          <a:cs typeface="Arial"/>
                        </a:rPr>
                        <a:t>. Out of the twelve issues that we raised seven of these have been resolved, we continue to track the remainder, these are planned to be closed by the end of January 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delivery status continues to be Green</a:t>
                      </a:r>
                      <a:endParaRPr lang="en-GB"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a:t>
                      </a:r>
                      <a:r>
                        <a:rPr lang="en-GB" sz="900" b="0" kern="1200" baseline="0" dirty="0" err="1">
                          <a:solidFill>
                            <a:schemeClr val="tx1"/>
                          </a:solidFill>
                          <a:latin typeface="+mn-lt"/>
                          <a:ea typeface="+mn-ea"/>
                          <a:cs typeface="Arial"/>
                        </a:rPr>
                        <a:t>Xoserve</a:t>
                      </a:r>
                      <a:r>
                        <a:rPr lang="en-GB" sz="900" b="0" kern="1200" baseline="0" dirty="0">
                          <a:solidFill>
                            <a:schemeClr val="tx1"/>
                          </a:solidFill>
                          <a:latin typeface="+mn-lt"/>
                          <a:ea typeface="+mn-ea"/>
                          <a:cs typeface="Arial"/>
                        </a:rPr>
                        <a:t> key internal and external milestones have been met</a:t>
                      </a:r>
                    </a:p>
                    <a:p>
                      <a:pPr marL="171450" lvl="0" indent="-171450">
                        <a:buFont typeface="Arial" panose="020B0604020202020204" pitchFamily="34" charset="0"/>
                        <a:buChar char="•"/>
                      </a:pPr>
                      <a:r>
                        <a:rPr lang="en-GB" sz="900" b="1" dirty="0"/>
                        <a:t>Programme Re-plan: </a:t>
                      </a:r>
                      <a:r>
                        <a:rPr lang="en-GB" sz="900" dirty="0"/>
                        <a:t>Following the </a:t>
                      </a:r>
                      <a:r>
                        <a:rPr lang="en-GB" sz="900" dirty="0" err="1"/>
                        <a:t>Ogem</a:t>
                      </a:r>
                      <a:r>
                        <a:rPr lang="en-GB" sz="900" dirty="0"/>
                        <a:t> programme re-baseline, caveated with the actions to mitigate concerns that </a:t>
                      </a:r>
                      <a:r>
                        <a:rPr lang="en-GB" sz="900" dirty="0" err="1"/>
                        <a:t>Xoserve</a:t>
                      </a:r>
                      <a:r>
                        <a:rPr lang="en-GB" sz="900" dirty="0"/>
                        <a:t> raised, we have been tracking these to closure with SI &amp; DCC. Most actions are on track</a:t>
                      </a:r>
                    </a:p>
                    <a:p>
                      <a:pPr marL="171450" lvl="0" indent="-171450">
                        <a:buFont typeface="Arial" panose="020B0604020202020204" pitchFamily="34" charset="0"/>
                        <a:buChar char="•"/>
                      </a:pPr>
                      <a:r>
                        <a:rPr lang="en-GB" sz="900" b="1" dirty="0"/>
                        <a:t>Costs: </a:t>
                      </a:r>
                      <a:r>
                        <a:rPr lang="en-GB" sz="900" b="0" dirty="0"/>
                        <a:t>Costs continue to be monitored closely</a:t>
                      </a:r>
                      <a:endParaRPr lang="en-GB" sz="900" b="1" dirty="0"/>
                    </a:p>
                    <a:p>
                      <a:pPr marL="171450" indent="-171450">
                        <a:buFont typeface="Arial" panose="020B0604020202020204" pitchFamily="34" charset="0"/>
                        <a:buChar char="•"/>
                      </a:pPr>
                      <a:r>
                        <a:rPr lang="en-GB" sz="900" b="1" dirty="0"/>
                        <a:t>Missing design changes </a:t>
                      </a:r>
                      <a:r>
                        <a:rPr lang="en-GB" sz="900" dirty="0"/>
                        <a:t> We continue to track these with DCC and SI. DCC have completed their review. The SI will provide the results of their review of any gaps on 8</a:t>
                      </a:r>
                      <a:r>
                        <a:rPr lang="en-GB" sz="900" baseline="30000" dirty="0"/>
                        <a:t>th</a:t>
                      </a:r>
                      <a:r>
                        <a:rPr lang="en-GB" sz="900" dirty="0"/>
                        <a:t> January</a:t>
                      </a:r>
                    </a:p>
                    <a:p>
                      <a:pPr marL="171450" indent="-171450">
                        <a:buFont typeface="Arial" panose="020B0604020202020204" pitchFamily="34" charset="0"/>
                        <a:buChar char="•"/>
                      </a:pPr>
                      <a:r>
                        <a:rPr lang="en-GB" sz="900" b="1" dirty="0"/>
                        <a:t>External SIT:</a:t>
                      </a:r>
                      <a:r>
                        <a:rPr lang="en-GB" sz="900" dirty="0"/>
                        <a:t> Testing is continuing largely to plan with volunteer licence party testing in progress currently. </a:t>
                      </a:r>
                      <a:r>
                        <a:rPr lang="en-GB" sz="900" dirty="0" err="1"/>
                        <a:t>Xoserve</a:t>
                      </a:r>
                      <a:r>
                        <a:rPr lang="en-GB" sz="900" dirty="0"/>
                        <a:t> have no open defects at this point</a:t>
                      </a:r>
                    </a:p>
                    <a:p>
                      <a:pPr marL="171450" lvl="0" indent="-171450">
                        <a:buFont typeface="Arial" panose="020B0604020202020204" pitchFamily="34" charset="0"/>
                        <a:buChar char="•"/>
                      </a:pPr>
                      <a:r>
                        <a:rPr lang="en-GB" sz="900" b="1" dirty="0"/>
                        <a:t>External NFR SIT:</a:t>
                      </a:r>
                      <a:r>
                        <a:rPr lang="en-GB" sz="900" dirty="0"/>
                        <a:t> </a:t>
                      </a:r>
                      <a:r>
                        <a:rPr lang="en-GB" sz="900" dirty="0" err="1"/>
                        <a:t>Xoserve</a:t>
                      </a:r>
                      <a:r>
                        <a:rPr lang="en-GB" sz="900" dirty="0"/>
                        <a:t> have commenced testing. We have 1 defect raised, which is ready to re-test</a:t>
                      </a:r>
                      <a:endParaRPr lang="en-GB" sz="900" b="0" kern="1200" baseline="0" dirty="0">
                        <a:solidFill>
                          <a:schemeClr val="tx1"/>
                        </a:solidFill>
                        <a:effectLst/>
                        <a:latin typeface="+mn-lt"/>
                        <a:ea typeface="+mn-ea"/>
                        <a:cs typeface="Aria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Testing:  </a:t>
                      </a:r>
                      <a:r>
                        <a:rPr lang="en-GB" sz="900" b="0" kern="1200" dirty="0">
                          <a:solidFill>
                            <a:schemeClr val="tx1"/>
                          </a:solidFill>
                          <a:effectLst/>
                          <a:latin typeface="+mn-lt"/>
                          <a:ea typeface="+mn-ea"/>
                          <a:cs typeface="+mn-cs"/>
                        </a:rPr>
                        <a:t>Internal Testing continues to plan addressing consequential changes and Switching Programme CRs.</a:t>
                      </a:r>
                      <a:endParaRPr lang="en-GB" sz="90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planning activities continue alongside engagement with the SI/</a:t>
                      </a:r>
                    </a:p>
                    <a:p>
                      <a:pPr marL="171450" lvl="0" indent="-171450">
                        <a:buFont typeface="Arial" panose="020B0604020202020204" pitchFamily="34" charset="0"/>
                        <a:buChar char="•"/>
                      </a:pPr>
                      <a:r>
                        <a:rPr lang="en-GB" sz="900" b="1" dirty="0"/>
                        <a:t>Data Migration: </a:t>
                      </a:r>
                      <a:r>
                        <a:rPr lang="en-GB" sz="900" dirty="0"/>
                        <a:t>DM NF Testing has commenced to plan  on 7</a:t>
                      </a:r>
                      <a:r>
                        <a:rPr lang="en-GB" sz="900" baseline="30000" dirty="0"/>
                        <a:t>th</a:t>
                      </a:r>
                      <a:r>
                        <a:rPr lang="en-GB" sz="900" dirty="0"/>
                        <a:t> December. Data delivery to Landmark for the UIT phases is on track with extraction completed successfully on 21</a:t>
                      </a:r>
                      <a:r>
                        <a:rPr lang="en-GB" sz="900" baseline="30000" dirty="0"/>
                        <a:t>st</a:t>
                      </a:r>
                      <a:r>
                        <a:rPr lang="en-GB" sz="900" dirty="0"/>
                        <a:t> November.</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endParaRPr lang="en-GB" sz="650" b="0"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SIT: </a:t>
                      </a:r>
                      <a:r>
                        <a:rPr lang="en-GB" sz="1000" b="0" kern="1200" dirty="0">
                          <a:solidFill>
                            <a:schemeClr val="tx1"/>
                          </a:solidFill>
                          <a:effectLst/>
                          <a:latin typeface="+mn-lt"/>
                          <a:ea typeface="+mn-ea"/>
                          <a:cs typeface="+mn-cs"/>
                        </a:rPr>
                        <a:t>Continue External SIT support</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NFR: </a:t>
                      </a:r>
                      <a:r>
                        <a:rPr lang="en-GB" sz="1000" b="0" kern="1200" dirty="0">
                          <a:solidFill>
                            <a:schemeClr val="tx1"/>
                          </a:solidFill>
                          <a:effectLst/>
                          <a:latin typeface="+mn-lt"/>
                          <a:ea typeface="+mn-ea"/>
                          <a:cs typeface="+mn-cs"/>
                        </a:rPr>
                        <a:t>Continue test execution </a:t>
                      </a:r>
                      <a:endParaRPr lang="en-GB" sz="10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Transition planning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42333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561022">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Internal &amp; External SIT support in progress. DES Delivery Drop 2 completed to plan, and remains on track for next drop.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dirty="0">
                          <a:solidFill>
                            <a:schemeClr val="dk1"/>
                          </a:solidFill>
                          <a:effectLst/>
                          <a:latin typeface="+mn-lt"/>
                          <a:ea typeface="+mn-ea"/>
                          <a:cs typeface="+mn-cs"/>
                        </a:rPr>
                        <a:t>External SIT support in progress, no </a:t>
                      </a:r>
                      <a:r>
                        <a:rPr lang="en-GB" sz="1000" b="0" i="0" u="none" strike="noStrike" kern="1200" dirty="0" err="1">
                          <a:solidFill>
                            <a:schemeClr val="dk1"/>
                          </a:solidFill>
                          <a:effectLst/>
                          <a:latin typeface="+mn-lt"/>
                          <a:ea typeface="+mn-ea"/>
                          <a:cs typeface="+mn-cs"/>
                        </a:rPr>
                        <a:t>Xoserve</a:t>
                      </a:r>
                      <a:r>
                        <a:rPr lang="en-GB" sz="1000" b="0" i="0" u="none" strike="noStrike" kern="1200" dirty="0">
                          <a:solidFill>
                            <a:schemeClr val="dk1"/>
                          </a:solidFill>
                          <a:effectLst/>
                          <a:latin typeface="+mn-lt"/>
                          <a:ea typeface="+mn-ea"/>
                          <a:cs typeface="+mn-cs"/>
                        </a:rPr>
                        <a:t> defects are open at this point.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86023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Impact assessment continues to understand the impact of the proposed Switching Programme SLAs  alongside review of the proposed ITIL processes. Awaiting confirmed dates back from the DCC of when the remaining 1-2-1 sessions will take place to address all of the outstanding feedback against the core process maps. Planning for Operational testing is underway for the external OT phase.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28210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06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Internal workshops in place for the first consultation response due in January 2021. Continues to remain on track. </a:t>
                      </a:r>
                      <a:r>
                        <a:rPr lang="en-GB" sz="1050" b="0" i="0" u="none" strike="noStrike" kern="1200" baseline="0" noProof="0" dirty="0" err="1">
                          <a:solidFill>
                            <a:schemeClr val="tx1"/>
                          </a:solidFill>
                          <a:latin typeface="+mn-lt"/>
                          <a:ea typeface="+mn-ea"/>
                          <a:cs typeface="+mn-cs"/>
                        </a:rPr>
                        <a:t>DIscussions</a:t>
                      </a:r>
                      <a:r>
                        <a:rPr lang="en-GB" sz="1050" b="0" i="0" u="none" strike="noStrike" kern="1200" baseline="0" noProof="0" dirty="0">
                          <a:solidFill>
                            <a:schemeClr val="tx1"/>
                          </a:solidFill>
                          <a:latin typeface="+mn-lt"/>
                          <a:ea typeface="+mn-ea"/>
                          <a:cs typeface="+mn-cs"/>
                        </a:rPr>
                        <a:t> have been conducted with Ofgem &amp; REC to understand dependencies around Transitional REC.</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b="0" i="0" u="none" strike="noStrike" kern="1200" baseline="0" dirty="0">
                          <a:solidFill>
                            <a:schemeClr val="tx1"/>
                          </a:solidFill>
                          <a:latin typeface="+mn-lt"/>
                          <a:ea typeface="+mn-ea"/>
                          <a:cs typeface="+mn-cs"/>
                        </a:rPr>
                        <a:t>DMT NF has commenced on 07/12 and remains on track. Data Provision for UEPT remains on track for delivery in January.</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b="0" i="0" u="none" strike="noStrike" kern="1200" baseline="0" dirty="0" err="1">
                          <a:solidFill>
                            <a:schemeClr val="tx1"/>
                          </a:solidFill>
                          <a:latin typeface="+mn-lt"/>
                          <a:ea typeface="+mn-ea"/>
                          <a:cs typeface="+mn-cs"/>
                        </a:rPr>
                        <a:t>Xoserve</a:t>
                      </a:r>
                      <a:r>
                        <a:rPr lang="en-GB" sz="1050" b="0" i="0" u="none" strike="noStrike" kern="1200" baseline="0" dirty="0">
                          <a:solidFill>
                            <a:schemeClr val="tx1"/>
                          </a:solidFill>
                          <a:latin typeface="+mn-lt"/>
                          <a:ea typeface="+mn-ea"/>
                          <a:cs typeface="+mn-cs"/>
                        </a:rPr>
                        <a:t> have received the REL Data provision requests which remains the same as last years with no extra data requested.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Overall the workstream is green. Re-plan activities continue with both customers and Switching Programme.</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nvPr>
        </p:nvGraphicFramePr>
        <p:xfrm>
          <a:off x="85651" y="503604"/>
          <a:ext cx="8972695" cy="2382337"/>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931746">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49273">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733064">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relevant and will continue to be monitored until SIT is complete..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24087050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nvPr>
        </p:nvGraphicFramePr>
        <p:xfrm>
          <a:off x="21193" y="468842"/>
          <a:ext cx="9101611" cy="4535369"/>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7969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27/02/21</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Update from meeting held on 17/11 </a:t>
                      </a:r>
                    </a:p>
                    <a:p>
                      <a:r>
                        <a:rPr lang="en-US" sz="800" dirty="0"/>
                        <a:t>• Tony advised that within the response, parties should confirm a) that the incident is in their scope b) provide acceptance of the incident c) detail high level actions taken d) change the status from New to In Progress.  DCC will provide written clarification to </a:t>
                      </a:r>
                      <a:r>
                        <a:rPr lang="en-US" sz="800" dirty="0" err="1"/>
                        <a:t>Xoserve</a:t>
                      </a:r>
                      <a:r>
                        <a:rPr lang="en-US" sz="800" dirty="0"/>
                        <a:t> around what is expected within the response time.</a:t>
                      </a:r>
                    </a:p>
                    <a:p>
                      <a:r>
                        <a:rPr lang="en-US" sz="800" dirty="0"/>
                        <a:t>• DCC advised that they fully expected push back from all parties around the SLAs.  </a:t>
                      </a:r>
                      <a:r>
                        <a:rPr lang="en-US" sz="800" dirty="0" err="1"/>
                        <a:t>Xoserve</a:t>
                      </a:r>
                      <a:r>
                        <a:rPr lang="en-US" sz="800" dirty="0"/>
                        <a:t> will provide DCC with high level risks around the proposed SLA’s whilst continuing with an internal impact assessment.  We all agreed that the SLAs do not stop the processes being developed and agreed.</a:t>
                      </a:r>
                    </a:p>
                    <a:p>
                      <a:r>
                        <a:rPr lang="en-US" sz="800" dirty="0"/>
                        <a:t>• DCC are currently working on creating scenarios for each priority level which will be shared with parties.  This will also provide clarity around some of the terminology used within the descriptions.</a:t>
                      </a:r>
                    </a:p>
                    <a:p>
                      <a:r>
                        <a:rPr lang="en-US" sz="800" dirty="0"/>
                        <a:t>Awaiting further info from DCC.  In the meantime, we have an internal session planned to map out the types of incidents that we think we could receive and align to priority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31/12/20</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nvPr>
        </p:nvGraphicFramePr>
        <p:xfrm>
          <a:off x="85652" y="483884"/>
          <a:ext cx="8972695" cy="340368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640973">
                  <a:extLst>
                    <a:ext uri="{9D8B030D-6E8A-4147-A177-3AD203B41FA5}">
                      <a16:colId xmlns:a16="http://schemas.microsoft.com/office/drawing/2014/main" val="20003"/>
                    </a:ext>
                  </a:extLst>
                </a:gridCol>
                <a:gridCol w="1489685">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995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4855">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61901174"/>
                  </a:ext>
                </a:extLst>
              </a:tr>
              <a:tr h="981492">
                <a:tc>
                  <a:txBody>
                    <a:bodyPr/>
                    <a:lstStyle/>
                    <a:p>
                      <a:pPr algn="ctr" fontAlgn="ctr"/>
                      <a:r>
                        <a:rPr lang="en-GB" sz="800" b="0" i="0" u="none" strike="noStrike" dirty="0">
                          <a:solidFill>
                            <a:schemeClr val="tx1"/>
                          </a:solidFill>
                          <a:effectLst/>
                          <a:latin typeface="Arial" panose="020B0604020202020204" pitchFamily="34" charset="0"/>
                        </a:rPr>
                        <a:t>63929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low level tasks will be difficult to plan for and track because of the new SI approach, whereby the CSSIP includes summary level activity with detailed tasks being added to </a:t>
                      </a:r>
                      <a:r>
                        <a:rPr lang="en-US" sz="800" b="0" i="0" u="none" strike="noStrike" dirty="0" err="1">
                          <a:solidFill>
                            <a:schemeClr val="tx1"/>
                          </a:solidFill>
                          <a:effectLst/>
                          <a:latin typeface="Arial" panose="020B0604020202020204" pitchFamily="34" charset="0"/>
                        </a:rPr>
                        <a:t>GetOrganised</a:t>
                      </a:r>
                      <a:r>
                        <a:rPr lang="en-US" sz="800" b="0" i="0" u="none" strike="noStrike" dirty="0">
                          <a:solidFill>
                            <a:schemeClr val="tx1"/>
                          </a:solidFill>
                          <a:effectLst/>
                          <a:latin typeface="Arial" panose="020B0604020202020204" pitchFamily="34" charset="0"/>
                        </a:rPr>
                        <a:t> leading to low/granular level activity not being baselined, and moving around without warning or notice.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with the SI</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SI has confirmed that this risk is also being assessed internally. The current view from the SI is that planning will be undertaken in MSP with detailed activities tracked via </a:t>
                      </a:r>
                      <a:r>
                        <a:rPr lang="en-US" sz="800" b="0" i="0" u="none" strike="noStrike" dirty="0" err="1">
                          <a:solidFill>
                            <a:schemeClr val="tx1"/>
                          </a:solidFill>
                          <a:effectLst/>
                          <a:latin typeface="+mn-lt"/>
                        </a:rPr>
                        <a:t>GetOrganised</a:t>
                      </a:r>
                      <a:r>
                        <a:rPr lang="en-US" sz="800" b="0" i="0" u="none" strike="noStrike" dirty="0">
                          <a:solidFill>
                            <a:schemeClr val="tx1"/>
                          </a:solidFill>
                          <a:effectLst/>
                          <a:latin typeface="+mn-lt"/>
                        </a:rPr>
                        <a:t>. Awaiting confirmation of this approach.</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27/11/2020</a:t>
                      </a:r>
                    </a:p>
                  </a:txBody>
                  <a:tcPr marL="0" marR="0" marT="0" marB="0" anchor="ctr">
                    <a:solidFill>
                      <a:srgbClr val="CED1E2"/>
                    </a:solidFill>
                  </a:tcPr>
                </a:tc>
                <a:extLst>
                  <a:ext uri="{0D108BD9-81ED-4DB2-BD59-A6C34878D82A}">
                    <a16:rowId xmlns:a16="http://schemas.microsoft.com/office/drawing/2014/main" val="863058277"/>
                  </a:ext>
                </a:extLst>
              </a:tr>
              <a:tr h="685515">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US" sz="800" dirty="0">
                          <a:solidFill>
                            <a:schemeClr val="tx1"/>
                          </a:solidFill>
                          <a:latin typeface="+mn-lt"/>
                        </a:rPr>
                        <a:t>Latest updates from DCC indicate that their initial assessment will be completed by end November.</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(4/4)</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nvPr>
        </p:nvGraphicFramePr>
        <p:xfrm>
          <a:off x="93810" y="499045"/>
          <a:ext cx="8995688" cy="4600920"/>
        </p:xfrm>
        <a:graphic>
          <a:graphicData uri="http://schemas.openxmlformats.org/drawingml/2006/table">
            <a:tbl>
              <a:tblPr firstRow="1" bandRow="1">
                <a:tableStyleId>{5C22544A-7EE6-4342-B048-85BDC9FD1C3A}</a:tableStyleId>
              </a:tblPr>
              <a:tblGrid>
                <a:gridCol w="522034">
                  <a:extLst>
                    <a:ext uri="{9D8B030D-6E8A-4147-A177-3AD203B41FA5}">
                      <a16:colId xmlns:a16="http://schemas.microsoft.com/office/drawing/2014/main" val="20000"/>
                    </a:ext>
                  </a:extLst>
                </a:gridCol>
                <a:gridCol w="215426">
                  <a:extLst>
                    <a:ext uri="{9D8B030D-6E8A-4147-A177-3AD203B41FA5}">
                      <a16:colId xmlns:a16="http://schemas.microsoft.com/office/drawing/2014/main" val="20001"/>
                    </a:ext>
                  </a:extLst>
                </a:gridCol>
                <a:gridCol w="655784">
                  <a:extLst>
                    <a:ext uri="{9D8B030D-6E8A-4147-A177-3AD203B41FA5}">
                      <a16:colId xmlns:a16="http://schemas.microsoft.com/office/drawing/2014/main" val="3490358336"/>
                    </a:ext>
                  </a:extLst>
                </a:gridCol>
                <a:gridCol w="2865718">
                  <a:extLst>
                    <a:ext uri="{9D8B030D-6E8A-4147-A177-3AD203B41FA5}">
                      <a16:colId xmlns:a16="http://schemas.microsoft.com/office/drawing/2014/main" val="20002"/>
                    </a:ext>
                  </a:extLst>
                </a:gridCol>
                <a:gridCol w="1620996">
                  <a:extLst>
                    <a:ext uri="{9D8B030D-6E8A-4147-A177-3AD203B41FA5}">
                      <a16:colId xmlns:a16="http://schemas.microsoft.com/office/drawing/2014/main" val="20003"/>
                    </a:ext>
                  </a:extLst>
                </a:gridCol>
                <a:gridCol w="2234183">
                  <a:extLst>
                    <a:ext uri="{9D8B030D-6E8A-4147-A177-3AD203B41FA5}">
                      <a16:colId xmlns:a16="http://schemas.microsoft.com/office/drawing/2014/main" val="2992598958"/>
                    </a:ext>
                  </a:extLst>
                </a:gridCol>
                <a:gridCol w="881547">
                  <a:extLst>
                    <a:ext uri="{9D8B030D-6E8A-4147-A177-3AD203B41FA5}">
                      <a16:colId xmlns:a16="http://schemas.microsoft.com/office/drawing/2014/main" val="2261462523"/>
                    </a:ext>
                  </a:extLst>
                </a:gridCol>
              </a:tblGrid>
              <a:tr h="45727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759963">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Risk to remain open until CR is tested.</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31/12/20</a:t>
                      </a:r>
                    </a:p>
                  </a:txBody>
                  <a:tcPr marL="36000" marR="36000" marT="36000" marB="36000" anchor="ctr">
                    <a:solidFill>
                      <a:srgbClr val="CED1E2"/>
                    </a:solidFill>
                  </a:tcPr>
                </a:tc>
                <a:extLst>
                  <a:ext uri="{0D108BD9-81ED-4DB2-BD59-A6C34878D82A}">
                    <a16:rowId xmlns:a16="http://schemas.microsoft.com/office/drawing/2014/main" val="2975199750"/>
                  </a:ext>
                </a:extLst>
              </a:tr>
              <a:tr h="875273">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Continue to work with DCC to obtain responses to the questions raised against the process maps,</a:t>
                      </a:r>
                    </a:p>
                    <a:p>
                      <a:pPr algn="l" rtl="0" fontAlgn="ctr"/>
                      <a:endParaRPr lang="en-US" sz="800" b="0" i="0" u="none" strike="noStrike" dirty="0">
                        <a:solidFill>
                          <a:srgbClr val="000000"/>
                        </a:solidFill>
                        <a:effectLst/>
                        <a:latin typeface="Arial" panose="020B0604020202020204" pitchFamily="34" charset="0"/>
                      </a:endParaRPr>
                    </a:p>
                    <a:p>
                      <a:pPr algn="l" rtl="0" fontAlgn="ctr"/>
                      <a:r>
                        <a:rPr lang="en-US" sz="800" b="0" i="0" u="none" strike="noStrike" dirty="0">
                          <a:solidFill>
                            <a:srgbClr val="000000"/>
                          </a:solidFill>
                          <a:effectLst/>
                          <a:latin typeface="Arial" panose="020B0604020202020204" pitchFamily="34" charset="0"/>
                        </a:rPr>
                        <a:t>The processes have gone through approval within Design Forum - need to understand how any changes will be communicated to parties.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18/12/20</a:t>
                      </a:r>
                    </a:p>
                  </a:txBody>
                  <a:tcPr marL="0" marR="0" marT="0" marB="0" anchor="ctr">
                    <a:solidFill>
                      <a:srgbClr val="CED1E2"/>
                    </a:solidFill>
                  </a:tcPr>
                </a:tc>
                <a:extLst>
                  <a:ext uri="{0D108BD9-81ED-4DB2-BD59-A6C34878D82A}">
                    <a16:rowId xmlns:a16="http://schemas.microsoft.com/office/drawing/2014/main" val="1433124569"/>
                  </a:ext>
                </a:extLst>
              </a:tr>
              <a:tr h="875273">
                <a:tc>
                  <a:txBody>
                    <a:bodyPr/>
                    <a:lstStyle/>
                    <a:p>
                      <a:pPr algn="ctr" fontAlgn="ctr"/>
                      <a:r>
                        <a:rPr lang="en-GB" sz="800" b="0" i="0" u="none" strike="noStrike" dirty="0">
                          <a:solidFill>
                            <a:schemeClr val="tx1"/>
                          </a:solidFill>
                          <a:effectLst/>
                          <a:latin typeface="Arial" panose="020B0604020202020204" pitchFamily="34" charset="0"/>
                        </a:rPr>
                        <a:t>63646</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 DCC will be establishing a Service Review.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misrepresented because the DCC have not confirmed what the reporting requirements are for this forum leading to </a:t>
                      </a:r>
                      <a:r>
                        <a:rPr lang="en-US" sz="800" b="0" i="0" u="none" strike="noStrike" dirty="0" err="1">
                          <a:solidFill>
                            <a:schemeClr val="tx1"/>
                          </a:solidFill>
                          <a:effectLst/>
                          <a:latin typeface="Arial" panose="020B0604020202020204" pitchFamily="34" charset="0"/>
                        </a:rPr>
                        <a:t>to</a:t>
                      </a:r>
                      <a:r>
                        <a:rPr lang="en-US" sz="800" b="0" i="0" u="none" strike="noStrike" dirty="0">
                          <a:solidFill>
                            <a:schemeClr val="tx1"/>
                          </a:solidFill>
                          <a:effectLst/>
                          <a:latin typeface="Arial" panose="020B0604020202020204" pitchFamily="34" charset="0"/>
                        </a:rPr>
                        <a:t> the Review not providing an accurate view to market participants and a reputation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Within the November forum, DCC advised that CSS SMS will be single source of the truth.  Reports will be built into the CSS SMS, these can be extracted by SP for further reporting.  These will be tested as part of OT.  Will continue to monitor this to ensure that we fully understand our responsibilities.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1585161009"/>
                  </a:ext>
                </a:extLst>
              </a:tr>
              <a:tr h="1383731">
                <a:tc>
                  <a:txBody>
                    <a:bodyPr/>
                    <a:lstStyle/>
                    <a:p>
                      <a:pPr algn="ctr" fontAlgn="ctr"/>
                      <a:r>
                        <a:rPr lang="en-GB" sz="800" b="0" i="0" u="none" strike="noStrike" dirty="0">
                          <a:solidFill>
                            <a:schemeClr val="tx1"/>
                          </a:solidFill>
                          <a:effectLst/>
                          <a:latin typeface="Arial" panose="020B0604020202020204" pitchFamily="34" charset="0"/>
                        </a:rPr>
                        <a:t>63645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Performance Assurance board will be formed to assure that that Switching Service is meeting market Participants expectation.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unable to provide the appropriate supporting information in the required timescales because DCC have not confirmed what Service Providers will need to feed into the board and it was discussed at the last Switching - Monthly Engagement Session that this board could ask for anything leading to the Performance Assurance Board not providing an accurate view to market participants and this having a reputational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as the required information could not be provided in time.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&amp; 1:1 sessions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Sarah Jones who represents the REC provided a link to the PAB within the monthly forum last week.  An internal session will be set up to review.</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3876468564"/>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Capture: Prioritisation &amp; Target Out Of Capture Dates</a:t>
            </a:r>
          </a:p>
        </p:txBody>
      </p:sp>
    </p:spTree>
    <p:extLst>
      <p:ext uri="{BB962C8B-B14F-4D97-AF65-F5344CB8AC3E}">
        <p14:creationId xmlns:p14="http://schemas.microsoft.com/office/powerpoint/2010/main" val="3089072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30794"/>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400" dirty="0"/>
              <a:t>High Level Plan</a:t>
            </a:r>
            <a:endPar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65AD3B28-D9AD-457B-BDC5-D2645BD1722D}"/>
              </a:ext>
            </a:extLst>
          </p:cNvPr>
          <p:cNvPicPr>
            <a:picLocks/>
          </p:cNvPicPr>
          <p:nvPr/>
        </p:nvPicPr>
        <p:blipFill>
          <a:blip r:embed="rId2"/>
          <a:stretch>
            <a:fillRect/>
          </a:stretch>
        </p:blipFill>
        <p:spPr>
          <a:xfrm>
            <a:off x="161479" y="473725"/>
            <a:ext cx="8784217" cy="4494883"/>
          </a:xfrm>
          <a:prstGeom prst="rect">
            <a:avLst/>
          </a:prstGeom>
          <a:solidFill>
            <a:scrgbClr r="0" g="0" b="0"/>
          </a:solidFill>
        </p:spPr>
      </p:pic>
    </p:spTree>
    <p:extLst>
      <p:ext uri="{BB962C8B-B14F-4D97-AF65-F5344CB8AC3E}">
        <p14:creationId xmlns:p14="http://schemas.microsoft.com/office/powerpoint/2010/main" val="42290607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2115" y="479515"/>
          <a:ext cx="8533603" cy="4480043"/>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228946">
                <a:tc>
                  <a:txBody>
                    <a:bodyPr/>
                    <a:lstStyle/>
                    <a:p>
                      <a:pPr algn="l" rtl="0" fontAlgn="ctr"/>
                      <a:r>
                        <a:rPr lang="en-GB" sz="6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6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98490">
                <a:tc>
                  <a:txBody>
                    <a:bodyPr/>
                    <a:lstStyle/>
                    <a:p>
                      <a:pPr algn="l" fontAlgn="t"/>
                      <a:r>
                        <a:rPr lang="en-GB" sz="800" b="0" i="0" u="none" strike="noStrike" dirty="0">
                          <a:solidFill>
                            <a:srgbClr val="000000"/>
                          </a:solidFill>
                          <a:effectLst/>
                          <a:latin typeface="Calibri" panose="020F0502020204030204" pitchFamily="34" charset="0"/>
                        </a:rPr>
                        <a:t>Programme Plan Re-Baseline</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CR-D002</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07/11/2019</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751528655"/>
                  </a:ext>
                </a:extLst>
              </a:tr>
              <a:tr h="203361">
                <a:tc>
                  <a:txBody>
                    <a:bodyPr/>
                    <a:lstStyle/>
                    <a:p>
                      <a:pPr algn="l" fontAlgn="t"/>
                      <a:r>
                        <a:rPr lang="en-US" sz="800" b="0" i="0" u="none" strike="noStrike" dirty="0">
                          <a:solidFill>
                            <a:srgbClr val="000000"/>
                          </a:solidFill>
                          <a:effectLst/>
                          <a:latin typeface="Calibri" panose="020F0502020204030204" pitchFamily="34" charset="0"/>
                        </a:rPr>
                        <a:t>Updates to the CSS Physical Interface Design (</a:t>
                      </a:r>
                      <a:r>
                        <a:rPr lang="en-US" sz="800" b="0" i="0" u="none" strike="noStrike" dirty="0" err="1">
                          <a:solidFill>
                            <a:srgbClr val="000000"/>
                          </a:solidFill>
                          <a:effectLst/>
                          <a:latin typeface="Calibri" panose="020F0502020204030204" pitchFamily="34" charset="0"/>
                        </a:rPr>
                        <a:t>PhID</a:t>
                      </a:r>
                      <a:r>
                        <a:rPr lang="en-US" sz="800" b="0" i="0" u="none" strike="noStrike" dirty="0">
                          <a:solidFill>
                            <a:srgbClr val="000000"/>
                          </a:solidFill>
                          <a:effectLst/>
                          <a:latin typeface="Calibri" panose="020F0502020204030204" pitchFamily="34" charset="0"/>
                        </a:rPr>
                        <a: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CR-D008</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£17,250.00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22/01/2020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2174385334"/>
                  </a:ext>
                </a:extLst>
              </a:tr>
              <a:tr h="203361">
                <a:tc>
                  <a:txBody>
                    <a:bodyPr/>
                    <a:lstStyle/>
                    <a:p>
                      <a:pPr algn="l" fontAlgn="t"/>
                      <a:r>
                        <a:rPr lang="en-GB" sz="800" b="0" i="0" u="none" strike="noStrike">
                          <a:solidFill>
                            <a:srgbClr val="000000"/>
                          </a:solidFill>
                          <a:effectLst/>
                          <a:latin typeface="Calibri" panose="020F0502020204030204" pitchFamily="34" charset="0"/>
                        </a:rPr>
                        <a:t>CSS_Exception_Handling_Strategy_v0.2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CR-D014</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621057491"/>
                  </a:ext>
                </a:extLst>
              </a:tr>
              <a:tr h="203361">
                <a:tc>
                  <a:txBody>
                    <a:bodyPr/>
                    <a:lstStyle/>
                    <a:p>
                      <a:pPr algn="l" fontAlgn="t"/>
                      <a:r>
                        <a:rPr lang="en-US" sz="800" b="0" i="0" u="none" strike="noStrike" dirty="0" err="1">
                          <a:solidFill>
                            <a:srgbClr val="000000"/>
                          </a:solidFill>
                          <a:effectLst/>
                          <a:latin typeface="Calibri" panose="020F0502020204030204" pitchFamily="34" charset="0"/>
                        </a:rPr>
                        <a:t>Provide_CSS_RegistrationID_to_PUI_and_LPs</a:t>
                      </a:r>
                      <a:endParaRPr lang="en-US" sz="8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CR-D016</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£12,643.00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07/08/2020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653742555"/>
                  </a:ext>
                </a:extLst>
              </a:tr>
              <a:tr h="203361">
                <a:tc>
                  <a:txBody>
                    <a:bodyPr/>
                    <a:lstStyle/>
                    <a:p>
                      <a:pPr algn="l" fontAlgn="t"/>
                      <a:r>
                        <a:rPr lang="en-US" sz="800" b="0" i="0" u="none" strike="noStrike" dirty="0" err="1">
                          <a:solidFill>
                            <a:srgbClr val="000000"/>
                          </a:solidFill>
                          <a:effectLst/>
                          <a:latin typeface="Calibri" panose="020F0502020204030204" pitchFamily="34" charset="0"/>
                        </a:rPr>
                        <a:t>Licence</a:t>
                      </a:r>
                      <a:r>
                        <a:rPr lang="en-US" sz="800" b="0" i="0" u="none" strike="noStrike" dirty="0">
                          <a:solidFill>
                            <a:srgbClr val="000000"/>
                          </a:solidFill>
                          <a:effectLst/>
                          <a:latin typeface="Calibri" panose="020F0502020204030204" pitchFamily="34" charset="0"/>
                        </a:rPr>
                        <a:t> Exempt Network Customer Identifier – ABACUS Data Model update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CR-E51</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29/10/2019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473898194"/>
                  </a:ext>
                </a:extLst>
              </a:tr>
              <a:tr h="203361">
                <a:tc>
                  <a:txBody>
                    <a:bodyPr/>
                    <a:lstStyle/>
                    <a:p>
                      <a:pPr algn="l" fontAlgn="t"/>
                      <a:r>
                        <a:rPr lang="en-US" sz="800" b="0" i="0" u="none" strike="noStrike" dirty="0">
                          <a:solidFill>
                            <a:srgbClr val="000000"/>
                          </a:solidFill>
                          <a:effectLst/>
                          <a:latin typeface="Calibri" panose="020F0502020204030204" pitchFamily="34" charset="0"/>
                        </a:rPr>
                        <a:t>Amendments to the DMS artefact suite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CR-D019</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£6,500.00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811377997"/>
                  </a:ext>
                </a:extLst>
              </a:tr>
              <a:tr h="203361">
                <a:tc>
                  <a:txBody>
                    <a:bodyPr/>
                    <a:lstStyle/>
                    <a:p>
                      <a:pPr algn="l" fontAlgn="t"/>
                      <a:r>
                        <a:rPr lang="en-US" sz="800" b="0" i="0" u="none" strike="noStrike">
                          <a:solidFill>
                            <a:srgbClr val="000000"/>
                          </a:solidFill>
                          <a:effectLst/>
                          <a:latin typeface="Calibri" panose="020F0502020204030204" pitchFamily="34" charset="0"/>
                        </a:rPr>
                        <a:t>Migration of Terminated Gas RMPS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10/06/2020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982708138"/>
                  </a:ext>
                </a:extLst>
              </a:tr>
              <a:tr h="203361">
                <a:tc>
                  <a:txBody>
                    <a:bodyPr/>
                    <a:lstStyle/>
                    <a:p>
                      <a:pPr algn="l" fontAlgn="t"/>
                      <a:r>
                        <a:rPr lang="en-US" sz="800" b="0" i="0" u="none" strike="noStrike">
                          <a:solidFill>
                            <a:srgbClr val="000000"/>
                          </a:solidFill>
                          <a:effectLst/>
                          <a:latin typeface="Calibri" panose="020F0502020204030204" pitchFamily="34" charset="0"/>
                        </a:rPr>
                        <a:t>Amendments to the NC-0079 for REL (Retail Energy Location) Data Migration and Reconciliation</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CR-D024</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£20,000.00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06/07/2020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1119725783"/>
                  </a:ext>
                </a:extLst>
              </a:tr>
              <a:tr h="203361">
                <a:tc>
                  <a:txBody>
                    <a:bodyPr/>
                    <a:lstStyle/>
                    <a:p>
                      <a:pPr algn="l" fontAlgn="b"/>
                      <a:r>
                        <a:rPr lang="en-GB" sz="800" b="0" i="0" u="none" strike="noStrike" dirty="0">
                          <a:solidFill>
                            <a:srgbClr val="000000"/>
                          </a:solidFill>
                          <a:effectLst/>
                          <a:latin typeface="Calibri" panose="020F0502020204030204" pitchFamily="34" charset="0"/>
                        </a:rPr>
                        <a:t>DMS - PHID Alignment Parties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CR-D026</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06/07/2020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03325048"/>
                  </a:ext>
                </a:extLst>
              </a:tr>
              <a:tr h="203361">
                <a:tc>
                  <a:txBody>
                    <a:bodyPr/>
                    <a:lstStyle/>
                    <a:p>
                      <a:pPr algn="l" fontAlgn="b"/>
                      <a:r>
                        <a:rPr lang="en-US" sz="800" b="0" i="0" u="none" strike="noStrike">
                          <a:solidFill>
                            <a:srgbClr val="000000"/>
                          </a:solidFill>
                          <a:effectLst/>
                          <a:latin typeface="Calibri" panose="020F0502020204030204" pitchFamily="34" charset="0"/>
                        </a:rPr>
                        <a:t>Request For a New or Upgraded DMT Environment</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CR-D027</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£256,009.00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07/08/2020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000169379"/>
                  </a:ext>
                </a:extLst>
              </a:tr>
              <a:tr h="203361">
                <a:tc>
                  <a:txBody>
                    <a:bodyPr/>
                    <a:lstStyle/>
                    <a:p>
                      <a:pPr algn="l" fontAlgn="b"/>
                      <a:r>
                        <a:rPr lang="en-US" sz="800" b="0" i="0" u="none" strike="noStrike">
                          <a:solidFill>
                            <a:srgbClr val="000000"/>
                          </a:solidFill>
                          <a:effectLst/>
                          <a:latin typeface="Calibri" panose="020F0502020204030204" pitchFamily="34" charset="0"/>
                        </a:rPr>
                        <a:t>Enable TLS connection pooling for all directly connected parties to CSS]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CR-D028</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£2,500.00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029581709"/>
                  </a:ext>
                </a:extLst>
              </a:tr>
              <a:tr h="203361">
                <a:tc>
                  <a:txBody>
                    <a:bodyPr/>
                    <a:lstStyle/>
                    <a:p>
                      <a:pPr algn="l" fontAlgn="b"/>
                      <a:r>
                        <a:rPr lang="en-GB" sz="800" b="0" i="0" u="none" strike="noStrike" dirty="0">
                          <a:solidFill>
                            <a:srgbClr val="000000"/>
                          </a:solidFill>
                          <a:effectLst/>
                          <a:latin typeface="Calibri" panose="020F0502020204030204" pitchFamily="34" charset="0"/>
                        </a:rPr>
                        <a:t>Message Header Format for PKI Certificate Identification]</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CR-D029</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£2,500.00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26307551"/>
                  </a:ext>
                </a:extLst>
              </a:tr>
              <a:tr h="203361">
                <a:tc>
                  <a:txBody>
                    <a:bodyPr/>
                    <a:lstStyle/>
                    <a:p>
                      <a:pPr algn="l" fontAlgn="b"/>
                      <a:r>
                        <a:rPr lang="en-US" sz="800" b="0" i="0" u="none" strike="noStrike" dirty="0">
                          <a:solidFill>
                            <a:srgbClr val="000000"/>
                          </a:solidFill>
                          <a:effectLst/>
                          <a:latin typeface="Calibri" panose="020F0502020204030204" pitchFamily="34" charset="0"/>
                        </a:rPr>
                        <a:t>SIT Functional Test Re Plan  Enabling Parallel Testing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CR-D030</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£56,000.00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20/07/2020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74782153"/>
                  </a:ext>
                </a:extLst>
              </a:tr>
              <a:tr h="203361">
                <a:tc>
                  <a:txBody>
                    <a:bodyPr/>
                    <a:lstStyle/>
                    <a:p>
                      <a:pPr algn="l" fontAlgn="b"/>
                      <a:r>
                        <a:rPr lang="fr-FR" sz="800" b="0" i="0" u="none" strike="noStrike">
                          <a:solidFill>
                            <a:srgbClr val="000000"/>
                          </a:solidFill>
                          <a:effectLst/>
                          <a:latin typeface="Calibri" panose="020F0502020204030204" pitchFamily="34" charset="0"/>
                        </a:rPr>
                        <a:t>DM_Validation Catalogue_Shipper_Effective_Date_Change_</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CR-D032</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03/08/2020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150541801"/>
                  </a:ext>
                </a:extLst>
              </a:tr>
              <a:tr h="203361">
                <a:tc>
                  <a:txBody>
                    <a:bodyPr/>
                    <a:lstStyle/>
                    <a:p>
                      <a:pPr algn="l" fontAlgn="b"/>
                      <a:r>
                        <a:rPr lang="en-GB" sz="800" b="0" i="0" u="none" strike="noStrike" dirty="0">
                          <a:solidFill>
                            <a:srgbClr val="000000"/>
                          </a:solidFill>
                          <a:effectLst/>
                          <a:latin typeface="Calibri" panose="020F0502020204030204" pitchFamily="34" charset="0"/>
                        </a:rPr>
                        <a:t>Compression During Data Migration</a:t>
                      </a:r>
                    </a:p>
                  </a:txBody>
                  <a:tcPr marL="0" marR="0" marT="0" marB="0" anchor="b"/>
                </a:tc>
                <a:tc>
                  <a:txBody>
                    <a:bodyPr/>
                    <a:lstStyle/>
                    <a:p>
                      <a:pPr algn="l" fontAlgn="b"/>
                      <a:r>
                        <a:rPr lang="en-GB" sz="800" b="0" i="0" u="none" strike="noStrike" dirty="0">
                          <a:solidFill>
                            <a:srgbClr val="000000"/>
                          </a:solidFill>
                          <a:effectLst/>
                          <a:latin typeface="Calibri" panose="020F0502020204030204" pitchFamily="34" charset="0"/>
                        </a:rPr>
                        <a:t>CR-D034</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£500.00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09/09/2020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371576077"/>
                  </a:ext>
                </a:extLst>
              </a:tr>
              <a:tr h="203361">
                <a:tc>
                  <a:txBody>
                    <a:bodyPr/>
                    <a:lstStyle/>
                    <a:p>
                      <a:pPr algn="l" fontAlgn="b"/>
                      <a:r>
                        <a:rPr lang="en-US" sz="800" b="0" i="0" u="none" strike="noStrike" dirty="0">
                          <a:solidFill>
                            <a:srgbClr val="000000"/>
                          </a:solidFill>
                          <a:effectLst/>
                          <a:latin typeface="Calibri" panose="020F0502020204030204" pitchFamily="34" charset="0"/>
                        </a:rPr>
                        <a:t>Uplift to the CSS Interface Specifications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CR-D038</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£70,000.00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07/10/2020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39267783"/>
                  </a:ext>
                </a:extLst>
              </a:tr>
              <a:tr h="203361">
                <a:tc>
                  <a:txBody>
                    <a:bodyPr/>
                    <a:lstStyle/>
                    <a:p>
                      <a:pPr algn="l" fontAlgn="b"/>
                      <a:r>
                        <a:rPr lang="en-US" sz="800" b="0" i="0" u="none" strike="noStrike">
                          <a:solidFill>
                            <a:srgbClr val="000000"/>
                          </a:solidFill>
                          <a:effectLst/>
                          <a:latin typeface="Calibri" panose="020F0502020204030204" pitchFamily="34" charset="0"/>
                        </a:rPr>
                        <a:t>Uplift to Business Data Validation Rules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CR-D039</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£20,000.00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25/09/2020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149916139"/>
                  </a:ext>
                </a:extLst>
              </a:tr>
              <a:tr h="203361">
                <a:tc>
                  <a:txBody>
                    <a:bodyPr/>
                    <a:lstStyle/>
                    <a:p>
                      <a:pPr algn="l" fontAlgn="b"/>
                      <a:r>
                        <a:rPr lang="en-GB" sz="800" b="0" i="0" u="none" strike="noStrike" dirty="0">
                          <a:solidFill>
                            <a:srgbClr val="000000"/>
                          </a:solidFill>
                          <a:effectLst/>
                          <a:latin typeface="Calibri" panose="020F0502020204030204" pitchFamily="34" charset="0"/>
                        </a:rPr>
                        <a:t>Programme Plan Re-Baseline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CR-D042</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£14,913,000.00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28/09/2020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83635751"/>
                  </a:ext>
                </a:extLst>
              </a:tr>
              <a:tr h="198490">
                <a:tc>
                  <a:txBody>
                    <a:bodyPr/>
                    <a:lstStyle/>
                    <a:p>
                      <a:pPr algn="l" fontAlgn="b"/>
                      <a:r>
                        <a:rPr lang="en-US" sz="800" b="0" i="0" u="none" strike="noStrike">
                          <a:solidFill>
                            <a:srgbClr val="000000"/>
                          </a:solidFill>
                          <a:effectLst/>
                          <a:latin typeface="Calibri" panose="020F0502020204030204" pitchFamily="34" charset="0"/>
                        </a:rPr>
                        <a:t> Additional Onward Dependencies for MAD Log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CR-D053</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18/12/2020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Pending PIA</a:t>
                      </a:r>
                    </a:p>
                  </a:txBody>
                  <a:tcPr marL="0" marR="0" marT="0" marB="0" anchor="b"/>
                </a:tc>
                <a:extLst>
                  <a:ext uri="{0D108BD9-81ED-4DB2-BD59-A6C34878D82A}">
                    <a16:rowId xmlns:a16="http://schemas.microsoft.com/office/drawing/2014/main" val="1515270279"/>
                  </a:ext>
                </a:extLst>
              </a:tr>
              <a:tr h="198490">
                <a:tc>
                  <a:txBody>
                    <a:bodyPr/>
                    <a:lstStyle/>
                    <a:p>
                      <a:pPr algn="l" fontAlgn="b"/>
                      <a:r>
                        <a:rPr lang="en-US" sz="800" b="0" i="0" u="none" strike="noStrike">
                          <a:solidFill>
                            <a:srgbClr val="000000"/>
                          </a:solidFill>
                          <a:effectLst/>
                          <a:latin typeface="Calibri" panose="020F0502020204030204" pitchFamily="34" charset="0"/>
                        </a:rPr>
                        <a:t>Changing from GetOrganised to Landmark SFTP for SI receiving files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CR-D054</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18/12/2020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Pending PIA</a:t>
                      </a:r>
                    </a:p>
                  </a:txBody>
                  <a:tcPr marL="0" marR="0" marT="0" marB="0" anchor="b"/>
                </a:tc>
                <a:extLst>
                  <a:ext uri="{0D108BD9-81ED-4DB2-BD59-A6C34878D82A}">
                    <a16:rowId xmlns:a16="http://schemas.microsoft.com/office/drawing/2014/main" val="3818935558"/>
                  </a:ext>
                </a:extLst>
              </a:tr>
              <a:tr h="198490">
                <a:tc>
                  <a:txBody>
                    <a:bodyPr/>
                    <a:lstStyle/>
                    <a:p>
                      <a:pPr algn="l" fontAlgn="b"/>
                      <a:r>
                        <a:rPr lang="en-US" sz="800" b="0" i="0" u="none" strike="noStrike" dirty="0">
                          <a:solidFill>
                            <a:srgbClr val="000000"/>
                          </a:solidFill>
                          <a:effectLst/>
                          <a:latin typeface="Calibri" panose="020F0502020204030204" pitchFamily="34" charset="0"/>
                        </a:rPr>
                        <a:t>Amendments to the Data Cleansing Catalogue</a:t>
                      </a:r>
                    </a:p>
                  </a:txBody>
                  <a:tcPr marL="0" marR="0" marT="0" marB="0" anchor="b"/>
                </a:tc>
                <a:tc>
                  <a:txBody>
                    <a:bodyPr/>
                    <a:lstStyle/>
                    <a:p>
                      <a:pPr algn="l" fontAlgn="b"/>
                      <a:r>
                        <a:rPr lang="en-GB" sz="800" b="0" i="0" u="none" strike="noStrike" dirty="0">
                          <a:solidFill>
                            <a:srgbClr val="000000"/>
                          </a:solidFill>
                          <a:effectLst/>
                          <a:latin typeface="Calibri" panose="020F0502020204030204" pitchFamily="34" charset="0"/>
                        </a:rPr>
                        <a:t>CR-D055</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18/12/2020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Pending PIA</a:t>
                      </a:r>
                    </a:p>
                  </a:txBody>
                  <a:tcPr marL="0" marR="0" marT="0" marB="0" anchor="b"/>
                </a:tc>
                <a:extLst>
                  <a:ext uri="{0D108BD9-81ED-4DB2-BD59-A6C34878D82A}">
                    <a16:rowId xmlns:a16="http://schemas.microsoft.com/office/drawing/2014/main" val="621960918"/>
                  </a:ext>
                </a:extLst>
              </a:tr>
            </a:tbl>
          </a:graphicData>
        </a:graphic>
      </p:graphicFrame>
    </p:spTree>
    <p:extLst>
      <p:ext uri="{BB962C8B-B14F-4D97-AF65-F5344CB8AC3E}">
        <p14:creationId xmlns:p14="http://schemas.microsoft.com/office/powerpoint/2010/main" val="2923784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421545" y="358348"/>
          <a:ext cx="8412492" cy="4692136"/>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205792">
                <a:tc>
                  <a:txBody>
                    <a:bodyPr/>
                    <a:lstStyle/>
                    <a:p>
                      <a:pPr algn="ctr" rtl="0" fontAlgn="ctr"/>
                      <a:r>
                        <a:rPr lang="en-GB" sz="800" b="1" i="0" u="none" strike="noStrike" dirty="0">
                          <a:solidFill>
                            <a:srgbClr val="FFFFFF"/>
                          </a:solidFill>
                          <a:effectLst/>
                          <a:latin typeface="+mn-lt"/>
                          <a:cs typeface="Arial" panose="020B0604020202020204" pitchFamily="34" charset="0"/>
                        </a:rPr>
                        <a:t>CR Name</a:t>
                      </a:r>
                    </a:p>
                  </a:txBody>
                  <a:tcPr marL="4763" marR="4763" marT="4763" marB="0" anchor="ctr"/>
                </a:tc>
                <a:tc>
                  <a:txBody>
                    <a:bodyPr/>
                    <a:lstStyle/>
                    <a:p>
                      <a:pPr algn="ctr" rtl="0" fontAlgn="ctr"/>
                      <a:r>
                        <a:rPr lang="en-GB" sz="800" b="1" i="0" u="none" strike="noStrike">
                          <a:solidFill>
                            <a:srgbClr val="FFFFFF"/>
                          </a:solidFill>
                          <a:effectLst/>
                          <a:latin typeface="+mn-lt"/>
                          <a:cs typeface="Arial" panose="020B0604020202020204" pitchFamily="34" charset="0"/>
                        </a:rPr>
                        <a:t>CR Ref</a:t>
                      </a:r>
                    </a:p>
                  </a:txBody>
                  <a:tcPr marL="4763" marR="4763" marT="4763" marB="0" anchor="ctr"/>
                </a:tc>
                <a:tc>
                  <a:txBody>
                    <a:bodyPr/>
                    <a:lstStyle/>
                    <a:p>
                      <a:pPr algn="ctr" rtl="0" fontAlgn="ctr"/>
                      <a:r>
                        <a:rPr lang="en-US" sz="800" b="1" i="0" u="none" strike="noStrike" dirty="0">
                          <a:solidFill>
                            <a:srgbClr val="FFFFFF"/>
                          </a:solidFill>
                          <a:effectLst/>
                          <a:latin typeface="+mn-lt"/>
                          <a:cs typeface="Arial" panose="020B0604020202020204" pitchFamily="34" charset="0"/>
                        </a:rPr>
                        <a:t>High Level Cost IA Cost</a:t>
                      </a:r>
                    </a:p>
                  </a:txBody>
                  <a:tcPr marL="4763" marR="4763" marT="4763" marB="0" anchor="ctr"/>
                </a:tc>
                <a:tc>
                  <a:txBody>
                    <a:bodyPr/>
                    <a:lstStyle/>
                    <a:p>
                      <a:pPr algn="ctr" rtl="0" fontAlgn="ctr"/>
                      <a:r>
                        <a:rPr lang="en-GB" sz="800" b="1" i="0" u="none" strike="noStrike">
                          <a:solidFill>
                            <a:srgbClr val="FFFFFF"/>
                          </a:solidFill>
                          <a:effectLst/>
                          <a:latin typeface="+mn-lt"/>
                          <a:cs typeface="Arial" panose="020B0604020202020204" pitchFamily="34" charset="0"/>
                        </a:rPr>
                        <a:t>Date Raised</a:t>
                      </a:r>
                    </a:p>
                  </a:txBody>
                  <a:tcPr marL="4763" marR="4763" marT="4763" marB="0" anchor="ctr"/>
                </a:tc>
                <a:tc>
                  <a:txBody>
                    <a:bodyPr/>
                    <a:lstStyle/>
                    <a:p>
                      <a:pPr algn="ctr" rtl="0" fontAlgn="ctr"/>
                      <a:r>
                        <a:rPr lang="en-GB" sz="800" b="1" i="0" u="none" strike="noStrike" dirty="0">
                          <a:solidFill>
                            <a:srgbClr val="FFFFFF"/>
                          </a:solidFill>
                          <a:effectLst/>
                          <a:latin typeface="+mn-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23616">
                <a:tc>
                  <a:txBody>
                    <a:bodyPr/>
                    <a:lstStyle/>
                    <a:p>
                      <a:pPr algn="l" fontAlgn="t"/>
                      <a:r>
                        <a:rPr lang="it-IT" sz="800" b="0" i="0" u="none" strike="noStrike" dirty="0">
                          <a:solidFill>
                            <a:srgbClr val="000000"/>
                          </a:solidFill>
                          <a:effectLst/>
                          <a:latin typeface="Calibri" panose="020F0502020204030204" pitchFamily="34" charset="0"/>
                        </a:rPr>
                        <a:t>Non_Mandatory_MPAS_Metered_Indicator_v0.4</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CR-D001</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27/01/2020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Complete - No </a:t>
                      </a:r>
                      <a:r>
                        <a:rPr lang="en-GB" sz="800" b="0" i="0" u="none" strike="noStrike" dirty="0" err="1">
                          <a:solidFill>
                            <a:srgbClr val="000000"/>
                          </a:solidFill>
                          <a:effectLst/>
                          <a:latin typeface="Calibri" panose="020F0502020204030204" pitchFamily="34" charset="0"/>
                        </a:rPr>
                        <a:t>Xoserve</a:t>
                      </a:r>
                      <a:r>
                        <a:rPr lang="en-GB" sz="8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751528655"/>
                  </a:ext>
                </a:extLst>
              </a:tr>
              <a:tr h="123616">
                <a:tc>
                  <a:txBody>
                    <a:bodyPr/>
                    <a:lstStyle/>
                    <a:p>
                      <a:pPr algn="l" fontAlgn="t"/>
                      <a:r>
                        <a:rPr lang="en-GB" sz="800" b="0" i="0" u="none" strike="noStrike">
                          <a:solidFill>
                            <a:srgbClr val="000000"/>
                          </a:solidFill>
                          <a:effectLst/>
                          <a:latin typeface="Calibri" panose="020F0502020204030204" pitchFamily="34" charset="0"/>
                        </a:rPr>
                        <a:t>REC Manager Procurement Timelines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CR-D003</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02/12/2019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912576208"/>
                  </a:ext>
                </a:extLst>
              </a:tr>
              <a:tr h="123616">
                <a:tc>
                  <a:txBody>
                    <a:bodyPr/>
                    <a:lstStyle/>
                    <a:p>
                      <a:pPr algn="l" fontAlgn="t"/>
                      <a:r>
                        <a:rPr lang="en-GB" sz="800" b="0" i="0" u="none" strike="noStrike">
                          <a:solidFill>
                            <a:srgbClr val="000000"/>
                          </a:solidFill>
                          <a:effectLst/>
                          <a:latin typeface="Calibri" panose="020F0502020204030204" pitchFamily="34" charset="0"/>
                        </a:rPr>
                        <a:t>MPAS Related MPAN Disconnection</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CR-D004</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360727846"/>
                  </a:ext>
                </a:extLst>
              </a:tr>
              <a:tr h="123616">
                <a:tc>
                  <a:txBody>
                    <a:bodyPr/>
                    <a:lstStyle/>
                    <a:p>
                      <a:pPr algn="l" fontAlgn="t"/>
                      <a:r>
                        <a:rPr lang="en-US" sz="800" b="0" i="0" u="none" strike="noStrike">
                          <a:solidFill>
                            <a:srgbClr val="000000"/>
                          </a:solidFill>
                          <a:effectLst/>
                          <a:latin typeface="Calibri" panose="020F0502020204030204" pitchFamily="34" charset="0"/>
                        </a:rPr>
                        <a:t>Introduction of Validation Message to Logical Mode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CR-D005</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£61,000.00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25/11/2019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981331093"/>
                  </a:ext>
                </a:extLst>
              </a:tr>
              <a:tr h="123616">
                <a:tc>
                  <a:txBody>
                    <a:bodyPr/>
                    <a:lstStyle/>
                    <a:p>
                      <a:pPr algn="l" fontAlgn="t"/>
                      <a:r>
                        <a:rPr lang="en-US" sz="800" b="0" i="0" u="none" strike="noStrike">
                          <a:solidFill>
                            <a:srgbClr val="000000"/>
                          </a:solidFill>
                          <a:effectLst/>
                          <a:latin typeface="Calibri" panose="020F0502020204030204" pitchFamily="34" charset="0"/>
                        </a:rPr>
                        <a:t>Modification of Related MPAN Cleanse Checkpoint Milestones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CR-D006</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27/11/2019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929275229"/>
                  </a:ext>
                </a:extLst>
              </a:tr>
              <a:tr h="123616">
                <a:tc>
                  <a:txBody>
                    <a:bodyPr/>
                    <a:lstStyle/>
                    <a:p>
                      <a:pPr algn="l" fontAlgn="t"/>
                      <a:r>
                        <a:rPr lang="en-GB" sz="800" b="0" i="0" u="none" strike="noStrike">
                          <a:solidFill>
                            <a:srgbClr val="000000"/>
                          </a:solidFill>
                          <a:effectLst/>
                          <a:latin typeface="Calibri" panose="020F0502020204030204" pitchFamily="34" charset="0"/>
                        </a:rPr>
                        <a:t>ABACUS Corrections and Re-alignments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CR-D007</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04/12/2019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011124910"/>
                  </a:ext>
                </a:extLst>
              </a:tr>
              <a:tr h="123616">
                <a:tc>
                  <a:txBody>
                    <a:bodyPr/>
                    <a:lstStyle/>
                    <a:p>
                      <a:pPr algn="l" fontAlgn="t"/>
                      <a:r>
                        <a:rPr lang="en-GB" sz="800" b="0" i="0" u="none" strike="noStrike">
                          <a:solidFill>
                            <a:srgbClr val="000000"/>
                          </a:solidFill>
                          <a:effectLst/>
                          <a:latin typeface="Calibri" panose="020F0502020204030204" pitchFamily="34" charset="0"/>
                        </a:rPr>
                        <a:t>ECOES REL API Webmethod</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CR-D009</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17/12/2019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49112874"/>
                  </a:ext>
                </a:extLst>
              </a:tr>
              <a:tr h="123616">
                <a:tc>
                  <a:txBody>
                    <a:bodyPr/>
                    <a:lstStyle/>
                    <a:p>
                      <a:pPr algn="l" fontAlgn="t"/>
                      <a:r>
                        <a:rPr lang="en-GB" sz="800" b="0" i="0" u="none" strike="noStrike" dirty="0">
                          <a:solidFill>
                            <a:srgbClr val="000000"/>
                          </a:solidFill>
                          <a:effectLst/>
                          <a:latin typeface="Calibri" panose="020F0502020204030204" pitchFamily="34" charset="0"/>
                        </a:rPr>
                        <a:t>CSSIA Uplift to Implement IG Recommendations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CR-D010</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17/12/2019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78907313"/>
                  </a:ext>
                </a:extLst>
              </a:tr>
              <a:tr h="123616">
                <a:tc>
                  <a:txBody>
                    <a:bodyPr/>
                    <a:lstStyle/>
                    <a:p>
                      <a:pPr algn="l" fontAlgn="t"/>
                      <a:r>
                        <a:rPr lang="en-US" sz="800" b="0" i="0" u="none" strike="noStrike">
                          <a:solidFill>
                            <a:srgbClr val="000000"/>
                          </a:solidFill>
                          <a:effectLst/>
                          <a:latin typeface="Calibri" panose="020F0502020204030204" pitchFamily="34" charset="0"/>
                        </a:rPr>
                        <a:t>Update 3 E2Es to align to CSSIA</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CR-D011</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10/06/2020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00048739"/>
                  </a:ext>
                </a:extLst>
              </a:tr>
              <a:tr h="123616">
                <a:tc>
                  <a:txBody>
                    <a:bodyPr/>
                    <a:lstStyle/>
                    <a:p>
                      <a:pPr algn="l" fontAlgn="t"/>
                      <a:r>
                        <a:rPr lang="en-US" sz="800" b="0" i="0" u="none" strike="noStrike">
                          <a:solidFill>
                            <a:srgbClr val="000000"/>
                          </a:solidFill>
                          <a:effectLst/>
                          <a:latin typeface="Calibri" panose="020F0502020204030204" pitchFamily="34" charset="0"/>
                        </a:rPr>
                        <a:t>CSS_Physical_Interface_Design_Updates_mpxn_v0.2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30/01/2020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712610449"/>
                  </a:ext>
                </a:extLst>
              </a:tr>
              <a:tr h="123616">
                <a:tc>
                  <a:txBody>
                    <a:bodyPr/>
                    <a:lstStyle/>
                    <a:p>
                      <a:pPr algn="l" fontAlgn="t"/>
                      <a:r>
                        <a:rPr lang="en-US" sz="800" b="0" i="0" u="none" strike="noStrike">
                          <a:solidFill>
                            <a:srgbClr val="000000"/>
                          </a:solidFill>
                          <a:effectLst/>
                          <a:latin typeface="Calibri" panose="020F0502020204030204" pitchFamily="34" charset="0"/>
                        </a:rPr>
                        <a:t>Messaging_Requirements_Revisions_REC_Code_Manager_and_CSS_v0.1 Clean</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CR-D013</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28/01/2020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20846771"/>
                  </a:ext>
                </a:extLst>
              </a:tr>
              <a:tr h="123616">
                <a:tc>
                  <a:txBody>
                    <a:bodyPr/>
                    <a:lstStyle/>
                    <a:p>
                      <a:pPr algn="l" fontAlgn="t"/>
                      <a:r>
                        <a:rPr lang="en-US" sz="800" b="0" i="0" u="none" strike="noStrike">
                          <a:solidFill>
                            <a:srgbClr val="000000"/>
                          </a:solidFill>
                          <a:effectLst/>
                          <a:latin typeface="Calibri" panose="020F0502020204030204" pitchFamily="34" charset="0"/>
                        </a:rPr>
                        <a:t>Amendment_of_Xoserve_Consequential_Change_Milestone_Delivery_Dates_v0.2[DRAFT]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CR-D015</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108681045"/>
                  </a:ext>
                </a:extLst>
              </a:tr>
              <a:tr h="123616">
                <a:tc>
                  <a:txBody>
                    <a:bodyPr/>
                    <a:lstStyle/>
                    <a:p>
                      <a:pPr algn="l" fontAlgn="t"/>
                      <a:r>
                        <a:rPr lang="en-US" sz="800" b="0" i="0" u="none" strike="noStrike">
                          <a:solidFill>
                            <a:srgbClr val="000000"/>
                          </a:solidFill>
                          <a:effectLst/>
                          <a:latin typeface="Calibri" panose="020F0502020204030204" pitchFamily="34" charset="0"/>
                        </a:rPr>
                        <a:t>CSS_Handling_of_MPAS_Business_Dates_v0.2[DRAFT]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CR-D017</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£3,500.00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20/07/2020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119251928"/>
                  </a:ext>
                </a:extLst>
              </a:tr>
              <a:tr h="123616">
                <a:tc>
                  <a:txBody>
                    <a:bodyPr/>
                    <a:lstStyle/>
                    <a:p>
                      <a:pPr algn="l" fontAlgn="t"/>
                      <a:r>
                        <a:rPr lang="en-GB" sz="800" b="0" i="0" u="none" strike="noStrike">
                          <a:solidFill>
                            <a:srgbClr val="000000"/>
                          </a:solidFill>
                          <a:effectLst/>
                          <a:latin typeface="Calibri" panose="020F0502020204030204" pitchFamily="34" charset="0"/>
                        </a:rPr>
                        <a:t>Confirmation_Responses_to_Outbound_Synchronisations_v0.2[DRAFT]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CR-D018</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02/03/2020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579055430"/>
                  </a:ext>
                </a:extLst>
              </a:tr>
              <a:tr h="147849">
                <a:tc>
                  <a:txBody>
                    <a:bodyPr/>
                    <a:lstStyle/>
                    <a:p>
                      <a:pPr algn="l" fontAlgn="t"/>
                      <a:r>
                        <a:rPr lang="en-US" sz="800" b="0" i="0" u="none" strike="noStrike">
                          <a:solidFill>
                            <a:srgbClr val="000000"/>
                          </a:solidFill>
                          <a:effectLst/>
                          <a:latin typeface="Calibri" panose="020F0502020204030204" pitchFamily="34" charset="0"/>
                        </a:rPr>
                        <a:t>Regulatory Workstream – Programme Milestones Refresh </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CR-D020</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965349378"/>
                  </a:ext>
                </a:extLst>
              </a:tr>
              <a:tr h="123616">
                <a:tc>
                  <a:txBody>
                    <a:bodyPr/>
                    <a:lstStyle/>
                    <a:p>
                      <a:pPr algn="l" fontAlgn="t"/>
                      <a:r>
                        <a:rPr lang="en-GB" sz="800" b="0" i="0" u="none" strike="noStrike">
                          <a:solidFill>
                            <a:srgbClr val="000000"/>
                          </a:solidFill>
                          <a:effectLst/>
                          <a:latin typeface="Calibri" panose="020F0502020204030204" pitchFamily="34" charset="0"/>
                        </a:rPr>
                        <a:t>Remove MPAS Interface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CR-D021</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29/04/2020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4019188766"/>
                  </a:ext>
                </a:extLst>
              </a:tr>
              <a:tr h="123616">
                <a:tc>
                  <a:txBody>
                    <a:bodyPr/>
                    <a:lstStyle/>
                    <a:p>
                      <a:pPr algn="l" fontAlgn="t"/>
                      <a:r>
                        <a:rPr lang="en-US" sz="800" b="0" i="0" u="none" strike="noStrike">
                          <a:solidFill>
                            <a:srgbClr val="000000"/>
                          </a:solidFill>
                          <a:effectLst/>
                          <a:latin typeface="Calibri" panose="020F0502020204030204" pitchFamily="34" charset="0"/>
                        </a:rPr>
                        <a:t>DSP_Specific_ SIT_ Functional_Exit_Criteria</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CR-D023</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29/05/2020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954537531"/>
                  </a:ext>
                </a:extLst>
              </a:tr>
              <a:tr h="123616">
                <a:tc>
                  <a:txBody>
                    <a:bodyPr/>
                    <a:lstStyle/>
                    <a:p>
                      <a:pPr algn="l" fontAlgn="b"/>
                      <a:r>
                        <a:rPr lang="en-GB" sz="800" b="0" i="0" u="none" strike="noStrike">
                          <a:solidFill>
                            <a:srgbClr val="000000"/>
                          </a:solidFill>
                          <a:effectLst/>
                          <a:latin typeface="Calibri" panose="020F0502020204030204" pitchFamily="34" charset="0"/>
                        </a:rPr>
                        <a:t>Changes to support enhanced Solar arrangements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CR-D025</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84861247"/>
                  </a:ext>
                </a:extLst>
              </a:tr>
              <a:tr h="130936">
                <a:tc>
                  <a:txBody>
                    <a:bodyPr/>
                    <a:lstStyle/>
                    <a:p>
                      <a:pPr algn="l" fontAlgn="b"/>
                      <a:r>
                        <a:rPr lang="en-US" sz="800" b="0" i="0" u="none" strike="noStrike">
                          <a:solidFill>
                            <a:srgbClr val="000000"/>
                          </a:solidFill>
                          <a:effectLst/>
                          <a:latin typeface="Calibri" panose="020F0502020204030204" pitchFamily="34" charset="0"/>
                        </a:rPr>
                        <a:t>CSS Role-based access control (RBAC)</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CR-D031</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£48,530.00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24/07/2020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84717103"/>
                  </a:ext>
                </a:extLst>
              </a:tr>
              <a:tr h="123616">
                <a:tc>
                  <a:txBody>
                    <a:bodyPr/>
                    <a:lstStyle/>
                    <a:p>
                      <a:pPr algn="l" fontAlgn="b"/>
                      <a:r>
                        <a:rPr lang="en-US" sz="800" b="0" i="0" u="none" strike="noStrike">
                          <a:solidFill>
                            <a:srgbClr val="000000"/>
                          </a:solidFill>
                          <a:effectLst/>
                          <a:latin typeface="Calibri" panose="020F0502020204030204" pitchFamily="34" charset="0"/>
                        </a:rPr>
                        <a:t>A Quality Analysis Activity of the Data being used for the DMT Non-Functional Test Phase​​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CR-D033</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1584130255"/>
                  </a:ext>
                </a:extLst>
              </a:tr>
              <a:tr h="147813">
                <a:tc>
                  <a:txBody>
                    <a:bodyPr/>
                    <a:lstStyle/>
                    <a:p>
                      <a:pPr algn="l" fontAlgn="b"/>
                      <a:r>
                        <a:rPr lang="en-US" sz="800" b="0" i="0" u="none" strike="noStrike">
                          <a:solidFill>
                            <a:srgbClr val="000000"/>
                          </a:solidFill>
                          <a:effectLst/>
                          <a:latin typeface="Calibri" panose="020F0502020204030204" pitchFamily="34" charset="0"/>
                        </a:rPr>
                        <a:t>CSS Change from UTC to Local Time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CR-D035</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22/09/2020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508219123"/>
                  </a:ext>
                </a:extLst>
              </a:tr>
              <a:tr h="141514">
                <a:tc>
                  <a:txBody>
                    <a:bodyPr/>
                    <a:lstStyle/>
                    <a:p>
                      <a:pPr algn="l" fontAlgn="b"/>
                      <a:r>
                        <a:rPr lang="fr-FR" sz="800" b="0" i="0" u="none" strike="noStrike">
                          <a:solidFill>
                            <a:srgbClr val="000000"/>
                          </a:solidFill>
                          <a:effectLst/>
                          <a:latin typeface="Calibri" panose="020F0502020204030204" pitchFamily="34" charset="0"/>
                        </a:rPr>
                        <a:t>Xoserve CR for DES AI Removal</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CR-D036</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24/09/2020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749593762"/>
                  </a:ext>
                </a:extLst>
              </a:tr>
              <a:tr h="123616">
                <a:tc>
                  <a:txBody>
                    <a:bodyPr/>
                    <a:lstStyle/>
                    <a:p>
                      <a:pPr algn="l" fontAlgn="b"/>
                      <a:r>
                        <a:rPr lang="en-US" sz="800" b="0" i="0" u="none" strike="noStrike">
                          <a:solidFill>
                            <a:srgbClr val="000000"/>
                          </a:solidFill>
                          <a:effectLst/>
                          <a:latin typeface="Calibri" panose="020F0502020204030204" pitchFamily="34" charset="0"/>
                        </a:rPr>
                        <a:t>Provide_CSS_RegistrationID_to_LPs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CR-D037</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06/10/2020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371576077"/>
                  </a:ext>
                </a:extLst>
              </a:tr>
              <a:tr h="136616">
                <a:tc>
                  <a:txBody>
                    <a:bodyPr/>
                    <a:lstStyle/>
                    <a:p>
                      <a:pPr algn="l" fontAlgn="b"/>
                      <a:r>
                        <a:rPr lang="en-GB" sz="800" b="0" i="0" u="none" strike="noStrike">
                          <a:solidFill>
                            <a:srgbClr val="000000"/>
                          </a:solidFill>
                          <a:effectLst/>
                          <a:latin typeface="Calibri" panose="020F0502020204030204" pitchFamily="34" charset="0"/>
                        </a:rPr>
                        <a:t>UEPT Tranche Regulatory Change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CR-D040</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N/A</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865577480"/>
                  </a:ext>
                </a:extLst>
              </a:tr>
              <a:tr h="130079">
                <a:tc>
                  <a:txBody>
                    <a:bodyPr/>
                    <a:lstStyle/>
                    <a:p>
                      <a:pPr algn="l" fontAlgn="b"/>
                      <a:r>
                        <a:rPr lang="en-US" sz="800" b="0" i="0" u="none" strike="noStrike">
                          <a:solidFill>
                            <a:srgbClr val="000000"/>
                          </a:solidFill>
                          <a:effectLst/>
                          <a:latin typeface="Calibri" panose="020F0502020204030204" pitchFamily="34" charset="0"/>
                        </a:rPr>
                        <a:t>NCT-0073 Functional Script Master Changes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CR-D041</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25/09/2020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944098535"/>
                  </a:ext>
                </a:extLst>
              </a:tr>
              <a:tr h="123616">
                <a:tc>
                  <a:txBody>
                    <a:bodyPr/>
                    <a:lstStyle/>
                    <a:p>
                      <a:pPr algn="l" fontAlgn="b"/>
                      <a:r>
                        <a:rPr lang="en-US" sz="800" b="0" i="0" u="none" strike="noStrike">
                          <a:solidFill>
                            <a:srgbClr val="000000"/>
                          </a:solidFill>
                          <a:effectLst/>
                          <a:latin typeface="Calibri" panose="020F0502020204030204" pitchFamily="34" charset="0"/>
                        </a:rPr>
                        <a:t> Update to the End to End Testing Plan</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CR-D043</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05/10/2020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751975691"/>
                  </a:ext>
                </a:extLst>
              </a:tr>
              <a:tr h="123616">
                <a:tc>
                  <a:txBody>
                    <a:bodyPr/>
                    <a:lstStyle/>
                    <a:p>
                      <a:pPr algn="l" fontAlgn="b"/>
                      <a:r>
                        <a:rPr lang="en-US" sz="800" b="0" i="0" u="none" strike="noStrike">
                          <a:solidFill>
                            <a:srgbClr val="000000"/>
                          </a:solidFill>
                          <a:effectLst/>
                          <a:latin typeface="Calibri" panose="020F0502020204030204" pitchFamily="34" charset="0"/>
                        </a:rPr>
                        <a:t>Request For a New DMT Environment for DMT Live Rehearsal</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CR-D044</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23/10/2020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701204438"/>
                  </a:ext>
                </a:extLst>
              </a:tr>
              <a:tr h="147478">
                <a:tc>
                  <a:txBody>
                    <a:bodyPr/>
                    <a:lstStyle/>
                    <a:p>
                      <a:pPr algn="l" fontAlgn="b"/>
                      <a:r>
                        <a:rPr lang="en-US" sz="800" b="0" i="0" u="none" strike="noStrike">
                          <a:solidFill>
                            <a:srgbClr val="000000"/>
                          </a:solidFill>
                          <a:effectLst/>
                          <a:latin typeface="Calibri" panose="020F0502020204030204" pitchFamily="34" charset="0"/>
                        </a:rPr>
                        <a:t>NC-0079 Adding Post Load Integrity Check Document</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CR-D045</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17240232"/>
                  </a:ext>
                </a:extLst>
              </a:tr>
              <a:tr h="123616">
                <a:tc>
                  <a:txBody>
                    <a:bodyPr/>
                    <a:lstStyle/>
                    <a:p>
                      <a:pPr algn="l" fontAlgn="b"/>
                      <a:r>
                        <a:rPr lang="en-US" sz="800" b="0" i="0" u="none" strike="noStrike">
                          <a:solidFill>
                            <a:srgbClr val="000000"/>
                          </a:solidFill>
                          <a:effectLst/>
                          <a:latin typeface="Calibri" panose="020F0502020204030204" pitchFamily="34" charset="0"/>
                        </a:rPr>
                        <a:t>Uplift to the Code of Connection</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CR-0046</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531921918"/>
                  </a:ext>
                </a:extLst>
              </a:tr>
              <a:tr h="123616">
                <a:tc>
                  <a:txBody>
                    <a:bodyPr/>
                    <a:lstStyle/>
                    <a:p>
                      <a:pPr algn="l" fontAlgn="b"/>
                      <a:r>
                        <a:rPr lang="en-US" sz="800" b="0" i="0" u="none" strike="noStrike">
                          <a:solidFill>
                            <a:srgbClr val="000000"/>
                          </a:solidFill>
                          <a:effectLst/>
                          <a:latin typeface="Calibri" panose="020F0502020204030204" pitchFamily="34" charset="0"/>
                        </a:rPr>
                        <a:t>Correctional Changes to MAD Log v2.0 &amp; POAP v2.0</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CR-D047</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13/11/2020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107080113"/>
                  </a:ext>
                </a:extLst>
              </a:tr>
              <a:tr h="123616">
                <a:tc>
                  <a:txBody>
                    <a:bodyPr/>
                    <a:lstStyle/>
                    <a:p>
                      <a:pPr algn="l" fontAlgn="b"/>
                      <a:r>
                        <a:rPr lang="en-US" sz="800" b="0" i="0" u="none" strike="noStrike">
                          <a:solidFill>
                            <a:srgbClr val="000000"/>
                          </a:solidFill>
                          <a:effectLst/>
                          <a:latin typeface="Calibri" panose="020F0502020204030204" pitchFamily="34" charset="0"/>
                        </a:rPr>
                        <a:t>Changes to Data Milestones in MAD Log v2.0 &amp; POAP v2.0</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CR-D048</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09/11/2020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44569037"/>
                  </a:ext>
                </a:extLst>
              </a:tr>
              <a:tr h="123616">
                <a:tc>
                  <a:txBody>
                    <a:bodyPr/>
                    <a:lstStyle/>
                    <a:p>
                      <a:pPr algn="l" fontAlgn="b"/>
                      <a:r>
                        <a:rPr lang="en-US" sz="800" b="0" i="0" u="none" strike="noStrike">
                          <a:solidFill>
                            <a:srgbClr val="000000"/>
                          </a:solidFill>
                          <a:effectLst/>
                          <a:latin typeface="Calibri" panose="020F0502020204030204" pitchFamily="34" charset="0"/>
                        </a:rPr>
                        <a:t>Consequential Changes to Testing Milestones in MAD Log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CR-D049</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13/11/2020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On Hold</a:t>
                      </a:r>
                    </a:p>
                  </a:txBody>
                  <a:tcPr marL="0" marR="0" marT="0" marB="0" anchor="b"/>
                </a:tc>
                <a:extLst>
                  <a:ext uri="{0D108BD9-81ED-4DB2-BD59-A6C34878D82A}">
                    <a16:rowId xmlns:a16="http://schemas.microsoft.com/office/drawing/2014/main" val="2809587971"/>
                  </a:ext>
                </a:extLst>
              </a:tr>
              <a:tr h="123616">
                <a:tc>
                  <a:txBody>
                    <a:bodyPr/>
                    <a:lstStyle/>
                    <a:p>
                      <a:pPr algn="l" fontAlgn="b"/>
                      <a:r>
                        <a:rPr lang="en-US" sz="800" b="0" i="0" u="none" strike="noStrike">
                          <a:solidFill>
                            <a:srgbClr val="000000"/>
                          </a:solidFill>
                          <a:effectLst/>
                          <a:latin typeface="Calibri" panose="020F0502020204030204" pitchFamily="34" charset="0"/>
                        </a:rPr>
                        <a:t>CSS Environments for Faster Switching Enduring Service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CR-D050</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766585764"/>
                  </a:ext>
                </a:extLst>
              </a:tr>
              <a:tr h="123616">
                <a:tc>
                  <a:txBody>
                    <a:bodyPr/>
                    <a:lstStyle/>
                    <a:p>
                      <a:pPr algn="l" fontAlgn="b"/>
                      <a:r>
                        <a:rPr lang="en-US" sz="800" b="0" i="0" u="none" strike="noStrike">
                          <a:solidFill>
                            <a:srgbClr val="000000"/>
                          </a:solidFill>
                          <a:effectLst/>
                          <a:latin typeface="Calibri" panose="020F0502020204030204" pitchFamily="34" charset="0"/>
                        </a:rPr>
                        <a:t>Changes to Data Validation Rules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CR-D051</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30/11/2020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30913272"/>
                  </a:ext>
                </a:extLst>
              </a:tr>
              <a:tr h="123616">
                <a:tc>
                  <a:txBody>
                    <a:bodyPr/>
                    <a:lstStyle/>
                    <a:p>
                      <a:pPr algn="l" fontAlgn="b"/>
                      <a:r>
                        <a:rPr lang="en-US" sz="800" b="0" i="0" u="none" strike="noStrike" dirty="0">
                          <a:solidFill>
                            <a:srgbClr val="000000"/>
                          </a:solidFill>
                          <a:effectLst/>
                          <a:latin typeface="Calibri" panose="020F0502020204030204" pitchFamily="34" charset="0"/>
                        </a:rPr>
                        <a:t>Additional and Further Correctional Changes to MAD Log v2.0</a:t>
                      </a:r>
                      <a:endParaRPr lang="en-GB"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800" b="0" i="0" u="none" strike="noStrike" dirty="0">
                          <a:solidFill>
                            <a:srgbClr val="000000"/>
                          </a:solidFill>
                          <a:effectLst/>
                          <a:latin typeface="Calibri" panose="020F0502020204030204" pitchFamily="34" charset="0"/>
                        </a:rPr>
                        <a:t>CR-D052</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05/12/2020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Complete - No </a:t>
                      </a:r>
                      <a:r>
                        <a:rPr lang="en-GB" sz="800" b="0" i="0" u="none" strike="noStrike" dirty="0" err="1">
                          <a:solidFill>
                            <a:srgbClr val="000000"/>
                          </a:solidFill>
                          <a:effectLst/>
                          <a:latin typeface="Calibri" panose="020F0502020204030204" pitchFamily="34" charset="0"/>
                        </a:rPr>
                        <a:t>Xoserve</a:t>
                      </a:r>
                      <a:r>
                        <a:rPr lang="en-GB" sz="8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1096754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err="1"/>
              <a:t>Xoserve</a:t>
            </a:r>
            <a:r>
              <a:rPr lang="en-GB" dirty="0"/>
              <a:t> IX Refresh</a:t>
            </a:r>
          </a:p>
        </p:txBody>
      </p:sp>
      <p:sp>
        <p:nvSpPr>
          <p:cNvPr id="3" name="Subtitle 2"/>
          <p:cNvSpPr>
            <a:spLocks noGrp="1"/>
          </p:cNvSpPr>
          <p:nvPr>
            <p:ph type="subTitle" idx="1"/>
          </p:nvPr>
        </p:nvSpPr>
        <p:spPr>
          <a:xfrm>
            <a:off x="1371600" y="2904945"/>
            <a:ext cx="6400800" cy="1314450"/>
          </a:xfrm>
          <a:noFill/>
        </p:spPr>
        <p:txBody>
          <a:bodyPr vert="horz" lIns="91440" tIns="45720" rIns="91440" bIns="45720" rtlCol="0" anchor="t">
            <a:normAutofit/>
          </a:bodyPr>
          <a:lstStyle/>
          <a:p>
            <a:r>
              <a:rPr lang="en-GB" dirty="0">
                <a:solidFill>
                  <a:srgbClr val="3E5AA8"/>
                </a:solidFill>
              </a:rPr>
              <a:t>Customer Update</a:t>
            </a:r>
          </a:p>
          <a:p>
            <a:r>
              <a:rPr lang="en-GB" dirty="0">
                <a:solidFill>
                  <a:srgbClr val="3E5AA8"/>
                </a:solidFill>
                <a:latin typeface="Arial"/>
                <a:cs typeface="Arial"/>
              </a:rPr>
              <a:t>January 2021</a:t>
            </a:r>
            <a:endParaRPr lang="en-GB" dirty="0">
              <a:solidFill>
                <a:srgbClr val="3E5AA8"/>
              </a:solidFill>
            </a:endParaRPr>
          </a:p>
        </p:txBody>
      </p:sp>
    </p:spTree>
    <p:extLst>
      <p:ext uri="{BB962C8B-B14F-4D97-AF65-F5344CB8AC3E}">
        <p14:creationId xmlns:p14="http://schemas.microsoft.com/office/powerpoint/2010/main" val="1076047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451121-EBD6-4646-9051-2E9EE8AE7384}"/>
              </a:ext>
            </a:extLst>
          </p:cNvPr>
          <p:cNvPicPr>
            <a:picLocks noChangeAspect="1"/>
          </p:cNvPicPr>
          <p:nvPr/>
        </p:nvPicPr>
        <p:blipFill>
          <a:blip r:embed="rId2"/>
          <a:stretch>
            <a:fillRect/>
          </a:stretch>
        </p:blipFill>
        <p:spPr>
          <a:xfrm>
            <a:off x="0" y="415593"/>
            <a:ext cx="9144000" cy="4312313"/>
          </a:xfrm>
          <a:prstGeom prst="rect">
            <a:avLst/>
          </a:prstGeom>
        </p:spPr>
      </p:pic>
    </p:spTree>
    <p:extLst>
      <p:ext uri="{BB962C8B-B14F-4D97-AF65-F5344CB8AC3E}">
        <p14:creationId xmlns:p14="http://schemas.microsoft.com/office/powerpoint/2010/main" val="12845091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AOB</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A8DF4-2A82-4484-B12B-13BE2A478479}"/>
              </a:ext>
            </a:extLst>
          </p:cNvPr>
          <p:cNvSpPr>
            <a:spLocks noGrp="1"/>
          </p:cNvSpPr>
          <p:nvPr>
            <p:ph type="title"/>
          </p:nvPr>
        </p:nvSpPr>
        <p:spPr/>
        <p:txBody>
          <a:bodyPr/>
          <a:lstStyle/>
          <a:p>
            <a:r>
              <a:rPr lang="en-GB" dirty="0"/>
              <a:t>DSC Governance Review Group Update</a:t>
            </a:r>
          </a:p>
        </p:txBody>
      </p:sp>
      <p:sp>
        <p:nvSpPr>
          <p:cNvPr id="5" name="Content Placeholder 4">
            <a:extLst>
              <a:ext uri="{FF2B5EF4-FFF2-40B4-BE49-F238E27FC236}">
                <a16:creationId xmlns:a16="http://schemas.microsoft.com/office/drawing/2014/main" id="{96A3EC21-4612-4404-B7DA-CF4F2B6E3294}"/>
              </a:ext>
            </a:extLst>
          </p:cNvPr>
          <p:cNvSpPr>
            <a:spLocks noGrp="1"/>
          </p:cNvSpPr>
          <p:nvPr>
            <p:ph idx="1"/>
          </p:nvPr>
        </p:nvSpPr>
        <p:spPr/>
        <p:txBody>
          <a:bodyPr/>
          <a:lstStyle/>
          <a:p>
            <a:r>
              <a:rPr lang="en-GB" dirty="0"/>
              <a:t>Verbal update to be presented by James Rigby</a:t>
            </a:r>
          </a:p>
        </p:txBody>
      </p:sp>
    </p:spTree>
    <p:extLst>
      <p:ext uri="{BB962C8B-B14F-4D97-AF65-F5344CB8AC3E}">
        <p14:creationId xmlns:p14="http://schemas.microsoft.com/office/powerpoint/2010/main" val="169313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24FACEB-9414-42BB-B211-57415ACE371D}"/>
              </a:ext>
            </a:extLst>
          </p:cNvPr>
          <p:cNvSpPr txBox="1">
            <a:spLocks/>
          </p:cNvSpPr>
          <p:nvPr/>
        </p:nvSpPr>
        <p:spPr>
          <a:xfrm>
            <a:off x="179512" y="75429"/>
            <a:ext cx="8465998" cy="6872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latin typeface="Arial"/>
                <a:cs typeface="Arial"/>
              </a:rPr>
              <a:t>In progress - target out of capture date</a:t>
            </a:r>
          </a:p>
        </p:txBody>
      </p:sp>
      <p:pic>
        <p:nvPicPr>
          <p:cNvPr id="2" name="Picture 1">
            <a:extLst>
              <a:ext uri="{FF2B5EF4-FFF2-40B4-BE49-F238E27FC236}">
                <a16:creationId xmlns:a16="http://schemas.microsoft.com/office/drawing/2014/main" id="{CE82DCE0-1EC9-4CBA-8DF6-52CE7857806C}"/>
              </a:ext>
            </a:extLst>
          </p:cNvPr>
          <p:cNvPicPr>
            <a:picLocks noChangeAspect="1"/>
          </p:cNvPicPr>
          <p:nvPr/>
        </p:nvPicPr>
        <p:blipFill>
          <a:blip r:embed="rId2"/>
          <a:stretch>
            <a:fillRect/>
          </a:stretch>
        </p:blipFill>
        <p:spPr>
          <a:xfrm>
            <a:off x="320040" y="755097"/>
            <a:ext cx="8333090" cy="3977619"/>
          </a:xfrm>
          <a:prstGeom prst="rect">
            <a:avLst/>
          </a:prstGeom>
        </p:spPr>
      </p:pic>
    </p:spTree>
    <p:extLst>
      <p:ext uri="{BB962C8B-B14F-4D97-AF65-F5344CB8AC3E}">
        <p14:creationId xmlns:p14="http://schemas.microsoft.com/office/powerpoint/2010/main" val="135044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9F4D76-5906-4578-82B7-061EE280B272}"/>
              </a:ext>
            </a:extLst>
          </p:cNvPr>
          <p:cNvSpPr txBox="1">
            <a:spLocks/>
          </p:cNvSpPr>
          <p:nvPr/>
        </p:nvSpPr>
        <p:spPr>
          <a:xfrm>
            <a:off x="179512" y="75429"/>
            <a:ext cx="8465998" cy="6872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latin typeface="Arial"/>
                <a:cs typeface="Arial"/>
              </a:rPr>
              <a:t>Withdrawn / Complete</a:t>
            </a:r>
          </a:p>
        </p:txBody>
      </p:sp>
      <p:pic>
        <p:nvPicPr>
          <p:cNvPr id="4" name="Picture 3">
            <a:extLst>
              <a:ext uri="{FF2B5EF4-FFF2-40B4-BE49-F238E27FC236}">
                <a16:creationId xmlns:a16="http://schemas.microsoft.com/office/drawing/2014/main" id="{9E5966DE-BE8D-47D0-A97D-99B355277C3E}"/>
              </a:ext>
            </a:extLst>
          </p:cNvPr>
          <p:cNvPicPr>
            <a:picLocks noChangeAspect="1"/>
          </p:cNvPicPr>
          <p:nvPr/>
        </p:nvPicPr>
        <p:blipFill>
          <a:blip r:embed="rId2"/>
          <a:stretch>
            <a:fillRect/>
          </a:stretch>
        </p:blipFill>
        <p:spPr>
          <a:xfrm>
            <a:off x="407581" y="909808"/>
            <a:ext cx="8465998" cy="2917447"/>
          </a:xfrm>
          <a:prstGeom prst="rect">
            <a:avLst/>
          </a:prstGeom>
        </p:spPr>
      </p:pic>
    </p:spTree>
    <p:extLst>
      <p:ext uri="{BB962C8B-B14F-4D97-AF65-F5344CB8AC3E}">
        <p14:creationId xmlns:p14="http://schemas.microsoft.com/office/powerpoint/2010/main" val="363028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8I6kE1ty90in0JwvfCqEjA"/>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I6kE1ty90in0JwvfCqEjA"/>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H5lbcwjQISNk6JDtxjt_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H5lbcwjQISNk6JDtxjt_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H5lbcwjQISNk6JDtxjt_Q"/>
</p:tagLst>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documentManagement>
</p:properties>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966AA5-3D01-4B81-BAE0-8020A2E16EFF}">
  <ds:schemaRef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5844fa40-a696-4ac9-bd38-c0330d295109"/>
    <ds:schemaRef ds:uri="c78a4dae-5fc0-4ed3-ad80-da51122ab11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8791</TotalTime>
  <Words>8809</Words>
  <Application>Microsoft Office PowerPoint</Application>
  <PresentationFormat>On-screen Show (16:9)</PresentationFormat>
  <Paragraphs>1529</Paragraphs>
  <Slides>76</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76</vt:i4>
      </vt:variant>
    </vt:vector>
  </HeadingPairs>
  <TitlesOfParts>
    <vt:vector size="88" baseType="lpstr">
      <vt:lpstr>ＭＳ Ｐゴシック</vt:lpstr>
      <vt:lpstr>Arial</vt:lpstr>
      <vt:lpstr>Calibri</vt:lpstr>
      <vt:lpstr>Calibri Light</vt:lpstr>
      <vt:lpstr>Times New Roman</vt:lpstr>
      <vt:lpstr>Verdana</vt:lpstr>
      <vt:lpstr>Wingdings</vt:lpstr>
      <vt:lpstr>Office Theme</vt:lpstr>
      <vt:lpstr>Worksheet</vt:lpstr>
      <vt:lpstr>Document</vt:lpstr>
      <vt:lpstr>Microsoft Word Document</vt:lpstr>
      <vt:lpstr>Acrobat Document</vt:lpstr>
      <vt:lpstr>Change Management Committee  </vt:lpstr>
      <vt:lpstr>Section 2: DSC Change Budget &amp; Horizon Planning</vt:lpstr>
      <vt:lpstr>DSC Change Budget BP20 (Financial Year To Date)</vt:lpstr>
      <vt:lpstr>Budget v Spend BP20/21 Financial Year To Date (FYTD)  </vt:lpstr>
      <vt:lpstr>Bubbling Under (pre-capture regulatory change)</vt:lpstr>
      <vt:lpstr>Section 3: Capture</vt:lpstr>
      <vt:lpstr>Capture: Prioritisation &amp; Target Out Of Capture Dates</vt:lpstr>
      <vt:lpstr>PowerPoint Presentation</vt:lpstr>
      <vt:lpstr>PowerPoint Presentation</vt:lpstr>
      <vt:lpstr>New Change Proposals – Initial Review</vt:lpstr>
      <vt:lpstr>XRN5290 CNC Bulk Network Report </vt:lpstr>
      <vt:lpstr>XRN5289 November 21 Major Release </vt:lpstr>
      <vt:lpstr>XRN5294 Minor Release Drop 9 </vt:lpstr>
      <vt:lpstr>XRN5307 Amendments to V15 of the Service Description Table</vt:lpstr>
      <vt:lpstr>Change Proposals Updates</vt:lpstr>
      <vt:lpstr>PowerPoint Presentation</vt:lpstr>
      <vt:lpstr> 3.4 New Change Proposals – Post Solution Review </vt:lpstr>
      <vt:lpstr>XRN5007 Correction in the reconciliation process when volume is zero</vt:lpstr>
      <vt:lpstr>XRN5038 Convert Class 2, 3 or 4 meter points to Class 1 when G1.6.15 criteria are met (MOD 0691)</vt:lpstr>
      <vt:lpstr>XRN5072 Application and derivation of TTZ indicator and calculation of volume and energy – all classes</vt:lpstr>
      <vt:lpstr>XRN5180 Inner Tolerance Validation for replacement reads and read insertions</vt:lpstr>
      <vt:lpstr>3.5 Outages</vt:lpstr>
      <vt:lpstr> 4. Design &amp; Delivery  </vt:lpstr>
      <vt:lpstr>4. Design Change Pack </vt:lpstr>
      <vt:lpstr>PowerPoint Presentation</vt:lpstr>
      <vt:lpstr>XRN4914 MOD 0651- Retrospective Data Update Provision –  Proof of Concept Status Update</vt:lpstr>
      <vt:lpstr>CCR for XRN4914 MOD 0651- Retrospective Data Update Provision </vt:lpstr>
      <vt:lpstr>XRN5289 - November 21 Release - Status Update</vt:lpstr>
      <vt:lpstr>XRN5289 – November 21 Proposed High-Level Plan</vt:lpstr>
      <vt:lpstr>XRN5289 - November 21 Release Summary</vt:lpstr>
      <vt:lpstr>Approval Required</vt:lpstr>
      <vt:lpstr>EQR for XRN5289 - November 21 Release </vt:lpstr>
      <vt:lpstr>XRN4996 - June 20 Release -  Status Update</vt:lpstr>
      <vt:lpstr>PowerPoint Presentation</vt:lpstr>
      <vt:lpstr>PowerPoint Presentation</vt:lpstr>
      <vt:lpstr>XRN4850 – SMS/Email Broadcast Notification Timeline</vt:lpstr>
      <vt:lpstr>CCR for XRN4996 June 20 Release</vt:lpstr>
      <vt:lpstr>XRN4996 June 20 Release Summary</vt:lpstr>
      <vt:lpstr>XRN5110 - November 20 Release -  Status Update</vt:lpstr>
      <vt:lpstr>XRN5110 - Nov 20 Delivery Timeline &amp; Progress</vt:lpstr>
      <vt:lpstr>PowerPoint Presentation</vt:lpstr>
      <vt:lpstr>PowerPoint Presentation</vt:lpstr>
      <vt:lpstr>PowerPoint Presentation</vt:lpstr>
      <vt:lpstr>XRN5253 - June 21 Release - Status Update</vt:lpstr>
      <vt:lpstr>XRN5253 – Proposed June 21 Proposed High Level Plan</vt:lpstr>
      <vt:lpstr>XRN5253 - June 21 Release Summary</vt:lpstr>
      <vt:lpstr> XRN5225 – Minor Release Drop 8 -  Status Update</vt:lpstr>
      <vt:lpstr>XRN5225 – Minor Release Drop 8 Timelines</vt:lpstr>
      <vt:lpstr>XRN5225 – Minor Release Summary</vt:lpstr>
      <vt:lpstr> XRN5294 - Minor Release Drop 9 Status Update</vt:lpstr>
      <vt:lpstr> XRN5294 - Minor Release Drop 9 Timelines</vt:lpstr>
      <vt:lpstr>XRN5294 - Minor Release 9 Summary</vt:lpstr>
      <vt:lpstr>UK Link Releases Update</vt:lpstr>
      <vt:lpstr>UK Link Releases Update – January 2021</vt:lpstr>
      <vt:lpstr>2020-2022 UK Link Governance Timeline</vt:lpstr>
      <vt:lpstr>UK Link Allocated Changes – In Delivery</vt:lpstr>
      <vt:lpstr>UK Link Allocated Change - Continued</vt:lpstr>
      <vt:lpstr>February ChMC</vt:lpstr>
      <vt:lpstr>Glossary</vt:lpstr>
      <vt:lpstr>4. Gemini Horizon Plan</vt:lpstr>
      <vt:lpstr>Section 5: Non-DSC Change Budget Impacting Programmes    </vt:lpstr>
      <vt:lpstr>CSSC Programme Dashboard</vt:lpstr>
      <vt:lpstr>PowerPoint Presentation</vt:lpstr>
      <vt:lpstr>Green Workstream Updates</vt:lpstr>
      <vt:lpstr>Green Workstream Updates</vt:lpstr>
      <vt:lpstr>Key Programme Risks (1/4)</vt:lpstr>
      <vt:lpstr>Key Programme Risks (2/4)</vt:lpstr>
      <vt:lpstr>Key Programme Risks (3/4)</vt:lpstr>
      <vt:lpstr>Key Programme Risks (4/4)</vt:lpstr>
      <vt:lpstr>PowerPoint Presentation</vt:lpstr>
      <vt:lpstr>Switching Programme CR Position – CRs impacting Xoserve</vt:lpstr>
      <vt:lpstr>Switching Programme CR Position – CRs not impacting Xoserve </vt:lpstr>
      <vt:lpstr>Xoserve IX Refresh</vt:lpstr>
      <vt:lpstr>PowerPoint Presentation</vt:lpstr>
      <vt:lpstr>Section 6: AOB   </vt:lpstr>
      <vt:lpstr>DSC Governance Review Group Update</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1</cp:revision>
  <dcterms:created xsi:type="dcterms:W3CDTF">2018-09-02T17:12:15Z</dcterms:created>
  <dcterms:modified xsi:type="dcterms:W3CDTF">2021-01-11T11:31:34Z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