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5"/>
  </p:notesMasterIdLst>
  <p:sldIdLst>
    <p:sldId id="1458" r:id="rId10"/>
    <p:sldId id="301" r:id="rId11"/>
    <p:sldId id="1465" r:id="rId12"/>
    <p:sldId id="1461" r:id="rId13"/>
    <p:sldId id="1464" r:id="rId14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E8EAF1"/>
    <a:srgbClr val="CED1E1"/>
    <a:srgbClr val="0000FF"/>
    <a:srgbClr val="D8F5FD"/>
    <a:srgbClr val="40D1F5"/>
    <a:srgbClr val="FFFFFF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127033-86F3-437F-B14D-E630AC6FB0FB}" v="264" dt="2021-01-13T17:38:45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7" autoAdjust="0"/>
    <p:restoredTop sz="94660"/>
  </p:normalViewPr>
  <p:slideViewPr>
    <p:cSldViewPr>
      <p:cViewPr varScale="1">
        <p:scale>
          <a:sx n="83" d="100"/>
          <a:sy n="83" d="100"/>
        </p:scale>
        <p:origin x="101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01487F-88A7-4E77-9A73-00E4A37F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55526"/>
            <a:ext cx="8229600" cy="1516806"/>
          </a:xfrm>
        </p:spPr>
        <p:txBody>
          <a:bodyPr>
            <a:normAutofit/>
          </a:bodyPr>
          <a:lstStyle/>
          <a:p>
            <a:r>
              <a:rPr lang="en-GB" dirty="0"/>
              <a:t>DSC Change Management Committee 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0FA2B-6676-47CB-8A42-6A67E732D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2211710"/>
            <a:ext cx="6480720" cy="9407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13</a:t>
            </a:r>
            <a:r>
              <a:rPr lang="en-GB" baseline="30000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th</a:t>
            </a:r>
            <a:r>
              <a:rPr lang="en-GB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 January Meeting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37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53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New Change Proposals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545895"/>
              </p:ext>
            </p:extLst>
          </p:nvPr>
        </p:nvGraphicFramePr>
        <p:xfrm>
          <a:off x="107504" y="434493"/>
          <a:ext cx="8928992" cy="3126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5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06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Next</a:t>
                      </a:r>
                      <a:r>
                        <a:rPr lang="en-GB" sz="1200" baseline="0" dirty="0"/>
                        <a:t> steps</a:t>
                      </a:r>
                      <a:endParaRPr lang="en-GB" sz="1200" dirty="0"/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Service area</a:t>
                      </a:r>
                    </a:p>
                  </a:txBody>
                  <a:tcPr marL="83820" marR="83820" marT="41910" marB="419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862">
                <a:tc>
                  <a:txBody>
                    <a:bodyPr/>
                    <a:lstStyle/>
                    <a:p>
                      <a:r>
                        <a:rPr lang="en-GB" sz="1100" dirty="0"/>
                        <a:t>5290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CNC Network Reporting </a:t>
                      </a: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Approved into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Area 16: Provision of Supply Point Information Services and Other Services Required to be Provided Under Condition of the GT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3812532931"/>
                  </a:ext>
                </a:extLst>
              </a:tr>
              <a:tr h="500862">
                <a:tc>
                  <a:txBody>
                    <a:bodyPr/>
                    <a:lstStyle/>
                    <a:p>
                      <a:r>
                        <a:rPr lang="en-GB" sz="1100" dirty="0"/>
                        <a:t>5289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November 21 Major Release </a:t>
                      </a: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Parent CP has been raised and is on the website - Information only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960619109"/>
                  </a:ext>
                </a:extLst>
              </a:tr>
              <a:tr h="500862">
                <a:tc>
                  <a:txBody>
                    <a:bodyPr/>
                    <a:lstStyle/>
                    <a:p>
                      <a:r>
                        <a:rPr lang="en-GB" sz="1100" dirty="0"/>
                        <a:t>5294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Minor Release Drop 9 </a:t>
                      </a: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Parent CP has been raised and is on the website - Information only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2634638761"/>
                  </a:ext>
                </a:extLst>
              </a:tr>
              <a:tr h="530576">
                <a:tc>
                  <a:txBody>
                    <a:bodyPr/>
                    <a:lstStyle/>
                    <a:p>
                      <a:r>
                        <a:rPr lang="en-GB" sz="1100" dirty="0"/>
                        <a:t>5307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Changes to Service Description Table V15 </a:t>
                      </a: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Visibility of proposed changes – Information only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1752036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7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0E48E0E-B6A8-4E36-B804-D0CEA2973BEA}"/>
              </a:ext>
            </a:extLst>
          </p:cNvPr>
          <p:cNvSpPr txBox="1">
            <a:spLocks/>
          </p:cNvSpPr>
          <p:nvPr/>
        </p:nvSpPr>
        <p:spPr>
          <a:xfrm>
            <a:off x="192357" y="308602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/>
              <a:t>Solution Review Outcomes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3D398C9-9A33-46F7-9AAD-EB4C12154C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526154"/>
              </p:ext>
            </p:extLst>
          </p:nvPr>
        </p:nvGraphicFramePr>
        <p:xfrm>
          <a:off x="107847" y="668642"/>
          <a:ext cx="8928306" cy="2706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1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178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Voting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35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Correction in the reconciliation process when volume is zero </a:t>
                      </a:r>
                      <a:endParaRPr lang="en-GB" sz="1100" dirty="0"/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Approved into November 21 delivery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3843260"/>
                  </a:ext>
                </a:extLst>
              </a:tr>
              <a:tr h="56235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Convert Class 2, 3 or 4 meter points to Class 1 when G1.6.15 criteria are met (MOD 0691)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Approved into </a:t>
                      </a:r>
                      <a:r>
                        <a:rPr lang="en-GB" sz="1100" dirty="0" err="1"/>
                        <a:t>adhoc</a:t>
                      </a:r>
                      <a:r>
                        <a:rPr lang="en-GB" sz="1100" dirty="0"/>
                        <a:t> delivery (proposed March/April 21)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2797159"/>
                  </a:ext>
                </a:extLst>
              </a:tr>
              <a:tr h="56235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Application and derivation of TTZ indicator and calculation of volume and energy – all classes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Approved into November 21 delivery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9945134"/>
                  </a:ext>
                </a:extLst>
              </a:tr>
              <a:tr h="56235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5180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Inner Tolerance Validation for replacement reads and read insertions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Approved into November 21 delivery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2615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20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9CC96C-7AC1-45B3-B879-B0EF3038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3" y="339502"/>
            <a:ext cx="8928992" cy="504057"/>
          </a:xfrm>
        </p:spPr>
        <p:txBody>
          <a:bodyPr>
            <a:normAutofit/>
          </a:bodyPr>
          <a:lstStyle/>
          <a:p>
            <a:r>
              <a:rPr lang="en-GB" sz="2200" dirty="0"/>
              <a:t>Detailed Design Outcomes – September Change Packs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B1868E4C-B412-4C0E-A76A-621245CEC1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03353"/>
              </p:ext>
            </p:extLst>
          </p:nvPr>
        </p:nvGraphicFramePr>
        <p:xfrm>
          <a:off x="206514" y="753427"/>
          <a:ext cx="8730970" cy="1157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7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6738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Voting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8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Maintenance of a User relationship table for the purpose of AQ amendments (Modification 0736)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Approved to be implemented on 14/01/2021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3843260"/>
                  </a:ext>
                </a:extLst>
              </a:tr>
            </a:tbl>
          </a:graphicData>
        </a:graphic>
      </p:graphicFrame>
      <p:sp>
        <p:nvSpPr>
          <p:cNvPr id="4" name="Title 2">
            <a:extLst>
              <a:ext uri="{FF2B5EF4-FFF2-40B4-BE49-F238E27FC236}">
                <a16:creationId xmlns:a16="http://schemas.microsoft.com/office/drawing/2014/main" id="{D89B92FD-FDCD-457E-B292-6BDF8D08914E}"/>
              </a:ext>
            </a:extLst>
          </p:cNvPr>
          <p:cNvSpPr txBox="1">
            <a:spLocks/>
          </p:cNvSpPr>
          <p:nvPr/>
        </p:nvSpPr>
        <p:spPr>
          <a:xfrm>
            <a:off x="457199" y="2324970"/>
            <a:ext cx="8229600" cy="385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200" dirty="0"/>
              <a:t>Change Documents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BB6A0B3-F149-4375-87A6-CD803B4426C8}"/>
              </a:ext>
            </a:extLst>
          </p:cNvPr>
          <p:cNvSpPr txBox="1">
            <a:spLocks/>
          </p:cNvSpPr>
          <p:nvPr/>
        </p:nvSpPr>
        <p:spPr>
          <a:xfrm>
            <a:off x="323528" y="2847149"/>
            <a:ext cx="8496944" cy="183485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/>
              <a:t>CCR Approved:</a:t>
            </a:r>
          </a:p>
          <a:p>
            <a:r>
              <a:rPr lang="en-US" sz="2800" dirty="0"/>
              <a:t>XRN4914 MOD 0651- Retrospective Data Update Provision</a:t>
            </a:r>
          </a:p>
          <a:p>
            <a:r>
              <a:rPr lang="en-US" sz="2800" dirty="0"/>
              <a:t>XRN4996 June 20 Release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EQR Approved:</a:t>
            </a:r>
          </a:p>
          <a:p>
            <a:r>
              <a:rPr lang="en-US" sz="2800" dirty="0"/>
              <a:t>XRN5289 - November 21 Release 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82354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D376AFED-6F8B-4091-BAE0-C3409FF7EA20}"/>
              </a:ext>
            </a:extLst>
          </p:cNvPr>
          <p:cNvSpPr txBox="1">
            <a:spLocks/>
          </p:cNvSpPr>
          <p:nvPr/>
        </p:nvSpPr>
        <p:spPr>
          <a:xfrm>
            <a:off x="457200" y="23051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200" dirty="0"/>
              <a:t>Project Approvals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4C19174-5AC2-4F34-A117-C07D26C960A6}"/>
              </a:ext>
            </a:extLst>
          </p:cNvPr>
          <p:cNvSpPr txBox="1">
            <a:spLocks/>
          </p:cNvSpPr>
          <p:nvPr/>
        </p:nvSpPr>
        <p:spPr>
          <a:xfrm>
            <a:off x="250857" y="555527"/>
            <a:ext cx="8642286" cy="4320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b="1" dirty="0"/>
              <a:t>June 20 - XRN4850 Delivery Mechanism for the Network Reporting</a:t>
            </a:r>
          </a:p>
          <a:p>
            <a:r>
              <a:rPr lang="en-US" sz="1900" dirty="0"/>
              <a:t>Following a split vote in December, an additional option for DDP has been included due to a change in resource circumstances within the DDP team.  This has a £0 delivery cost and was approved by ChMC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​</a:t>
            </a:r>
            <a:r>
              <a:rPr lang="en-US" sz="1900" b="1" dirty="0"/>
              <a:t>November 21 –Descope</a:t>
            </a:r>
            <a:r>
              <a:rPr lang="en-US" sz="1900" dirty="0"/>
              <a:t> </a:t>
            </a:r>
            <a:r>
              <a:rPr lang="en-US" sz="1900" b="1" dirty="0"/>
              <a:t>of the </a:t>
            </a:r>
            <a:r>
              <a:rPr lang="en-US" sz="1900" b="1" dirty="0" err="1"/>
              <a:t>NeXA</a:t>
            </a:r>
            <a:r>
              <a:rPr lang="en-US" sz="1900" b="1" dirty="0"/>
              <a:t> mod-related changes </a:t>
            </a:r>
          </a:p>
          <a:p>
            <a:pPr marL="0" indent="0">
              <a:buNone/>
            </a:pPr>
            <a:r>
              <a:rPr lang="en-US" sz="1900" dirty="0"/>
              <a:t>ChMC approved to descope 2 XRNs from Nov-21 major release.  The XRNs relate to mods that have yet to be approved by Ofgem and are as follows:</a:t>
            </a:r>
          </a:p>
          <a:p>
            <a:pPr marL="0" indent="0">
              <a:buNone/>
            </a:pPr>
            <a:endParaRPr lang="en-GB" sz="1900" dirty="0"/>
          </a:p>
          <a:p>
            <a:r>
              <a:rPr lang="en-GB" sz="1900" dirty="0"/>
              <a:t>XRN5186 - MOD0701 - Aligning Capacity booking under the UNC and arrangements set out in relevant NEXAs </a:t>
            </a:r>
          </a:p>
          <a:p>
            <a:pPr fontAlgn="ctr"/>
            <a:r>
              <a:rPr lang="en-GB" sz="1900" dirty="0"/>
              <a:t>XRN5187 - MOD0696 - Addressing inequities between Capacity booking under the UNC and arrangements set out in relevant NExAs</a:t>
            </a:r>
          </a:p>
          <a:p>
            <a:pPr marL="0" indent="0">
              <a:buNone/>
            </a:pPr>
            <a:endParaRPr lang="en-US" sz="1900" b="1" dirty="0"/>
          </a:p>
          <a:p>
            <a:pPr marL="0" indent="0">
              <a:buNone/>
            </a:pPr>
            <a:r>
              <a:rPr lang="en-US" sz="1900" b="1" dirty="0"/>
              <a:t>November 20 – Discussion on the CR Raised</a:t>
            </a:r>
          </a:p>
          <a:p>
            <a:r>
              <a:rPr lang="en-US" sz="1900" dirty="0"/>
              <a:t>An eChMC is to be held on 29</a:t>
            </a:r>
            <a:r>
              <a:rPr lang="en-US" sz="1900" baseline="30000" dirty="0"/>
              <a:t>th</a:t>
            </a:r>
            <a:r>
              <a:rPr lang="en-US" sz="1900" dirty="0"/>
              <a:t> January to seek approval for a change request relating </a:t>
            </a:r>
            <a:r>
              <a:rPr lang="en-US" sz="1900"/>
              <a:t>to </a:t>
            </a:r>
            <a:r>
              <a:rPr lang="en-GB" sz="2000">
                <a:ea typeface="Verdana" pitchFamily="34" charset="0"/>
              </a:rPr>
              <a:t>XRN4897/99</a:t>
            </a:r>
            <a:endParaRPr lang="en-US" sz="1900" dirty="0"/>
          </a:p>
          <a:p>
            <a:pPr marL="0" indent="0">
              <a:buNone/>
            </a:pPr>
            <a:endParaRPr lang="en-US" sz="1900" b="1" dirty="0"/>
          </a:p>
          <a:p>
            <a:endParaRPr lang="en-US" sz="1800" b="1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2831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James Rigby</DisplayName>
        <AccountId>80</AccountId>
        <AccountType/>
      </UserInfo>
      <UserInfo>
        <DisplayName>Jane Goodes</DisplayName>
        <AccountId>63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01f7a547-d57a-44ce-a211-81869c79743b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3092569d-7549-4f1f-b838-122d264c6bd8"/>
  </ds:schemaRefs>
</ds:datastoreItem>
</file>

<file path=customXml/itemProps3.xml><?xml version="1.0" encoding="utf-8"?>
<ds:datastoreItem xmlns:ds="http://schemas.openxmlformats.org/officeDocument/2006/customXml" ds:itemID="{60D6DB40-72B6-4787-BEFE-6AFCC68063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20334</TotalTime>
  <Words>420</Words>
  <Application>Microsoft Office PowerPoint</Application>
  <PresentationFormat>On-screen Show (16:9)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DSC Change Management Committee Update</vt:lpstr>
      <vt:lpstr>New Change Proposals</vt:lpstr>
      <vt:lpstr>PowerPoint Presentation</vt:lpstr>
      <vt:lpstr>Detailed Design Outcomes – September Change Packs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Angela Clarke</cp:lastModifiedBy>
  <cp:revision>651</cp:revision>
  <cp:lastPrinted>2019-05-07T07:36:37Z</cp:lastPrinted>
  <dcterms:created xsi:type="dcterms:W3CDTF">2018-09-02T17:12:15Z</dcterms:created>
  <dcterms:modified xsi:type="dcterms:W3CDTF">2021-01-14T14:49:32Z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