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 id="2147483666" r:id="rId7"/>
    <p:sldMasterId id="2147483670" r:id="rId8"/>
    <p:sldMasterId id="2147483674" r:id="rId9"/>
  </p:sldMasterIdLst>
  <p:notesMasterIdLst>
    <p:notesMasterId r:id="rId15"/>
  </p:notesMasterIdLst>
  <p:sldIdLst>
    <p:sldId id="1788" r:id="rId10"/>
    <p:sldId id="453" r:id="rId11"/>
    <p:sldId id="421" r:id="rId12"/>
    <p:sldId id="885" r:id="rId13"/>
    <p:sldId id="871" r:id="rId14"/>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3" clrIdx="0"/>
  <p:cmAuthor id="1" name="Goodes, Jane" initials="GJ" lastIdx="1" clrIdx="1">
    <p:extLst>
      <p:ext uri="{19B8F6BF-5375-455C-9EA6-DF929625EA0E}">
        <p15:presenceInfo xmlns:p15="http://schemas.microsoft.com/office/powerpoint/2012/main" userId="S::jane.goodes@xoserve.com::392d2df7-feba-47a3-bf20-7be4923a11ea" providerId="AD"/>
      </p:ext>
    </p:extLst>
  </p:cmAuthor>
  <p:cmAuthor id="2" name="Morgan, Neil A" initials="MNA" lastIdx="1" clrIdx="2">
    <p:extLst>
      <p:ext uri="{19B8F6BF-5375-455C-9EA6-DF929625EA0E}">
        <p15:presenceInfo xmlns:p15="http://schemas.microsoft.com/office/powerpoint/2012/main" userId="S::neil.a.morgan@xoserve.com::6d8c68c2-074e-40cb-880a-f27a04c2b231" providerId="AD"/>
      </p:ext>
    </p:extLst>
  </p:cmAuthor>
  <p:cmAuthor id="3" name="Tracy OConnor" initials="TO" lastIdx="3" clrIdx="3">
    <p:extLst>
      <p:ext uri="{19B8F6BF-5375-455C-9EA6-DF929625EA0E}">
        <p15:presenceInfo xmlns:p15="http://schemas.microsoft.com/office/powerpoint/2012/main" userId="S::tracy.oconnor@xoserve.com::c165d205-f988-41c6-a790-ae0515e39fe0" providerId="AD"/>
      </p:ext>
    </p:extLst>
  </p:cmAuthor>
  <p:cmAuthor id="4" name="Tambe, Surfaraz" initials="TS" lastIdx="10" clrIdx="4">
    <p:extLst>
      <p:ext uri="{19B8F6BF-5375-455C-9EA6-DF929625EA0E}">
        <p15:presenceInfo xmlns:p15="http://schemas.microsoft.com/office/powerpoint/2012/main" userId="S::surfaraz.tambe@xoserve.com::21ae2c14-c22c-44a4-a0d0-23dd8613b1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E5AA8"/>
    <a:srgbClr val="E8EAF1"/>
    <a:srgbClr val="CED1E1"/>
    <a:srgbClr val="FFFFFF"/>
    <a:srgbClr val="D8F5FD"/>
    <a:srgbClr val="40D1F5"/>
    <a:srgbClr val="B1D6E8"/>
    <a:srgbClr val="84B8DA"/>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17091A-DB2D-4B4E-8B38-BF5A125026B3}" v="9" dt="2020-12-23T08:36:59.9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01" autoAdjust="0"/>
    <p:restoredTop sz="73323" autoAdjust="0"/>
  </p:normalViewPr>
  <p:slideViewPr>
    <p:cSldViewPr>
      <p:cViewPr varScale="1">
        <p:scale>
          <a:sx n="104" d="100"/>
          <a:sy n="104" d="100"/>
        </p:scale>
        <p:origin x="108" y="7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G Burton" userId="7b817789-b3a9-472e-9cfe-518402a4cf86" providerId="ADAL" clId="{0B17091A-DB2D-4B4E-8B38-BF5A125026B3}"/>
    <pc:docChg chg="undo custSel modSld">
      <pc:chgData name="Simon G Burton" userId="7b817789-b3a9-472e-9cfe-518402a4cf86" providerId="ADAL" clId="{0B17091A-DB2D-4B4E-8B38-BF5A125026B3}" dt="2020-12-23T08:36:59.938" v="1573" actId="20577"/>
      <pc:docMkLst>
        <pc:docMk/>
      </pc:docMkLst>
      <pc:sldChg chg="addSp modSp">
        <pc:chgData name="Simon G Burton" userId="7b817789-b3a9-472e-9cfe-518402a4cf86" providerId="ADAL" clId="{0B17091A-DB2D-4B4E-8B38-BF5A125026B3}" dt="2020-12-21T11:40:55.874" v="755" actId="14100"/>
        <pc:sldMkLst>
          <pc:docMk/>
          <pc:sldMk cId="4179302413" sldId="421"/>
        </pc:sldMkLst>
        <pc:spChg chg="mod">
          <ac:chgData name="Simon G Burton" userId="7b817789-b3a9-472e-9cfe-518402a4cf86" providerId="ADAL" clId="{0B17091A-DB2D-4B4E-8B38-BF5A125026B3}" dt="2020-12-21T11:40:37.840" v="752" actId="1076"/>
          <ac:spMkLst>
            <pc:docMk/>
            <pc:sldMk cId="4179302413" sldId="421"/>
            <ac:spMk id="10" creationId="{2ECF8EF9-E1F4-48B5-B4D0-3301CB608AD2}"/>
          </ac:spMkLst>
        </pc:spChg>
        <pc:spChg chg="mod">
          <ac:chgData name="Simon G Burton" userId="7b817789-b3a9-472e-9cfe-518402a4cf86" providerId="ADAL" clId="{0B17091A-DB2D-4B4E-8B38-BF5A125026B3}" dt="2020-12-21T11:38:34.895" v="737" actId="14100"/>
          <ac:spMkLst>
            <pc:docMk/>
            <pc:sldMk cId="4179302413" sldId="421"/>
            <ac:spMk id="11" creationId="{00000000-0000-0000-0000-000000000000}"/>
          </ac:spMkLst>
        </pc:spChg>
        <pc:spChg chg="mod">
          <ac:chgData name="Simon G Burton" userId="7b817789-b3a9-472e-9cfe-518402a4cf86" providerId="ADAL" clId="{0B17091A-DB2D-4B4E-8B38-BF5A125026B3}" dt="2020-12-21T11:40:02.856" v="751" actId="1076"/>
          <ac:spMkLst>
            <pc:docMk/>
            <pc:sldMk cId="4179302413" sldId="421"/>
            <ac:spMk id="12" creationId="{4ABCB923-2095-4F84-8610-FBDFB806A919}"/>
          </ac:spMkLst>
        </pc:spChg>
        <pc:spChg chg="add mod">
          <ac:chgData name="Simon G Burton" userId="7b817789-b3a9-472e-9cfe-518402a4cf86" providerId="ADAL" clId="{0B17091A-DB2D-4B4E-8B38-BF5A125026B3}" dt="2020-12-21T11:40:47.072" v="754" actId="1076"/>
          <ac:spMkLst>
            <pc:docMk/>
            <pc:sldMk cId="4179302413" sldId="421"/>
            <ac:spMk id="16" creationId="{CAFDE3F2-DF2E-4D94-98A4-DBE3D86B35B2}"/>
          </ac:spMkLst>
        </pc:spChg>
        <pc:graphicFrameChg chg="mod modGraphic">
          <ac:chgData name="Simon G Burton" userId="7b817789-b3a9-472e-9cfe-518402a4cf86" providerId="ADAL" clId="{0B17091A-DB2D-4B4E-8B38-BF5A125026B3}" dt="2020-12-21T11:40:55.874" v="755" actId="14100"/>
          <ac:graphicFrameMkLst>
            <pc:docMk/>
            <pc:sldMk cId="4179302413" sldId="421"/>
            <ac:graphicFrameMk id="8" creationId="{00000000-0000-0000-0000-000000000000}"/>
          </ac:graphicFrameMkLst>
        </pc:graphicFrameChg>
      </pc:sldChg>
      <pc:sldChg chg="modSp">
        <pc:chgData name="Simon G Burton" userId="7b817789-b3a9-472e-9cfe-518402a4cf86" providerId="ADAL" clId="{0B17091A-DB2D-4B4E-8B38-BF5A125026B3}" dt="2020-12-23T08:36:59.938" v="1573" actId="20577"/>
        <pc:sldMkLst>
          <pc:docMk/>
          <pc:sldMk cId="1796080988" sldId="453"/>
        </pc:sldMkLst>
        <pc:spChg chg="mod">
          <ac:chgData name="Simon G Burton" userId="7b817789-b3a9-472e-9cfe-518402a4cf86" providerId="ADAL" clId="{0B17091A-DB2D-4B4E-8B38-BF5A125026B3}" dt="2020-12-21T11:48:57.329" v="1540" actId="1076"/>
          <ac:spMkLst>
            <pc:docMk/>
            <pc:sldMk cId="1796080988" sldId="453"/>
            <ac:spMk id="4" creationId="{3BBF64D1-DD4B-479C-8274-060EA4CFB223}"/>
          </ac:spMkLst>
        </pc:spChg>
        <pc:spChg chg="mod">
          <ac:chgData name="Simon G Burton" userId="7b817789-b3a9-472e-9cfe-518402a4cf86" providerId="ADAL" clId="{0B17091A-DB2D-4B4E-8B38-BF5A125026B3}" dt="2020-12-23T08:36:54.276" v="1570" actId="1076"/>
          <ac:spMkLst>
            <pc:docMk/>
            <pc:sldMk cId="1796080988" sldId="453"/>
            <ac:spMk id="18" creationId="{00000000-0000-0000-0000-000000000000}"/>
          </ac:spMkLst>
        </pc:spChg>
        <pc:graphicFrameChg chg="mod modGraphic">
          <ac:chgData name="Simon G Burton" userId="7b817789-b3a9-472e-9cfe-518402a4cf86" providerId="ADAL" clId="{0B17091A-DB2D-4B4E-8B38-BF5A125026B3}" dt="2020-12-23T08:36:59.938" v="1573" actId="20577"/>
          <ac:graphicFrameMkLst>
            <pc:docMk/>
            <pc:sldMk cId="1796080988" sldId="453"/>
            <ac:graphicFrameMk id="15" creationId="{00000000-0000-0000-0000-000000000000}"/>
          </ac:graphicFrameMkLst>
        </pc:graphicFrameChg>
      </pc:sldChg>
    </pc:docChg>
  </pc:docChgLst>
  <pc:docChgLst>
    <pc:chgData name="Simon G Burton" userId="7b817789-b3a9-472e-9cfe-518402a4cf86" providerId="ADAL" clId="{C5778C34-DB58-4989-A873-2EE67968A915}"/>
    <pc:docChg chg="custSel addSld modSld">
      <pc:chgData name="Simon G Burton" userId="7b817789-b3a9-472e-9cfe-518402a4cf86" providerId="ADAL" clId="{C5778C34-DB58-4989-A873-2EE67968A915}" dt="2020-12-16T14:51:59.145" v="1589" actId="6549"/>
      <pc:docMkLst>
        <pc:docMk/>
      </pc:docMkLst>
      <pc:sldChg chg="delSp modSp add">
        <pc:chgData name="Simon G Burton" userId="7b817789-b3a9-472e-9cfe-518402a4cf86" providerId="ADAL" clId="{C5778C34-DB58-4989-A873-2EE67968A915}" dt="2020-12-16T14:37:40.430" v="1364" actId="20577"/>
        <pc:sldMkLst>
          <pc:docMk/>
          <pc:sldMk cId="4179302413" sldId="421"/>
        </pc:sldMkLst>
        <pc:spChg chg="del">
          <ac:chgData name="Simon G Burton" userId="7b817789-b3a9-472e-9cfe-518402a4cf86" providerId="ADAL" clId="{C5778C34-DB58-4989-A873-2EE67968A915}" dt="2020-12-16T14:31:37.292" v="1037" actId="478"/>
          <ac:spMkLst>
            <pc:docMk/>
            <pc:sldMk cId="4179302413" sldId="421"/>
            <ac:spMk id="9" creationId="{D5268CF5-FB5C-4AF6-B7F0-4A613C30D304}"/>
          </ac:spMkLst>
        </pc:spChg>
        <pc:graphicFrameChg chg="mod modGraphic">
          <ac:chgData name="Simon G Burton" userId="7b817789-b3a9-472e-9cfe-518402a4cf86" providerId="ADAL" clId="{C5778C34-DB58-4989-A873-2EE67968A915}" dt="2020-12-16T14:37:40.430" v="1364" actId="20577"/>
          <ac:graphicFrameMkLst>
            <pc:docMk/>
            <pc:sldMk cId="4179302413" sldId="421"/>
            <ac:graphicFrameMk id="8" creationId="{00000000-0000-0000-0000-000000000000}"/>
          </ac:graphicFrameMkLst>
        </pc:graphicFrameChg>
      </pc:sldChg>
      <pc:sldChg chg="modSp add">
        <pc:chgData name="Simon G Burton" userId="7b817789-b3a9-472e-9cfe-518402a4cf86" providerId="ADAL" clId="{C5778C34-DB58-4989-A873-2EE67968A915}" dt="2020-12-16T14:31:15.620" v="1035" actId="6549"/>
        <pc:sldMkLst>
          <pc:docMk/>
          <pc:sldMk cId="1796080988" sldId="453"/>
        </pc:sldMkLst>
        <pc:graphicFrameChg chg="modGraphic">
          <ac:chgData name="Simon G Burton" userId="7b817789-b3a9-472e-9cfe-518402a4cf86" providerId="ADAL" clId="{C5778C34-DB58-4989-A873-2EE67968A915}" dt="2020-12-16T14:31:15.620" v="1035" actId="6549"/>
          <ac:graphicFrameMkLst>
            <pc:docMk/>
            <pc:sldMk cId="1796080988" sldId="453"/>
            <ac:graphicFrameMk id="15" creationId="{00000000-0000-0000-0000-000000000000}"/>
          </ac:graphicFrameMkLst>
        </pc:graphicFrameChg>
      </pc:sldChg>
      <pc:sldChg chg="modSp">
        <pc:chgData name="Simon G Burton" userId="7b817789-b3a9-472e-9cfe-518402a4cf86" providerId="ADAL" clId="{C5778C34-DB58-4989-A873-2EE67968A915}" dt="2020-12-16T13:57:22.587" v="29" actId="6549"/>
        <pc:sldMkLst>
          <pc:docMk/>
          <pc:sldMk cId="3150741820" sldId="871"/>
        </pc:sldMkLst>
        <pc:spChg chg="mod">
          <ac:chgData name="Simon G Burton" userId="7b817789-b3a9-472e-9cfe-518402a4cf86" providerId="ADAL" clId="{C5778C34-DB58-4989-A873-2EE67968A915}" dt="2020-12-16T13:57:22.587" v="29" actId="6549"/>
          <ac:spMkLst>
            <pc:docMk/>
            <pc:sldMk cId="3150741820" sldId="871"/>
            <ac:spMk id="6" creationId="{ECAC9D96-E637-4990-8799-628973799966}"/>
          </ac:spMkLst>
        </pc:spChg>
      </pc:sldChg>
      <pc:sldChg chg="addSp delSp modSp">
        <pc:chgData name="Simon G Burton" userId="7b817789-b3a9-472e-9cfe-518402a4cf86" providerId="ADAL" clId="{C5778C34-DB58-4989-A873-2EE67968A915}" dt="2020-12-16T14:51:59.145" v="1589" actId="6549"/>
        <pc:sldMkLst>
          <pc:docMk/>
          <pc:sldMk cId="2088458016" sldId="885"/>
        </pc:sldMkLst>
        <pc:spChg chg="mod">
          <ac:chgData name="Simon G Burton" userId="7b817789-b3a9-472e-9cfe-518402a4cf86" providerId="ADAL" clId="{C5778C34-DB58-4989-A873-2EE67968A915}" dt="2020-12-16T13:57:13.695" v="19" actId="6549"/>
          <ac:spMkLst>
            <pc:docMk/>
            <pc:sldMk cId="2088458016" sldId="885"/>
            <ac:spMk id="3" creationId="{813F541A-04DD-46A9-9DA9-0FD8552E1875}"/>
          </ac:spMkLst>
        </pc:spChg>
        <pc:spChg chg="mod">
          <ac:chgData name="Simon G Burton" userId="7b817789-b3a9-472e-9cfe-518402a4cf86" providerId="ADAL" clId="{C5778C34-DB58-4989-A873-2EE67968A915}" dt="2020-12-16T14:48:13.029" v="1371" actId="1076"/>
          <ac:spMkLst>
            <pc:docMk/>
            <pc:sldMk cId="2088458016" sldId="885"/>
            <ac:spMk id="4" creationId="{3F9FDDAE-3F53-4D98-96E4-894127AADDFE}"/>
          </ac:spMkLst>
        </pc:spChg>
        <pc:spChg chg="mod">
          <ac:chgData name="Simon G Burton" userId="7b817789-b3a9-472e-9cfe-518402a4cf86" providerId="ADAL" clId="{C5778C34-DB58-4989-A873-2EE67968A915}" dt="2020-12-16T14:51:59.145" v="1589" actId="6549"/>
          <ac:spMkLst>
            <pc:docMk/>
            <pc:sldMk cId="2088458016" sldId="885"/>
            <ac:spMk id="5" creationId="{A409A981-F7C2-4375-81AB-0658FAF6CEEC}"/>
          </ac:spMkLst>
        </pc:spChg>
        <pc:graphicFrameChg chg="add del">
          <ac:chgData name="Simon G Burton" userId="7b817789-b3a9-472e-9cfe-518402a4cf86" providerId="ADAL" clId="{C5778C34-DB58-4989-A873-2EE67968A915}" dt="2020-12-16T13:58:31.462" v="32"/>
          <ac:graphicFrameMkLst>
            <pc:docMk/>
            <pc:sldMk cId="2088458016" sldId="885"/>
            <ac:graphicFrameMk id="6" creationId="{D10F12D9-F096-45A5-A389-7AFA1CCCDD84}"/>
          </ac:graphicFrameMkLst>
        </pc:graphicFrameChg>
        <pc:picChg chg="del">
          <ac:chgData name="Simon G Burton" userId="7b817789-b3a9-472e-9cfe-518402a4cf86" providerId="ADAL" clId="{C5778C34-DB58-4989-A873-2EE67968A915}" dt="2020-12-16T13:58:26.594" v="30" actId="478"/>
          <ac:picMkLst>
            <pc:docMk/>
            <pc:sldMk cId="2088458016" sldId="885"/>
            <ac:picMk id="7" creationId="{5946B37F-94AE-4B3B-B5AC-C5AEA67570F0}"/>
          </ac:picMkLst>
        </pc:picChg>
        <pc:picChg chg="add del mod">
          <ac:chgData name="Simon G Burton" userId="7b817789-b3a9-472e-9cfe-518402a4cf86" providerId="ADAL" clId="{C5778C34-DB58-4989-A873-2EE67968A915}" dt="2020-12-16T14:47:29.511" v="1365" actId="478"/>
          <ac:picMkLst>
            <pc:docMk/>
            <pc:sldMk cId="2088458016" sldId="885"/>
            <ac:picMk id="9" creationId="{F2BCF2AF-40CD-4CBC-9FC2-BC9DD8610EB0}"/>
          </ac:picMkLst>
        </pc:picChg>
        <pc:picChg chg="add del mod">
          <ac:chgData name="Simon G Burton" userId="7b817789-b3a9-472e-9cfe-518402a4cf86" providerId="ADAL" clId="{C5778C34-DB58-4989-A873-2EE67968A915}" dt="2020-12-16T14:50:18.299" v="1403" actId="478"/>
          <ac:picMkLst>
            <pc:docMk/>
            <pc:sldMk cId="2088458016" sldId="885"/>
            <ac:picMk id="10" creationId="{4EA992F2-DC6D-4CE9-A15D-16ABF4C3977B}"/>
          </ac:picMkLst>
        </pc:picChg>
        <pc:picChg chg="add mod">
          <ac:chgData name="Simon G Burton" userId="7b817789-b3a9-472e-9cfe-518402a4cf86" providerId="ADAL" clId="{C5778C34-DB58-4989-A873-2EE67968A915}" dt="2020-12-16T14:50:39.892" v="1407" actId="1076"/>
          <ac:picMkLst>
            <pc:docMk/>
            <pc:sldMk cId="2088458016" sldId="885"/>
            <ac:picMk id="11" creationId="{4ADF515E-15D6-4500-BE26-34893E2349F3}"/>
          </ac:picMkLst>
        </pc:picChg>
        <pc:cxnChg chg="mod ord">
          <ac:chgData name="Simon G Burton" userId="7b817789-b3a9-472e-9cfe-518402a4cf86" providerId="ADAL" clId="{C5778C34-DB58-4989-A873-2EE67968A915}" dt="2020-12-16T14:50:28.293" v="1406" actId="166"/>
          <ac:cxnSpMkLst>
            <pc:docMk/>
            <pc:sldMk cId="2088458016" sldId="885"/>
            <ac:cxnSpMk id="8" creationId="{11C34965-C90B-4252-97D6-E035B5D6D8ED}"/>
          </ac:cxnSpMkLst>
        </pc:cxnChg>
      </pc:sldChg>
      <pc:sldChg chg="modSp">
        <pc:chgData name="Simon G Burton" userId="7b817789-b3a9-472e-9cfe-518402a4cf86" providerId="ADAL" clId="{C5778C34-DB58-4989-A873-2EE67968A915}" dt="2020-12-16T14:30:02.580" v="1005" actId="20577"/>
        <pc:sldMkLst>
          <pc:docMk/>
          <pc:sldMk cId="3646139523" sldId="1788"/>
        </pc:sldMkLst>
        <pc:spChg chg="mod">
          <ac:chgData name="Simon G Burton" userId="7b817789-b3a9-472e-9cfe-518402a4cf86" providerId="ADAL" clId="{C5778C34-DB58-4989-A873-2EE67968A915}" dt="2020-12-16T13:57:01.598" v="9" actId="6549"/>
          <ac:spMkLst>
            <pc:docMk/>
            <pc:sldMk cId="3646139523" sldId="1788"/>
            <ac:spMk id="5" creationId="{8C45CFA6-12A8-4C7A-8C1D-470E6597658D}"/>
          </ac:spMkLst>
        </pc:spChg>
        <pc:graphicFrameChg chg="mod modGraphic">
          <ac:chgData name="Simon G Burton" userId="7b817789-b3a9-472e-9cfe-518402a4cf86" providerId="ADAL" clId="{C5778C34-DB58-4989-A873-2EE67968A915}" dt="2020-12-16T14:30:02.580" v="1005" actId="20577"/>
          <ac:graphicFrameMkLst>
            <pc:docMk/>
            <pc:sldMk cId="3646139523" sldId="1788"/>
            <ac:graphicFrameMk id="4" creationId="{60E62DC6-3EBE-4901-B700-870330337CDA}"/>
          </ac:graphicFrameMkLst>
        </pc:graphicFrameChg>
      </pc:sldChg>
    </pc:docChg>
  </pc:docChgLst>
  <pc:docChgLst>
    <pc:chgData name="Kulvinderjit Singh" userId="eadb32f3-53cc-459d-aca4-3527f1c9f1da" providerId="ADAL" clId="{C72EAAE6-B261-4145-B65D-5425E57C31F9}"/>
    <pc:docChg chg="undo custSel modSld">
      <pc:chgData name="Kulvinderjit Singh" userId="eadb32f3-53cc-459d-aca4-3527f1c9f1da" providerId="ADAL" clId="{C72EAAE6-B261-4145-B65D-5425E57C31F9}" dt="2020-12-22T14:54:34.341" v="238" actId="404"/>
      <pc:docMkLst>
        <pc:docMk/>
      </pc:docMkLst>
      <pc:sldChg chg="addSp delSp modSp">
        <pc:chgData name="Kulvinderjit Singh" userId="eadb32f3-53cc-459d-aca4-3527f1c9f1da" providerId="ADAL" clId="{C72EAAE6-B261-4145-B65D-5425E57C31F9}" dt="2020-12-22T14:53:05.146" v="218" actId="114"/>
        <pc:sldMkLst>
          <pc:docMk/>
          <pc:sldMk cId="4179302413" sldId="421"/>
        </pc:sldMkLst>
        <pc:spChg chg="mod">
          <ac:chgData name="Kulvinderjit Singh" userId="eadb32f3-53cc-459d-aca4-3527f1c9f1da" providerId="ADAL" clId="{C72EAAE6-B261-4145-B65D-5425E57C31F9}" dt="2020-12-22T14:51:15.046" v="124" actId="20577"/>
          <ac:spMkLst>
            <pc:docMk/>
            <pc:sldMk cId="4179302413" sldId="421"/>
            <ac:spMk id="4" creationId="{3BBF64D1-DD4B-479C-8274-060EA4CFB223}"/>
          </ac:spMkLst>
        </pc:spChg>
        <pc:spChg chg="del">
          <ac:chgData name="Kulvinderjit Singh" userId="eadb32f3-53cc-459d-aca4-3527f1c9f1da" providerId="ADAL" clId="{C72EAAE6-B261-4145-B65D-5425E57C31F9}" dt="2020-12-22T14:52:44.366" v="203" actId="478"/>
          <ac:spMkLst>
            <pc:docMk/>
            <pc:sldMk cId="4179302413" sldId="421"/>
            <ac:spMk id="13" creationId="{3BBF64D1-DD4B-479C-8274-060EA4CFB223}"/>
          </ac:spMkLst>
        </pc:spChg>
        <pc:spChg chg="del">
          <ac:chgData name="Kulvinderjit Singh" userId="eadb32f3-53cc-459d-aca4-3527f1c9f1da" providerId="ADAL" clId="{C72EAAE6-B261-4145-B65D-5425E57C31F9}" dt="2020-12-22T14:50:01.195" v="91" actId="478"/>
          <ac:spMkLst>
            <pc:docMk/>
            <pc:sldMk cId="4179302413" sldId="421"/>
            <ac:spMk id="14" creationId="{AC640513-09BC-477B-8FCD-EF63519B3CEF}"/>
          </ac:spMkLst>
        </pc:spChg>
        <pc:spChg chg="mod">
          <ac:chgData name="Kulvinderjit Singh" userId="eadb32f3-53cc-459d-aca4-3527f1c9f1da" providerId="ADAL" clId="{C72EAAE6-B261-4145-B65D-5425E57C31F9}" dt="2020-12-22T14:53:05.146" v="218" actId="114"/>
          <ac:spMkLst>
            <pc:docMk/>
            <pc:sldMk cId="4179302413" sldId="421"/>
            <ac:spMk id="15" creationId="{00000000-0000-0000-0000-000000000000}"/>
          </ac:spMkLst>
        </pc:spChg>
        <pc:spChg chg="add mod">
          <ac:chgData name="Kulvinderjit Singh" userId="eadb32f3-53cc-459d-aca4-3527f1c9f1da" providerId="ADAL" clId="{C72EAAE6-B261-4145-B65D-5425E57C31F9}" dt="2020-12-22T14:52:55.423" v="215" actId="6549"/>
          <ac:spMkLst>
            <pc:docMk/>
            <pc:sldMk cId="4179302413" sldId="421"/>
            <ac:spMk id="17" creationId="{538A9AC9-1E4F-4804-A724-ACB8F7BFE975}"/>
          </ac:spMkLst>
        </pc:spChg>
      </pc:sldChg>
      <pc:sldChg chg="addSp delSp modSp">
        <pc:chgData name="Kulvinderjit Singh" userId="eadb32f3-53cc-459d-aca4-3527f1c9f1da" providerId="ADAL" clId="{C72EAAE6-B261-4145-B65D-5425E57C31F9}" dt="2020-12-22T14:54:34.341" v="238" actId="404"/>
        <pc:sldMkLst>
          <pc:docMk/>
          <pc:sldMk cId="1796080988" sldId="453"/>
        </pc:sldMkLst>
        <pc:spChg chg="mod">
          <ac:chgData name="Kulvinderjit Singh" userId="eadb32f3-53cc-459d-aca4-3527f1c9f1da" providerId="ADAL" clId="{C72EAAE6-B261-4145-B65D-5425E57C31F9}" dt="2020-12-22T14:53:40.019" v="225" actId="20577"/>
          <ac:spMkLst>
            <pc:docMk/>
            <pc:sldMk cId="1796080988" sldId="453"/>
            <ac:spMk id="4" creationId="{3BBF64D1-DD4B-479C-8274-060EA4CFB223}"/>
          </ac:spMkLst>
        </pc:spChg>
        <pc:spChg chg="del">
          <ac:chgData name="Kulvinderjit Singh" userId="eadb32f3-53cc-459d-aca4-3527f1c9f1da" providerId="ADAL" clId="{C72EAAE6-B261-4145-B65D-5425E57C31F9}" dt="2020-12-22T14:45:29.567" v="19" actId="478"/>
          <ac:spMkLst>
            <pc:docMk/>
            <pc:sldMk cId="1796080988" sldId="453"/>
            <ac:spMk id="7" creationId="{95614038-5E8E-41A6-A3A3-6D4748E94CAA}"/>
          </ac:spMkLst>
        </pc:spChg>
        <pc:spChg chg="add mod">
          <ac:chgData name="Kulvinderjit Singh" userId="eadb32f3-53cc-459d-aca4-3527f1c9f1da" providerId="ADAL" clId="{C72EAAE6-B261-4145-B65D-5425E57C31F9}" dt="2020-12-22T14:54:34.341" v="238" actId="404"/>
          <ac:spMkLst>
            <pc:docMk/>
            <pc:sldMk cId="1796080988" sldId="453"/>
            <ac:spMk id="10" creationId="{1BD1BC89-289D-4EB9-9EF9-C4671AAB6A97}"/>
          </ac:spMkLst>
        </pc:spChg>
        <pc:spChg chg="del">
          <ac:chgData name="Kulvinderjit Singh" userId="eadb32f3-53cc-459d-aca4-3527f1c9f1da" providerId="ADAL" clId="{C72EAAE6-B261-4145-B65D-5425E57C31F9}" dt="2020-12-22T14:54:23.918" v="236" actId="478"/>
          <ac:spMkLst>
            <pc:docMk/>
            <pc:sldMk cId="1796080988" sldId="453"/>
            <ac:spMk id="14" creationId="{3BBF64D1-DD4B-479C-8274-060EA4CFB223}"/>
          </ac:spMkLst>
        </pc:spChg>
        <pc:spChg chg="mod">
          <ac:chgData name="Kulvinderjit Singh" userId="eadb32f3-53cc-459d-aca4-3527f1c9f1da" providerId="ADAL" clId="{C72EAAE6-B261-4145-B65D-5425E57C31F9}" dt="2020-12-22T14:53:58.449" v="234" actId="14100"/>
          <ac:spMkLst>
            <pc:docMk/>
            <pc:sldMk cId="1796080988" sldId="453"/>
            <ac:spMk id="18" creationId="{00000000-0000-0000-0000-000000000000}"/>
          </ac:spMkLst>
        </pc:spChg>
        <pc:graphicFrameChg chg="mod modGraphic">
          <ac:chgData name="Kulvinderjit Singh" userId="eadb32f3-53cc-459d-aca4-3527f1c9f1da" providerId="ADAL" clId="{C72EAAE6-B261-4145-B65D-5425E57C31F9}" dt="2020-12-22T14:54:16.470" v="235" actId="1037"/>
          <ac:graphicFrameMkLst>
            <pc:docMk/>
            <pc:sldMk cId="1796080988" sldId="453"/>
            <ac:graphicFrameMk id="15" creationId="{00000000-0000-0000-0000-000000000000}"/>
          </ac:graphicFrameMkLst>
        </pc:graphicFrameChg>
        <pc:picChg chg="del">
          <ac:chgData name="Kulvinderjit Singh" userId="eadb32f3-53cc-459d-aca4-3527f1c9f1da" providerId="ADAL" clId="{C72EAAE6-B261-4145-B65D-5425E57C31F9}" dt="2020-12-22T14:45:33.586" v="20" actId="478"/>
          <ac:picMkLst>
            <pc:docMk/>
            <pc:sldMk cId="1796080988" sldId="453"/>
            <ac:picMk id="9" creationId="{9F344352-C721-46A2-BE5B-0E618FBBCDFD}"/>
          </ac:picMkLst>
        </pc:picChg>
      </pc:sldChg>
      <pc:sldChg chg="modSp">
        <pc:chgData name="Kulvinderjit Singh" userId="eadb32f3-53cc-459d-aca4-3527f1c9f1da" providerId="ADAL" clId="{C72EAAE6-B261-4145-B65D-5425E57C31F9}" dt="2020-12-22T14:43:38.017" v="18" actId="1076"/>
        <pc:sldMkLst>
          <pc:docMk/>
          <pc:sldMk cId="3646139523" sldId="1788"/>
        </pc:sldMkLst>
        <pc:graphicFrameChg chg="mod modGraphic">
          <ac:chgData name="Kulvinderjit Singh" userId="eadb32f3-53cc-459d-aca4-3527f1c9f1da" providerId="ADAL" clId="{C72EAAE6-B261-4145-B65D-5425E57C31F9}" dt="2020-12-22T14:43:38.017" v="18" actId="1076"/>
          <ac:graphicFrameMkLst>
            <pc:docMk/>
            <pc:sldMk cId="3646139523" sldId="1788"/>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23/12/2020</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2485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8050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67162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6"/>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5902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8368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93"/>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46581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5"/>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92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57076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776609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8" y="195490"/>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38659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466465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43531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2679762"/>
            <a:ext cx="9144000" cy="648072"/>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1"/>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543858"/>
            <a:ext cx="9144000" cy="54006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chemeClr val="accent2"/>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195487"/>
            <a:ext cx="4200525" cy="130969"/>
          </a:xfr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a:xfrm>
            <a:off x="7884368" y="134765"/>
            <a:ext cx="762000" cy="228600"/>
          </a:xfrm>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005550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978536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
        <p:nvSpPr>
          <p:cNvPr id="6" name="Title 5"/>
          <p:cNvSpPr>
            <a:spLocks noGrp="1" noChangeArrowheads="1"/>
          </p:cNvSpPr>
          <p:nvPr>
            <p:ph type="title"/>
          </p:nvPr>
        </p:nvSpPr>
        <p:spPr bwMode="auto">
          <a:xfrm>
            <a:off x="225425" y="33468"/>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7" name="Rectangle 9"/>
          <p:cNvSpPr>
            <a:spLocks noGrp="1" noChangeArrowheads="1"/>
          </p:cNvSpPr>
          <p:nvPr>
            <p:ph idx="1"/>
          </p:nvPr>
        </p:nvSpPr>
        <p:spPr bwMode="auto">
          <a:xfrm>
            <a:off x="228600" y="842684"/>
            <a:ext cx="8686800" cy="383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7430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1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5.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4139952" y="4817490"/>
            <a:ext cx="864096" cy="34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41480"/>
            <a:ext cx="1306488"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dirty="0">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25237533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8"/>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9803303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7"/>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3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5992363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42"/>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962529"/>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ea typeface="ＭＳ Ｐゴシック" pitchFamily="34" charset="-128"/>
              </a:rPr>
              <a:pPr>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315493006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19522"/>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1328739"/>
            <a:ext cx="8686800" cy="3079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96252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7884368" y="4901804"/>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17457025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7.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199" y="-20538"/>
            <a:ext cx="8229600" cy="637580"/>
          </a:xfrm>
        </p:spPr>
        <p:txBody>
          <a:bodyPr>
            <a:normAutofit/>
          </a:bodyPr>
          <a:lstStyle/>
          <a:p>
            <a:r>
              <a:rPr lang="en-GB" sz="2000" dirty="0">
                <a:latin typeface="Arial"/>
                <a:cs typeface="Arial"/>
              </a:rPr>
              <a:t>XRN4996 - June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197027953"/>
              </p:ext>
            </p:extLst>
          </p:nvPr>
        </p:nvGraphicFramePr>
        <p:xfrm>
          <a:off x="12881" y="458972"/>
          <a:ext cx="8784975" cy="4516191"/>
        </p:xfrm>
        <a:graphic>
          <a:graphicData uri="http://schemas.openxmlformats.org/drawingml/2006/table">
            <a:tbl>
              <a:tblPr firstRow="1" bandRow="1"/>
              <a:tblGrid>
                <a:gridCol w="1237491">
                  <a:extLst>
                    <a:ext uri="{9D8B030D-6E8A-4147-A177-3AD203B41FA5}">
                      <a16:colId xmlns:a16="http://schemas.microsoft.com/office/drawing/2014/main" val="20000"/>
                    </a:ext>
                  </a:extLst>
                </a:gridCol>
                <a:gridCol w="1922825">
                  <a:extLst>
                    <a:ext uri="{9D8B030D-6E8A-4147-A177-3AD203B41FA5}">
                      <a16:colId xmlns:a16="http://schemas.microsoft.com/office/drawing/2014/main" val="20001"/>
                    </a:ext>
                  </a:extLst>
                </a:gridCol>
                <a:gridCol w="1881483">
                  <a:extLst>
                    <a:ext uri="{9D8B030D-6E8A-4147-A177-3AD203B41FA5}">
                      <a16:colId xmlns:a16="http://schemas.microsoft.com/office/drawing/2014/main" val="20002"/>
                    </a:ext>
                  </a:extLst>
                </a:gridCol>
                <a:gridCol w="1913676">
                  <a:extLst>
                    <a:ext uri="{9D8B030D-6E8A-4147-A177-3AD203B41FA5}">
                      <a16:colId xmlns:a16="http://schemas.microsoft.com/office/drawing/2014/main" val="20003"/>
                    </a:ext>
                  </a:extLst>
                </a:gridCol>
                <a:gridCol w="1829500">
                  <a:extLst>
                    <a:ext uri="{9D8B030D-6E8A-4147-A177-3AD203B41FA5}">
                      <a16:colId xmlns:a16="http://schemas.microsoft.com/office/drawing/2014/main" val="20004"/>
                    </a:ext>
                  </a:extLst>
                </a:gridCol>
              </a:tblGrid>
              <a:tr h="276581">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a:cs typeface="Arial"/>
                        </a:rPr>
                        <a:t>Overall</a:t>
                      </a:r>
                      <a:r>
                        <a:rPr lang="en-GB" sz="1050" b="1" i="0" baseline="0" dirty="0">
                          <a:solidFill>
                            <a:schemeClr val="bg1"/>
                          </a:solidFill>
                          <a:latin typeface="Arial"/>
                          <a:cs typeface="Arial"/>
                        </a:rPr>
                        <a:t> Project RAG Status</a:t>
                      </a:r>
                      <a:endParaRPr lang="en-GB" sz="1050" b="1" i="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37032">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6772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105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37388">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20414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900" b="1" i="0" u="none" strike="noStrike" kern="1200" cap="none" normalizeH="0" baseline="0" dirty="0">
                          <a:ln>
                            <a:noFill/>
                          </a:ln>
                          <a:solidFill>
                            <a:schemeClr val="tx1"/>
                          </a:solidFill>
                          <a:effectLst/>
                          <a:latin typeface="Arial"/>
                          <a:ea typeface="Verdana"/>
                          <a:cs typeface="Arial"/>
                        </a:rPr>
                        <a:t>XRN4850 SMS/Email Notification:</a:t>
                      </a:r>
                      <a:r>
                        <a:rPr kumimoji="0" lang="en-GB" sz="900" b="0" i="0" u="none" strike="noStrike" kern="1200" cap="none" normalizeH="0" baseline="0" dirty="0">
                          <a:ln>
                            <a:noFill/>
                          </a:ln>
                          <a:solidFill>
                            <a:schemeClr val="tx1"/>
                          </a:solidFill>
                          <a:effectLst/>
                          <a:latin typeface="Arial"/>
                          <a:ea typeface="Verdana"/>
                          <a:cs typeface="Arial"/>
                        </a:rPr>
                        <a:t> To date we had had 1 network use the service for both extract and SMS service for a limited number of meter points due to the limited data availability in UK Link which is currently circa </a:t>
                      </a:r>
                      <a:r>
                        <a:rPr lang="en-GB" sz="900" b="0" i="0" u="none" strike="noStrike" kern="1200" cap="none" normalizeH="0" baseline="0" dirty="0">
                          <a:ln>
                            <a:noFill/>
                          </a:ln>
                          <a:solidFill>
                            <a:schemeClr val="tx1"/>
                          </a:solidFill>
                          <a:effectLst/>
                          <a:latin typeface="Arial"/>
                          <a:ea typeface="Verdana"/>
                          <a:cs typeface="Arial"/>
                        </a:rPr>
                        <a:t>5-million-meter</a:t>
                      </a:r>
                      <a:r>
                        <a:rPr kumimoji="0" lang="en-GB" sz="900" b="0" i="0" u="none" strike="noStrike" kern="1200" cap="none" normalizeH="0" baseline="0" dirty="0">
                          <a:ln>
                            <a:noFill/>
                          </a:ln>
                          <a:solidFill>
                            <a:schemeClr val="tx1"/>
                          </a:solidFill>
                          <a:effectLst/>
                          <a:latin typeface="Arial"/>
                          <a:ea typeface="Verdana"/>
                          <a:cs typeface="Arial"/>
                        </a:rPr>
                        <a:t> points with a further 2 million planned by end of December 2020, discussions ongoing with Supply Point Administration Agreement (SPAA) group to encourage greater population of data, please contact Max </a:t>
                      </a:r>
                      <a:r>
                        <a:rPr kumimoji="0" lang="en-GB" sz="900" b="0" i="0" u="none" strike="noStrike" kern="1200" cap="none" normalizeH="0" baseline="0" dirty="0">
                          <a:ln>
                            <a:noFill/>
                          </a:ln>
                          <a:solidFill>
                            <a:schemeClr val="tx1"/>
                          </a:solidFill>
                          <a:effectLst/>
                          <a:latin typeface="+mn-lt"/>
                          <a:ea typeface="Verdana"/>
                          <a:cs typeface="Arial"/>
                        </a:rPr>
                        <a:t>Pemberton at customerexperience@xoserve.com </a:t>
                      </a:r>
                      <a:r>
                        <a:rPr kumimoji="0" lang="en-GB" sz="900" b="0" i="0" u="none" strike="noStrike" kern="1200" cap="none" normalizeH="0" baseline="0" dirty="0">
                          <a:ln>
                            <a:noFill/>
                          </a:ln>
                          <a:solidFill>
                            <a:schemeClr val="tx1"/>
                          </a:solidFill>
                          <a:effectLst/>
                          <a:latin typeface="Arial"/>
                          <a:ea typeface="Verdana"/>
                          <a:cs typeface="Arial"/>
                        </a:rPr>
                        <a:t>prior to submitting any contact details.</a:t>
                      </a:r>
                    </a:p>
                    <a:p>
                      <a:pPr marL="171450" lvl="0" indent="-171450">
                        <a:buFont typeface="Arial" panose="020B0604020202020204" pitchFamily="34" charset="0"/>
                        <a:buChar cha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Project Closedown:</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Following completion of PIS project closedown is in progress. The Change Completion Report has been submitted for approval.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Scope Variations: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XRN4850</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design for scope variation for report automation in progress.  Report delivery mechanism decision expected during Change Management meeting. Manual reporting will be available in the interim should the service be used.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mn-lt"/>
                          <a:ea typeface="Verdana" panose="020B0604030504040204" pitchFamily="34" charset="0"/>
                          <a:cs typeface="+mn-cs"/>
                        </a:rPr>
                        <a:t>XRN4850 UK Link Portal changes </a:t>
                      </a:r>
                      <a:r>
                        <a:rPr kumimoji="0" lang="en-US" sz="900" b="0" i="0" u="none" strike="noStrike" kern="1200" cap="none" normalizeH="0" baseline="0" dirty="0">
                          <a:ln>
                            <a:noFill/>
                          </a:ln>
                          <a:solidFill>
                            <a:schemeClr val="tx1"/>
                          </a:solidFill>
                          <a:effectLst/>
                          <a:latin typeface="+mn-lt"/>
                          <a:ea typeface="Verdana" panose="020B0604030504040204" pitchFamily="34" charset="0"/>
                          <a:cs typeface="+mn-cs"/>
                        </a:rPr>
                        <a:t>– to allow special characters, increase character limits in text and email and display character number count is in progress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1" i="0" u="none" strike="noStrike" kern="1200" cap="none" normalizeH="0" baseline="0" dirty="0">
                          <a:ln>
                            <a:noFill/>
                          </a:ln>
                          <a:solidFill>
                            <a:schemeClr val="tx1"/>
                          </a:solidFill>
                          <a:effectLst/>
                          <a:latin typeface="Arial"/>
                          <a:ea typeface="Verdana"/>
                          <a:cs typeface="Arial"/>
                        </a:rPr>
                        <a:t>XRN4780(B) MAP ID</a:t>
                      </a:r>
                      <a:r>
                        <a:rPr kumimoji="0" lang="en-US" sz="900" b="0" i="0" u="none" strike="noStrike" kern="1200" cap="none" normalizeH="0" baseline="0" dirty="0">
                          <a:ln>
                            <a:noFill/>
                          </a:ln>
                          <a:solidFill>
                            <a:schemeClr val="tx1"/>
                          </a:solidFill>
                          <a:effectLst/>
                          <a:latin typeface="Arial"/>
                          <a:ea typeface="Verdana"/>
                          <a:cs typeface="Arial"/>
                        </a:rPr>
                        <a:t> – </a:t>
                      </a:r>
                      <a:r>
                        <a:rPr kumimoji="0" lang="en-US" sz="900" b="0" i="0" u="none" strike="noStrike" kern="1200" cap="none" normalizeH="0" baseline="0" dirty="0">
                          <a:ln>
                            <a:noFill/>
                          </a:ln>
                          <a:solidFill>
                            <a:schemeClr val="tx1"/>
                          </a:solidFill>
                          <a:effectLst/>
                          <a:latin typeface="+mn-lt"/>
                          <a:ea typeface="Verdana"/>
                          <a:cs typeface="+mn-cs"/>
                        </a:rPr>
                        <a:t>MAP ID data migration in to UK Link was successfully completed as per plan on 14</a:t>
                      </a:r>
                      <a:r>
                        <a:rPr kumimoji="0" lang="en-US" sz="900" b="0" i="0" u="none" strike="noStrike" kern="1200" cap="none" normalizeH="0" baseline="30000" dirty="0">
                          <a:ln>
                            <a:noFill/>
                          </a:ln>
                          <a:solidFill>
                            <a:schemeClr val="tx1"/>
                          </a:solidFill>
                          <a:effectLst/>
                          <a:latin typeface="+mn-lt"/>
                          <a:ea typeface="Verdana"/>
                          <a:cs typeface="+mn-cs"/>
                        </a:rPr>
                        <a:t>th</a:t>
                      </a:r>
                      <a:r>
                        <a:rPr kumimoji="0" lang="en-US" sz="900" b="0" i="0" u="none" strike="noStrike" kern="1200" cap="none" normalizeH="0" baseline="0" dirty="0">
                          <a:ln>
                            <a:noFill/>
                          </a:ln>
                          <a:solidFill>
                            <a:schemeClr val="tx1"/>
                          </a:solidFill>
                          <a:effectLst/>
                          <a:latin typeface="+mn-lt"/>
                          <a:ea typeface="Verdana"/>
                          <a:cs typeface="+mn-cs"/>
                        </a:rPr>
                        <a:t> December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4724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1" i="0" u="none" strike="noStrike" kern="1200" cap="none" normalizeH="0" baseline="0" dirty="0">
                          <a:ln>
                            <a:noFill/>
                          </a:ln>
                          <a:solidFill>
                            <a:schemeClr val="tx1"/>
                          </a:solidFill>
                          <a:effectLst/>
                          <a:latin typeface="Arial"/>
                          <a:ea typeface="Verdana"/>
                          <a:cs typeface="Arial"/>
                        </a:rPr>
                        <a:t>Risk</a:t>
                      </a:r>
                      <a:r>
                        <a:rPr kumimoji="0" lang="en-US" sz="900" b="0" i="0" u="none" strike="noStrike" kern="1200" cap="none" normalizeH="0" baseline="0" dirty="0">
                          <a:ln>
                            <a:noFill/>
                          </a:ln>
                          <a:solidFill>
                            <a:schemeClr val="tx1"/>
                          </a:solidFill>
                          <a:effectLst/>
                          <a:latin typeface="Arial"/>
                          <a:ea typeface="Verdana"/>
                          <a:cs typeface="Arial"/>
                        </a:rPr>
                        <a:t> – DN's/</a:t>
                      </a:r>
                      <a:r>
                        <a:rPr lang="en-US" sz="900" b="0" i="0" u="none" strike="noStrike" kern="1200" cap="none" normalizeH="0" baseline="0" dirty="0">
                          <a:ln>
                            <a:noFill/>
                          </a:ln>
                          <a:solidFill>
                            <a:schemeClr val="tx1"/>
                          </a:solidFill>
                          <a:effectLst/>
                          <a:latin typeface="Arial"/>
                          <a:ea typeface="Verdana"/>
                          <a:cs typeface="Arial"/>
                        </a:rPr>
                        <a:t>IGT's</a:t>
                      </a:r>
                      <a:r>
                        <a:rPr kumimoji="0" lang="en-US" sz="900" b="0" i="0" u="none" strike="noStrike" kern="1200" cap="none" normalizeH="0" baseline="0" dirty="0">
                          <a:ln>
                            <a:noFill/>
                          </a:ln>
                          <a:solidFill>
                            <a:schemeClr val="tx1"/>
                          </a:solidFill>
                          <a:effectLst/>
                          <a:latin typeface="Arial"/>
                          <a:ea typeface="Verdana"/>
                          <a:cs typeface="Arial"/>
                        </a:rPr>
                        <a:t> do not use the new SMS/Email broadcast functionality during Post Implementation Support, because of the limited number of customer contact details uploaded to UK Link or networks do not need to send broadcasts during this </a:t>
                      </a:r>
                      <a:r>
                        <a:rPr kumimoji="0" lang="en-US" sz="900" b="0" i="0" u="none" strike="noStrike" kern="1200" cap="none" normalizeH="0" baseline="0" dirty="0">
                          <a:ln>
                            <a:noFill/>
                          </a:ln>
                          <a:solidFill>
                            <a:schemeClr val="tx1"/>
                          </a:solidFill>
                          <a:effectLst/>
                          <a:latin typeface="+mn-lt"/>
                          <a:ea typeface="Verdana"/>
                          <a:cs typeface="Arial"/>
                        </a:rPr>
                        <a:t>period. To mitigate, Networks to confirm requirements for the report details to provide % saturation of sites in each LDZ which has BRO data populated.</a:t>
                      </a:r>
                      <a:endParaRPr kumimoji="0" lang="en-US" sz="900" b="0" i="0" u="none" strike="noStrike" kern="1200" cap="none" normalizeH="0" baseline="0" dirty="0">
                        <a:ln>
                          <a:noFill/>
                        </a:ln>
                        <a:solidFill>
                          <a:schemeClr val="tx1"/>
                        </a:solidFill>
                        <a:effectLst/>
                        <a:latin typeface="Arial"/>
                        <a:ea typeface="Verdan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724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Costs have been finalised in the CCR which has been submitted for approval</a:t>
                      </a:r>
                      <a:endParaRPr kumimoji="0" lang="en-US" sz="900" b="0" i="0" u="none" strike="noStrike" kern="1200" cap="none" normalizeH="0" baseline="0" dirty="0">
                        <a:ln>
                          <a:noFill/>
                        </a:ln>
                        <a:solidFill>
                          <a:schemeClr val="tx1"/>
                        </a:solidFill>
                        <a:effectLst/>
                        <a:latin typeface="+mn-lt"/>
                        <a:ea typeface="Verdan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403599">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00" b="0" i="0" u="none" strike="noStrike" kern="1200" cap="none" normalizeH="0" baseline="0" dirty="0">
                          <a:ln>
                            <a:noFill/>
                          </a:ln>
                          <a:solidFill>
                            <a:schemeClr val="tx1"/>
                          </a:solidFill>
                          <a:effectLst/>
                          <a:latin typeface="Arial"/>
                          <a:ea typeface="Verdana"/>
                          <a:cs typeface="Arial"/>
                        </a:rPr>
                        <a:t>No resource issues identified for the remainder of the project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5" name="TextBox 1">
            <a:extLst>
              <a:ext uri="{FF2B5EF4-FFF2-40B4-BE49-F238E27FC236}">
                <a16:creationId xmlns:a16="http://schemas.microsoft.com/office/drawing/2014/main" id="{8C45CFA6-12A8-4C7A-8C1D-470E6597658D}"/>
              </a:ext>
            </a:extLst>
          </p:cNvPr>
          <p:cNvSpPr txBox="1"/>
          <p:nvPr/>
        </p:nvSpPr>
        <p:spPr>
          <a:xfrm>
            <a:off x="131316" y="4973338"/>
            <a:ext cx="2379737" cy="20005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Updates as of the 16</a:t>
            </a:r>
            <a:r>
              <a:rPr kumimoji="0" lang="en-GB" sz="700" b="0" i="0" u="none" strike="noStrike" kern="1200" cap="none" spc="0" normalizeH="0" baseline="30000" noProof="0" dirty="0">
                <a:ln>
                  <a:noFill/>
                </a:ln>
                <a:solidFill>
                  <a:prstClr val="black"/>
                </a:solidFill>
                <a:effectLst/>
                <a:uLnTx/>
                <a:uFillTx/>
                <a:latin typeface="Arial"/>
                <a:ea typeface="+mn-ea"/>
                <a:cs typeface="+mn-cs"/>
              </a:rPr>
              <a:t>th</a:t>
            </a:r>
            <a:r>
              <a:rPr kumimoji="0" lang="en-GB" sz="700" b="0" i="0" u="none" strike="noStrike" kern="1200" cap="none" spc="0" normalizeH="0" baseline="0" noProof="0" dirty="0">
                <a:ln>
                  <a:noFill/>
                </a:ln>
                <a:solidFill>
                  <a:prstClr val="black"/>
                </a:solidFill>
                <a:effectLst/>
                <a:uLnTx/>
                <a:uFillTx/>
                <a:latin typeface="Arial"/>
                <a:ea typeface="+mn-ea"/>
                <a:cs typeface="+mn-cs"/>
              </a:rPr>
              <a:t> December 2020</a:t>
            </a:r>
          </a:p>
        </p:txBody>
      </p:sp>
    </p:spTree>
    <p:extLst>
      <p:ext uri="{BB962C8B-B14F-4D97-AF65-F5344CB8AC3E}">
        <p14:creationId xmlns:p14="http://schemas.microsoft.com/office/powerpoint/2010/main" val="364613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915566"/>
            <a:ext cx="6120000" cy="900100"/>
          </a:xfrm>
          <a:prstGeom prst="rect">
            <a:avLst/>
          </a:prstGeom>
        </p:spPr>
        <p:txBody>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endParaRPr lang="en-GB" sz="2000" b="0" dirty="0">
              <a:solidFill>
                <a:schemeClr val="tx2"/>
              </a:solidFill>
            </a:endParaRPr>
          </a:p>
        </p:txBody>
      </p:sp>
      <p:sp>
        <p:nvSpPr>
          <p:cNvPr id="4" name="Title 1">
            <a:extLst>
              <a:ext uri="{FF2B5EF4-FFF2-40B4-BE49-F238E27FC236}">
                <a16:creationId xmlns:a16="http://schemas.microsoft.com/office/drawing/2014/main" id="{3BBF64D1-DD4B-479C-8274-060EA4CFB223}"/>
              </a:ext>
            </a:extLst>
          </p:cNvPr>
          <p:cNvSpPr txBox="1">
            <a:spLocks/>
          </p:cNvSpPr>
          <p:nvPr/>
        </p:nvSpPr>
        <p:spPr>
          <a:xfrm>
            <a:off x="395536" y="182282"/>
            <a:ext cx="8229600" cy="63758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fontAlgn="auto">
              <a:spcBef>
                <a:spcPts val="0"/>
              </a:spcBef>
              <a:spcAft>
                <a:spcPts val="0"/>
              </a:spcAft>
              <a:defRPr/>
            </a:pPr>
            <a:r>
              <a:rPr lang="en-GB" sz="2000" dirty="0"/>
              <a:t>Decision Required: </a:t>
            </a:r>
            <a:r>
              <a:rPr lang="en-US" sz="2000" dirty="0"/>
              <a:t>Deliver Mechanism for the Network Reporting</a:t>
            </a:r>
            <a:endParaRPr lang="en-GB" sz="2000" dirty="0"/>
          </a:p>
        </p:txBody>
      </p:sp>
      <p:graphicFrame>
        <p:nvGraphicFramePr>
          <p:cNvPr id="15" name="Tabelle 80"/>
          <p:cNvGraphicFramePr>
            <a:graphicFrameLocks noGrp="1"/>
          </p:cNvGraphicFramePr>
          <p:nvPr>
            <p:custDataLst>
              <p:tags r:id="rId1"/>
            </p:custDataLst>
            <p:extLst>
              <p:ext uri="{D42A27DB-BD31-4B8C-83A1-F6EECF244321}">
                <p14:modId xmlns:p14="http://schemas.microsoft.com/office/powerpoint/2010/main" val="1742563970"/>
              </p:ext>
            </p:extLst>
          </p:nvPr>
        </p:nvGraphicFramePr>
        <p:xfrm>
          <a:off x="251520" y="642691"/>
          <a:ext cx="8640960" cy="4297680"/>
        </p:xfrm>
        <a:graphic>
          <a:graphicData uri="http://schemas.openxmlformats.org/drawingml/2006/table">
            <a:tbl>
              <a:tblPr firstRow="1" bandRow="1">
                <a:tableStyleId>{5C22544A-7EE6-4342-B048-85BDC9FD1C3A}</a:tableStyleId>
              </a:tblPr>
              <a:tblGrid>
                <a:gridCol w="8640960">
                  <a:extLst>
                    <a:ext uri="{9D8B030D-6E8A-4147-A177-3AD203B41FA5}">
                      <a16:colId xmlns:a16="http://schemas.microsoft.com/office/drawing/2014/main" val="20000"/>
                    </a:ext>
                  </a:extLst>
                </a:gridCol>
              </a:tblGrid>
              <a:tr h="296249">
                <a:tc>
                  <a:txBody>
                    <a:bodyPr/>
                    <a:lstStyle/>
                    <a:p>
                      <a:r>
                        <a:rPr lang="en-US" sz="1400" b="1" dirty="0"/>
                        <a:t>Background</a:t>
                      </a:r>
                    </a:p>
                  </a:txBody>
                  <a:tcPr anchor="ctr">
                    <a:lnL w="6350" cap="flat" cmpd="sng" algn="ctr">
                      <a:noFill/>
                      <a:prstDash val="sysDot"/>
                      <a:round/>
                      <a:headEnd type="none" w="med" len="med"/>
                      <a:tailEnd type="none" w="med" len="med"/>
                    </a:lnL>
                    <a:lnR w="12700" cap="flat" cmpd="sng" algn="ctr">
                      <a:noFill/>
                      <a:prstDash val="solid"/>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2755117">
                <a:tc>
                  <a:txBody>
                    <a:bodyPr/>
                    <a:lstStyle/>
                    <a:p>
                      <a:pPr algn="l"/>
                      <a:r>
                        <a:rPr lang="en-US" sz="1000" dirty="0"/>
                        <a:t>Networks have requested to automate the generation and delivery of the Network Delivery Report following delivery of broadcast notifications to end consumers.</a:t>
                      </a:r>
                    </a:p>
                    <a:p>
                      <a:pPr algn="l"/>
                      <a:endParaRPr lang="en-US" sz="1000" dirty="0"/>
                    </a:p>
                    <a:p>
                      <a:pPr algn="l"/>
                      <a:r>
                        <a:rPr lang="en-US" sz="1000" dirty="0"/>
                        <a:t>Three options are being considered:</a:t>
                      </a:r>
                    </a:p>
                    <a:p>
                      <a:pPr marL="171450" indent="-171450" algn="l">
                        <a:buFont typeface="Arial" panose="020B0604020202020204" pitchFamily="34" charset="0"/>
                        <a:buChar char="•"/>
                      </a:pPr>
                      <a:r>
                        <a:rPr lang="en-US" sz="1000" strike="sngStrike" dirty="0"/>
                        <a:t>via existing IX channels to deliver the reports</a:t>
                      </a:r>
                      <a:r>
                        <a:rPr lang="en-US" sz="1000" strike="noStrike" dirty="0"/>
                        <a:t> Option no longer viable</a:t>
                      </a:r>
                      <a:endParaRPr lang="en-US" sz="1000" strike="sngStrike" dirty="0"/>
                    </a:p>
                    <a:p>
                      <a:pPr marL="171450" indent="-171450" algn="l">
                        <a:buFont typeface="Arial" panose="020B0604020202020204" pitchFamily="34" charset="0"/>
                        <a:buChar char="•"/>
                      </a:pPr>
                      <a:r>
                        <a:rPr lang="en-US" sz="1000" dirty="0"/>
                        <a:t>using new Twilio service to email Network users a link to access the reports</a:t>
                      </a:r>
                    </a:p>
                    <a:p>
                      <a:pPr marL="171450" indent="-171450" algn="l">
                        <a:buFont typeface="Arial" panose="020B0604020202020204" pitchFamily="34" charset="0"/>
                        <a:buChar char="•"/>
                      </a:pPr>
                      <a:r>
                        <a:rPr lang="en-US" sz="1000" dirty="0"/>
                        <a:t>via Data Discovery Platform (DDP) portal access the reports – option A and option B (Please see next slide)</a:t>
                      </a:r>
                    </a:p>
                    <a:p>
                      <a:pPr algn="l"/>
                      <a:endParaRPr lang="en-US" sz="1000" dirty="0"/>
                    </a:p>
                    <a:p>
                      <a:pPr algn="l"/>
                      <a:r>
                        <a:rPr lang="en-US" sz="1000" dirty="0"/>
                        <a:t>Following a split vote in December, it was agreed to defer the final decision to January</a:t>
                      </a:r>
                    </a:p>
                    <a:p>
                      <a:pPr algn="l"/>
                      <a:r>
                        <a:rPr lang="en-US" sz="1000" dirty="0"/>
                        <a:t>Since then, an addition option for DDP has been included as a result of a change in resource circumstances within the DDP team</a:t>
                      </a:r>
                    </a:p>
                    <a:p>
                      <a:pPr algn="l"/>
                      <a:r>
                        <a:rPr lang="en-US" sz="1000" dirty="0"/>
                        <a:t>A piece of reporting work that was due to be delivered in early 2021 for the Shippers has been postponed until later in the year therefore freeing up existing DDP resource meaning there is capacity to deliver the reporting as part of DDP BAU delivery without the need for additional resource.  This means that the automated reporting can be delivered at zero cost if scheduled for Q1 2021</a:t>
                      </a:r>
                    </a:p>
                    <a:p>
                      <a:pPr algn="l"/>
                      <a:endParaRPr lang="en-US" sz="1000" dirty="0"/>
                    </a:p>
                    <a:p>
                      <a:pPr algn="l"/>
                      <a:r>
                        <a:rPr lang="en-US" sz="1000" dirty="0"/>
                        <a:t>Xoserve is recommending using the Data Discovery Platform to deliver this reporting requirement.  This approach has been ratified by our platform architects as the optimal delivery mechanism in order to provide a consistent customer experience.  DDP is our enduring solution, has the necessary security protocols in place and therefore avoids introducing a further delivery mechanism which generates technical debt / avoidable future operational overheads.</a:t>
                      </a:r>
                    </a:p>
                    <a:p>
                      <a:pPr algn="l"/>
                      <a:endParaRPr lang="en-US" sz="1000" dirty="0"/>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96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mn-lt"/>
                        </a:rPr>
                        <a:t>Decision Required</a:t>
                      </a: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2"/>
                  </a:ext>
                </a:extLst>
              </a:tr>
              <a:tr h="371601">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000" kern="1200" dirty="0">
                          <a:solidFill>
                            <a:schemeClr val="dk1"/>
                          </a:solidFill>
                          <a:effectLst/>
                          <a:latin typeface="+mn-lt"/>
                          <a:ea typeface="+mn-ea"/>
                          <a:cs typeface="+mn-cs"/>
                        </a:rPr>
                        <a:t>A decision is required as to which report delivery option is preferred so that Xoserve can proceed with build, test and deliver</a:t>
                      </a:r>
                      <a:r>
                        <a:rPr lang="en-US" sz="1000" b="1" kern="1200" dirty="0">
                          <a:solidFill>
                            <a:schemeClr val="bg1"/>
                          </a:solidFill>
                          <a:effectLst/>
                          <a:latin typeface="+mn-lt"/>
                          <a:ea typeface="+mn-ea"/>
                          <a:cs typeface="+mn-cs"/>
                        </a:rPr>
                        <a:t>.</a:t>
                      </a:r>
                      <a:endParaRPr lang="en-US" sz="1000" b="1" dirty="0">
                        <a:solidFill>
                          <a:schemeClr val="bg1"/>
                        </a:solidFill>
                        <a:latin typeface="+mn-lt"/>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000" b="1" dirty="0">
                          <a:solidFill>
                            <a:schemeClr val="bg1"/>
                          </a:solidFill>
                          <a:latin typeface="+mn-lt"/>
                        </a:rPr>
                        <a:t>n Required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000" kern="1200" dirty="0">
                        <a:solidFill>
                          <a:schemeClr val="dk1"/>
                        </a:solidFill>
                        <a:effectLst/>
                        <a:latin typeface="+mn-lt"/>
                        <a:ea typeface="+mn-ea"/>
                        <a:cs typeface="+mn-cs"/>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
        <p:nvSpPr>
          <p:cNvPr id="18" name="Rechteck 4"/>
          <p:cNvSpPr/>
          <p:nvPr/>
        </p:nvSpPr>
        <p:spPr bwMode="gray">
          <a:xfrm>
            <a:off x="230832" y="606861"/>
            <a:ext cx="8661648" cy="4000522"/>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10" name="TextBox 9">
            <a:extLst>
              <a:ext uri="{FF2B5EF4-FFF2-40B4-BE49-F238E27FC236}">
                <a16:creationId xmlns:a16="http://schemas.microsoft.com/office/drawing/2014/main" id="{1BD1BC89-289D-4EB9-9EF9-C4671AAB6A97}"/>
              </a:ext>
            </a:extLst>
          </p:cNvPr>
          <p:cNvSpPr txBox="1"/>
          <p:nvPr/>
        </p:nvSpPr>
        <p:spPr>
          <a:xfrm>
            <a:off x="0" y="4969485"/>
            <a:ext cx="2379737" cy="215444"/>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00" dirty="0"/>
              <a:t>Updates as of the 22</a:t>
            </a:r>
            <a:r>
              <a:rPr lang="en-GB" sz="800" baseline="30000" dirty="0"/>
              <a:t>nd</a:t>
            </a:r>
            <a:r>
              <a:rPr lang="en-GB" sz="800" dirty="0"/>
              <a:t> December 2020</a:t>
            </a:r>
          </a:p>
        </p:txBody>
      </p:sp>
    </p:spTree>
    <p:extLst>
      <p:ext uri="{BB962C8B-B14F-4D97-AF65-F5344CB8AC3E}">
        <p14:creationId xmlns:p14="http://schemas.microsoft.com/office/powerpoint/2010/main" val="179608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915566"/>
            <a:ext cx="6120000" cy="2880320"/>
          </a:xfrm>
          <a:prstGeom prst="rect">
            <a:avLst/>
          </a:prstGeom>
        </p:spPr>
        <p:txBody>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endParaRPr lang="en-GB" sz="2000" b="0" dirty="0">
              <a:solidFill>
                <a:schemeClr val="tx2"/>
              </a:solidFill>
            </a:endParaRPr>
          </a:p>
        </p:txBody>
      </p:sp>
      <p:sp>
        <p:nvSpPr>
          <p:cNvPr id="4" name="Title 1">
            <a:extLst>
              <a:ext uri="{FF2B5EF4-FFF2-40B4-BE49-F238E27FC236}">
                <a16:creationId xmlns:a16="http://schemas.microsoft.com/office/drawing/2014/main" id="{3BBF64D1-DD4B-479C-8274-060EA4CFB223}"/>
              </a:ext>
            </a:extLst>
          </p:cNvPr>
          <p:cNvSpPr txBox="1">
            <a:spLocks/>
          </p:cNvSpPr>
          <p:nvPr/>
        </p:nvSpPr>
        <p:spPr>
          <a:xfrm>
            <a:off x="457200" y="146659"/>
            <a:ext cx="8229600" cy="48223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fontAlgn="auto">
              <a:spcAft>
                <a:spcPts val="0"/>
              </a:spcAft>
            </a:pPr>
            <a:r>
              <a:rPr lang="en-GB" sz="2000" dirty="0"/>
              <a:t>Decisions Options</a:t>
            </a:r>
          </a:p>
        </p:txBody>
      </p:sp>
      <p:graphicFrame>
        <p:nvGraphicFramePr>
          <p:cNvPr id="8" name="Tabelle 80"/>
          <p:cNvGraphicFramePr>
            <a:graphicFrameLocks noGrp="1"/>
          </p:cNvGraphicFramePr>
          <p:nvPr>
            <p:custDataLst>
              <p:tags r:id="rId1"/>
            </p:custDataLst>
            <p:extLst>
              <p:ext uri="{D42A27DB-BD31-4B8C-83A1-F6EECF244321}">
                <p14:modId xmlns:p14="http://schemas.microsoft.com/office/powerpoint/2010/main" val="2798553692"/>
              </p:ext>
            </p:extLst>
          </p:nvPr>
        </p:nvGraphicFramePr>
        <p:xfrm>
          <a:off x="235820" y="787091"/>
          <a:ext cx="8696796" cy="3735122"/>
        </p:xfrm>
        <a:graphic>
          <a:graphicData uri="http://schemas.openxmlformats.org/drawingml/2006/table">
            <a:tbl>
              <a:tblPr firstRow="1" bandRow="1">
                <a:tableStyleId>{5C22544A-7EE6-4342-B048-85BDC9FD1C3A}</a:tableStyleId>
              </a:tblPr>
              <a:tblGrid>
                <a:gridCol w="7720556">
                  <a:extLst>
                    <a:ext uri="{9D8B030D-6E8A-4147-A177-3AD203B41FA5}">
                      <a16:colId xmlns:a16="http://schemas.microsoft.com/office/drawing/2014/main" val="20000"/>
                    </a:ext>
                  </a:extLst>
                </a:gridCol>
                <a:gridCol w="976240">
                  <a:extLst>
                    <a:ext uri="{9D8B030D-6E8A-4147-A177-3AD203B41FA5}">
                      <a16:colId xmlns:a16="http://schemas.microsoft.com/office/drawing/2014/main" val="20003"/>
                    </a:ext>
                  </a:extLst>
                </a:gridCol>
              </a:tblGrid>
              <a:tr h="302199">
                <a:tc>
                  <a:txBody>
                    <a:bodyPr/>
                    <a:lstStyle/>
                    <a:p>
                      <a:pPr algn="l"/>
                      <a:r>
                        <a:rPr lang="en-US" sz="1400" dirty="0"/>
                        <a:t>Options: Deliver Mechanism for the Network Reporting</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400" dirty="0"/>
                        <a:t>Outcome</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1483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dk1"/>
                          </a:solidFill>
                          <a:effectLst/>
                          <a:latin typeface="+mn-lt"/>
                          <a:ea typeface="+mn-ea"/>
                          <a:cs typeface="+mn-cs"/>
                        </a:rPr>
                        <a:t>Azure/Twilio Service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Solution: Strategic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timescale: late January/early February 2021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cost: £0 included within SMS/Email notification allowance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Considerations: switch may need to be made to enduring solution at some point in the future, at this point additional costs may be incurred.  If alternative service provider is sourced, additional integration costs may be incurred.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Data is only available for 7 business days, following that a service desk ticket would be required to obtain the report</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11483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dk1"/>
                          </a:solidFill>
                          <a:effectLst/>
                          <a:latin typeface="+mn-lt"/>
                          <a:ea typeface="+mn-ea"/>
                          <a:cs typeface="+mn-cs"/>
                        </a:rPr>
                        <a:t>Data Discovery Platform (DDP) 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Solution: Enduring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timescale: late February/early March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cost: £0 delivered by DDP as part of BAU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Delivery benefits: when a report is available, an notification email can be delivered so that you only need to access DDP when prompted.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Data will be held within DDP for 12 months so supplementary process not required to retrieve reports after 7 business days</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45042566"/>
                  </a:ext>
                </a:extLst>
              </a:tr>
              <a:tr h="1113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kern="1200" dirty="0">
                          <a:solidFill>
                            <a:schemeClr val="dk1"/>
                          </a:solidFill>
                          <a:effectLst/>
                          <a:latin typeface="+mn-lt"/>
                          <a:ea typeface="+mn-ea"/>
                          <a:cs typeface="+mn-cs"/>
                        </a:rPr>
                        <a:t>Data Discovery Platform (DDP) 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Solution: Enduring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timescale: to be agreed with Networks for a future DDP/Minor release implementation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kern="1200" dirty="0">
                          <a:solidFill>
                            <a:schemeClr val="dk1"/>
                          </a:solidFill>
                          <a:effectLst/>
                          <a:latin typeface="+mn-lt"/>
                          <a:ea typeface="+mn-ea"/>
                          <a:cs typeface="+mn-cs"/>
                        </a:rPr>
                        <a:t>Delivery cost: circa £35,000 (DDP integration and project costs)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dk1"/>
                          </a:solidFill>
                          <a:effectLst/>
                          <a:latin typeface="+mn-lt"/>
                          <a:ea typeface="+mn-ea"/>
                          <a:cs typeface="+mn-cs"/>
                        </a:rPr>
                        <a:t>Considerations: existing delivery mechanism for data delivered by Xoserve.  Will have to be delivered outside of June 20 release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dirty="0">
                        <a:solidFill>
                          <a:schemeClr val="bg1">
                            <a:lumMod val="50000"/>
                          </a:schemeClr>
                        </a:solidFill>
                      </a:endParaRPr>
                    </a:p>
                  </a:txBody>
                  <a:tcP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bl>
          </a:graphicData>
        </a:graphic>
      </p:graphicFrame>
      <p:sp>
        <p:nvSpPr>
          <p:cNvPr id="11" name="Rechteck 4"/>
          <p:cNvSpPr/>
          <p:nvPr/>
        </p:nvSpPr>
        <p:spPr bwMode="gray">
          <a:xfrm>
            <a:off x="179512" y="737752"/>
            <a:ext cx="8785826" cy="3762094"/>
          </a:xfrm>
          <a:prstGeom prst="rect">
            <a:avLst/>
          </a:prstGeom>
          <a:noFill/>
          <a:ln w="28575" cap="flat"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buClr>
                <a:srgbClr val="3C3732"/>
              </a:buClr>
            </a:pPr>
            <a:endParaRPr lang="en-GB" sz="900" err="1">
              <a:solidFill>
                <a:prstClr val="black"/>
              </a:solidFill>
            </a:endParaRPr>
          </a:p>
        </p:txBody>
      </p:sp>
      <p:sp>
        <p:nvSpPr>
          <p:cNvPr id="15" name="Rectangle 14"/>
          <p:cNvSpPr/>
          <p:nvPr/>
        </p:nvSpPr>
        <p:spPr>
          <a:xfrm>
            <a:off x="156540" y="4554646"/>
            <a:ext cx="8785826" cy="36003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chemeClr val="bg1"/>
                </a:solidFill>
              </a:rPr>
              <a:t>In this meeting the decision is required on one of the above options</a:t>
            </a:r>
          </a:p>
        </p:txBody>
      </p:sp>
      <p:sp>
        <p:nvSpPr>
          <p:cNvPr id="10" name="Textplatzhalter 2">
            <a:extLst>
              <a:ext uri="{FF2B5EF4-FFF2-40B4-BE49-F238E27FC236}">
                <a16:creationId xmlns:a16="http://schemas.microsoft.com/office/drawing/2014/main" id="{2ECF8EF9-E1F4-48B5-B4D0-3301CB608AD2}"/>
              </a:ext>
            </a:extLst>
          </p:cNvPr>
          <p:cNvSpPr>
            <a:spLocks noGrp="1"/>
          </p:cNvSpPr>
          <p:nvPr>
            <p:custDataLst>
              <p:tags r:id="rId2"/>
            </p:custDataLst>
          </p:nvPr>
        </p:nvSpPr>
        <p:spPr bwMode="gray">
          <a:xfrm>
            <a:off x="8315400" y="2618799"/>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2" name="Textplatzhalter 2">
            <a:extLst>
              <a:ext uri="{FF2B5EF4-FFF2-40B4-BE49-F238E27FC236}">
                <a16:creationId xmlns:a16="http://schemas.microsoft.com/office/drawing/2014/main" id="{4ABCB923-2095-4F84-8610-FBDFB806A919}"/>
              </a:ext>
            </a:extLst>
          </p:cNvPr>
          <p:cNvSpPr>
            <a:spLocks noGrp="1"/>
          </p:cNvSpPr>
          <p:nvPr>
            <p:custDataLst>
              <p:tags r:id="rId3"/>
            </p:custDataLst>
          </p:nvPr>
        </p:nvSpPr>
        <p:spPr bwMode="gray">
          <a:xfrm>
            <a:off x="8315400" y="3795886"/>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6" name="Textplatzhalter 2">
            <a:extLst>
              <a:ext uri="{FF2B5EF4-FFF2-40B4-BE49-F238E27FC236}">
                <a16:creationId xmlns:a16="http://schemas.microsoft.com/office/drawing/2014/main" id="{CAFDE3F2-DF2E-4D94-98A4-DBE3D86B35B2}"/>
              </a:ext>
            </a:extLst>
          </p:cNvPr>
          <p:cNvSpPr>
            <a:spLocks noGrp="1"/>
          </p:cNvSpPr>
          <p:nvPr>
            <p:custDataLst>
              <p:tags r:id="rId4"/>
            </p:custDataLst>
          </p:nvPr>
        </p:nvSpPr>
        <p:spPr bwMode="gray">
          <a:xfrm>
            <a:off x="8315400" y="1487045"/>
            <a:ext cx="215900" cy="215900"/>
          </a:xfrm>
          <a:prstGeom prst="rect">
            <a:avLst/>
          </a:prstGeom>
          <a:noFill/>
          <a:ln w="9525">
            <a:solidFill>
              <a:schemeClr val="tx1"/>
            </a:solidFill>
          </a:ln>
          <a:extLst>
            <a:ext uri="{909E8E84-426E-40DD-AFC4-6F175D3DCCD1}">
              <a14:hiddenFill xmlns:a14="http://schemas.microsoft.com/office/drawing/2010/main">
                <a:solidFill>
                  <a:scrgbClr r="0" g="0" b="0"/>
                </a:solidFill>
              </a14:hiddenFill>
            </a:ext>
          </a:extLst>
        </p:spPr>
        <p:txBody>
          <a:bodyPr vert="horz" wrap="none" lIns="0" tIns="0" rIns="0" bIns="0" numCol="1" spcCol="0" rtlCol="0" anchor="ctr" anchorCtr="0">
            <a:noAutofit/>
          </a:bodyPr>
          <a:lstStyle>
            <a:lvl1pPr marL="179388" indent="-179388" algn="l" defTabSz="914400" rtl="0" eaLnBrk="1" latinLnBrk="0" hangingPunct="1">
              <a:spcBef>
                <a:spcPts val="300"/>
              </a:spcBef>
              <a:buFont typeface="Arial" pitchFamily="34" charset="0"/>
              <a:buChar char="•"/>
              <a:defRPr sz="1800" kern="1200" baseline="0">
                <a:solidFill>
                  <a:schemeClr val="tx1"/>
                </a:solidFill>
                <a:latin typeface="+mn-lt"/>
                <a:ea typeface="+mn-ea"/>
                <a:cs typeface="+mn-cs"/>
              </a:defRPr>
            </a:lvl1pPr>
            <a:lvl2pPr marL="360363" indent="-180975" algn="l" defTabSz="914400" rtl="0" eaLnBrk="1" latinLnBrk="0" hangingPunct="1">
              <a:spcBef>
                <a:spcPts val="200"/>
              </a:spcBef>
              <a:buFont typeface="Symbol" panose="05050102010706020507" pitchFamily="18" charset="2"/>
              <a:buChar char="-"/>
              <a:defRPr sz="1800" kern="1200">
                <a:solidFill>
                  <a:schemeClr val="tx1"/>
                </a:solidFill>
                <a:latin typeface="+mn-lt"/>
                <a:ea typeface="+mn-ea"/>
                <a:cs typeface="+mn-cs"/>
              </a:defRPr>
            </a:lvl2pPr>
            <a:lvl3pPr marL="538163" indent="-180000" algn="l" defTabSz="914400" rtl="0" eaLnBrk="1" latinLnBrk="0" hangingPunct="1">
              <a:spcBef>
                <a:spcPts val="200"/>
              </a:spcBef>
              <a:buFont typeface="Arial" pitchFamily="34" charset="0"/>
              <a:buChar char="•"/>
              <a:defRPr sz="1800" kern="1200">
                <a:solidFill>
                  <a:schemeClr val="tx1"/>
                </a:solidFill>
                <a:latin typeface="+mn-lt"/>
                <a:ea typeface="+mn-ea"/>
                <a:cs typeface="+mn-cs"/>
              </a:defRPr>
            </a:lvl3pPr>
            <a:lvl4pPr marL="0" indent="0" algn="l" defTabSz="914400" rtl="0" eaLnBrk="1" latinLnBrk="0" hangingPunct="1">
              <a:spcBef>
                <a:spcPts val="1000"/>
              </a:spcBef>
              <a:buFont typeface="Arial" pitchFamily="34" charset="0"/>
              <a:buNone/>
              <a:defRPr sz="1800" b="1" kern="1200">
                <a:solidFill>
                  <a:schemeClr val="tx1"/>
                </a:solidFill>
                <a:latin typeface="+mn-lt"/>
                <a:ea typeface="+mn-ea"/>
                <a:cs typeface="+mn-cs"/>
              </a:defRPr>
            </a:lvl4pPr>
            <a:lvl5pPr marL="0" indent="0" algn="l" defTabSz="914400" rtl="0" eaLnBrk="1" latinLnBrk="0" hangingPunct="1">
              <a:spcBef>
                <a:spcPts val="6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spcAft>
                <a:spcPct val="0"/>
              </a:spcAft>
              <a:buNone/>
            </a:pPr>
            <a:r>
              <a:rPr lang="en-GB" sz="2133" dirty="0">
                <a:latin typeface="Arial"/>
                <a:cs typeface="Arial"/>
                <a:sym typeface="Arial"/>
              </a:rPr>
              <a:t> </a:t>
            </a:r>
          </a:p>
        </p:txBody>
      </p:sp>
      <p:sp>
        <p:nvSpPr>
          <p:cNvPr id="17" name="TextBox 16">
            <a:extLst>
              <a:ext uri="{FF2B5EF4-FFF2-40B4-BE49-F238E27FC236}">
                <a16:creationId xmlns:a16="http://schemas.microsoft.com/office/drawing/2014/main" id="{538A9AC9-1E4F-4804-A724-ACB8F7BFE975}"/>
              </a:ext>
            </a:extLst>
          </p:cNvPr>
          <p:cNvSpPr txBox="1"/>
          <p:nvPr/>
        </p:nvSpPr>
        <p:spPr>
          <a:xfrm>
            <a:off x="0" y="4969485"/>
            <a:ext cx="2379737" cy="2308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t>Updates as of the 22</a:t>
            </a:r>
            <a:r>
              <a:rPr lang="en-GB" sz="900" baseline="30000" dirty="0"/>
              <a:t>nd</a:t>
            </a:r>
            <a:r>
              <a:rPr lang="en-GB" sz="900" dirty="0"/>
              <a:t> December 2020</a:t>
            </a:r>
          </a:p>
        </p:txBody>
      </p:sp>
    </p:spTree>
    <p:extLst>
      <p:ext uri="{BB962C8B-B14F-4D97-AF65-F5344CB8AC3E}">
        <p14:creationId xmlns:p14="http://schemas.microsoft.com/office/powerpoint/2010/main" val="417930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6BAA-8E1C-4CF9-86DA-FE8E4DF08B5E}"/>
              </a:ext>
            </a:extLst>
          </p:cNvPr>
          <p:cNvSpPr>
            <a:spLocks noGrp="1"/>
          </p:cNvSpPr>
          <p:nvPr>
            <p:ph type="title"/>
          </p:nvPr>
        </p:nvSpPr>
        <p:spPr/>
        <p:txBody>
          <a:bodyPr>
            <a:normAutofit/>
          </a:bodyPr>
          <a:lstStyle/>
          <a:p>
            <a:r>
              <a:rPr lang="en-GB" sz="2000" dirty="0">
                <a:latin typeface="Arial"/>
                <a:cs typeface="Arial"/>
              </a:rPr>
              <a:t>XRN4850 – SMS/Email Broadcast Notification Timeline</a:t>
            </a:r>
          </a:p>
        </p:txBody>
      </p:sp>
      <p:sp>
        <p:nvSpPr>
          <p:cNvPr id="5" name="TextBox 4">
            <a:extLst>
              <a:ext uri="{FF2B5EF4-FFF2-40B4-BE49-F238E27FC236}">
                <a16:creationId xmlns:a16="http://schemas.microsoft.com/office/drawing/2014/main" id="{A409A981-F7C2-4375-81AB-0658FAF6CEEC}"/>
              </a:ext>
            </a:extLst>
          </p:cNvPr>
          <p:cNvSpPr txBox="1"/>
          <p:nvPr/>
        </p:nvSpPr>
        <p:spPr>
          <a:xfrm>
            <a:off x="396677" y="1145754"/>
            <a:ext cx="7557522" cy="553998"/>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900" dirty="0">
                <a:latin typeface="Arial"/>
                <a:ea typeface="Verdana"/>
                <a:cs typeface="Arial"/>
              </a:rPr>
              <a:t>Project closedown is in progress.</a:t>
            </a:r>
          </a:p>
          <a:p>
            <a:pPr marL="171450" indent="-171450">
              <a:buFont typeface="Arial" panose="020B0604020202020204" pitchFamily="34" charset="0"/>
              <a:buChar char="•"/>
            </a:pPr>
            <a:r>
              <a:rPr lang="en-US" sz="900" dirty="0">
                <a:ea typeface="Verdana" panose="020B0604030504040204" pitchFamily="34" charset="0"/>
              </a:rPr>
              <a:t>Daily/Monthly Network Usage report delivery in progress, delivery mechanism decision to be made during the meeting</a:t>
            </a:r>
            <a:endParaRPr lang="en-GB" sz="900" dirty="0">
              <a:latin typeface="Arial"/>
              <a:ea typeface="Verdana"/>
              <a:cs typeface="Arial"/>
            </a:endParaRPr>
          </a:p>
          <a:p>
            <a:pPr marL="171450" indent="-171450">
              <a:buFont typeface="Arial" panose="020B0604020202020204" pitchFamily="34" charset="0"/>
              <a:buChar char="•"/>
            </a:pPr>
            <a:endParaRPr lang="en-GB" sz="1200" dirty="0"/>
          </a:p>
        </p:txBody>
      </p:sp>
      <p:sp>
        <p:nvSpPr>
          <p:cNvPr id="3" name="TextBox 2">
            <a:extLst>
              <a:ext uri="{FF2B5EF4-FFF2-40B4-BE49-F238E27FC236}">
                <a16:creationId xmlns:a16="http://schemas.microsoft.com/office/drawing/2014/main" id="{813F541A-04DD-46A9-9DA9-0FD8552E1875}"/>
              </a:ext>
            </a:extLst>
          </p:cNvPr>
          <p:cNvSpPr txBox="1"/>
          <p:nvPr/>
        </p:nvSpPr>
        <p:spPr>
          <a:xfrm>
            <a:off x="131316" y="4973338"/>
            <a:ext cx="2379737" cy="230832"/>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t>Updates as of the 16</a:t>
            </a:r>
            <a:r>
              <a:rPr lang="en-GB" sz="900" baseline="30000" dirty="0"/>
              <a:t>th</a:t>
            </a:r>
            <a:r>
              <a:rPr lang="en-GB" sz="900" dirty="0"/>
              <a:t> December 2020</a:t>
            </a:r>
          </a:p>
        </p:txBody>
      </p:sp>
      <p:sp>
        <p:nvSpPr>
          <p:cNvPr id="4" name="TextBox 3">
            <a:extLst>
              <a:ext uri="{FF2B5EF4-FFF2-40B4-BE49-F238E27FC236}">
                <a16:creationId xmlns:a16="http://schemas.microsoft.com/office/drawing/2014/main" id="{3F9FDDAE-3F53-4D98-96E4-894127AADDFE}"/>
              </a:ext>
            </a:extLst>
          </p:cNvPr>
          <p:cNvSpPr txBox="1"/>
          <p:nvPr/>
        </p:nvSpPr>
        <p:spPr>
          <a:xfrm>
            <a:off x="6771646" y="1537815"/>
            <a:ext cx="497252" cy="200055"/>
          </a:xfrm>
          <a:prstGeom prst="rect">
            <a:avLst/>
          </a:prstGeom>
          <a:noFill/>
        </p:spPr>
        <p:txBody>
          <a:bodyPr wrap="none" rtlCol="0">
            <a:spAutoFit/>
          </a:bodyPr>
          <a:lstStyle/>
          <a:p>
            <a:pPr algn="ctr"/>
            <a:r>
              <a:rPr lang="en-GB" sz="700" b="1" dirty="0">
                <a:solidFill>
                  <a:srgbClr val="FF0000"/>
                </a:solidFill>
              </a:rPr>
              <a:t>TODAY</a:t>
            </a:r>
            <a:endParaRPr lang="en-GB" b="1" dirty="0">
              <a:solidFill>
                <a:srgbClr val="FF0000"/>
              </a:solidFill>
            </a:endParaRPr>
          </a:p>
        </p:txBody>
      </p:sp>
      <p:pic>
        <p:nvPicPr>
          <p:cNvPr id="11" name="Picture 10">
            <a:extLst>
              <a:ext uri="{FF2B5EF4-FFF2-40B4-BE49-F238E27FC236}">
                <a16:creationId xmlns:a16="http://schemas.microsoft.com/office/drawing/2014/main" id="{4ADF515E-15D6-4500-BE26-34893E2349F3}"/>
              </a:ext>
            </a:extLst>
          </p:cNvPr>
          <p:cNvPicPr>
            <a:picLocks noChangeAspect="1"/>
          </p:cNvPicPr>
          <p:nvPr/>
        </p:nvPicPr>
        <p:blipFill>
          <a:blip r:embed="rId2"/>
          <a:stretch>
            <a:fillRect/>
          </a:stretch>
        </p:blipFill>
        <p:spPr>
          <a:xfrm>
            <a:off x="66037" y="1717472"/>
            <a:ext cx="9011926" cy="2278125"/>
          </a:xfrm>
          <a:prstGeom prst="rect">
            <a:avLst/>
          </a:prstGeom>
        </p:spPr>
      </p:pic>
      <p:cxnSp>
        <p:nvCxnSpPr>
          <p:cNvPr id="8" name="Straight Connector 7">
            <a:extLst>
              <a:ext uri="{FF2B5EF4-FFF2-40B4-BE49-F238E27FC236}">
                <a16:creationId xmlns:a16="http://schemas.microsoft.com/office/drawing/2014/main" id="{11C34965-C90B-4252-97D6-E035B5D6D8ED}"/>
              </a:ext>
            </a:extLst>
          </p:cNvPr>
          <p:cNvCxnSpPr>
            <a:cxnSpLocks/>
          </p:cNvCxnSpPr>
          <p:nvPr/>
        </p:nvCxnSpPr>
        <p:spPr>
          <a:xfrm>
            <a:off x="7020272" y="1699752"/>
            <a:ext cx="0" cy="22958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45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323"/>
            <a:ext cx="8229600" cy="637580"/>
          </a:xfrm>
        </p:spPr>
        <p:txBody>
          <a:bodyPr>
            <a:normAutofit/>
          </a:bodyPr>
          <a:lstStyle/>
          <a:p>
            <a:r>
              <a:rPr lang="en-GB" sz="2000" dirty="0">
                <a:latin typeface="Arial"/>
                <a:cs typeface="Arial"/>
              </a:rPr>
              <a:t>XRN4996 June 20 Release Summary</a:t>
            </a:r>
          </a:p>
        </p:txBody>
      </p:sp>
      <p:sp>
        <p:nvSpPr>
          <p:cNvPr id="3" name="TextBox 2"/>
          <p:cNvSpPr txBox="1"/>
          <p:nvPr/>
        </p:nvSpPr>
        <p:spPr>
          <a:xfrm>
            <a:off x="131316" y="1175792"/>
            <a:ext cx="9144000" cy="3139321"/>
          </a:xfrm>
          <a:prstGeom prst="rect">
            <a:avLst/>
          </a:prstGeom>
          <a:noFill/>
        </p:spPr>
        <p:txBody>
          <a:bodyPr wrap="square" lIns="91440" tIns="45720" rIns="91440" bIns="45720" rtlCol="0" anchor="t">
            <a:spAutoFit/>
          </a:bodyPr>
          <a:lstStyle/>
          <a:p>
            <a:r>
              <a:rPr lang="en-GB" sz="900" b="1" dirty="0"/>
              <a:t>June 20 Release consists of 7 changes, Implementation was completed for June 20:</a:t>
            </a:r>
            <a:endParaRPr lang="en-GB" sz="900" b="1" dirty="0">
              <a:cs typeface="Arial"/>
            </a:endParaRPr>
          </a:p>
          <a:p>
            <a:endParaRPr lang="en-GB" sz="900" dirty="0">
              <a:cs typeface="Arial"/>
            </a:endParaRPr>
          </a:p>
          <a:p>
            <a:r>
              <a:rPr lang="en-GB" sz="900" b="1" u="sng" dirty="0"/>
              <a:t>In Scope</a:t>
            </a:r>
            <a:endParaRPr lang="en-GB" sz="900" b="1" u="sng" dirty="0">
              <a:cs typeface="Arial"/>
            </a:endParaRPr>
          </a:p>
          <a:p>
            <a:pPr marL="171450" indent="-171450">
              <a:buFont typeface="Arial" panose="020B0604020202020204" pitchFamily="34" charset="0"/>
              <a:buChar char="•"/>
            </a:pPr>
            <a:r>
              <a:rPr lang="en-GB" sz="900" b="1" dirty="0"/>
              <a:t>XRN4772</a:t>
            </a:r>
            <a:r>
              <a:rPr lang="en-GB" sz="900" dirty="0"/>
              <a:t> - </a:t>
            </a:r>
            <a:r>
              <a:rPr lang="en-US" sz="900" dirty="0"/>
              <a:t>Composite Weather Variable (CWV) Improvements</a:t>
            </a:r>
            <a:endParaRPr lang="en-US" sz="900" dirty="0">
              <a:cs typeface="Arial"/>
            </a:endParaRPr>
          </a:p>
          <a:p>
            <a:pPr marL="171450" indent="-171450">
              <a:buFont typeface="Arial" panose="020B0604020202020204" pitchFamily="34" charset="0"/>
              <a:buChar char="•"/>
            </a:pPr>
            <a:r>
              <a:rPr lang="en-US" sz="900" b="1" dirty="0"/>
              <a:t>XRN4888</a:t>
            </a:r>
            <a:r>
              <a:rPr lang="en-US" sz="900" dirty="0"/>
              <a:t> - Removing Duplicate Address Update Validation for IGT Supply Meter Points via Contact Management Service (CMS)</a:t>
            </a:r>
            <a:endParaRPr lang="en-US" sz="900" dirty="0">
              <a:cs typeface="Arial"/>
            </a:endParaRPr>
          </a:p>
          <a:p>
            <a:pPr marL="171450" indent="-171450">
              <a:buFont typeface="Arial" panose="020B0604020202020204" pitchFamily="34" charset="0"/>
              <a:buChar char="•"/>
            </a:pPr>
            <a:r>
              <a:rPr lang="en-US" sz="900" b="1" dirty="0"/>
              <a:t>XRN4930</a:t>
            </a:r>
            <a:r>
              <a:rPr lang="en-US" sz="900" dirty="0"/>
              <a:t> - Requirement to Inform Shipper of Meter Link Code Change</a:t>
            </a:r>
            <a:endParaRPr lang="en-US" sz="900" dirty="0">
              <a:cs typeface="Arial"/>
            </a:endParaRPr>
          </a:p>
          <a:p>
            <a:pPr marL="171450" indent="-171450">
              <a:buFont typeface="Arial" panose="020B0604020202020204" pitchFamily="34" charset="0"/>
              <a:buChar char="•"/>
            </a:pPr>
            <a:r>
              <a:rPr lang="en-US" sz="900" b="1" dirty="0"/>
              <a:t>XRN4850</a:t>
            </a:r>
            <a:r>
              <a:rPr lang="en-US" sz="900" dirty="0"/>
              <a:t> - Notification of Customer Contact Details to Transporters (UKLink file formats, new service to follow)</a:t>
            </a:r>
            <a:endParaRPr lang="en-US" sz="900" dirty="0">
              <a:cs typeface="Arial"/>
            </a:endParaRPr>
          </a:p>
          <a:p>
            <a:pPr marL="171450" indent="-171450">
              <a:buFont typeface="Arial" panose="020B0604020202020204" pitchFamily="34" charset="0"/>
              <a:buChar char="•"/>
            </a:pPr>
            <a:r>
              <a:rPr lang="en-US" sz="900" b="1" dirty="0"/>
              <a:t>XRN4865</a:t>
            </a:r>
            <a:r>
              <a:rPr lang="en-US" sz="900" dirty="0"/>
              <a:t> - Amendment to Treatment and Reporting  of CYCL Reads</a:t>
            </a:r>
            <a:endParaRPr lang="en-US" sz="900" dirty="0">
              <a:cs typeface="Arial"/>
            </a:endParaRPr>
          </a:p>
          <a:p>
            <a:pPr marL="171450" indent="-171450">
              <a:buFont typeface="Arial" panose="020B0604020202020204" pitchFamily="34" charset="0"/>
              <a:buChar char="•"/>
            </a:pPr>
            <a:r>
              <a:rPr lang="en-US" sz="900" b="1" dirty="0"/>
              <a:t>XRN4932</a:t>
            </a:r>
            <a:r>
              <a:rPr lang="en-US" sz="900" dirty="0"/>
              <a:t> - Improvements to the quality of the Conversion Factor values held on the Supply Point Register (MOD0681S)</a:t>
            </a:r>
            <a:endParaRPr lang="en-US" sz="900" b="1" u="sng" dirty="0">
              <a:cs typeface="Arial"/>
            </a:endParaRPr>
          </a:p>
          <a:p>
            <a:pPr marL="171450" indent="-171450">
              <a:buFont typeface="Arial" panose="020B0604020202020204" pitchFamily="34" charset="0"/>
              <a:buChar char="•"/>
            </a:pPr>
            <a:r>
              <a:rPr lang="en-US" sz="900" b="1" dirty="0"/>
              <a:t>XRN4780 (B)***</a:t>
            </a:r>
            <a:r>
              <a:rPr lang="en-US" sz="900" dirty="0"/>
              <a:t> – Inclusion of Meter Asset Provider Identity (MAP Id) in the UK Link system (</a:t>
            </a:r>
            <a:r>
              <a:rPr lang="en-US" sz="900" b="1" dirty="0"/>
              <a:t>CSS Consequential Change</a:t>
            </a:r>
            <a:r>
              <a:rPr lang="en-US" sz="900" dirty="0"/>
              <a:t>)</a:t>
            </a:r>
            <a:endParaRPr lang="en-US" sz="900" dirty="0">
              <a:cs typeface="Arial"/>
            </a:endParaRPr>
          </a:p>
          <a:p>
            <a:pPr marL="285750" indent="-285750">
              <a:buFont typeface="Arial" panose="020B0604020202020204" pitchFamily="34" charset="0"/>
              <a:buChar char="•"/>
            </a:pPr>
            <a:endParaRPr lang="en-US" sz="900" dirty="0">
              <a:cs typeface="Arial"/>
            </a:endParaRPr>
          </a:p>
          <a:p>
            <a:r>
              <a:rPr lang="en-US" sz="900" b="1" u="sng" dirty="0"/>
              <a:t>Descoped</a:t>
            </a:r>
            <a:endParaRPr lang="en-US" sz="900" b="1" u="sng" dirty="0">
              <a:cs typeface="Arial"/>
            </a:endParaRPr>
          </a:p>
          <a:p>
            <a:pPr marL="285750" indent="-285750">
              <a:buFont typeface="Arial" panose="020B0604020202020204" pitchFamily="34" charset="0"/>
              <a:buChar char="•"/>
            </a:pPr>
            <a:r>
              <a:rPr lang="en-GB" sz="900" b="1" strike="sngStrike" dirty="0"/>
              <a:t>XRN4691**</a:t>
            </a:r>
            <a:r>
              <a:rPr lang="en-GB" sz="900" strike="sngStrike" dirty="0"/>
              <a:t> - </a:t>
            </a:r>
            <a:r>
              <a:rPr lang="en-US" sz="900" strike="sngStrike" dirty="0"/>
              <a:t>CSEPs: IGT and GT File Formats (CGI Files)</a:t>
            </a:r>
            <a:endParaRPr lang="en-GB" sz="900" strike="sngStrike" dirty="0">
              <a:cs typeface="Arial"/>
            </a:endParaRPr>
          </a:p>
          <a:p>
            <a:pPr marL="285750" indent="-285750">
              <a:buFont typeface="Arial" panose="020B0604020202020204" pitchFamily="34" charset="0"/>
              <a:buChar char="•"/>
            </a:pPr>
            <a:r>
              <a:rPr lang="en-GB" sz="900" b="1" strike="sngStrike" dirty="0"/>
              <a:t>XRN4692**</a:t>
            </a:r>
            <a:r>
              <a:rPr lang="en-GB" sz="900" strike="sngStrike" dirty="0"/>
              <a:t> - </a:t>
            </a:r>
            <a:r>
              <a:rPr lang="en-US" sz="900" strike="sngStrike" dirty="0"/>
              <a:t>CSEPs: IGT and GT File Formats (CIN Files)</a:t>
            </a:r>
            <a:endParaRPr lang="en-US" sz="900" strike="sngStrike" dirty="0">
              <a:cs typeface="Arial"/>
            </a:endParaRPr>
          </a:p>
          <a:p>
            <a:pPr marL="285750" indent="-285750">
              <a:buFont typeface="Arial" panose="020B0604020202020204" pitchFamily="34" charset="0"/>
              <a:buChar char="•"/>
            </a:pPr>
            <a:r>
              <a:rPr lang="en-GB" sz="900" b="1" strike="sngStrike" dirty="0"/>
              <a:t>XRN4780 (B) </a:t>
            </a:r>
            <a:r>
              <a:rPr lang="en-GB" sz="900" strike="sngStrike" dirty="0"/>
              <a:t>- </a:t>
            </a:r>
            <a:r>
              <a:rPr lang="en-US" sz="900" strike="sngStrike" dirty="0"/>
              <a:t>Inclusion of Meter Asset Provider Identity (MAP Id) in the UK Link system (CSS Consequential Change)</a:t>
            </a:r>
            <a:endParaRPr lang="en-US" sz="900" strike="sngStrike" dirty="0">
              <a:cs typeface="Arial"/>
            </a:endParaRPr>
          </a:p>
          <a:p>
            <a:pPr marL="285750" indent="-285750">
              <a:buFont typeface="Arial" panose="020B0604020202020204" pitchFamily="34" charset="0"/>
              <a:buChar char="•"/>
            </a:pPr>
            <a:r>
              <a:rPr lang="en-US" sz="900" b="1" strike="sngStrike" dirty="0"/>
              <a:t>XRN4871 (B)** </a:t>
            </a:r>
            <a:r>
              <a:rPr lang="en-US" sz="900" strike="sngStrike" dirty="0"/>
              <a:t>- Changes to Ratchet Regime (MOD0665)</a:t>
            </a:r>
            <a:endParaRPr lang="en-US" sz="900" strike="sngStrike" dirty="0">
              <a:cs typeface="Arial"/>
            </a:endParaRPr>
          </a:p>
          <a:p>
            <a:pPr marL="285750" indent="-285750">
              <a:buFont typeface="Arial" panose="020B0604020202020204" pitchFamily="34" charset="0"/>
              <a:buChar char="•"/>
            </a:pPr>
            <a:r>
              <a:rPr lang="en-US" sz="900" b="1" strike="sngStrike" dirty="0"/>
              <a:t>XRN4941*</a:t>
            </a:r>
            <a:r>
              <a:rPr lang="en-GB" sz="900" strike="sngStrike" dirty="0"/>
              <a:t> - </a:t>
            </a:r>
            <a:r>
              <a:rPr lang="en-US" sz="900" strike="sngStrike" dirty="0"/>
              <a:t>Auto updates to meter read frequency (MOD0692)</a:t>
            </a:r>
            <a:endParaRPr lang="en-GB" sz="900" strike="sngStrike" dirty="0">
              <a:cs typeface="Arial"/>
            </a:endParaRPr>
          </a:p>
          <a:p>
            <a:endParaRPr lang="en-GB" sz="900" dirty="0">
              <a:cs typeface="Arial"/>
            </a:endParaRPr>
          </a:p>
          <a:p>
            <a:pPr lvl="0"/>
            <a:r>
              <a:rPr lang="en-GB" sz="900" dirty="0"/>
              <a:t>* Pending Solution/MOD </a:t>
            </a:r>
            <a:r>
              <a:rPr lang="en-GB" sz="900" dirty="0">
                <a:cs typeface="Arial"/>
              </a:rPr>
              <a:t>approval by ChMC/DSG for remaining change requests. Descoped at ChMC on 8</a:t>
            </a:r>
            <a:r>
              <a:rPr lang="en-GB" sz="900" baseline="30000" dirty="0">
                <a:cs typeface="Arial"/>
              </a:rPr>
              <a:t>th</a:t>
            </a:r>
            <a:r>
              <a:rPr lang="en-GB" sz="900" dirty="0">
                <a:cs typeface="Arial"/>
              </a:rPr>
              <a:t> January 2020</a:t>
            </a:r>
          </a:p>
          <a:p>
            <a:pPr lvl="0"/>
            <a:r>
              <a:rPr lang="en-GB" sz="900" dirty="0">
                <a:cs typeface="Arial"/>
              </a:rPr>
              <a:t>** Descoped at eChMC on 22</a:t>
            </a:r>
            <a:r>
              <a:rPr lang="en-GB" sz="900" baseline="30000" dirty="0">
                <a:cs typeface="Arial"/>
              </a:rPr>
              <a:t>nd</a:t>
            </a:r>
            <a:r>
              <a:rPr lang="en-GB" sz="900" dirty="0">
                <a:cs typeface="Arial"/>
              </a:rPr>
              <a:t> November 2019</a:t>
            </a:r>
          </a:p>
          <a:p>
            <a:pPr lvl="0"/>
            <a:r>
              <a:rPr lang="en-GB" sz="900" dirty="0">
                <a:cs typeface="Arial"/>
              </a:rPr>
              <a:t>*** Added to scope (revised scope from original)</a:t>
            </a:r>
          </a:p>
          <a:p>
            <a:endParaRPr lang="en-GB" sz="900" dirty="0"/>
          </a:p>
        </p:txBody>
      </p:sp>
      <p:sp>
        <p:nvSpPr>
          <p:cNvPr id="6" name="TextBox 5">
            <a:extLst>
              <a:ext uri="{FF2B5EF4-FFF2-40B4-BE49-F238E27FC236}">
                <a16:creationId xmlns:a16="http://schemas.microsoft.com/office/drawing/2014/main" id="{ECAC9D96-E637-4990-8799-628973799966}"/>
              </a:ext>
            </a:extLst>
          </p:cNvPr>
          <p:cNvSpPr txBox="1"/>
          <p:nvPr/>
        </p:nvSpPr>
        <p:spPr>
          <a:xfrm>
            <a:off x="131316" y="4973338"/>
            <a:ext cx="2379737" cy="200055"/>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700" dirty="0"/>
              <a:t>Updates as of the 16</a:t>
            </a:r>
            <a:r>
              <a:rPr lang="en-GB" sz="700" baseline="30000" dirty="0"/>
              <a:t>th</a:t>
            </a:r>
            <a:r>
              <a:rPr lang="en-GB" sz="700" dirty="0"/>
              <a:t> December 2020</a:t>
            </a:r>
          </a:p>
        </p:txBody>
      </p:sp>
    </p:spTree>
    <p:extLst>
      <p:ext uri="{BB962C8B-B14F-4D97-AF65-F5344CB8AC3E}">
        <p14:creationId xmlns:p14="http://schemas.microsoft.com/office/powerpoint/2010/main" val="3150741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H5lbcwjQISNk6JDtxjt_Q"/>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elements/1.1/"/>
    <ds:schemaRef ds:uri="http://purl.org/dc/dcmitype/"/>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11f1cc19-a6a2-4477-822b-8358f9edc374"/>
    <ds:schemaRef ds:uri="http://schemas.microsoft.com/office/2006/metadata/properties"/>
    <ds:schemaRef ds:uri="103fba77-31dd-4780-83f9-c54f26c3a260"/>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728D4A22-8DE7-422A-B4C7-EF9498E97C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28439</TotalTime>
  <Words>1029</Words>
  <Application>Microsoft Office PowerPoint</Application>
  <PresentationFormat>On-screen Show (16:9)</PresentationFormat>
  <Paragraphs>94</Paragraphs>
  <Slides>5</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5</vt:i4>
      </vt:variant>
    </vt:vector>
  </HeadingPairs>
  <TitlesOfParts>
    <vt:vector size="16" baseType="lpstr">
      <vt:lpstr>ＭＳ Ｐゴシック</vt:lpstr>
      <vt:lpstr>Arial</vt:lpstr>
      <vt:lpstr>Calibri</vt:lpstr>
      <vt:lpstr>Verdana</vt:lpstr>
      <vt:lpstr>Wingdings</vt:lpstr>
      <vt:lpstr>Office Theme</vt:lpstr>
      <vt:lpstr>xoserve templates</vt:lpstr>
      <vt:lpstr>1_xoserve templates</vt:lpstr>
      <vt:lpstr>2_xoserve templates</vt:lpstr>
      <vt:lpstr>3_xoserve templates</vt:lpstr>
      <vt:lpstr>4_xoserve templates</vt:lpstr>
      <vt:lpstr>XRN4996 - June 20 Release -  Status Update</vt:lpstr>
      <vt:lpstr>PowerPoint Presentation</vt:lpstr>
      <vt:lpstr>PowerPoint Presentation</vt:lpstr>
      <vt:lpstr>XRN4850 – SMS/Email Broadcast Notification Timeline</vt:lpstr>
      <vt:lpstr>XRN4996 June 20 Release Summary</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G Burton</cp:lastModifiedBy>
  <cp:revision>930</cp:revision>
  <cp:lastPrinted>2019-05-07T07:36:37Z</cp:lastPrinted>
  <dcterms:created xsi:type="dcterms:W3CDTF">2018-09-02T17:12:15Z</dcterms:created>
  <dcterms:modified xsi:type="dcterms:W3CDTF">2020-12-23T08:37:03Z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0x010100BE4A46900855F54F8B1B4A69CC14CF6B</vt:lpwstr>
  </property>
</Properties>
</file>