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368" r:id="rId5"/>
    <p:sldId id="374" r:id="rId6"/>
    <p:sldId id="381" r:id="rId7"/>
    <p:sldId id="382" r:id="rId8"/>
    <p:sldId id="383" r:id="rId9"/>
    <p:sldId id="384" r:id="rId10"/>
    <p:sldId id="376" r:id="rId11"/>
    <p:sldId id="370" r:id="rId12"/>
  </p:sldIdLst>
  <p:sldSz cx="12192000" cy="6858000"/>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4" clrIdx="0">
    <p:extLst>
      <p:ext uri="{19B8F6BF-5375-455C-9EA6-DF929625EA0E}">
        <p15:presenceInfo xmlns:p15="http://schemas.microsoft.com/office/powerpoint/2012/main" userId="S::neil.a.morgan@xoserve.com::6d8c68c2-074e-40cb-880a-f27a04c2b2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AA378E-A64A-4F0E-910B-01A32B9A2950}" v="2" dt="2021-01-04T14:54:41.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32" autoAdjust="0"/>
  </p:normalViewPr>
  <p:slideViewPr>
    <p:cSldViewPr snapToGrid="0">
      <p:cViewPr>
        <p:scale>
          <a:sx n="100" d="100"/>
          <a:sy n="100" d="100"/>
        </p:scale>
        <p:origin x="990"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Hadfield" userId="a8a44ded-12a2-44ab-9ae0-8a727a1345d9" providerId="ADAL" clId="{50AA378E-A64A-4F0E-910B-01A32B9A2950}"/>
    <pc:docChg chg="custSel delSld modSld">
      <pc:chgData name="Richard Hadfield" userId="a8a44ded-12a2-44ab-9ae0-8a727a1345d9" providerId="ADAL" clId="{50AA378E-A64A-4F0E-910B-01A32B9A2950}" dt="2021-01-04T15:03:55.237" v="300" actId="1076"/>
      <pc:docMkLst>
        <pc:docMk/>
      </pc:docMkLst>
      <pc:sldChg chg="del">
        <pc:chgData name="Richard Hadfield" userId="a8a44ded-12a2-44ab-9ae0-8a727a1345d9" providerId="ADAL" clId="{50AA378E-A64A-4F0E-910B-01A32B9A2950}" dt="2021-01-04T14:55:09.061" v="133" actId="47"/>
        <pc:sldMkLst>
          <pc:docMk/>
          <pc:sldMk cId="3468153496" sldId="354"/>
        </pc:sldMkLst>
      </pc:sldChg>
      <pc:sldChg chg="modSp">
        <pc:chgData name="Richard Hadfield" userId="a8a44ded-12a2-44ab-9ae0-8a727a1345d9" providerId="ADAL" clId="{50AA378E-A64A-4F0E-910B-01A32B9A2950}" dt="2020-12-23T15:09:48.881" v="16" actId="20577"/>
        <pc:sldMkLst>
          <pc:docMk/>
          <pc:sldMk cId="3129107422" sldId="368"/>
        </pc:sldMkLst>
        <pc:spChg chg="mod">
          <ac:chgData name="Richard Hadfield" userId="a8a44ded-12a2-44ab-9ae0-8a727a1345d9" providerId="ADAL" clId="{50AA378E-A64A-4F0E-910B-01A32B9A2950}" dt="2020-12-23T15:09:48.881" v="16" actId="20577"/>
          <ac:spMkLst>
            <pc:docMk/>
            <pc:sldMk cId="3129107422" sldId="368"/>
            <ac:spMk id="3" creationId="{A00B9BC5-3AE7-4BBA-ACBA-948CC599E8D4}"/>
          </ac:spMkLst>
        </pc:spChg>
      </pc:sldChg>
      <pc:sldChg chg="modSp">
        <pc:chgData name="Richard Hadfield" userId="a8a44ded-12a2-44ab-9ae0-8a727a1345d9" providerId="ADAL" clId="{50AA378E-A64A-4F0E-910B-01A32B9A2950}" dt="2021-01-04T15:03:37.926" v="299" actId="20577"/>
        <pc:sldMkLst>
          <pc:docMk/>
          <pc:sldMk cId="3175048836" sldId="374"/>
        </pc:sldMkLst>
        <pc:spChg chg="mod">
          <ac:chgData name="Richard Hadfield" userId="a8a44ded-12a2-44ab-9ae0-8a727a1345d9" providerId="ADAL" clId="{50AA378E-A64A-4F0E-910B-01A32B9A2950}" dt="2021-01-04T15:03:37.926" v="299" actId="20577"/>
          <ac:spMkLst>
            <pc:docMk/>
            <pc:sldMk cId="3175048836" sldId="374"/>
            <ac:spMk id="2" creationId="{8D74F732-B275-4CF5-A157-35CC5F544480}"/>
          </ac:spMkLst>
        </pc:spChg>
        <pc:spChg chg="mod">
          <ac:chgData name="Richard Hadfield" userId="a8a44ded-12a2-44ab-9ae0-8a727a1345d9" providerId="ADAL" clId="{50AA378E-A64A-4F0E-910B-01A32B9A2950}" dt="2020-12-23T15:09:59.594" v="31" actId="20577"/>
          <ac:spMkLst>
            <pc:docMk/>
            <pc:sldMk cId="3175048836" sldId="374"/>
            <ac:spMk id="3" creationId="{BA8989DF-2974-4F57-BEAA-7A0841963C13}"/>
          </ac:spMkLst>
        </pc:spChg>
      </pc:sldChg>
      <pc:sldChg chg="modSp">
        <pc:chgData name="Richard Hadfield" userId="a8a44ded-12a2-44ab-9ae0-8a727a1345d9" providerId="ADAL" clId="{50AA378E-A64A-4F0E-910B-01A32B9A2950}" dt="2021-01-04T14:57:54.764" v="203" actId="20577"/>
        <pc:sldMkLst>
          <pc:docMk/>
          <pc:sldMk cId="2866416725" sldId="376"/>
        </pc:sldMkLst>
        <pc:spChg chg="mod">
          <ac:chgData name="Richard Hadfield" userId="a8a44ded-12a2-44ab-9ae0-8a727a1345d9" providerId="ADAL" clId="{50AA378E-A64A-4F0E-910B-01A32B9A2950}" dt="2020-12-23T15:10:42.459" v="46" actId="20577"/>
          <ac:spMkLst>
            <pc:docMk/>
            <pc:sldMk cId="2866416725" sldId="376"/>
            <ac:spMk id="2" creationId="{E1F10D3E-87BE-401F-BACF-FC15CD592BFE}"/>
          </ac:spMkLst>
        </pc:spChg>
        <pc:spChg chg="mod">
          <ac:chgData name="Richard Hadfield" userId="a8a44ded-12a2-44ab-9ae0-8a727a1345d9" providerId="ADAL" clId="{50AA378E-A64A-4F0E-910B-01A32B9A2950}" dt="2021-01-04T14:57:54.764" v="203" actId="20577"/>
          <ac:spMkLst>
            <pc:docMk/>
            <pc:sldMk cId="2866416725" sldId="376"/>
            <ac:spMk id="3" creationId="{0D7C4D0F-5A03-4BB6-8F6D-D2A029498F69}"/>
          </ac:spMkLst>
        </pc:spChg>
      </pc:sldChg>
      <pc:sldChg chg="addSp modSp del">
        <pc:chgData name="Richard Hadfield" userId="a8a44ded-12a2-44ab-9ae0-8a727a1345d9" providerId="ADAL" clId="{50AA378E-A64A-4F0E-910B-01A32B9A2950}" dt="2021-01-04T14:55:09.678" v="134" actId="47"/>
        <pc:sldMkLst>
          <pc:docMk/>
          <pc:sldMk cId="1127313379" sldId="377"/>
        </pc:sldMkLst>
        <pc:spChg chg="add mod">
          <ac:chgData name="Richard Hadfield" userId="a8a44ded-12a2-44ab-9ae0-8a727a1345d9" providerId="ADAL" clId="{50AA378E-A64A-4F0E-910B-01A32B9A2950}" dt="2021-01-04T14:20:56.183" v="131" actId="20577"/>
          <ac:spMkLst>
            <pc:docMk/>
            <pc:sldMk cId="1127313379" sldId="377"/>
            <ac:spMk id="3" creationId="{6364BE17-6DE3-45B2-B011-CF305B0C645D}"/>
          </ac:spMkLst>
        </pc:spChg>
        <pc:graphicFrameChg chg="modGraphic">
          <ac:chgData name="Richard Hadfield" userId="a8a44ded-12a2-44ab-9ae0-8a727a1345d9" providerId="ADAL" clId="{50AA378E-A64A-4F0E-910B-01A32B9A2950}" dt="2021-01-04T14:18:01.943" v="54" actId="20577"/>
          <ac:graphicFrameMkLst>
            <pc:docMk/>
            <pc:sldMk cId="1127313379" sldId="377"/>
            <ac:graphicFrameMk id="4" creationId="{A8EFEF5F-43E0-4D2F-8C98-415825738A8D}"/>
          </ac:graphicFrameMkLst>
        </pc:graphicFrameChg>
      </pc:sldChg>
      <pc:sldChg chg="del">
        <pc:chgData name="Richard Hadfield" userId="a8a44ded-12a2-44ab-9ae0-8a727a1345d9" providerId="ADAL" clId="{50AA378E-A64A-4F0E-910B-01A32B9A2950}" dt="2021-01-04T14:55:10.233" v="135" actId="47"/>
        <pc:sldMkLst>
          <pc:docMk/>
          <pc:sldMk cId="1139534710" sldId="379"/>
        </pc:sldMkLst>
      </pc:sldChg>
      <pc:sldChg chg="modSp del">
        <pc:chgData name="Richard Hadfield" userId="a8a44ded-12a2-44ab-9ae0-8a727a1345d9" providerId="ADAL" clId="{50AA378E-A64A-4F0E-910B-01A32B9A2950}" dt="2021-01-04T14:55:08.228" v="132" actId="47"/>
        <pc:sldMkLst>
          <pc:docMk/>
          <pc:sldMk cId="896650432" sldId="380"/>
        </pc:sldMkLst>
        <pc:spChg chg="mod">
          <ac:chgData name="Richard Hadfield" userId="a8a44ded-12a2-44ab-9ae0-8a727a1345d9" providerId="ADAL" clId="{50AA378E-A64A-4F0E-910B-01A32B9A2950}" dt="2021-01-04T12:30:06.041" v="50" actId="207"/>
          <ac:spMkLst>
            <pc:docMk/>
            <pc:sldMk cId="896650432" sldId="380"/>
            <ac:spMk id="83" creationId="{3DB95797-23B9-41C4-B7B0-8F78B1C220E6}"/>
          </ac:spMkLst>
        </pc:spChg>
        <pc:spChg chg="mod">
          <ac:chgData name="Richard Hadfield" userId="a8a44ded-12a2-44ab-9ae0-8a727a1345d9" providerId="ADAL" clId="{50AA378E-A64A-4F0E-910B-01A32B9A2950}" dt="2021-01-04T12:29:40.104" v="48" actId="207"/>
          <ac:spMkLst>
            <pc:docMk/>
            <pc:sldMk cId="896650432" sldId="380"/>
            <ac:spMk id="84" creationId="{7CF609C8-EF69-4DA3-A936-53E6380456A5}"/>
          </ac:spMkLst>
        </pc:spChg>
        <pc:spChg chg="mod">
          <ac:chgData name="Richard Hadfield" userId="a8a44ded-12a2-44ab-9ae0-8a727a1345d9" providerId="ADAL" clId="{50AA378E-A64A-4F0E-910B-01A32B9A2950}" dt="2021-01-04T12:29:51.598" v="49" actId="207"/>
          <ac:spMkLst>
            <pc:docMk/>
            <pc:sldMk cId="896650432" sldId="380"/>
            <ac:spMk id="141" creationId="{D1C59439-5335-4A41-9A4D-B09C263BC9D0}"/>
          </ac:spMkLst>
        </pc:spChg>
        <pc:cxnChg chg="mod">
          <ac:chgData name="Richard Hadfield" userId="a8a44ded-12a2-44ab-9ae0-8a727a1345d9" providerId="ADAL" clId="{50AA378E-A64A-4F0E-910B-01A32B9A2950}" dt="2021-01-04T12:29:06.467" v="47" actId="1076"/>
          <ac:cxnSpMkLst>
            <pc:docMk/>
            <pc:sldMk cId="896650432" sldId="380"/>
            <ac:cxnSpMk id="5" creationId="{23530592-5B76-4FC2-832D-FDABC09EE49E}"/>
          </ac:cxnSpMkLst>
        </pc:cxnChg>
      </pc:sldChg>
      <pc:sldChg chg="modSp">
        <pc:chgData name="Richard Hadfield" userId="a8a44ded-12a2-44ab-9ae0-8a727a1345d9" providerId="ADAL" clId="{50AA378E-A64A-4F0E-910B-01A32B9A2950}" dt="2021-01-04T14:56:28.217" v="138" actId="207"/>
        <pc:sldMkLst>
          <pc:docMk/>
          <pc:sldMk cId="6507496" sldId="381"/>
        </pc:sldMkLst>
        <pc:spChg chg="mod">
          <ac:chgData name="Richard Hadfield" userId="a8a44ded-12a2-44ab-9ae0-8a727a1345d9" providerId="ADAL" clId="{50AA378E-A64A-4F0E-910B-01A32B9A2950}" dt="2021-01-04T14:56:28.217" v="138" actId="207"/>
          <ac:spMkLst>
            <pc:docMk/>
            <pc:sldMk cId="6507496" sldId="381"/>
            <ac:spMk id="89" creationId="{906387A1-FB44-478C-AAF7-010BA516AF7D}"/>
          </ac:spMkLst>
        </pc:spChg>
        <pc:cxnChg chg="mod">
          <ac:chgData name="Richard Hadfield" userId="a8a44ded-12a2-44ab-9ae0-8a727a1345d9" providerId="ADAL" clId="{50AA378E-A64A-4F0E-910B-01A32B9A2950}" dt="2021-01-04T14:56:17.403" v="137" actId="1076"/>
          <ac:cxnSpMkLst>
            <pc:docMk/>
            <pc:sldMk cId="6507496" sldId="381"/>
            <ac:cxnSpMk id="5" creationId="{23530592-5B76-4FC2-832D-FDABC09EE49E}"/>
          </ac:cxnSpMkLst>
        </pc:cxnChg>
      </pc:sldChg>
      <pc:sldChg chg="modSp">
        <pc:chgData name="Richard Hadfield" userId="a8a44ded-12a2-44ab-9ae0-8a727a1345d9" providerId="ADAL" clId="{50AA378E-A64A-4F0E-910B-01A32B9A2950}" dt="2021-01-04T15:03:55.237" v="300" actId="1076"/>
        <pc:sldMkLst>
          <pc:docMk/>
          <pc:sldMk cId="15638931" sldId="382"/>
        </pc:sldMkLst>
        <pc:graphicFrameChg chg="mod">
          <ac:chgData name="Richard Hadfield" userId="a8a44ded-12a2-44ab-9ae0-8a727a1345d9" providerId="ADAL" clId="{50AA378E-A64A-4F0E-910B-01A32B9A2950}" dt="2021-01-04T15:03:55.237" v="300" actId="1076"/>
          <ac:graphicFrameMkLst>
            <pc:docMk/>
            <pc:sldMk cId="15638931" sldId="382"/>
            <ac:graphicFrameMk id="5" creationId="{6C73B39C-CBC9-4A5E-8E2F-8A8C75D4532D}"/>
          </ac:graphicFrameMkLst>
        </pc:graphicFrameChg>
      </pc:sldChg>
      <pc:sldChg chg="modSp">
        <pc:chgData name="Richard Hadfield" userId="a8a44ded-12a2-44ab-9ae0-8a727a1345d9" providerId="ADAL" clId="{50AA378E-A64A-4F0E-910B-01A32B9A2950}" dt="2021-01-04T15:03:06.037" v="277" actId="20577"/>
        <pc:sldMkLst>
          <pc:docMk/>
          <pc:sldMk cId="1064377720" sldId="383"/>
        </pc:sldMkLst>
        <pc:spChg chg="mod">
          <ac:chgData name="Richard Hadfield" userId="a8a44ded-12a2-44ab-9ae0-8a727a1345d9" providerId="ADAL" clId="{50AA378E-A64A-4F0E-910B-01A32B9A2950}" dt="2021-01-04T15:03:06.037" v="277" actId="20577"/>
          <ac:spMkLst>
            <pc:docMk/>
            <pc:sldMk cId="1064377720" sldId="383"/>
            <ac:spMk id="5" creationId="{5D93C603-1C37-4090-A58F-D3ED859B38DE}"/>
          </ac:spMkLst>
        </pc:spChg>
        <pc:graphicFrameChg chg="mod">
          <ac:chgData name="Richard Hadfield" userId="a8a44ded-12a2-44ab-9ae0-8a727a1345d9" providerId="ADAL" clId="{50AA378E-A64A-4F0E-910B-01A32B9A2950}" dt="2021-01-04T14:58:20.842" v="204" actId="1076"/>
          <ac:graphicFrameMkLst>
            <pc:docMk/>
            <pc:sldMk cId="1064377720" sldId="383"/>
            <ac:graphicFrameMk id="4" creationId="{A8EFEF5F-43E0-4D2F-8C98-415825738A8D}"/>
          </ac:graphicFrameMkLst>
        </pc:graphicFrameChg>
      </pc:sldChg>
    </pc:docChg>
  </pc:docChgLst>
  <pc:docChgLst>
    <pc:chgData name="Richard Hadfield" userId="a8a44ded-12a2-44ab-9ae0-8a727a1345d9" providerId="ADAL" clId="{38C72806-37D8-4D00-9423-4EBF6F7DA920}"/>
    <pc:docChg chg="undo modSld">
      <pc:chgData name="Richard Hadfield" userId="a8a44ded-12a2-44ab-9ae0-8a727a1345d9" providerId="ADAL" clId="{38C72806-37D8-4D00-9423-4EBF6F7DA920}" dt="2020-11-30T13:24:47.707" v="56" actId="1076"/>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0409"/>
          </a:xfrm>
          <a:prstGeom prst="rect">
            <a:avLst/>
          </a:prstGeom>
        </p:spPr>
        <p:txBody>
          <a:bodyPr vert="horz" lIns="91429" tIns="45714" rIns="91429" bIns="45714" rtlCol="0"/>
          <a:lstStyle>
            <a:lvl1pPr algn="l">
              <a:defRPr sz="1200"/>
            </a:lvl1pPr>
          </a:lstStyle>
          <a:p>
            <a:endParaRPr lang="en-GB" dirty="0"/>
          </a:p>
        </p:txBody>
      </p:sp>
      <p:sp>
        <p:nvSpPr>
          <p:cNvPr id="3" name="Date Placeholder 2"/>
          <p:cNvSpPr>
            <a:spLocks noGrp="1"/>
          </p:cNvSpPr>
          <p:nvPr>
            <p:ph type="dt" idx="1"/>
          </p:nvPr>
        </p:nvSpPr>
        <p:spPr>
          <a:xfrm>
            <a:off x="3809079" y="0"/>
            <a:ext cx="2914015" cy="490409"/>
          </a:xfrm>
          <a:prstGeom prst="rect">
            <a:avLst/>
          </a:prstGeom>
        </p:spPr>
        <p:txBody>
          <a:bodyPr vert="horz" lIns="91429" tIns="45714" rIns="91429" bIns="45714" rtlCol="0"/>
          <a:lstStyle>
            <a:lvl1pPr algn="r">
              <a:defRPr sz="1200"/>
            </a:lvl1pPr>
          </a:lstStyle>
          <a:p>
            <a:fld id="{60478EE9-887C-435C-99B1-79D56E87B980}" type="datetimeFigureOut">
              <a:rPr lang="en-GB" smtClean="0"/>
              <a:t>04/01/2021</a:t>
            </a:fld>
            <a:endParaRPr lang="en-GB" dirty="0"/>
          </a:p>
        </p:txBody>
      </p:sp>
      <p:sp>
        <p:nvSpPr>
          <p:cNvPr id="4" name="Slide Image Placeholder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429" tIns="45714" rIns="91429" bIns="45714" rtlCol="0" anchor="ctr"/>
          <a:lstStyle/>
          <a:p>
            <a:endParaRPr lang="en-GB" dirty="0"/>
          </a:p>
        </p:txBody>
      </p:sp>
      <p:sp>
        <p:nvSpPr>
          <p:cNvPr id="5" name="Notes Placeholder 4"/>
          <p:cNvSpPr>
            <a:spLocks noGrp="1"/>
          </p:cNvSpPr>
          <p:nvPr>
            <p:ph type="body" sz="quarter" idx="3"/>
          </p:nvPr>
        </p:nvSpPr>
        <p:spPr>
          <a:xfrm>
            <a:off x="672465" y="4703852"/>
            <a:ext cx="5379720" cy="3848606"/>
          </a:xfrm>
          <a:prstGeom prst="rect">
            <a:avLst/>
          </a:prstGeom>
        </p:spPr>
        <p:txBody>
          <a:bodyPr vert="horz" lIns="91429" tIns="45714" rIns="91429" bIns="457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0"/>
            <a:ext cx="2914015" cy="490408"/>
          </a:xfrm>
          <a:prstGeom prst="rect">
            <a:avLst/>
          </a:prstGeom>
        </p:spPr>
        <p:txBody>
          <a:bodyPr vert="horz" lIns="91429" tIns="45714" rIns="91429" bIns="4571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90408"/>
          </a:xfrm>
          <a:prstGeom prst="rect">
            <a:avLst/>
          </a:prstGeom>
        </p:spPr>
        <p:txBody>
          <a:bodyPr vert="horz" lIns="91429" tIns="45714" rIns="91429" bIns="45714" rtlCol="0" anchor="b"/>
          <a:lstStyle>
            <a:lvl1pPr algn="r">
              <a:defRPr sz="1200"/>
            </a:lvl1pPr>
          </a:lstStyle>
          <a:p>
            <a:fld id="{4B5DF76F-2569-4657-A107-046DAC4CC716}" type="slidenum">
              <a:rPr lang="en-GB" smtClean="0"/>
              <a:t>‹#›</a:t>
            </a:fld>
            <a:endParaRPr lang="en-GB" dirty="0"/>
          </a:p>
        </p:txBody>
      </p:sp>
    </p:spTree>
    <p:extLst>
      <p:ext uri="{BB962C8B-B14F-4D97-AF65-F5344CB8AC3E}">
        <p14:creationId xmlns:p14="http://schemas.microsoft.com/office/powerpoint/2010/main" val="1532352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4288">
              <a:defRPr/>
            </a:pPr>
            <a:fld id="{2A2357B9-A31F-4FC7-A38A-70DF36F645F3}" type="slidenum">
              <a:rPr lang="en-GB">
                <a:solidFill>
                  <a:prstClr val="black"/>
                </a:solidFill>
                <a:latin typeface="Calibri"/>
              </a:rPr>
              <a:pPr defTabSz="914288">
                <a:defRPr/>
              </a:pPr>
              <a:t>3</a:t>
            </a:fld>
            <a:endParaRPr lang="en-GB" dirty="0">
              <a:solidFill>
                <a:prstClr val="black"/>
              </a:solidFill>
              <a:latin typeface="Calibri"/>
            </a:endParaRPr>
          </a:p>
        </p:txBody>
      </p:sp>
    </p:spTree>
    <p:extLst>
      <p:ext uri="{BB962C8B-B14F-4D97-AF65-F5344CB8AC3E}">
        <p14:creationId xmlns:p14="http://schemas.microsoft.com/office/powerpoint/2010/main" val="2266718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5DF76F-2569-4657-A107-046DAC4CC716}" type="slidenum">
              <a:rPr lang="en-GB" smtClean="0"/>
              <a:t>4</a:t>
            </a:fld>
            <a:endParaRPr lang="en-GB" dirty="0"/>
          </a:p>
        </p:txBody>
      </p:sp>
    </p:spTree>
    <p:extLst>
      <p:ext uri="{BB962C8B-B14F-4D97-AF65-F5344CB8AC3E}">
        <p14:creationId xmlns:p14="http://schemas.microsoft.com/office/powerpoint/2010/main" val="3903533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5DF76F-2569-4657-A107-046DAC4CC716}" type="slidenum">
              <a:rPr lang="en-GB" smtClean="0"/>
              <a:t>6</a:t>
            </a:fld>
            <a:endParaRPr lang="en-GB" dirty="0"/>
          </a:p>
        </p:txBody>
      </p:sp>
    </p:spTree>
    <p:extLst>
      <p:ext uri="{BB962C8B-B14F-4D97-AF65-F5344CB8AC3E}">
        <p14:creationId xmlns:p14="http://schemas.microsoft.com/office/powerpoint/2010/main" val="613064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71005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510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8290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6339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57737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5492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849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66832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318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91101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8451-9F37-4D97-9D3C-C942FE70DEE9}"/>
              </a:ext>
            </a:extLst>
          </p:cNvPr>
          <p:cNvSpPr>
            <a:spLocks noGrp="1"/>
          </p:cNvSpPr>
          <p:nvPr>
            <p:ph type="title"/>
          </p:nvPr>
        </p:nvSpPr>
        <p:spPr/>
        <p:txBody>
          <a:bodyPr>
            <a:normAutofit/>
          </a:bodyPr>
          <a:lstStyle/>
          <a:p>
            <a:r>
              <a:rPr lang="en-GB" dirty="0"/>
              <a:t>UK Link Releases Update</a:t>
            </a:r>
          </a:p>
        </p:txBody>
      </p:sp>
      <p:sp>
        <p:nvSpPr>
          <p:cNvPr id="3" name="Text Placeholder 2">
            <a:extLst>
              <a:ext uri="{FF2B5EF4-FFF2-40B4-BE49-F238E27FC236}">
                <a16:creationId xmlns:a16="http://schemas.microsoft.com/office/drawing/2014/main" id="{A00B9BC5-3AE7-4BBA-ACBA-948CC599E8D4}"/>
              </a:ext>
            </a:extLst>
          </p:cNvPr>
          <p:cNvSpPr>
            <a:spLocks noGrp="1"/>
          </p:cNvSpPr>
          <p:nvPr>
            <p:ph type="body" idx="1"/>
          </p:nvPr>
        </p:nvSpPr>
        <p:spPr/>
        <p:txBody>
          <a:bodyPr/>
          <a:lstStyle/>
          <a:p>
            <a:r>
              <a:rPr lang="en-GB" dirty="0"/>
              <a:t>January 2021 ChMC</a:t>
            </a:r>
          </a:p>
        </p:txBody>
      </p:sp>
    </p:spTree>
    <p:extLst>
      <p:ext uri="{BB962C8B-B14F-4D97-AF65-F5344CB8AC3E}">
        <p14:creationId xmlns:p14="http://schemas.microsoft.com/office/powerpoint/2010/main" val="312910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F732-B275-4CF5-A157-35CC5F544480}"/>
              </a:ext>
            </a:extLst>
          </p:cNvPr>
          <p:cNvSpPr>
            <a:spLocks noGrp="1"/>
          </p:cNvSpPr>
          <p:nvPr>
            <p:ph type="title"/>
          </p:nvPr>
        </p:nvSpPr>
        <p:spPr/>
        <p:txBody>
          <a:bodyPr>
            <a:normAutofit/>
          </a:bodyPr>
          <a:lstStyle/>
          <a:p>
            <a:r>
              <a:rPr lang="en-GB" sz="2900" dirty="0"/>
              <a:t>UK Link Releases Update – January 2021</a:t>
            </a:r>
          </a:p>
        </p:txBody>
      </p:sp>
      <p:sp>
        <p:nvSpPr>
          <p:cNvPr id="3" name="TextBox 2">
            <a:extLst>
              <a:ext uri="{FF2B5EF4-FFF2-40B4-BE49-F238E27FC236}">
                <a16:creationId xmlns:a16="http://schemas.microsoft.com/office/drawing/2014/main" id="{BA8989DF-2974-4F57-BEAA-7A0841963C13}"/>
              </a:ext>
            </a:extLst>
          </p:cNvPr>
          <p:cNvSpPr txBox="1"/>
          <p:nvPr/>
        </p:nvSpPr>
        <p:spPr>
          <a:xfrm>
            <a:off x="1073888" y="1435395"/>
            <a:ext cx="10079665" cy="3708708"/>
          </a:xfrm>
          <a:prstGeom prst="rect">
            <a:avLst/>
          </a:prstGeom>
          <a:noFill/>
        </p:spPr>
        <p:txBody>
          <a:bodyPr wrap="square" rtlCol="0">
            <a:spAutoFit/>
          </a:bodyPr>
          <a:lstStyle/>
          <a:p>
            <a:r>
              <a:rPr lang="en-GB" sz="2800" b="1" dirty="0"/>
              <a:t>Agenda:</a:t>
            </a:r>
          </a:p>
          <a:p>
            <a:endParaRPr lang="en-GB" dirty="0"/>
          </a:p>
          <a:p>
            <a:pPr marL="342900" indent="-342900">
              <a:lnSpc>
                <a:spcPct val="150000"/>
              </a:lnSpc>
              <a:buFont typeface="+mj-lt"/>
              <a:buAutoNum type="arabicPeriod"/>
            </a:pPr>
            <a:r>
              <a:rPr lang="en-GB" dirty="0"/>
              <a:t>UK Link Releases Governance Timeline 2020 – 2021</a:t>
            </a:r>
          </a:p>
          <a:p>
            <a:pPr marL="342900" indent="-342900">
              <a:lnSpc>
                <a:spcPct val="150000"/>
              </a:lnSpc>
              <a:buFont typeface="+mj-lt"/>
              <a:buAutoNum type="arabicPeriod"/>
            </a:pPr>
            <a:r>
              <a:rPr lang="en-GB" dirty="0"/>
              <a:t>Allocated Changes - in delivery</a:t>
            </a:r>
          </a:p>
          <a:p>
            <a:pPr marL="342900" indent="-342900">
              <a:lnSpc>
                <a:spcPct val="150000"/>
              </a:lnSpc>
              <a:buFont typeface="+mj-lt"/>
              <a:buAutoNum type="arabicPeriod"/>
            </a:pPr>
            <a:r>
              <a:rPr lang="en-GB" dirty="0"/>
              <a:t>Unallocated Changes – in Capture and changes that have completed Capture</a:t>
            </a:r>
          </a:p>
          <a:p>
            <a:pPr marL="342900" indent="-342900">
              <a:lnSpc>
                <a:spcPct val="150000"/>
              </a:lnSpc>
              <a:buFont typeface="+mj-lt"/>
              <a:buAutoNum type="arabicPeriod"/>
            </a:pPr>
            <a:r>
              <a:rPr lang="en-GB" dirty="0"/>
              <a:t>February 2021 ChMC agenda items</a:t>
            </a:r>
          </a:p>
          <a:p>
            <a:pPr marL="342900" indent="-342900">
              <a:lnSpc>
                <a:spcPct val="150000"/>
              </a:lnSpc>
              <a:buFont typeface="+mj-lt"/>
              <a:buAutoNum type="arabicPeriod"/>
            </a:pPr>
            <a:r>
              <a:rPr lang="en-GB" dirty="0"/>
              <a:t>Glossary</a:t>
            </a:r>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7504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a:cxnSpLocks/>
          </p:cNvCxnSpPr>
          <p:nvPr/>
        </p:nvCxnSpPr>
        <p:spPr>
          <a:xfrm>
            <a:off x="2004095" y="15560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cxnSpLocks/>
          </p:cNvCxnSpPr>
          <p:nvPr/>
        </p:nvCxnSpPr>
        <p:spPr>
          <a:xfrm>
            <a:off x="2462596" y="15560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cxnSpLocks/>
          </p:cNvCxnSpPr>
          <p:nvPr/>
        </p:nvCxnSpPr>
        <p:spPr>
          <a:xfrm flipH="1">
            <a:off x="2907077" y="1568074"/>
            <a:ext cx="19547"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p:cNvCxnSpPr>
          <p:nvPr/>
        </p:nvCxnSpPr>
        <p:spPr>
          <a:xfrm>
            <a:off x="3389296" y="15560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cxnSpLocks/>
          </p:cNvCxnSpPr>
          <p:nvPr/>
        </p:nvCxnSpPr>
        <p:spPr>
          <a:xfrm flipH="1">
            <a:off x="3842286" y="1568074"/>
            <a:ext cx="6609"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cxnSpLocks/>
          </p:cNvCxnSpPr>
          <p:nvPr/>
        </p:nvCxnSpPr>
        <p:spPr>
          <a:xfrm>
            <a:off x="4317341" y="15495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cxnSpLocks/>
          </p:cNvCxnSpPr>
          <p:nvPr/>
        </p:nvCxnSpPr>
        <p:spPr>
          <a:xfrm>
            <a:off x="4777251" y="15495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cxnSpLocks/>
          </p:cNvCxnSpPr>
          <p:nvPr/>
        </p:nvCxnSpPr>
        <p:spPr>
          <a:xfrm flipH="1">
            <a:off x="5213408" y="1556054"/>
            <a:ext cx="18496"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cxnSpLocks/>
          </p:cNvCxnSpPr>
          <p:nvPr/>
        </p:nvCxnSpPr>
        <p:spPr>
          <a:xfrm>
            <a:off x="5697810" y="15495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cxnSpLocks/>
          </p:cNvCxnSpPr>
          <p:nvPr/>
        </p:nvCxnSpPr>
        <p:spPr>
          <a:xfrm flipH="1">
            <a:off x="6153488" y="1556054"/>
            <a:ext cx="7036"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cxnSpLocks/>
          </p:cNvCxnSpPr>
          <p:nvPr/>
        </p:nvCxnSpPr>
        <p:spPr>
          <a:xfrm>
            <a:off x="6620503" y="15495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cxnSpLocks/>
          </p:cNvCxnSpPr>
          <p:nvPr/>
        </p:nvCxnSpPr>
        <p:spPr>
          <a:xfrm>
            <a:off x="7086309" y="155605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p:cNvCxnSpPr>
          <p:nvPr/>
        </p:nvCxnSpPr>
        <p:spPr>
          <a:xfrm>
            <a:off x="7542510" y="1514931"/>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cxnSpLocks/>
          </p:cNvCxnSpPr>
          <p:nvPr/>
        </p:nvCxnSpPr>
        <p:spPr>
          <a:xfrm>
            <a:off x="8016213" y="156807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cxnSpLocks/>
          </p:cNvCxnSpPr>
          <p:nvPr/>
        </p:nvCxnSpPr>
        <p:spPr>
          <a:xfrm>
            <a:off x="8469843" y="156807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p:cNvCxnSpPr>
          <p:nvPr/>
        </p:nvCxnSpPr>
        <p:spPr>
          <a:xfrm>
            <a:off x="8931109" y="156807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cxnSpLocks/>
          </p:cNvCxnSpPr>
          <p:nvPr/>
        </p:nvCxnSpPr>
        <p:spPr>
          <a:xfrm>
            <a:off x="9391089" y="1579097"/>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cxnSpLocks/>
          </p:cNvCxnSpPr>
          <p:nvPr/>
        </p:nvCxnSpPr>
        <p:spPr>
          <a:xfrm>
            <a:off x="9856671" y="156807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cxnSpLocks/>
          </p:cNvCxnSpPr>
          <p:nvPr/>
        </p:nvCxnSpPr>
        <p:spPr>
          <a:xfrm>
            <a:off x="10314119" y="1579097"/>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cxnSpLocks/>
          </p:cNvCxnSpPr>
          <p:nvPr/>
        </p:nvCxnSpPr>
        <p:spPr>
          <a:xfrm>
            <a:off x="10775123" y="1579097"/>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cxnSpLocks/>
          </p:cNvCxnSpPr>
          <p:nvPr/>
        </p:nvCxnSpPr>
        <p:spPr>
          <a:xfrm>
            <a:off x="11248826" y="1579097"/>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cxnSpLocks/>
          </p:cNvCxnSpPr>
          <p:nvPr/>
        </p:nvCxnSpPr>
        <p:spPr>
          <a:xfrm flipH="1">
            <a:off x="11680412" y="1579097"/>
            <a:ext cx="1869"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p:nvCxnSpPr>
        <p:spPr>
          <a:xfrm flipH="1">
            <a:off x="1526869" y="1577827"/>
            <a:ext cx="2244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cxnSpLocks/>
          </p:cNvCxnSpPr>
          <p:nvPr/>
        </p:nvCxnSpPr>
        <p:spPr>
          <a:xfrm>
            <a:off x="1085406" y="1568074"/>
            <a:ext cx="0" cy="435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cxnSpLocks/>
          </p:cNvCxnSpPr>
          <p:nvPr/>
        </p:nvCxnSpPr>
        <p:spPr>
          <a:xfrm flipH="1">
            <a:off x="621525" y="1556054"/>
            <a:ext cx="1867" cy="4292791"/>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8EA3F08-64D0-41F2-864D-9FD93219A379}"/>
              </a:ext>
            </a:extLst>
          </p:cNvPr>
          <p:cNvSpPr>
            <a:spLocks noGrp="1"/>
          </p:cNvSpPr>
          <p:nvPr>
            <p:ph type="title"/>
          </p:nvPr>
        </p:nvSpPr>
        <p:spPr/>
        <p:txBody>
          <a:bodyPr>
            <a:normAutofit/>
          </a:bodyPr>
          <a:lstStyle/>
          <a:p>
            <a:r>
              <a:rPr lang="en-GB" sz="2900" dirty="0"/>
              <a:t>2020-2022 UK Link Governance Timeline</a:t>
            </a:r>
          </a:p>
        </p:txBody>
      </p:sp>
      <p:graphicFrame>
        <p:nvGraphicFramePr>
          <p:cNvPr id="17" name="Table 16"/>
          <p:cNvGraphicFramePr>
            <a:graphicFrameLocks noGrp="1"/>
          </p:cNvGraphicFramePr>
          <p:nvPr>
            <p:extLst/>
          </p:nvPr>
        </p:nvGraphicFramePr>
        <p:xfrm>
          <a:off x="623392" y="1333987"/>
          <a:ext cx="11078136" cy="243840"/>
        </p:xfrm>
        <a:graphic>
          <a:graphicData uri="http://schemas.openxmlformats.org/drawingml/2006/table">
            <a:tbl>
              <a:tblPr firstRow="1" bandRow="1">
                <a:tableStyleId>{5C22544A-7EE6-4342-B048-85BDC9FD1C3A}</a:tableStyleId>
              </a:tblPr>
              <a:tblGrid>
                <a:gridCol w="461589">
                  <a:extLst>
                    <a:ext uri="{9D8B030D-6E8A-4147-A177-3AD203B41FA5}">
                      <a16:colId xmlns:a16="http://schemas.microsoft.com/office/drawing/2014/main" val="20000"/>
                    </a:ext>
                  </a:extLst>
                </a:gridCol>
                <a:gridCol w="461589">
                  <a:extLst>
                    <a:ext uri="{9D8B030D-6E8A-4147-A177-3AD203B41FA5}">
                      <a16:colId xmlns:a16="http://schemas.microsoft.com/office/drawing/2014/main" val="20001"/>
                    </a:ext>
                  </a:extLst>
                </a:gridCol>
                <a:gridCol w="461589">
                  <a:extLst>
                    <a:ext uri="{9D8B030D-6E8A-4147-A177-3AD203B41FA5}">
                      <a16:colId xmlns:a16="http://schemas.microsoft.com/office/drawing/2014/main" val="20002"/>
                    </a:ext>
                  </a:extLst>
                </a:gridCol>
                <a:gridCol w="461589">
                  <a:extLst>
                    <a:ext uri="{9D8B030D-6E8A-4147-A177-3AD203B41FA5}">
                      <a16:colId xmlns:a16="http://schemas.microsoft.com/office/drawing/2014/main" val="20003"/>
                    </a:ext>
                  </a:extLst>
                </a:gridCol>
                <a:gridCol w="461589">
                  <a:extLst>
                    <a:ext uri="{9D8B030D-6E8A-4147-A177-3AD203B41FA5}">
                      <a16:colId xmlns:a16="http://schemas.microsoft.com/office/drawing/2014/main" val="20004"/>
                    </a:ext>
                  </a:extLst>
                </a:gridCol>
                <a:gridCol w="461589">
                  <a:extLst>
                    <a:ext uri="{9D8B030D-6E8A-4147-A177-3AD203B41FA5}">
                      <a16:colId xmlns:a16="http://schemas.microsoft.com/office/drawing/2014/main" val="20005"/>
                    </a:ext>
                  </a:extLst>
                </a:gridCol>
                <a:gridCol w="461589">
                  <a:extLst>
                    <a:ext uri="{9D8B030D-6E8A-4147-A177-3AD203B41FA5}">
                      <a16:colId xmlns:a16="http://schemas.microsoft.com/office/drawing/2014/main" val="20006"/>
                    </a:ext>
                  </a:extLst>
                </a:gridCol>
                <a:gridCol w="461589">
                  <a:extLst>
                    <a:ext uri="{9D8B030D-6E8A-4147-A177-3AD203B41FA5}">
                      <a16:colId xmlns:a16="http://schemas.microsoft.com/office/drawing/2014/main" val="20007"/>
                    </a:ext>
                  </a:extLst>
                </a:gridCol>
                <a:gridCol w="461589">
                  <a:extLst>
                    <a:ext uri="{9D8B030D-6E8A-4147-A177-3AD203B41FA5}">
                      <a16:colId xmlns:a16="http://schemas.microsoft.com/office/drawing/2014/main" val="20008"/>
                    </a:ext>
                  </a:extLst>
                </a:gridCol>
                <a:gridCol w="461589">
                  <a:extLst>
                    <a:ext uri="{9D8B030D-6E8A-4147-A177-3AD203B41FA5}">
                      <a16:colId xmlns:a16="http://schemas.microsoft.com/office/drawing/2014/main" val="20009"/>
                    </a:ext>
                  </a:extLst>
                </a:gridCol>
                <a:gridCol w="461589">
                  <a:extLst>
                    <a:ext uri="{9D8B030D-6E8A-4147-A177-3AD203B41FA5}">
                      <a16:colId xmlns:a16="http://schemas.microsoft.com/office/drawing/2014/main" val="20010"/>
                    </a:ext>
                  </a:extLst>
                </a:gridCol>
                <a:gridCol w="461589">
                  <a:extLst>
                    <a:ext uri="{9D8B030D-6E8A-4147-A177-3AD203B41FA5}">
                      <a16:colId xmlns:a16="http://schemas.microsoft.com/office/drawing/2014/main" val="20011"/>
                    </a:ext>
                  </a:extLst>
                </a:gridCol>
                <a:gridCol w="461589">
                  <a:extLst>
                    <a:ext uri="{9D8B030D-6E8A-4147-A177-3AD203B41FA5}">
                      <a16:colId xmlns:a16="http://schemas.microsoft.com/office/drawing/2014/main" val="20012"/>
                    </a:ext>
                  </a:extLst>
                </a:gridCol>
                <a:gridCol w="461589">
                  <a:extLst>
                    <a:ext uri="{9D8B030D-6E8A-4147-A177-3AD203B41FA5}">
                      <a16:colId xmlns:a16="http://schemas.microsoft.com/office/drawing/2014/main" val="20013"/>
                    </a:ext>
                  </a:extLst>
                </a:gridCol>
                <a:gridCol w="461589">
                  <a:extLst>
                    <a:ext uri="{9D8B030D-6E8A-4147-A177-3AD203B41FA5}">
                      <a16:colId xmlns:a16="http://schemas.microsoft.com/office/drawing/2014/main" val="20014"/>
                    </a:ext>
                  </a:extLst>
                </a:gridCol>
                <a:gridCol w="461589">
                  <a:extLst>
                    <a:ext uri="{9D8B030D-6E8A-4147-A177-3AD203B41FA5}">
                      <a16:colId xmlns:a16="http://schemas.microsoft.com/office/drawing/2014/main" val="20015"/>
                    </a:ext>
                  </a:extLst>
                </a:gridCol>
                <a:gridCol w="461589">
                  <a:extLst>
                    <a:ext uri="{9D8B030D-6E8A-4147-A177-3AD203B41FA5}">
                      <a16:colId xmlns:a16="http://schemas.microsoft.com/office/drawing/2014/main" val="20016"/>
                    </a:ext>
                  </a:extLst>
                </a:gridCol>
                <a:gridCol w="461589">
                  <a:extLst>
                    <a:ext uri="{9D8B030D-6E8A-4147-A177-3AD203B41FA5}">
                      <a16:colId xmlns:a16="http://schemas.microsoft.com/office/drawing/2014/main" val="20017"/>
                    </a:ext>
                  </a:extLst>
                </a:gridCol>
                <a:gridCol w="461589">
                  <a:extLst>
                    <a:ext uri="{9D8B030D-6E8A-4147-A177-3AD203B41FA5}">
                      <a16:colId xmlns:a16="http://schemas.microsoft.com/office/drawing/2014/main" val="20018"/>
                    </a:ext>
                  </a:extLst>
                </a:gridCol>
                <a:gridCol w="461589">
                  <a:extLst>
                    <a:ext uri="{9D8B030D-6E8A-4147-A177-3AD203B41FA5}">
                      <a16:colId xmlns:a16="http://schemas.microsoft.com/office/drawing/2014/main" val="20019"/>
                    </a:ext>
                  </a:extLst>
                </a:gridCol>
                <a:gridCol w="461589">
                  <a:extLst>
                    <a:ext uri="{9D8B030D-6E8A-4147-A177-3AD203B41FA5}">
                      <a16:colId xmlns:a16="http://schemas.microsoft.com/office/drawing/2014/main" val="20020"/>
                    </a:ext>
                  </a:extLst>
                </a:gridCol>
                <a:gridCol w="461589">
                  <a:extLst>
                    <a:ext uri="{9D8B030D-6E8A-4147-A177-3AD203B41FA5}">
                      <a16:colId xmlns:a16="http://schemas.microsoft.com/office/drawing/2014/main" val="20021"/>
                    </a:ext>
                  </a:extLst>
                </a:gridCol>
                <a:gridCol w="461589">
                  <a:extLst>
                    <a:ext uri="{9D8B030D-6E8A-4147-A177-3AD203B41FA5}">
                      <a16:colId xmlns:a16="http://schemas.microsoft.com/office/drawing/2014/main" val="20022"/>
                    </a:ext>
                  </a:extLst>
                </a:gridCol>
                <a:gridCol w="461589">
                  <a:extLst>
                    <a:ext uri="{9D8B030D-6E8A-4147-A177-3AD203B41FA5}">
                      <a16:colId xmlns:a16="http://schemas.microsoft.com/office/drawing/2014/main" val="20023"/>
                    </a:ext>
                  </a:extLst>
                </a:gridCol>
              </a:tblGrid>
              <a:tr h="203784">
                <a:tc>
                  <a:txBody>
                    <a:bodyPr/>
                    <a:lstStyle/>
                    <a:p>
                      <a:pPr algn="ctr"/>
                      <a:r>
                        <a:rPr lang="en-GB" sz="800" dirty="0"/>
                        <a:t>Sep</a:t>
                      </a:r>
                    </a:p>
                  </a:txBody>
                  <a:tcPr marL="121920" marR="121920" marT="60960" marB="60960" anchor="ctr">
                    <a:solidFill>
                      <a:schemeClr val="bg1">
                        <a:lumMod val="65000"/>
                      </a:schemeClr>
                    </a:solidFill>
                  </a:tcPr>
                </a:tc>
                <a:tc>
                  <a:txBody>
                    <a:bodyPr/>
                    <a:lstStyle/>
                    <a:p>
                      <a:pPr algn="ctr"/>
                      <a:r>
                        <a:rPr lang="en-GB" sz="800" dirty="0"/>
                        <a:t>Oct</a:t>
                      </a:r>
                    </a:p>
                  </a:txBody>
                  <a:tcPr marL="121920" marR="121920" marT="60960" marB="60960" anchor="ctr">
                    <a:solidFill>
                      <a:schemeClr val="bg1">
                        <a:lumMod val="65000"/>
                      </a:schemeClr>
                    </a:solidFill>
                  </a:tcPr>
                </a:tc>
                <a:tc>
                  <a:txBody>
                    <a:bodyPr/>
                    <a:lstStyle/>
                    <a:p>
                      <a:pPr algn="ctr"/>
                      <a:r>
                        <a:rPr lang="en-GB" sz="800" dirty="0"/>
                        <a:t>Nov</a:t>
                      </a:r>
                    </a:p>
                  </a:txBody>
                  <a:tcPr marL="121920" marR="121920" marT="60960" marB="60960" anchor="ctr">
                    <a:solidFill>
                      <a:schemeClr val="bg1">
                        <a:lumMod val="65000"/>
                      </a:schemeClr>
                    </a:solidFill>
                  </a:tcPr>
                </a:tc>
                <a:tc>
                  <a:txBody>
                    <a:bodyPr/>
                    <a:lstStyle/>
                    <a:p>
                      <a:pPr algn="ctr"/>
                      <a:r>
                        <a:rPr lang="en-GB" sz="800" dirty="0"/>
                        <a:t>Dec</a:t>
                      </a:r>
                    </a:p>
                  </a:txBody>
                  <a:tcPr marL="121920" marR="121920" marT="60960" marB="60960" anchor="ctr">
                    <a:solidFill>
                      <a:schemeClr val="bg1">
                        <a:lumMod val="65000"/>
                      </a:schemeClr>
                    </a:solidFill>
                  </a:tcPr>
                </a:tc>
                <a:tc>
                  <a:txBody>
                    <a:bodyPr/>
                    <a:lstStyle/>
                    <a:p>
                      <a:pPr algn="ctr"/>
                      <a:r>
                        <a:rPr lang="en-GB" sz="800" dirty="0"/>
                        <a:t>Jan</a:t>
                      </a:r>
                    </a:p>
                  </a:txBody>
                  <a:tcPr marL="121920" marR="121920" marT="60960" marB="60960" anchor="ctr">
                    <a:solidFill>
                      <a:schemeClr val="bg1">
                        <a:lumMod val="65000"/>
                      </a:schemeClr>
                    </a:solidFill>
                  </a:tcPr>
                </a:tc>
                <a:tc>
                  <a:txBody>
                    <a:bodyPr/>
                    <a:lstStyle/>
                    <a:p>
                      <a:pPr algn="ctr"/>
                      <a:r>
                        <a:rPr lang="en-GB" sz="800" dirty="0"/>
                        <a:t>Feb</a:t>
                      </a:r>
                    </a:p>
                  </a:txBody>
                  <a:tcPr marL="121920" marR="121920" marT="60960" marB="60960" anchor="ctr">
                    <a:solidFill>
                      <a:schemeClr val="bg1">
                        <a:lumMod val="65000"/>
                      </a:schemeClr>
                    </a:solidFill>
                  </a:tcPr>
                </a:tc>
                <a:tc>
                  <a:txBody>
                    <a:bodyPr/>
                    <a:lstStyle/>
                    <a:p>
                      <a:pPr algn="ctr"/>
                      <a:r>
                        <a:rPr lang="en-GB" sz="800" dirty="0"/>
                        <a:t>Mar</a:t>
                      </a:r>
                    </a:p>
                  </a:txBody>
                  <a:tcPr marL="121920" marR="121920" marT="60960" marB="60960" anchor="ctr">
                    <a:solidFill>
                      <a:schemeClr val="bg1">
                        <a:lumMod val="65000"/>
                      </a:schemeClr>
                    </a:solidFill>
                  </a:tcPr>
                </a:tc>
                <a:tc>
                  <a:txBody>
                    <a:bodyPr/>
                    <a:lstStyle/>
                    <a:p>
                      <a:pPr algn="ctr"/>
                      <a:r>
                        <a:rPr lang="en-GB" sz="800" dirty="0"/>
                        <a:t>Apr</a:t>
                      </a:r>
                    </a:p>
                  </a:txBody>
                  <a:tcPr marL="121920" marR="121920" marT="60960" marB="60960" anchor="ctr">
                    <a:solidFill>
                      <a:schemeClr val="bg1">
                        <a:lumMod val="65000"/>
                      </a:schemeClr>
                    </a:solidFill>
                  </a:tcPr>
                </a:tc>
                <a:tc>
                  <a:txBody>
                    <a:bodyPr/>
                    <a:lstStyle/>
                    <a:p>
                      <a:pPr algn="ctr"/>
                      <a:r>
                        <a:rPr lang="en-GB" sz="800" dirty="0"/>
                        <a:t>May</a:t>
                      </a:r>
                    </a:p>
                  </a:txBody>
                  <a:tcPr marL="121920" marR="121920" marT="60960" marB="60960" anchor="ctr">
                    <a:solidFill>
                      <a:schemeClr val="bg1">
                        <a:lumMod val="65000"/>
                      </a:schemeClr>
                    </a:solidFill>
                  </a:tcPr>
                </a:tc>
                <a:tc>
                  <a:txBody>
                    <a:bodyPr/>
                    <a:lstStyle/>
                    <a:p>
                      <a:pPr algn="ctr"/>
                      <a:r>
                        <a:rPr lang="en-GB" sz="800" dirty="0"/>
                        <a:t>Jun</a:t>
                      </a:r>
                    </a:p>
                  </a:txBody>
                  <a:tcPr marL="121920" marR="121920" marT="60960" marB="60960" anchor="ctr">
                    <a:solidFill>
                      <a:schemeClr val="bg1">
                        <a:lumMod val="65000"/>
                      </a:schemeClr>
                    </a:solidFill>
                  </a:tcPr>
                </a:tc>
                <a:tc>
                  <a:txBody>
                    <a:bodyPr/>
                    <a:lstStyle/>
                    <a:p>
                      <a:pPr algn="ctr"/>
                      <a:r>
                        <a:rPr lang="en-GB" sz="800" dirty="0"/>
                        <a:t>Jul</a:t>
                      </a:r>
                    </a:p>
                  </a:txBody>
                  <a:tcPr marL="121920" marR="121920" marT="60960" marB="60960" anchor="ctr">
                    <a:solidFill>
                      <a:schemeClr val="bg1">
                        <a:lumMod val="65000"/>
                      </a:schemeClr>
                    </a:solidFill>
                  </a:tcPr>
                </a:tc>
                <a:tc>
                  <a:txBody>
                    <a:bodyPr/>
                    <a:lstStyle/>
                    <a:p>
                      <a:pPr algn="ctr"/>
                      <a:r>
                        <a:rPr lang="en-GB" sz="800" dirty="0"/>
                        <a:t>Aug</a:t>
                      </a:r>
                    </a:p>
                  </a:txBody>
                  <a:tcPr marL="121920" marR="121920" marT="60960" marB="60960" anchor="ctr">
                    <a:solidFill>
                      <a:schemeClr val="bg1">
                        <a:lumMod val="65000"/>
                      </a:schemeClr>
                    </a:solidFill>
                  </a:tcPr>
                </a:tc>
                <a:tc>
                  <a:txBody>
                    <a:bodyPr/>
                    <a:lstStyle/>
                    <a:p>
                      <a:pPr algn="ctr"/>
                      <a:r>
                        <a:rPr lang="en-GB" sz="800" dirty="0"/>
                        <a:t>Sep</a:t>
                      </a:r>
                    </a:p>
                  </a:txBody>
                  <a:tcPr marL="121920" marR="121920" marT="60960" marB="60960" anchor="ctr">
                    <a:solidFill>
                      <a:schemeClr val="bg1">
                        <a:lumMod val="65000"/>
                      </a:schemeClr>
                    </a:solidFill>
                  </a:tcPr>
                </a:tc>
                <a:tc>
                  <a:txBody>
                    <a:bodyPr/>
                    <a:lstStyle/>
                    <a:p>
                      <a:pPr algn="ctr"/>
                      <a:r>
                        <a:rPr lang="en-GB" sz="800" dirty="0"/>
                        <a:t>Oct</a:t>
                      </a:r>
                    </a:p>
                  </a:txBody>
                  <a:tcPr marL="121920" marR="121920" marT="60960" marB="60960" anchor="ctr">
                    <a:solidFill>
                      <a:schemeClr val="bg1">
                        <a:lumMod val="65000"/>
                      </a:schemeClr>
                    </a:solidFill>
                  </a:tcPr>
                </a:tc>
                <a:tc>
                  <a:txBody>
                    <a:bodyPr/>
                    <a:lstStyle/>
                    <a:p>
                      <a:pPr algn="ctr"/>
                      <a:r>
                        <a:rPr lang="en-GB" sz="800" dirty="0"/>
                        <a:t>Nov</a:t>
                      </a:r>
                    </a:p>
                  </a:txBody>
                  <a:tcPr marL="121920" marR="121920" marT="60960" marB="60960" anchor="ctr">
                    <a:solidFill>
                      <a:schemeClr val="bg1">
                        <a:lumMod val="65000"/>
                      </a:schemeClr>
                    </a:solidFill>
                  </a:tcPr>
                </a:tc>
                <a:tc>
                  <a:txBody>
                    <a:bodyPr/>
                    <a:lstStyle/>
                    <a:p>
                      <a:pPr algn="ctr"/>
                      <a:r>
                        <a:rPr lang="en-GB" sz="800" dirty="0"/>
                        <a:t>Dec</a:t>
                      </a:r>
                    </a:p>
                  </a:txBody>
                  <a:tcPr marL="121920" marR="121920" marT="60960" marB="60960" anchor="ctr">
                    <a:solidFill>
                      <a:schemeClr val="bg1">
                        <a:lumMod val="65000"/>
                      </a:schemeClr>
                    </a:solidFill>
                  </a:tcPr>
                </a:tc>
                <a:tc>
                  <a:txBody>
                    <a:bodyPr/>
                    <a:lstStyle/>
                    <a:p>
                      <a:pPr algn="ctr"/>
                      <a:r>
                        <a:rPr lang="en-GB" sz="800" dirty="0"/>
                        <a:t>Jan</a:t>
                      </a:r>
                    </a:p>
                  </a:txBody>
                  <a:tcPr marL="121920" marR="121920" marT="60960" marB="60960" anchor="ctr">
                    <a:solidFill>
                      <a:schemeClr val="bg1">
                        <a:lumMod val="65000"/>
                      </a:schemeClr>
                    </a:solidFill>
                  </a:tcPr>
                </a:tc>
                <a:tc>
                  <a:txBody>
                    <a:bodyPr/>
                    <a:lstStyle/>
                    <a:p>
                      <a:pPr algn="ctr"/>
                      <a:r>
                        <a:rPr lang="en-GB" sz="800" dirty="0"/>
                        <a:t>Feb</a:t>
                      </a:r>
                    </a:p>
                  </a:txBody>
                  <a:tcPr marL="121920" marR="121920" marT="60960" marB="60960" anchor="ctr">
                    <a:solidFill>
                      <a:schemeClr val="bg1">
                        <a:lumMod val="65000"/>
                      </a:schemeClr>
                    </a:solidFill>
                  </a:tcPr>
                </a:tc>
                <a:tc>
                  <a:txBody>
                    <a:bodyPr/>
                    <a:lstStyle/>
                    <a:p>
                      <a:pPr algn="ctr"/>
                      <a:r>
                        <a:rPr lang="en-GB" sz="800" dirty="0"/>
                        <a:t>Mar</a:t>
                      </a:r>
                    </a:p>
                  </a:txBody>
                  <a:tcPr marL="121920" marR="121920" marT="60960" marB="60960" anchor="ctr">
                    <a:solidFill>
                      <a:schemeClr val="bg1">
                        <a:lumMod val="65000"/>
                      </a:schemeClr>
                    </a:solidFill>
                  </a:tcPr>
                </a:tc>
                <a:tc>
                  <a:txBody>
                    <a:bodyPr/>
                    <a:lstStyle/>
                    <a:p>
                      <a:pPr algn="ctr"/>
                      <a:r>
                        <a:rPr lang="en-GB" sz="800" dirty="0"/>
                        <a:t>Apr</a:t>
                      </a:r>
                    </a:p>
                  </a:txBody>
                  <a:tcPr marL="121920" marR="121920" marT="60960" marB="60960" anchor="ctr">
                    <a:solidFill>
                      <a:schemeClr val="bg1">
                        <a:lumMod val="65000"/>
                      </a:schemeClr>
                    </a:solidFill>
                  </a:tcPr>
                </a:tc>
                <a:tc>
                  <a:txBody>
                    <a:bodyPr/>
                    <a:lstStyle/>
                    <a:p>
                      <a:pPr algn="ctr"/>
                      <a:r>
                        <a:rPr lang="en-GB" sz="800" dirty="0"/>
                        <a:t>May</a:t>
                      </a:r>
                    </a:p>
                  </a:txBody>
                  <a:tcPr marL="121920" marR="121920" marT="60960" marB="60960" anchor="ctr">
                    <a:solidFill>
                      <a:schemeClr val="bg1">
                        <a:lumMod val="65000"/>
                      </a:schemeClr>
                    </a:solidFill>
                  </a:tcPr>
                </a:tc>
                <a:tc>
                  <a:txBody>
                    <a:bodyPr/>
                    <a:lstStyle/>
                    <a:p>
                      <a:pPr algn="ctr"/>
                      <a:r>
                        <a:rPr lang="en-GB" sz="800" dirty="0"/>
                        <a:t>Jun</a:t>
                      </a:r>
                    </a:p>
                  </a:txBody>
                  <a:tcPr marL="121920" marR="121920" marT="60960" marB="60960" anchor="ctr">
                    <a:solidFill>
                      <a:schemeClr val="bg1">
                        <a:lumMod val="65000"/>
                      </a:schemeClr>
                    </a:solidFill>
                  </a:tcPr>
                </a:tc>
                <a:tc>
                  <a:txBody>
                    <a:bodyPr/>
                    <a:lstStyle/>
                    <a:p>
                      <a:pPr algn="ctr"/>
                      <a:r>
                        <a:rPr lang="en-GB" sz="800" dirty="0"/>
                        <a:t>Jul</a:t>
                      </a:r>
                    </a:p>
                  </a:txBody>
                  <a:tcPr marL="121920" marR="121920" marT="60960" marB="60960" anchor="ctr">
                    <a:solidFill>
                      <a:schemeClr val="bg1">
                        <a:lumMod val="65000"/>
                      </a:schemeClr>
                    </a:solidFill>
                  </a:tcPr>
                </a:tc>
                <a:tc>
                  <a:txBody>
                    <a:bodyPr/>
                    <a:lstStyle/>
                    <a:p>
                      <a:pPr algn="ctr"/>
                      <a:r>
                        <a:rPr lang="en-GB" sz="800" dirty="0"/>
                        <a:t>Aug</a:t>
                      </a:r>
                    </a:p>
                  </a:txBody>
                  <a:tcPr marL="121920" marR="121920" marT="60960" marB="60960" anchor="ct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nvPr>
        </p:nvGraphicFramePr>
        <p:xfrm>
          <a:off x="527380" y="909680"/>
          <a:ext cx="11233244" cy="407085"/>
        </p:xfrm>
        <a:graphic>
          <a:graphicData uri="http://schemas.openxmlformats.org/drawingml/2006/table">
            <a:tbl>
              <a:tblPr firstRow="1" bandRow="1">
                <a:tableStyleId>{5C22544A-7EE6-4342-B048-85BDC9FD1C3A}</a:tableStyleId>
              </a:tblPr>
              <a:tblGrid>
                <a:gridCol w="1929573">
                  <a:extLst>
                    <a:ext uri="{9D8B030D-6E8A-4147-A177-3AD203B41FA5}">
                      <a16:colId xmlns:a16="http://schemas.microsoft.com/office/drawing/2014/main" val="20000"/>
                    </a:ext>
                  </a:extLst>
                </a:gridCol>
                <a:gridCol w="5542059">
                  <a:extLst>
                    <a:ext uri="{9D8B030D-6E8A-4147-A177-3AD203B41FA5}">
                      <a16:colId xmlns:a16="http://schemas.microsoft.com/office/drawing/2014/main" val="20001"/>
                    </a:ext>
                  </a:extLst>
                </a:gridCol>
                <a:gridCol w="3761612">
                  <a:extLst>
                    <a:ext uri="{9D8B030D-6E8A-4147-A177-3AD203B41FA5}">
                      <a16:colId xmlns:a16="http://schemas.microsoft.com/office/drawing/2014/main" val="2377516263"/>
                    </a:ext>
                  </a:extLst>
                </a:gridCol>
              </a:tblGrid>
              <a:tr h="407085">
                <a:tc>
                  <a:txBody>
                    <a:bodyPr/>
                    <a:lstStyle/>
                    <a:p>
                      <a:pPr algn="ctr"/>
                      <a:r>
                        <a:rPr lang="en-GB" sz="1600" dirty="0"/>
                        <a:t>2020</a:t>
                      </a:r>
                    </a:p>
                  </a:txBody>
                  <a:tcPr marL="121920" marR="121920" marT="60960" marB="60960" anchor="ctr">
                    <a:solidFill>
                      <a:schemeClr val="bg1">
                        <a:lumMod val="85000"/>
                      </a:schemeClr>
                    </a:solidFill>
                  </a:tcPr>
                </a:tc>
                <a:tc>
                  <a:txBody>
                    <a:bodyPr/>
                    <a:lstStyle/>
                    <a:p>
                      <a:pPr algn="ctr"/>
                      <a:r>
                        <a:rPr lang="en-GB" sz="1600" dirty="0"/>
                        <a:t>2021</a:t>
                      </a:r>
                    </a:p>
                  </a:txBody>
                  <a:tcPr marL="121920" marR="121920" marT="60960" marB="60960" anchor="ctr">
                    <a:solidFill>
                      <a:schemeClr val="bg1">
                        <a:lumMod val="85000"/>
                      </a:schemeClr>
                    </a:solidFill>
                  </a:tcPr>
                </a:tc>
                <a:tc>
                  <a:txBody>
                    <a:bodyPr/>
                    <a:lstStyle/>
                    <a:p>
                      <a:pPr algn="ctr"/>
                      <a:r>
                        <a:rPr lang="en-GB" sz="1600" dirty="0"/>
                        <a:t>2022</a:t>
                      </a:r>
                    </a:p>
                  </a:txBody>
                  <a:tcPr marL="121920" marR="121920" marT="60960" marB="60960" anchor="ctr">
                    <a:solidFill>
                      <a:schemeClr val="bg1">
                        <a:lumMod val="85000"/>
                      </a:schemeClr>
                    </a:solidFill>
                  </a:tcPr>
                </a:tc>
                <a:extLst>
                  <a:ext uri="{0D108BD9-81ED-4DB2-BD59-A6C34878D82A}">
                    <a16:rowId xmlns:a16="http://schemas.microsoft.com/office/drawing/2014/main" val="10000"/>
                  </a:ext>
                </a:extLst>
              </a:tr>
            </a:tbl>
          </a:graphicData>
        </a:graphic>
      </p:graphicFrame>
      <p:sp>
        <p:nvSpPr>
          <p:cNvPr id="81" name="TextBox 80"/>
          <p:cNvSpPr txBox="1"/>
          <p:nvPr/>
        </p:nvSpPr>
        <p:spPr>
          <a:xfrm>
            <a:off x="94065" y="6148988"/>
            <a:ext cx="11521280" cy="420756"/>
          </a:xfrm>
          <a:prstGeom prst="rect">
            <a:avLst/>
          </a:prstGeom>
          <a:noFill/>
        </p:spPr>
        <p:txBody>
          <a:bodyPr wrap="square" rtlCol="0">
            <a:spAutoFit/>
          </a:bodyPr>
          <a:lstStyle/>
          <a:p>
            <a:pPr defTabSz="1219170"/>
            <a:endParaRPr lang="en-GB" sz="1067" b="1" dirty="0">
              <a:solidFill>
                <a:prstClr val="black"/>
              </a:solidFill>
              <a:latin typeface="Arial"/>
            </a:endParaRPr>
          </a:p>
          <a:p>
            <a:pPr marL="228594" indent="-228594" defTabSz="1219170">
              <a:buFont typeface="Arial" panose="020B0604020202020204" pitchFamily="34" charset="0"/>
              <a:buChar char="•"/>
            </a:pPr>
            <a:r>
              <a:rPr lang="en-GB" sz="1067" b="1" dirty="0">
                <a:solidFill>
                  <a:prstClr val="black"/>
                </a:solidFill>
                <a:latin typeface="Arial"/>
              </a:rPr>
              <a:t>Please note that this slide includes potential activity within UK Link over the next 24 months</a:t>
            </a:r>
          </a:p>
        </p:txBody>
      </p:sp>
      <p:sp>
        <p:nvSpPr>
          <p:cNvPr id="121" name="5-Point Star 120"/>
          <p:cNvSpPr/>
          <p:nvPr/>
        </p:nvSpPr>
        <p:spPr>
          <a:xfrm>
            <a:off x="10059387" y="1590527"/>
            <a:ext cx="342000" cy="2160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2400" dirty="0">
              <a:solidFill>
                <a:prstClr val="white"/>
              </a:solidFill>
              <a:latin typeface="Arial"/>
            </a:endParaRPr>
          </a:p>
        </p:txBody>
      </p:sp>
      <p:sp>
        <p:nvSpPr>
          <p:cNvPr id="122" name="5-Point Star 121"/>
          <p:cNvSpPr/>
          <p:nvPr/>
        </p:nvSpPr>
        <p:spPr>
          <a:xfrm>
            <a:off x="10056430" y="2357587"/>
            <a:ext cx="342000" cy="2160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2400" dirty="0">
              <a:solidFill>
                <a:srgbClr val="FFC000"/>
              </a:solidFill>
              <a:latin typeface="Arial"/>
            </a:endParaRPr>
          </a:p>
        </p:txBody>
      </p:sp>
      <p:sp>
        <p:nvSpPr>
          <p:cNvPr id="123" name="5-Point Star 122"/>
          <p:cNvSpPr/>
          <p:nvPr/>
        </p:nvSpPr>
        <p:spPr>
          <a:xfrm>
            <a:off x="10059387" y="1958201"/>
            <a:ext cx="342000" cy="2160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2400" dirty="0">
              <a:solidFill>
                <a:prstClr val="white"/>
              </a:solidFill>
              <a:latin typeface="Arial"/>
            </a:endParaRPr>
          </a:p>
        </p:txBody>
      </p:sp>
      <p:sp>
        <p:nvSpPr>
          <p:cNvPr id="124" name="TextBox 123"/>
          <p:cNvSpPr txBox="1"/>
          <p:nvPr/>
        </p:nvSpPr>
        <p:spPr>
          <a:xfrm>
            <a:off x="10445411" y="1585479"/>
            <a:ext cx="864096" cy="256545"/>
          </a:xfrm>
          <a:prstGeom prst="rect">
            <a:avLst/>
          </a:prstGeom>
          <a:noFill/>
        </p:spPr>
        <p:txBody>
          <a:bodyPr wrap="square" rtlCol="0">
            <a:spAutoFit/>
          </a:bodyPr>
          <a:lstStyle/>
          <a:p>
            <a:pPr defTabSz="1219170"/>
            <a:r>
              <a:rPr lang="en-GB" sz="1067" dirty="0">
                <a:solidFill>
                  <a:prstClr val="black"/>
                </a:solidFill>
                <a:latin typeface="Arial"/>
              </a:rPr>
              <a:t>On track</a:t>
            </a:r>
          </a:p>
        </p:txBody>
      </p:sp>
      <p:sp>
        <p:nvSpPr>
          <p:cNvPr id="125" name="TextBox 124"/>
          <p:cNvSpPr txBox="1"/>
          <p:nvPr/>
        </p:nvSpPr>
        <p:spPr>
          <a:xfrm>
            <a:off x="10465350" y="2367138"/>
            <a:ext cx="744421" cy="256545"/>
          </a:xfrm>
          <a:prstGeom prst="rect">
            <a:avLst/>
          </a:prstGeom>
          <a:noFill/>
        </p:spPr>
        <p:txBody>
          <a:bodyPr wrap="square" rtlCol="0">
            <a:spAutoFit/>
          </a:bodyPr>
          <a:lstStyle/>
          <a:p>
            <a:pPr defTabSz="1219170"/>
            <a:r>
              <a:rPr lang="en-GB" sz="1067" dirty="0">
                <a:solidFill>
                  <a:prstClr val="black"/>
                </a:solidFill>
                <a:latin typeface="Arial"/>
              </a:rPr>
              <a:t>At risk</a:t>
            </a:r>
          </a:p>
        </p:txBody>
      </p:sp>
      <p:sp>
        <p:nvSpPr>
          <p:cNvPr id="126" name="TextBox 125"/>
          <p:cNvSpPr txBox="1"/>
          <p:nvPr/>
        </p:nvSpPr>
        <p:spPr>
          <a:xfrm>
            <a:off x="9404812" y="1555652"/>
            <a:ext cx="1056117" cy="297454"/>
          </a:xfrm>
          <a:prstGeom prst="rect">
            <a:avLst/>
          </a:prstGeom>
          <a:noFill/>
        </p:spPr>
        <p:txBody>
          <a:bodyPr wrap="square" rtlCol="0">
            <a:spAutoFit/>
          </a:bodyPr>
          <a:lstStyle/>
          <a:p>
            <a:pPr defTabSz="1219170"/>
            <a:r>
              <a:rPr lang="en-GB" sz="1333" b="1" dirty="0">
                <a:solidFill>
                  <a:prstClr val="black"/>
                </a:solidFill>
                <a:latin typeface="Arial"/>
              </a:rPr>
              <a:t>Key:</a:t>
            </a:r>
          </a:p>
        </p:txBody>
      </p:sp>
      <p:sp>
        <p:nvSpPr>
          <p:cNvPr id="127" name="TextBox 126"/>
          <p:cNvSpPr txBox="1"/>
          <p:nvPr/>
        </p:nvSpPr>
        <p:spPr>
          <a:xfrm>
            <a:off x="10437520" y="1964161"/>
            <a:ext cx="1440160" cy="256545"/>
          </a:xfrm>
          <a:prstGeom prst="rect">
            <a:avLst/>
          </a:prstGeom>
          <a:noFill/>
        </p:spPr>
        <p:txBody>
          <a:bodyPr wrap="square" rtlCol="0">
            <a:spAutoFit/>
          </a:bodyPr>
          <a:lstStyle/>
          <a:p>
            <a:pPr defTabSz="1219170"/>
            <a:r>
              <a:rPr lang="en-GB" sz="1067" dirty="0">
                <a:solidFill>
                  <a:prstClr val="black"/>
                </a:solidFill>
                <a:latin typeface="Arial"/>
              </a:rPr>
              <a:t>Complete</a:t>
            </a:r>
          </a:p>
        </p:txBody>
      </p:sp>
      <p:sp>
        <p:nvSpPr>
          <p:cNvPr id="108" name="Rectangle 107">
            <a:extLst>
              <a:ext uri="{FF2B5EF4-FFF2-40B4-BE49-F238E27FC236}">
                <a16:creationId xmlns:a16="http://schemas.microsoft.com/office/drawing/2014/main" id="{E575E5C2-E349-46EB-8DF7-EACD4F0CF971}"/>
              </a:ext>
            </a:extLst>
          </p:cNvPr>
          <p:cNvSpPr/>
          <p:nvPr/>
        </p:nvSpPr>
        <p:spPr>
          <a:xfrm>
            <a:off x="649279" y="5158226"/>
            <a:ext cx="11022490" cy="30600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GB" sz="1000" b="1" dirty="0">
                <a:solidFill>
                  <a:prstClr val="white"/>
                </a:solidFill>
                <a:latin typeface="Arial"/>
              </a:rPr>
              <a:t>CSSC activity</a:t>
            </a:r>
          </a:p>
        </p:txBody>
      </p:sp>
      <p:sp>
        <p:nvSpPr>
          <p:cNvPr id="109" name="Rectangle 108">
            <a:extLst>
              <a:ext uri="{FF2B5EF4-FFF2-40B4-BE49-F238E27FC236}">
                <a16:creationId xmlns:a16="http://schemas.microsoft.com/office/drawing/2014/main" id="{8853335F-133D-400A-BAF7-720FFE1C4BCB}"/>
              </a:ext>
            </a:extLst>
          </p:cNvPr>
          <p:cNvSpPr/>
          <p:nvPr/>
        </p:nvSpPr>
        <p:spPr>
          <a:xfrm>
            <a:off x="103079" y="5135508"/>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CSSC</a:t>
            </a:r>
          </a:p>
        </p:txBody>
      </p:sp>
      <p:sp>
        <p:nvSpPr>
          <p:cNvPr id="88" name="Rectangle 87">
            <a:extLst>
              <a:ext uri="{FF2B5EF4-FFF2-40B4-BE49-F238E27FC236}">
                <a16:creationId xmlns:a16="http://schemas.microsoft.com/office/drawing/2014/main" id="{710EF058-D3EE-4C9A-85B1-279C1E83FB75}"/>
              </a:ext>
            </a:extLst>
          </p:cNvPr>
          <p:cNvSpPr/>
          <p:nvPr/>
        </p:nvSpPr>
        <p:spPr>
          <a:xfrm>
            <a:off x="87771" y="3394515"/>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Nov 21</a:t>
            </a:r>
          </a:p>
        </p:txBody>
      </p:sp>
      <p:sp>
        <p:nvSpPr>
          <p:cNvPr id="90" name="Rectangle 89">
            <a:extLst>
              <a:ext uri="{FF2B5EF4-FFF2-40B4-BE49-F238E27FC236}">
                <a16:creationId xmlns:a16="http://schemas.microsoft.com/office/drawing/2014/main" id="{11213C6D-FE15-49C6-A1FF-4C196F6F2D94}"/>
              </a:ext>
            </a:extLst>
          </p:cNvPr>
          <p:cNvSpPr/>
          <p:nvPr/>
        </p:nvSpPr>
        <p:spPr>
          <a:xfrm>
            <a:off x="94065" y="2095721"/>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Jun 21</a:t>
            </a:r>
          </a:p>
        </p:txBody>
      </p:sp>
      <p:sp>
        <p:nvSpPr>
          <p:cNvPr id="93" name="Rectangle 92">
            <a:extLst>
              <a:ext uri="{FF2B5EF4-FFF2-40B4-BE49-F238E27FC236}">
                <a16:creationId xmlns:a16="http://schemas.microsoft.com/office/drawing/2014/main" id="{D6036008-7240-4DF0-A180-EB719DA95119}"/>
              </a:ext>
            </a:extLst>
          </p:cNvPr>
          <p:cNvSpPr/>
          <p:nvPr/>
        </p:nvSpPr>
        <p:spPr>
          <a:xfrm>
            <a:off x="87345" y="2961548"/>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MiR 10</a:t>
            </a:r>
          </a:p>
        </p:txBody>
      </p:sp>
      <p:sp>
        <p:nvSpPr>
          <p:cNvPr id="94" name="Rectangle 93">
            <a:extLst>
              <a:ext uri="{FF2B5EF4-FFF2-40B4-BE49-F238E27FC236}">
                <a16:creationId xmlns:a16="http://schemas.microsoft.com/office/drawing/2014/main" id="{3761AE02-CF94-4240-9532-DF2517AC2C25}"/>
              </a:ext>
            </a:extLst>
          </p:cNvPr>
          <p:cNvSpPr/>
          <p:nvPr/>
        </p:nvSpPr>
        <p:spPr>
          <a:xfrm>
            <a:off x="87818" y="2527116"/>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MiR 9</a:t>
            </a:r>
          </a:p>
        </p:txBody>
      </p:sp>
      <p:sp>
        <p:nvSpPr>
          <p:cNvPr id="95" name="Rectangle 94">
            <a:extLst>
              <a:ext uri="{FF2B5EF4-FFF2-40B4-BE49-F238E27FC236}">
                <a16:creationId xmlns:a16="http://schemas.microsoft.com/office/drawing/2014/main" id="{BA18E39B-4806-4984-9524-FE0B6411BAE9}"/>
              </a:ext>
            </a:extLst>
          </p:cNvPr>
          <p:cNvSpPr/>
          <p:nvPr/>
        </p:nvSpPr>
        <p:spPr>
          <a:xfrm>
            <a:off x="95921" y="1654090"/>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Nov 20</a:t>
            </a:r>
          </a:p>
        </p:txBody>
      </p:sp>
      <p:sp>
        <p:nvSpPr>
          <p:cNvPr id="82" name="Rectangle 81">
            <a:extLst>
              <a:ext uri="{FF2B5EF4-FFF2-40B4-BE49-F238E27FC236}">
                <a16:creationId xmlns:a16="http://schemas.microsoft.com/office/drawing/2014/main" id="{4C60D1A8-8894-44B1-9784-60EBE88A7CD5}"/>
              </a:ext>
            </a:extLst>
          </p:cNvPr>
          <p:cNvSpPr/>
          <p:nvPr/>
        </p:nvSpPr>
        <p:spPr>
          <a:xfrm>
            <a:off x="87459" y="3836760"/>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Retro</a:t>
            </a:r>
          </a:p>
        </p:txBody>
      </p:sp>
      <p:sp>
        <p:nvSpPr>
          <p:cNvPr id="92" name="TextBox 91">
            <a:extLst>
              <a:ext uri="{FF2B5EF4-FFF2-40B4-BE49-F238E27FC236}">
                <a16:creationId xmlns:a16="http://schemas.microsoft.com/office/drawing/2014/main" id="{D0BFD6BE-3A02-4C87-AB2E-72BA44B045D1}"/>
              </a:ext>
            </a:extLst>
          </p:cNvPr>
          <p:cNvSpPr txBox="1"/>
          <p:nvPr/>
        </p:nvSpPr>
        <p:spPr>
          <a:xfrm>
            <a:off x="4272001" y="2018112"/>
            <a:ext cx="1046482" cy="338554"/>
          </a:xfrm>
          <a:prstGeom prst="rect">
            <a:avLst/>
          </a:prstGeom>
          <a:noFill/>
        </p:spPr>
        <p:txBody>
          <a:bodyPr wrap="square" rtlCol="0">
            <a:spAutoFit/>
          </a:bodyPr>
          <a:lstStyle/>
          <a:p>
            <a:r>
              <a:rPr lang="en-GB" sz="800" dirty="0">
                <a:solidFill>
                  <a:schemeClr val="bg1"/>
                </a:solidFill>
              </a:rPr>
              <a:t>Scope Approved – August ChMC</a:t>
            </a:r>
          </a:p>
        </p:txBody>
      </p:sp>
      <p:sp>
        <p:nvSpPr>
          <p:cNvPr id="86" name="Rectangle 85">
            <a:extLst>
              <a:ext uri="{FF2B5EF4-FFF2-40B4-BE49-F238E27FC236}">
                <a16:creationId xmlns:a16="http://schemas.microsoft.com/office/drawing/2014/main" id="{17F29ECE-0D28-4DE1-9D8A-458CDD77DAD8}"/>
              </a:ext>
            </a:extLst>
          </p:cNvPr>
          <p:cNvSpPr/>
          <p:nvPr/>
        </p:nvSpPr>
        <p:spPr>
          <a:xfrm>
            <a:off x="87345" y="4267217"/>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MiR</a:t>
            </a:r>
          </a:p>
        </p:txBody>
      </p:sp>
      <p:sp>
        <p:nvSpPr>
          <p:cNvPr id="105" name="Rectangle 104">
            <a:extLst>
              <a:ext uri="{FF2B5EF4-FFF2-40B4-BE49-F238E27FC236}">
                <a16:creationId xmlns:a16="http://schemas.microsoft.com/office/drawing/2014/main" id="{B0332613-32D9-4C10-9A1F-2CE535D296BF}"/>
              </a:ext>
            </a:extLst>
          </p:cNvPr>
          <p:cNvSpPr/>
          <p:nvPr/>
        </p:nvSpPr>
        <p:spPr>
          <a:xfrm>
            <a:off x="91445" y="4701649"/>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Major</a:t>
            </a:r>
          </a:p>
        </p:txBody>
      </p:sp>
      <p:sp>
        <p:nvSpPr>
          <p:cNvPr id="118" name="Rectangle 117">
            <a:extLst>
              <a:ext uri="{FF2B5EF4-FFF2-40B4-BE49-F238E27FC236}">
                <a16:creationId xmlns:a16="http://schemas.microsoft.com/office/drawing/2014/main" id="{6B300F54-C795-4216-BACF-3C269CCDE6E6}"/>
              </a:ext>
            </a:extLst>
          </p:cNvPr>
          <p:cNvSpPr/>
          <p:nvPr/>
        </p:nvSpPr>
        <p:spPr>
          <a:xfrm>
            <a:off x="649780" y="1681394"/>
            <a:ext cx="1992003" cy="30600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000" b="1" dirty="0">
              <a:solidFill>
                <a:prstClr val="white"/>
              </a:solidFill>
              <a:latin typeface="Arial"/>
            </a:endParaRPr>
          </a:p>
        </p:txBody>
      </p:sp>
      <p:sp>
        <p:nvSpPr>
          <p:cNvPr id="120" name="Rectangle 119">
            <a:extLst>
              <a:ext uri="{FF2B5EF4-FFF2-40B4-BE49-F238E27FC236}">
                <a16:creationId xmlns:a16="http://schemas.microsoft.com/office/drawing/2014/main" id="{8D2756C6-3BDC-4400-8734-7190E0E34391}"/>
              </a:ext>
            </a:extLst>
          </p:cNvPr>
          <p:cNvSpPr/>
          <p:nvPr/>
        </p:nvSpPr>
        <p:spPr>
          <a:xfrm>
            <a:off x="646247" y="3863786"/>
            <a:ext cx="2285218" cy="30600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GB" sz="1000" b="1" dirty="0">
                <a:solidFill>
                  <a:prstClr val="white"/>
                </a:solidFill>
                <a:latin typeface="Arial"/>
              </a:rPr>
              <a:t>POC</a:t>
            </a:r>
          </a:p>
        </p:txBody>
      </p:sp>
      <p:sp>
        <p:nvSpPr>
          <p:cNvPr id="128" name="Rectangle 127">
            <a:extLst>
              <a:ext uri="{FF2B5EF4-FFF2-40B4-BE49-F238E27FC236}">
                <a16:creationId xmlns:a16="http://schemas.microsoft.com/office/drawing/2014/main" id="{B7BFDFA7-9E5D-4AB3-8CAD-E7800232CAE1}"/>
              </a:ext>
            </a:extLst>
          </p:cNvPr>
          <p:cNvSpPr/>
          <p:nvPr/>
        </p:nvSpPr>
        <p:spPr>
          <a:xfrm>
            <a:off x="657923" y="2122990"/>
            <a:ext cx="5495989" cy="30600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000" b="1" dirty="0">
              <a:solidFill>
                <a:prstClr val="white"/>
              </a:solidFill>
              <a:latin typeface="Arial"/>
            </a:endParaRPr>
          </a:p>
        </p:txBody>
      </p:sp>
      <p:sp>
        <p:nvSpPr>
          <p:cNvPr id="129" name="Rectangle 128">
            <a:extLst>
              <a:ext uri="{FF2B5EF4-FFF2-40B4-BE49-F238E27FC236}">
                <a16:creationId xmlns:a16="http://schemas.microsoft.com/office/drawing/2014/main" id="{1769EB19-EC0C-4F10-8243-4C1CEE8638A6}"/>
              </a:ext>
            </a:extLst>
          </p:cNvPr>
          <p:cNvSpPr/>
          <p:nvPr/>
        </p:nvSpPr>
        <p:spPr>
          <a:xfrm>
            <a:off x="1700412" y="2548959"/>
            <a:ext cx="2017065" cy="30600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GB" sz="1000" b="1" dirty="0">
                <a:solidFill>
                  <a:prstClr val="white"/>
                </a:solidFill>
                <a:latin typeface="Arial"/>
              </a:rPr>
              <a:t>      </a:t>
            </a:r>
          </a:p>
        </p:txBody>
      </p:sp>
      <p:sp>
        <p:nvSpPr>
          <p:cNvPr id="130" name="Rectangle 129">
            <a:extLst>
              <a:ext uri="{FF2B5EF4-FFF2-40B4-BE49-F238E27FC236}">
                <a16:creationId xmlns:a16="http://schemas.microsoft.com/office/drawing/2014/main" id="{9D8E96A3-10A3-4335-B262-CE4CE2DEC2E0}"/>
              </a:ext>
            </a:extLst>
          </p:cNvPr>
          <p:cNvSpPr/>
          <p:nvPr/>
        </p:nvSpPr>
        <p:spPr>
          <a:xfrm>
            <a:off x="3467217" y="2978205"/>
            <a:ext cx="1746190" cy="306000"/>
          </a:xfrm>
          <a:prstGeom prst="rect">
            <a:avLst/>
          </a:prstGeom>
          <a:solidFill>
            <a:schemeClr val="accent4">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GB" sz="1000" b="1" dirty="0">
                <a:solidFill>
                  <a:prstClr val="white"/>
                </a:solidFill>
              </a:rPr>
              <a:t>      Potential Activity</a:t>
            </a:r>
          </a:p>
        </p:txBody>
      </p:sp>
      <p:sp>
        <p:nvSpPr>
          <p:cNvPr id="131" name="Rectangle 130">
            <a:extLst>
              <a:ext uri="{FF2B5EF4-FFF2-40B4-BE49-F238E27FC236}">
                <a16:creationId xmlns:a16="http://schemas.microsoft.com/office/drawing/2014/main" id="{69BE6B0D-6145-4B40-A7BB-697699B9F9D6}"/>
              </a:ext>
            </a:extLst>
          </p:cNvPr>
          <p:cNvSpPr/>
          <p:nvPr/>
        </p:nvSpPr>
        <p:spPr>
          <a:xfrm>
            <a:off x="1705126" y="3411922"/>
            <a:ext cx="5788266" cy="30600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000" b="1" dirty="0">
              <a:solidFill>
                <a:prstClr val="white"/>
              </a:solidFill>
              <a:latin typeface="Arial"/>
            </a:endParaRPr>
          </a:p>
        </p:txBody>
      </p:sp>
      <p:sp>
        <p:nvSpPr>
          <p:cNvPr id="132" name="Rectangle 131">
            <a:extLst>
              <a:ext uri="{FF2B5EF4-FFF2-40B4-BE49-F238E27FC236}">
                <a16:creationId xmlns:a16="http://schemas.microsoft.com/office/drawing/2014/main" id="{104B12FE-0942-4EF5-A9AE-6368D2E1DB5A}"/>
              </a:ext>
            </a:extLst>
          </p:cNvPr>
          <p:cNvSpPr/>
          <p:nvPr/>
        </p:nvSpPr>
        <p:spPr>
          <a:xfrm>
            <a:off x="4491797" y="4293417"/>
            <a:ext cx="7169368" cy="306000"/>
          </a:xfrm>
          <a:prstGeom prst="rect">
            <a:avLst/>
          </a:prstGeom>
          <a:solidFill>
            <a:schemeClr val="accent4">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GB" sz="1000" b="1" dirty="0">
                <a:solidFill>
                  <a:prstClr val="white"/>
                </a:solidFill>
              </a:rPr>
              <a:t>Potential Activity – Minor Releases</a:t>
            </a:r>
          </a:p>
        </p:txBody>
      </p:sp>
      <p:sp>
        <p:nvSpPr>
          <p:cNvPr id="133" name="Rectangle 132">
            <a:extLst>
              <a:ext uri="{FF2B5EF4-FFF2-40B4-BE49-F238E27FC236}">
                <a16:creationId xmlns:a16="http://schemas.microsoft.com/office/drawing/2014/main" id="{49883D13-632B-45B7-A235-7A346BAEE365}"/>
              </a:ext>
            </a:extLst>
          </p:cNvPr>
          <p:cNvSpPr/>
          <p:nvPr/>
        </p:nvSpPr>
        <p:spPr>
          <a:xfrm>
            <a:off x="4902409" y="4725076"/>
            <a:ext cx="6778003" cy="306000"/>
          </a:xfrm>
          <a:prstGeom prst="rect">
            <a:avLst/>
          </a:prstGeom>
          <a:solidFill>
            <a:schemeClr val="accent4">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GB" sz="1000" b="1" dirty="0">
                <a:solidFill>
                  <a:prstClr val="white"/>
                </a:solidFill>
              </a:rPr>
              <a:t>Potential Activity – </a:t>
            </a:r>
            <a:r>
              <a:rPr lang="en-GB" sz="1000" b="1">
                <a:solidFill>
                  <a:prstClr val="white"/>
                </a:solidFill>
              </a:rPr>
              <a:t>Major Releases</a:t>
            </a:r>
            <a:endParaRPr lang="en-GB" sz="1000" b="1" dirty="0">
              <a:solidFill>
                <a:prstClr val="white"/>
              </a:solidFill>
            </a:endParaRPr>
          </a:p>
        </p:txBody>
      </p:sp>
      <p:cxnSp>
        <p:nvCxnSpPr>
          <p:cNvPr id="5" name="Straight Connector 4">
            <a:extLst>
              <a:ext uri="{FF2B5EF4-FFF2-40B4-BE49-F238E27FC236}">
                <a16:creationId xmlns:a16="http://schemas.microsoft.com/office/drawing/2014/main" id="{23530592-5B76-4FC2-832D-FDABC09EE49E}"/>
              </a:ext>
            </a:extLst>
          </p:cNvPr>
          <p:cNvCxnSpPr>
            <a:cxnSpLocks/>
          </p:cNvCxnSpPr>
          <p:nvPr/>
        </p:nvCxnSpPr>
        <p:spPr>
          <a:xfrm>
            <a:off x="2713728" y="1595049"/>
            <a:ext cx="20331" cy="4399028"/>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34" name="TextBox 133">
            <a:extLst>
              <a:ext uri="{FF2B5EF4-FFF2-40B4-BE49-F238E27FC236}">
                <a16:creationId xmlns:a16="http://schemas.microsoft.com/office/drawing/2014/main" id="{82024DBD-31BF-44A7-BB97-C867BE86AA80}"/>
              </a:ext>
            </a:extLst>
          </p:cNvPr>
          <p:cNvSpPr txBox="1"/>
          <p:nvPr/>
        </p:nvSpPr>
        <p:spPr>
          <a:xfrm>
            <a:off x="798213" y="3396676"/>
            <a:ext cx="1031230" cy="338554"/>
          </a:xfrm>
          <a:prstGeom prst="rect">
            <a:avLst/>
          </a:prstGeom>
          <a:noFill/>
        </p:spPr>
        <p:txBody>
          <a:bodyPr wrap="square" rtlCol="0">
            <a:spAutoFit/>
          </a:bodyPr>
          <a:lstStyle/>
          <a:p>
            <a:r>
              <a:rPr lang="en-GB" sz="800" dirty="0"/>
              <a:t>Scope Approved  Nov 2020 </a:t>
            </a:r>
            <a:r>
              <a:rPr lang="en-GB" sz="800" dirty="0" err="1"/>
              <a:t>eChMC</a:t>
            </a:r>
            <a:endParaRPr lang="en-GB" sz="800" dirty="0"/>
          </a:p>
        </p:txBody>
      </p:sp>
      <p:sp>
        <p:nvSpPr>
          <p:cNvPr id="137" name="TextBox 136">
            <a:extLst>
              <a:ext uri="{FF2B5EF4-FFF2-40B4-BE49-F238E27FC236}">
                <a16:creationId xmlns:a16="http://schemas.microsoft.com/office/drawing/2014/main" id="{DEB05F2E-9A94-40F6-ACF3-ACE3E79B3557}"/>
              </a:ext>
            </a:extLst>
          </p:cNvPr>
          <p:cNvSpPr txBox="1"/>
          <p:nvPr/>
        </p:nvSpPr>
        <p:spPr>
          <a:xfrm>
            <a:off x="827473" y="2547255"/>
            <a:ext cx="1031230" cy="338554"/>
          </a:xfrm>
          <a:prstGeom prst="rect">
            <a:avLst/>
          </a:prstGeom>
          <a:noFill/>
        </p:spPr>
        <p:txBody>
          <a:bodyPr wrap="square" rtlCol="0">
            <a:spAutoFit/>
          </a:bodyPr>
          <a:lstStyle/>
          <a:p>
            <a:r>
              <a:rPr lang="en-GB" sz="800" dirty="0"/>
              <a:t>Scope Approved  Nov 2020 ChMC</a:t>
            </a:r>
          </a:p>
        </p:txBody>
      </p:sp>
      <p:sp>
        <p:nvSpPr>
          <p:cNvPr id="138" name="5-Point Star 120">
            <a:extLst>
              <a:ext uri="{FF2B5EF4-FFF2-40B4-BE49-F238E27FC236}">
                <a16:creationId xmlns:a16="http://schemas.microsoft.com/office/drawing/2014/main" id="{1E82E44F-3F35-4541-9851-3DAFC8132F54}"/>
              </a:ext>
            </a:extLst>
          </p:cNvPr>
          <p:cNvSpPr/>
          <p:nvPr/>
        </p:nvSpPr>
        <p:spPr>
          <a:xfrm>
            <a:off x="1775354" y="3454622"/>
            <a:ext cx="342000" cy="2160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2400" dirty="0">
              <a:solidFill>
                <a:prstClr val="white"/>
              </a:solidFill>
              <a:latin typeface="Arial"/>
            </a:endParaRPr>
          </a:p>
        </p:txBody>
      </p:sp>
      <p:sp>
        <p:nvSpPr>
          <p:cNvPr id="139" name="5-Point Star 144">
            <a:extLst>
              <a:ext uri="{FF2B5EF4-FFF2-40B4-BE49-F238E27FC236}">
                <a16:creationId xmlns:a16="http://schemas.microsoft.com/office/drawing/2014/main" id="{49152C88-918A-460C-802F-C2104E012932}"/>
              </a:ext>
            </a:extLst>
          </p:cNvPr>
          <p:cNvSpPr/>
          <p:nvPr/>
        </p:nvSpPr>
        <p:spPr>
          <a:xfrm>
            <a:off x="1768677" y="2592220"/>
            <a:ext cx="342000" cy="2160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200" dirty="0">
              <a:solidFill>
                <a:prstClr val="white"/>
              </a:solidFill>
              <a:latin typeface="Arial"/>
            </a:endParaRPr>
          </a:p>
        </p:txBody>
      </p:sp>
      <p:sp>
        <p:nvSpPr>
          <p:cNvPr id="140" name="TextBox 139">
            <a:extLst>
              <a:ext uri="{FF2B5EF4-FFF2-40B4-BE49-F238E27FC236}">
                <a16:creationId xmlns:a16="http://schemas.microsoft.com/office/drawing/2014/main" id="{A0761DC3-C703-49FD-B071-132C0EA3A7CA}"/>
              </a:ext>
            </a:extLst>
          </p:cNvPr>
          <p:cNvSpPr txBox="1"/>
          <p:nvPr/>
        </p:nvSpPr>
        <p:spPr>
          <a:xfrm>
            <a:off x="2607249" y="2959399"/>
            <a:ext cx="1031230" cy="338554"/>
          </a:xfrm>
          <a:prstGeom prst="rect">
            <a:avLst/>
          </a:prstGeom>
          <a:noFill/>
        </p:spPr>
        <p:txBody>
          <a:bodyPr wrap="square" rtlCol="0">
            <a:spAutoFit/>
          </a:bodyPr>
          <a:lstStyle/>
          <a:p>
            <a:r>
              <a:rPr lang="en-GB" sz="800" dirty="0"/>
              <a:t>Scope Approval  Mar 2021 ChMC</a:t>
            </a:r>
          </a:p>
        </p:txBody>
      </p:sp>
      <p:sp>
        <p:nvSpPr>
          <p:cNvPr id="141" name="5-Point Star 144">
            <a:extLst>
              <a:ext uri="{FF2B5EF4-FFF2-40B4-BE49-F238E27FC236}">
                <a16:creationId xmlns:a16="http://schemas.microsoft.com/office/drawing/2014/main" id="{D1C59439-5335-4A41-9A4D-B09C263BC9D0}"/>
              </a:ext>
            </a:extLst>
          </p:cNvPr>
          <p:cNvSpPr/>
          <p:nvPr/>
        </p:nvSpPr>
        <p:spPr>
          <a:xfrm>
            <a:off x="3508833" y="3015578"/>
            <a:ext cx="342000" cy="2160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200" dirty="0">
              <a:solidFill>
                <a:prstClr val="white"/>
              </a:solidFill>
              <a:latin typeface="Arial"/>
            </a:endParaRPr>
          </a:p>
        </p:txBody>
      </p:sp>
      <p:sp>
        <p:nvSpPr>
          <p:cNvPr id="144" name="TextBox 143">
            <a:extLst>
              <a:ext uri="{FF2B5EF4-FFF2-40B4-BE49-F238E27FC236}">
                <a16:creationId xmlns:a16="http://schemas.microsoft.com/office/drawing/2014/main" id="{2E252326-604C-4055-BBD2-DA65F057E069}"/>
              </a:ext>
            </a:extLst>
          </p:cNvPr>
          <p:cNvSpPr txBox="1"/>
          <p:nvPr/>
        </p:nvSpPr>
        <p:spPr>
          <a:xfrm>
            <a:off x="1056659" y="2098427"/>
            <a:ext cx="898272" cy="338554"/>
          </a:xfrm>
          <a:prstGeom prst="rect">
            <a:avLst/>
          </a:prstGeom>
          <a:noFill/>
        </p:spPr>
        <p:txBody>
          <a:bodyPr wrap="square" rtlCol="0">
            <a:spAutoFit/>
          </a:bodyPr>
          <a:lstStyle/>
          <a:p>
            <a:r>
              <a:rPr lang="en-GB" sz="800" dirty="0">
                <a:solidFill>
                  <a:schemeClr val="bg1"/>
                </a:solidFill>
              </a:rPr>
              <a:t>EQR Approved  </a:t>
            </a:r>
          </a:p>
          <a:p>
            <a:r>
              <a:rPr lang="en-GB" sz="800" dirty="0">
                <a:solidFill>
                  <a:schemeClr val="bg1"/>
                </a:solidFill>
              </a:rPr>
              <a:t>Sep ChMC</a:t>
            </a:r>
          </a:p>
        </p:txBody>
      </p:sp>
      <p:sp>
        <p:nvSpPr>
          <p:cNvPr id="146" name="5-Point Star 144">
            <a:extLst>
              <a:ext uri="{FF2B5EF4-FFF2-40B4-BE49-F238E27FC236}">
                <a16:creationId xmlns:a16="http://schemas.microsoft.com/office/drawing/2014/main" id="{AD3C1B96-EAB9-48D0-BED8-DF5F4B9AE238}"/>
              </a:ext>
            </a:extLst>
          </p:cNvPr>
          <p:cNvSpPr/>
          <p:nvPr/>
        </p:nvSpPr>
        <p:spPr>
          <a:xfrm>
            <a:off x="704933" y="2149917"/>
            <a:ext cx="342000" cy="2160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200" dirty="0">
              <a:solidFill>
                <a:prstClr val="white"/>
              </a:solidFill>
              <a:latin typeface="Arial"/>
            </a:endParaRPr>
          </a:p>
        </p:txBody>
      </p:sp>
      <p:sp>
        <p:nvSpPr>
          <p:cNvPr id="83" name="Rectangle 82">
            <a:extLst>
              <a:ext uri="{FF2B5EF4-FFF2-40B4-BE49-F238E27FC236}">
                <a16:creationId xmlns:a16="http://schemas.microsoft.com/office/drawing/2014/main" id="{8FFB3520-C213-4691-8ECC-AC2050A3AB9D}"/>
              </a:ext>
            </a:extLst>
          </p:cNvPr>
          <p:cNvSpPr/>
          <p:nvPr/>
        </p:nvSpPr>
        <p:spPr>
          <a:xfrm>
            <a:off x="95780" y="5569940"/>
            <a:ext cx="534294" cy="351559"/>
          </a:xfrm>
          <a:prstGeom prst="rect">
            <a:avLst/>
          </a:prstGeom>
          <a:solidFill>
            <a:schemeClr val="tx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1219170"/>
            <a:r>
              <a:rPr lang="en-GB" sz="800" b="1" dirty="0">
                <a:solidFill>
                  <a:prstClr val="white"/>
                </a:solidFill>
                <a:latin typeface="Arial"/>
              </a:rPr>
              <a:t>Retro</a:t>
            </a:r>
          </a:p>
        </p:txBody>
      </p:sp>
      <p:sp>
        <p:nvSpPr>
          <p:cNvPr id="84" name="5-Point Star 144">
            <a:extLst>
              <a:ext uri="{FF2B5EF4-FFF2-40B4-BE49-F238E27FC236}">
                <a16:creationId xmlns:a16="http://schemas.microsoft.com/office/drawing/2014/main" id="{6A96FC9A-1A71-4E2E-AB94-3FB82733B4B3}"/>
              </a:ext>
            </a:extLst>
          </p:cNvPr>
          <p:cNvSpPr/>
          <p:nvPr/>
        </p:nvSpPr>
        <p:spPr>
          <a:xfrm>
            <a:off x="2542787" y="3445454"/>
            <a:ext cx="342000" cy="21600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200" dirty="0">
              <a:solidFill>
                <a:prstClr val="white"/>
              </a:solidFill>
              <a:latin typeface="Arial"/>
            </a:endParaRPr>
          </a:p>
        </p:txBody>
      </p:sp>
      <p:sp>
        <p:nvSpPr>
          <p:cNvPr id="85" name="TextBox 84">
            <a:extLst>
              <a:ext uri="{FF2B5EF4-FFF2-40B4-BE49-F238E27FC236}">
                <a16:creationId xmlns:a16="http://schemas.microsoft.com/office/drawing/2014/main" id="{38050924-9A67-414A-AD14-D086E34F3FC7}"/>
              </a:ext>
            </a:extLst>
          </p:cNvPr>
          <p:cNvSpPr txBox="1"/>
          <p:nvPr/>
        </p:nvSpPr>
        <p:spPr>
          <a:xfrm>
            <a:off x="2914451" y="3430069"/>
            <a:ext cx="898272" cy="338554"/>
          </a:xfrm>
          <a:prstGeom prst="rect">
            <a:avLst/>
          </a:prstGeom>
          <a:noFill/>
        </p:spPr>
        <p:txBody>
          <a:bodyPr wrap="square" rtlCol="0">
            <a:spAutoFit/>
          </a:bodyPr>
          <a:lstStyle/>
          <a:p>
            <a:r>
              <a:rPr lang="en-GB" sz="800" dirty="0">
                <a:solidFill>
                  <a:schemeClr val="bg1"/>
                </a:solidFill>
              </a:rPr>
              <a:t>EQR Approval  </a:t>
            </a:r>
          </a:p>
          <a:p>
            <a:r>
              <a:rPr lang="en-GB" sz="800" dirty="0">
                <a:solidFill>
                  <a:schemeClr val="bg1"/>
                </a:solidFill>
              </a:rPr>
              <a:t>Jan ChMC</a:t>
            </a:r>
          </a:p>
        </p:txBody>
      </p:sp>
      <p:sp>
        <p:nvSpPr>
          <p:cNvPr id="87" name="Rectangle 86">
            <a:extLst>
              <a:ext uri="{FF2B5EF4-FFF2-40B4-BE49-F238E27FC236}">
                <a16:creationId xmlns:a16="http://schemas.microsoft.com/office/drawing/2014/main" id="{5B0E5056-F03C-4787-AFDC-CE30B9F3716A}"/>
              </a:ext>
            </a:extLst>
          </p:cNvPr>
          <p:cNvSpPr/>
          <p:nvPr/>
        </p:nvSpPr>
        <p:spPr>
          <a:xfrm>
            <a:off x="2010778" y="5590029"/>
            <a:ext cx="9660992" cy="306000"/>
          </a:xfrm>
          <a:prstGeom prst="rect">
            <a:avLst/>
          </a:prstGeom>
          <a:solidFill>
            <a:schemeClr val="accent4">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GB" sz="1000" b="1" dirty="0">
                <a:solidFill>
                  <a:prstClr val="white"/>
                </a:solidFill>
              </a:rPr>
              <a:t>Potential Activity</a:t>
            </a:r>
          </a:p>
        </p:txBody>
      </p:sp>
      <p:sp>
        <p:nvSpPr>
          <p:cNvPr id="89" name="5-Point Star 144">
            <a:extLst>
              <a:ext uri="{FF2B5EF4-FFF2-40B4-BE49-F238E27FC236}">
                <a16:creationId xmlns:a16="http://schemas.microsoft.com/office/drawing/2014/main" id="{906387A1-FB44-478C-AAF7-010BA516AF7D}"/>
              </a:ext>
            </a:extLst>
          </p:cNvPr>
          <p:cNvSpPr/>
          <p:nvPr/>
        </p:nvSpPr>
        <p:spPr>
          <a:xfrm>
            <a:off x="2067700" y="2169847"/>
            <a:ext cx="342000" cy="2160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GB" sz="1200" dirty="0">
              <a:solidFill>
                <a:prstClr val="white"/>
              </a:solidFill>
              <a:latin typeface="Arial"/>
            </a:endParaRPr>
          </a:p>
        </p:txBody>
      </p:sp>
      <p:sp>
        <p:nvSpPr>
          <p:cNvPr id="91" name="TextBox 90">
            <a:extLst>
              <a:ext uri="{FF2B5EF4-FFF2-40B4-BE49-F238E27FC236}">
                <a16:creationId xmlns:a16="http://schemas.microsoft.com/office/drawing/2014/main" id="{0D8FC617-6AF4-4AAF-9E1C-EB2FC37D389F}"/>
              </a:ext>
            </a:extLst>
          </p:cNvPr>
          <p:cNvSpPr txBox="1"/>
          <p:nvPr/>
        </p:nvSpPr>
        <p:spPr>
          <a:xfrm>
            <a:off x="2401861" y="2117969"/>
            <a:ext cx="898272" cy="338554"/>
          </a:xfrm>
          <a:prstGeom prst="rect">
            <a:avLst/>
          </a:prstGeom>
          <a:noFill/>
        </p:spPr>
        <p:txBody>
          <a:bodyPr wrap="square" rtlCol="0">
            <a:spAutoFit/>
          </a:bodyPr>
          <a:lstStyle/>
          <a:p>
            <a:r>
              <a:rPr lang="en-GB" sz="800" dirty="0">
                <a:solidFill>
                  <a:schemeClr val="bg1"/>
                </a:solidFill>
              </a:rPr>
              <a:t>BER Approved  </a:t>
            </a:r>
          </a:p>
          <a:p>
            <a:r>
              <a:rPr lang="en-GB" sz="800" dirty="0">
                <a:solidFill>
                  <a:schemeClr val="bg1"/>
                </a:solidFill>
              </a:rPr>
              <a:t>Dec ChMC</a:t>
            </a:r>
          </a:p>
        </p:txBody>
      </p:sp>
    </p:spTree>
    <p:extLst>
      <p:ext uri="{BB962C8B-B14F-4D97-AF65-F5344CB8AC3E}">
        <p14:creationId xmlns:p14="http://schemas.microsoft.com/office/powerpoint/2010/main" val="650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C73B39C-CBC9-4A5E-8E2F-8A8C75D4532D}"/>
              </a:ext>
            </a:extLst>
          </p:cNvPr>
          <p:cNvGraphicFramePr>
            <a:graphicFrameLocks noGrp="1"/>
          </p:cNvGraphicFramePr>
          <p:nvPr>
            <p:extLst>
              <p:ext uri="{D42A27DB-BD31-4B8C-83A1-F6EECF244321}">
                <p14:modId xmlns:p14="http://schemas.microsoft.com/office/powerpoint/2010/main" val="217534680"/>
              </p:ext>
            </p:extLst>
          </p:nvPr>
        </p:nvGraphicFramePr>
        <p:xfrm>
          <a:off x="143338" y="751254"/>
          <a:ext cx="11905323" cy="5520859"/>
        </p:xfrm>
        <a:graphic>
          <a:graphicData uri="http://schemas.openxmlformats.org/drawingml/2006/table">
            <a:tbl>
              <a:tblPr/>
              <a:tblGrid>
                <a:gridCol w="771062">
                  <a:extLst>
                    <a:ext uri="{9D8B030D-6E8A-4147-A177-3AD203B41FA5}">
                      <a16:colId xmlns:a16="http://schemas.microsoft.com/office/drawing/2014/main" val="594677324"/>
                    </a:ext>
                  </a:extLst>
                </a:gridCol>
                <a:gridCol w="467833">
                  <a:extLst>
                    <a:ext uri="{9D8B030D-6E8A-4147-A177-3AD203B41FA5}">
                      <a16:colId xmlns:a16="http://schemas.microsoft.com/office/drawing/2014/main" val="1212485833"/>
                    </a:ext>
                  </a:extLst>
                </a:gridCol>
                <a:gridCol w="5332892">
                  <a:extLst>
                    <a:ext uri="{9D8B030D-6E8A-4147-A177-3AD203B41FA5}">
                      <a16:colId xmlns:a16="http://schemas.microsoft.com/office/drawing/2014/main" val="2588561940"/>
                    </a:ext>
                  </a:extLst>
                </a:gridCol>
                <a:gridCol w="1457325">
                  <a:extLst>
                    <a:ext uri="{9D8B030D-6E8A-4147-A177-3AD203B41FA5}">
                      <a16:colId xmlns:a16="http://schemas.microsoft.com/office/drawing/2014/main" val="20003"/>
                    </a:ext>
                  </a:extLst>
                </a:gridCol>
                <a:gridCol w="1362075">
                  <a:extLst>
                    <a:ext uri="{9D8B030D-6E8A-4147-A177-3AD203B41FA5}">
                      <a16:colId xmlns:a16="http://schemas.microsoft.com/office/drawing/2014/main" val="198435945"/>
                    </a:ext>
                  </a:extLst>
                </a:gridCol>
                <a:gridCol w="1042035">
                  <a:extLst>
                    <a:ext uri="{9D8B030D-6E8A-4147-A177-3AD203B41FA5}">
                      <a16:colId xmlns:a16="http://schemas.microsoft.com/office/drawing/2014/main" val="2619778090"/>
                    </a:ext>
                  </a:extLst>
                </a:gridCol>
                <a:gridCol w="1472101">
                  <a:extLst>
                    <a:ext uri="{9D8B030D-6E8A-4147-A177-3AD203B41FA5}">
                      <a16:colId xmlns:a16="http://schemas.microsoft.com/office/drawing/2014/main" val="1022559495"/>
                    </a:ext>
                  </a:extLst>
                </a:gridCol>
              </a:tblGrid>
              <a:tr h="402061">
                <a:tc>
                  <a:txBody>
                    <a:bodyPr/>
                    <a:lstStyle/>
                    <a:p>
                      <a:pPr algn="ctr" fontAlgn="ctr"/>
                      <a:r>
                        <a:rPr lang="en-GB" sz="900" b="1" i="0" u="none" strike="noStrike" dirty="0">
                          <a:solidFill>
                            <a:srgbClr val="FFFFFF"/>
                          </a:solidFill>
                          <a:effectLst/>
                          <a:latin typeface="+mn-lt"/>
                        </a:rPr>
                        <a:t>Confirmed Release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XRN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Change Title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Current Status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UK Link Release Date </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Complexity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Finance </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915720419"/>
                  </a:ext>
                </a:extLst>
              </a:tr>
              <a:tr h="284814">
                <a:tc rowSpan="7">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a:solidFill>
                            <a:schemeClr val="tx1"/>
                          </a:solidFill>
                          <a:effectLst/>
                          <a:latin typeface="+mn-lt"/>
                          <a:ea typeface="+mn-ea"/>
                          <a:cs typeface="+mn-cs"/>
                        </a:rPr>
                        <a:t>Jun 2020</a:t>
                      </a:r>
                    </a:p>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4865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Amendment to Treatment and Reporting of CYCL Reads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mn-lt"/>
                        </a:rPr>
                        <a:t>In Delivery</a:t>
                      </a:r>
                      <a:r>
                        <a:rPr lang="en-US" sz="900" b="0" i="0" u="none" strike="noStrike" baseline="0" dirty="0">
                          <a:solidFill>
                            <a:schemeClr val="tx1"/>
                          </a:solidFill>
                          <a:effectLst/>
                          <a:latin typeface="+mn-lt"/>
                        </a:rPr>
                        <a:t> </a:t>
                      </a:r>
                      <a:endParaRPr lang="en-US" sz="900" b="0" i="0" u="none" strike="noStrike" dirty="0">
                        <a:solidFill>
                          <a:schemeClr val="tx1"/>
                        </a:solidFill>
                        <a:effectLst/>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June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Small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Shipper / 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284814">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4772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Composite Weather Variable (CWV) Improvements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June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X-Large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Shipper / 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194545">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4930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900" b="0" i="0" u="none" strike="noStrike" kern="1200" dirty="0">
                          <a:solidFill>
                            <a:schemeClr val="tx1"/>
                          </a:solidFill>
                          <a:effectLst/>
                          <a:latin typeface="+mn-lt"/>
                          <a:ea typeface="+mn-ea"/>
                          <a:cs typeface="+mn-cs"/>
                        </a:rPr>
                        <a:t>Requirement to Inform Shipper of Meter Link Code Change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June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Small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349584">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4932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Improvements to the quality of the Conversion Factor values held on the Supply Point Register (</a:t>
                      </a:r>
                      <a:r>
                        <a:rPr lang="en-US" sz="900" b="1" i="0" u="none" strike="noStrike" kern="1200" dirty="0">
                          <a:solidFill>
                            <a:schemeClr val="tx1"/>
                          </a:solidFill>
                          <a:effectLst/>
                          <a:latin typeface="+mn-lt"/>
                          <a:ea typeface="+mn-ea"/>
                          <a:cs typeface="+mn-cs"/>
                        </a:rPr>
                        <a:t>MOD0681S</a:t>
                      </a:r>
                      <a:r>
                        <a:rPr lang="en-US" sz="900" b="0" i="0" u="none" strike="noStrike" kern="1200" dirty="0">
                          <a:solidFill>
                            <a:schemeClr val="tx1"/>
                          </a:solidFill>
                          <a:effectLst/>
                          <a:latin typeface="+mn-lt"/>
                          <a:ea typeface="+mn-ea"/>
                          <a:cs typeface="+mn-cs"/>
                        </a:rPr>
                        <a: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June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Medium</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900" b="0" i="0" u="none" strike="noStrike" dirty="0">
                          <a:solidFill>
                            <a:schemeClr val="tx1"/>
                          </a:solidFill>
                          <a:effectLst/>
                          <a:latin typeface="+mn-lt"/>
                        </a:rPr>
                        <a:t>Shipper / 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303803">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4850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Notification of Customer Contact Details to Transporters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June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X-Large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IGT / 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4"/>
                  </a:ext>
                </a:extLst>
              </a:tr>
              <a:tr h="349584">
                <a:tc vMerge="1">
                  <a:txBody>
                    <a:bodyPr/>
                    <a:lstStyle/>
                    <a:p>
                      <a:pPr marL="0" algn="ctr" defTabSz="914400" rtl="0" eaLnBrk="1" fontAlgn="ctr" latinLnBrk="0" hangingPunct="1"/>
                      <a:endParaRPr lang="en-GB" sz="7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4888</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Removing</a:t>
                      </a:r>
                      <a:r>
                        <a:rPr lang="en-US" sz="900" b="0" i="0" u="none" strike="noStrike" kern="1200" baseline="0" dirty="0">
                          <a:solidFill>
                            <a:schemeClr val="tx1"/>
                          </a:solidFill>
                          <a:effectLst/>
                          <a:latin typeface="+mn-lt"/>
                          <a:ea typeface="+mn-ea"/>
                          <a:cs typeface="+mn-cs"/>
                        </a:rPr>
                        <a:t> Duplicate Address Update Validation for IGT Supply Meter Points via Contact Management Service (CMS)</a:t>
                      </a:r>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June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Medium</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IGT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5"/>
                  </a:ext>
                </a:extLst>
              </a:tr>
              <a:tr h="276966">
                <a:tc vMerge="1">
                  <a:txBody>
                    <a:bodyPr/>
                    <a:lstStyle/>
                    <a:p>
                      <a:pPr marL="0" algn="ctr" defTabSz="914400" rtl="0" eaLnBrk="1" fontAlgn="ctr" latinLnBrk="0" hangingPunct="1"/>
                      <a:endParaRPr lang="en-GB" sz="8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4780b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900" b="0" i="0" u="none" strike="noStrike" kern="1200" dirty="0">
                          <a:solidFill>
                            <a:srgbClr val="000000"/>
                          </a:solidFill>
                          <a:effectLst/>
                          <a:latin typeface="+mn-lt"/>
                          <a:ea typeface="+mn-ea"/>
                          <a:cs typeface="+mn-cs"/>
                        </a:rPr>
                        <a:t>MAP ID Part 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June 2020</a:t>
                      </a:r>
                      <a:endParaRPr lang="en-GB" sz="900" b="0" i="0" u="sng" strike="sngStrike" kern="1200" dirty="0">
                        <a:solidFill>
                          <a:srgbClr val="FF0000"/>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kern="1200" dirty="0">
                          <a:solidFill>
                            <a:schemeClr val="tx1"/>
                          </a:solidFill>
                          <a:latin typeface="+mn-lt"/>
                          <a:ea typeface="+mn-ea"/>
                          <a:cs typeface="Calibri" panose="020F0502020204030204" pitchFamily="34" charset="0"/>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291073">
                <a:tc rowSpan="2">
                  <a:txBody>
                    <a:bodyPr/>
                    <a:lstStyle/>
                    <a:p>
                      <a:pPr marL="0" algn="ctr" defTabSz="914400" rtl="0" eaLnBrk="1" fontAlgn="ctr" latinLnBrk="0" hangingPunct="1"/>
                      <a:r>
                        <a:rPr lang="en-GB" sz="900" b="1" i="0" u="none" strike="noStrike" kern="1200" dirty="0">
                          <a:solidFill>
                            <a:schemeClr val="tx1"/>
                          </a:solidFill>
                          <a:effectLst/>
                          <a:latin typeface="+mn-lt"/>
                          <a:ea typeface="+mn-ea"/>
                          <a:cs typeface="+mn-cs"/>
                        </a:rPr>
                        <a:t>CSSC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4780c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GB" sz="900" b="0" i="0" u="none" strike="noStrike" kern="1200" dirty="0">
                          <a:solidFill>
                            <a:srgbClr val="000000"/>
                          </a:solidFill>
                          <a:effectLst/>
                          <a:latin typeface="+mn-lt"/>
                          <a:ea typeface="+mn-ea"/>
                          <a:cs typeface="+mn-cs"/>
                        </a:rPr>
                        <a:t>MAP ID Part 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ea typeface="+mn-ea"/>
                          <a:cs typeface="+mn-cs"/>
                        </a:rPr>
                        <a:t>In Capture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tbc - June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kern="1200" dirty="0">
                          <a:solidFill>
                            <a:schemeClr val="tx1"/>
                          </a:solidFill>
                          <a:latin typeface="+mn-lt"/>
                          <a:ea typeface="+mn-ea"/>
                          <a:cs typeface="Calibri" panose="020F0502020204030204" pitchFamily="34" charset="0"/>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81919013"/>
                  </a:ext>
                </a:extLst>
              </a:tr>
              <a:tr h="291073">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4627</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GB" sz="900" b="0" i="0" u="none" strike="noStrike" kern="1200" dirty="0">
                          <a:solidFill>
                            <a:srgbClr val="000000"/>
                          </a:solidFill>
                          <a:effectLst/>
                          <a:latin typeface="+mn-lt"/>
                          <a:ea typeface="+mn-ea"/>
                          <a:cs typeface="+mn-cs"/>
                        </a:rPr>
                        <a:t>Consequential Central Switching Services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rgbClr val="000000"/>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tbc 2022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rgbClr val="000000"/>
                          </a:solidFill>
                          <a:effectLst/>
                          <a:latin typeface="+mn-lt"/>
                          <a:ea typeface="+mn-ea"/>
                          <a:cs typeface="+mn-cs"/>
                        </a:rPr>
                        <a:t>N/A</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kern="1200" dirty="0">
                          <a:solidFill>
                            <a:schemeClr val="tx1"/>
                          </a:solidFill>
                          <a:latin typeface="+mn-lt"/>
                          <a:ea typeface="+mn-ea"/>
                          <a:cs typeface="Calibri" panose="020F0502020204030204" pitchFamily="34" charset="0"/>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268093">
                <a:tc>
                  <a:txBody>
                    <a:bodyPr/>
                    <a:lstStyle/>
                    <a:p>
                      <a:pPr marL="0" algn="ctr" defTabSz="914400" rtl="0" eaLnBrk="1" fontAlgn="ctr" latinLnBrk="0" hangingPunct="1"/>
                      <a:r>
                        <a:rPr lang="en-GB" sz="900" b="1" i="0" u="none" strike="noStrike" kern="1200" dirty="0">
                          <a:solidFill>
                            <a:schemeClr val="tx1"/>
                          </a:solidFill>
                          <a:effectLst/>
                          <a:latin typeface="+mn-lt"/>
                          <a:ea typeface="+mn-ea"/>
                          <a:cs typeface="+mn-cs"/>
                        </a:rPr>
                        <a:t>Retro</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dirty="0"/>
                        <a:t>4914</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900" dirty="0"/>
                        <a:t>Retro Proof of Concept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Standalone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z="900" b="0" i="0" dirty="0"/>
                        <a:t>N/A</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97447">
                <a:tc rowSpan="4">
                  <a:txBody>
                    <a:bodyPr/>
                    <a:lstStyle/>
                    <a:p>
                      <a:pPr marL="0" algn="ctr" defTabSz="914400" rtl="0" eaLnBrk="1" fontAlgn="ctr" latinLnBrk="0" hangingPunct="1"/>
                      <a:r>
                        <a:rPr lang="en-GB" sz="900" b="1" i="0" u="none" strike="noStrike" kern="1200" dirty="0">
                          <a:solidFill>
                            <a:schemeClr val="tx1"/>
                          </a:solidFill>
                          <a:effectLst/>
                          <a:latin typeface="+mn-lt"/>
                          <a:ea typeface="+mn-ea"/>
                          <a:cs typeface="+mn-cs"/>
                        </a:rPr>
                        <a:t>Nov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dirty="0"/>
                        <a:t>5014</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900" dirty="0"/>
                        <a:t>Hydeploy Live Trial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Nov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z="900" b="0" i="0" dirty="0"/>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Northern/DN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2683201"/>
                  </a:ext>
                </a:extLst>
              </a:tr>
              <a:tr h="479999">
                <a:tc vMerge="1">
                  <a:txBody>
                    <a:bodyPr/>
                    <a:lstStyle/>
                    <a:p>
                      <a:pPr marL="0" algn="ctr" defTabSz="914400" rtl="0" eaLnBrk="1" fontAlgn="ctr" latinLnBrk="0" hangingPunct="1"/>
                      <a:endParaRPr lang="en-GB" sz="10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GB" sz="900" dirty="0"/>
                        <a:t>4897/ 4899</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900" dirty="0"/>
                        <a:t>Contact details – resolution of deleted contact details and PSR data at change of shipper event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Nov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z="900" b="0" i="0" dirty="0"/>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0508332"/>
                  </a:ext>
                </a:extLst>
              </a:tr>
              <a:tr h="239339">
                <a:tc vMerge="1">
                  <a:txBody>
                    <a:bodyPr/>
                    <a:lstStyle/>
                    <a:p>
                      <a:pPr marL="0" algn="ctr" defTabSz="914400" rtl="0" eaLnBrk="1" fontAlgn="ctr" latinLnBrk="0" hangingPunct="1"/>
                      <a:endParaRPr lang="en-GB" sz="10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GB" sz="900" dirty="0"/>
                        <a:t>4801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900" dirty="0"/>
                        <a:t>Additional info into DES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Nov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z="900" b="0" i="0" dirty="0"/>
                        <a:t>Medium</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485088"/>
                  </a:ext>
                </a:extLst>
              </a:tr>
              <a:tr h="380419">
                <a:tc vMerge="1">
                  <a:txBody>
                    <a:bodyPr/>
                    <a:lstStyle/>
                    <a:p>
                      <a:pPr marL="0" algn="ctr" defTabSz="914400" rtl="0" eaLnBrk="1" fontAlgn="ctr" latinLnBrk="0" hangingPunct="1"/>
                      <a:endParaRPr lang="en-GB" sz="1000" b="1" i="0" u="none" strike="noStrike" kern="1200" dirty="0">
                        <a:solidFill>
                          <a:srgbClr val="FFFFFF"/>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GB" sz="900" dirty="0"/>
                        <a:t>4871b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GB" sz="900" dirty="0"/>
                        <a:t>Ratchet regime changes part B</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Nov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z="900" b="0" i="0" dirty="0"/>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788186"/>
                  </a:ext>
                </a:extLst>
              </a:tr>
              <a:tr h="380419">
                <a:tc rowSpan="2">
                  <a:txBody>
                    <a:bodyPr/>
                    <a:lstStyle/>
                    <a:p>
                      <a:pPr marL="0" algn="ctr" defTabSz="914400" rtl="0" eaLnBrk="1" fontAlgn="ctr" latinLnBrk="0" hangingPunct="1"/>
                      <a:r>
                        <a:rPr lang="en-GB" sz="900" b="1" i="0" u="none" strike="noStrike" kern="1200" dirty="0">
                          <a:solidFill>
                            <a:schemeClr val="tx1"/>
                          </a:solidFill>
                          <a:effectLst/>
                          <a:latin typeface="+mn-lt"/>
                          <a:ea typeface="+mn-ea"/>
                          <a:cs typeface="+mn-cs"/>
                        </a:rPr>
                        <a:t>MiR Drop 8</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dirty="0"/>
                        <a:t>5181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900" dirty="0"/>
                        <a:t>Acceptance of consumption adjustments where meter point moved after meter set to dead</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Nov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z="900" b="0" i="0" dirty="0"/>
                        <a:t>Small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MiR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363663"/>
                  </a:ext>
                </a:extLst>
              </a:tr>
              <a:tr h="380419">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dirty="0"/>
                        <a:t>5118 / 5174</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900" dirty="0"/>
                        <a:t>Service sustaining activity – Change how actual MR data is populated in UK Link / </a:t>
                      </a:r>
                      <a:r>
                        <a:rPr lang="en-GB" sz="900" kern="1200" dirty="0">
                          <a:solidFill>
                            <a:schemeClr val="tx1"/>
                          </a:solidFill>
                          <a:effectLst/>
                          <a:latin typeface="+mn-lt"/>
                          <a:ea typeface="+mn-ea"/>
                          <a:cs typeface="+mn-cs"/>
                        </a:rPr>
                        <a:t>Agreed FINT Replacement Reads Incorrectly Triggering Rolling AQ Calculation</a:t>
                      </a:r>
                      <a:endParaRPr lang="en-GB" sz="900" dirty="0"/>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Nov 2020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z="900" b="0" i="0" dirty="0"/>
                        <a:t>Small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900" b="0" i="0" dirty="0"/>
                        <a:t>MiR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432419"/>
                  </a:ext>
                </a:extLst>
              </a:tr>
            </a:tbl>
          </a:graphicData>
        </a:graphic>
      </p:graphicFrame>
      <p:sp>
        <p:nvSpPr>
          <p:cNvPr id="6" name="Title 1">
            <a:extLst>
              <a:ext uri="{FF2B5EF4-FFF2-40B4-BE49-F238E27FC236}">
                <a16:creationId xmlns:a16="http://schemas.microsoft.com/office/drawing/2014/main" id="{AAB7F775-B62D-4B10-B2D6-35D8917FF020}"/>
              </a:ext>
            </a:extLst>
          </p:cNvPr>
          <p:cNvSpPr>
            <a:spLocks noGrp="1"/>
          </p:cNvSpPr>
          <p:nvPr>
            <p:ph type="title"/>
          </p:nvPr>
        </p:nvSpPr>
        <p:spPr>
          <a:xfrm>
            <a:off x="37772" y="244549"/>
            <a:ext cx="11584517" cy="308344"/>
          </a:xfrm>
        </p:spPr>
        <p:txBody>
          <a:bodyPr>
            <a:normAutofit fontScale="90000"/>
          </a:bodyPr>
          <a:lstStyle/>
          <a:p>
            <a:r>
              <a:rPr lang="en-GB" sz="3200" dirty="0"/>
              <a:t>UK Link Allocated Changes – In Delivery</a:t>
            </a:r>
          </a:p>
        </p:txBody>
      </p:sp>
    </p:spTree>
    <p:extLst>
      <p:ext uri="{BB962C8B-B14F-4D97-AF65-F5344CB8AC3E}">
        <p14:creationId xmlns:p14="http://schemas.microsoft.com/office/powerpoint/2010/main" val="15638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C8FD0-A1E3-42BD-85DF-F633B83F79D9}"/>
              </a:ext>
            </a:extLst>
          </p:cNvPr>
          <p:cNvSpPr>
            <a:spLocks noGrp="1"/>
          </p:cNvSpPr>
          <p:nvPr>
            <p:ph type="title"/>
          </p:nvPr>
        </p:nvSpPr>
        <p:spPr>
          <a:xfrm>
            <a:off x="609599" y="0"/>
            <a:ext cx="10972800" cy="850107"/>
          </a:xfrm>
        </p:spPr>
        <p:txBody>
          <a:bodyPr>
            <a:normAutofit/>
          </a:bodyPr>
          <a:lstStyle/>
          <a:p>
            <a:r>
              <a:rPr lang="en-GB" sz="2900" dirty="0"/>
              <a:t>UK Link Allocated Change - Continued</a:t>
            </a:r>
          </a:p>
        </p:txBody>
      </p:sp>
      <p:graphicFrame>
        <p:nvGraphicFramePr>
          <p:cNvPr id="4" name="Table 3">
            <a:extLst>
              <a:ext uri="{FF2B5EF4-FFF2-40B4-BE49-F238E27FC236}">
                <a16:creationId xmlns:a16="http://schemas.microsoft.com/office/drawing/2014/main" id="{A8EFEF5F-43E0-4D2F-8C98-415825738A8D}"/>
              </a:ext>
            </a:extLst>
          </p:cNvPr>
          <p:cNvGraphicFramePr>
            <a:graphicFrameLocks noGrp="1"/>
          </p:cNvGraphicFramePr>
          <p:nvPr>
            <p:extLst>
              <p:ext uri="{D42A27DB-BD31-4B8C-83A1-F6EECF244321}">
                <p14:modId xmlns:p14="http://schemas.microsoft.com/office/powerpoint/2010/main" val="3032448584"/>
              </p:ext>
            </p:extLst>
          </p:nvPr>
        </p:nvGraphicFramePr>
        <p:xfrm>
          <a:off x="143338" y="712894"/>
          <a:ext cx="11905323" cy="4247511"/>
        </p:xfrm>
        <a:graphic>
          <a:graphicData uri="http://schemas.openxmlformats.org/drawingml/2006/table">
            <a:tbl>
              <a:tblPr/>
              <a:tblGrid>
                <a:gridCol w="771062">
                  <a:extLst>
                    <a:ext uri="{9D8B030D-6E8A-4147-A177-3AD203B41FA5}">
                      <a16:colId xmlns:a16="http://schemas.microsoft.com/office/drawing/2014/main" val="3610882516"/>
                    </a:ext>
                  </a:extLst>
                </a:gridCol>
                <a:gridCol w="467833">
                  <a:extLst>
                    <a:ext uri="{9D8B030D-6E8A-4147-A177-3AD203B41FA5}">
                      <a16:colId xmlns:a16="http://schemas.microsoft.com/office/drawing/2014/main" val="382514539"/>
                    </a:ext>
                  </a:extLst>
                </a:gridCol>
                <a:gridCol w="5619457">
                  <a:extLst>
                    <a:ext uri="{9D8B030D-6E8A-4147-A177-3AD203B41FA5}">
                      <a16:colId xmlns:a16="http://schemas.microsoft.com/office/drawing/2014/main" val="2159685248"/>
                    </a:ext>
                  </a:extLst>
                </a:gridCol>
                <a:gridCol w="1170760">
                  <a:extLst>
                    <a:ext uri="{9D8B030D-6E8A-4147-A177-3AD203B41FA5}">
                      <a16:colId xmlns:a16="http://schemas.microsoft.com/office/drawing/2014/main" val="499347514"/>
                    </a:ext>
                  </a:extLst>
                </a:gridCol>
                <a:gridCol w="1362075">
                  <a:extLst>
                    <a:ext uri="{9D8B030D-6E8A-4147-A177-3AD203B41FA5}">
                      <a16:colId xmlns:a16="http://schemas.microsoft.com/office/drawing/2014/main" val="698985440"/>
                    </a:ext>
                  </a:extLst>
                </a:gridCol>
                <a:gridCol w="1042035">
                  <a:extLst>
                    <a:ext uri="{9D8B030D-6E8A-4147-A177-3AD203B41FA5}">
                      <a16:colId xmlns:a16="http://schemas.microsoft.com/office/drawing/2014/main" val="4100469914"/>
                    </a:ext>
                  </a:extLst>
                </a:gridCol>
                <a:gridCol w="1472101">
                  <a:extLst>
                    <a:ext uri="{9D8B030D-6E8A-4147-A177-3AD203B41FA5}">
                      <a16:colId xmlns:a16="http://schemas.microsoft.com/office/drawing/2014/main" val="1026947303"/>
                    </a:ext>
                  </a:extLst>
                </a:gridCol>
              </a:tblGrid>
              <a:tr h="402061">
                <a:tc>
                  <a:txBody>
                    <a:bodyPr/>
                    <a:lstStyle/>
                    <a:p>
                      <a:pPr algn="ctr" fontAlgn="ctr"/>
                      <a:r>
                        <a:rPr lang="en-GB" sz="900" b="1" i="0" u="none" strike="noStrike" dirty="0">
                          <a:solidFill>
                            <a:srgbClr val="FFFFFF"/>
                          </a:solidFill>
                          <a:effectLst/>
                          <a:latin typeface="+mn-lt"/>
                        </a:rPr>
                        <a:t>Confirmed Release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XRN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Change Title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Current Status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UK Link Release Date </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Complexity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rgbClr val="FFFFFF"/>
                          </a:solidFill>
                          <a:effectLst/>
                          <a:latin typeface="+mn-lt"/>
                        </a:rPr>
                        <a:t>Finance </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551453457"/>
                  </a:ext>
                </a:extLst>
              </a:tr>
              <a:tr h="33343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mn-lt"/>
                          <a:ea typeface="+mn-ea"/>
                          <a:cs typeface="+mn-cs"/>
                        </a:rPr>
                        <a:t>June 2021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5093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900" b="1" i="0" u="none" strike="noStrike" kern="1200" dirty="0">
                          <a:solidFill>
                            <a:schemeClr val="tx1"/>
                          </a:solidFill>
                          <a:effectLst/>
                          <a:latin typeface="+mn-lt"/>
                          <a:ea typeface="+mn-ea"/>
                          <a:cs typeface="+mn-cs"/>
                        </a:rPr>
                        <a:t>MOD0711</a:t>
                      </a:r>
                      <a:r>
                        <a:rPr lang="en-GB" sz="900" b="0" i="0" u="none" strike="noStrike" kern="1200" dirty="0">
                          <a:solidFill>
                            <a:schemeClr val="tx1"/>
                          </a:solidFill>
                          <a:effectLst/>
                          <a:latin typeface="+mn-lt"/>
                          <a:ea typeface="+mn-ea"/>
                          <a:cs typeface="+mn-cs"/>
                        </a:rPr>
                        <a:t> – Update of AUG Table to reflect new EUC bands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June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X-Large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6805665"/>
                  </a:ext>
                </a:extLst>
              </a:tr>
              <a:tr h="349584">
                <a:tc rowSpan="2">
                  <a:txBody>
                    <a:bodyPr/>
                    <a:lstStyle/>
                    <a:p>
                      <a:pPr marL="0" algn="ctr" defTabSz="914400" rtl="0" eaLnBrk="1" fontAlgn="ctr" latinLnBrk="0" hangingPunct="1"/>
                      <a:r>
                        <a:rPr lang="en-GB" sz="900" b="1" i="0" u="none" strike="noStrike" kern="1200" dirty="0">
                          <a:solidFill>
                            <a:schemeClr val="tx1"/>
                          </a:solidFill>
                          <a:effectLst/>
                          <a:latin typeface="+mn-lt"/>
                          <a:ea typeface="+mn-ea"/>
                          <a:cs typeface="+mn-cs"/>
                        </a:rPr>
                        <a:t>MiR Drop 9</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5080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Failure to Supply Gas (FSG/GSOP1) – System Changes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Small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900" b="0" i="0" u="none" strike="noStrike" dirty="0">
                          <a:solidFill>
                            <a:schemeClr val="tx1"/>
                          </a:solidFill>
                          <a:effectLst/>
                          <a:latin typeface="+mn-lt"/>
                        </a:rPr>
                        <a:t>MiR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75530057"/>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5135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DNO and NTS Invoices to Shippers and DNs VAT compliance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sz="900" b="0" i="0" u="none" strike="noStrike" kern="1200" dirty="0">
                          <a:solidFill>
                            <a:schemeClr val="tx1"/>
                          </a:solidFill>
                          <a:effectLst/>
                          <a:latin typeface="+mn-lt"/>
                          <a:ea typeface="+mn-ea"/>
                          <a:cs typeface="+mn-cs"/>
                        </a:rPr>
                        <a:t>In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Small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900" b="0" i="0" u="none" strike="noStrike" dirty="0">
                          <a:solidFill>
                            <a:schemeClr val="tx1"/>
                          </a:solidFill>
                          <a:effectLst/>
                          <a:latin typeface="+mn-lt"/>
                        </a:rPr>
                        <a:t>MiR Delivery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54070487"/>
                  </a:ext>
                </a:extLst>
              </a:tr>
              <a:tr h="349584">
                <a:tc rowSpan="8">
                  <a:txBody>
                    <a:bodyPr/>
                    <a:lstStyle/>
                    <a:p>
                      <a:pPr marL="0" algn="ctr" defTabSz="914400" rtl="0" eaLnBrk="1" fontAlgn="ctr" latinLnBrk="0" hangingPunct="1"/>
                      <a:r>
                        <a:rPr lang="en-GB" sz="900" b="1" i="0" u="none" strike="noStrike" kern="1200" dirty="0">
                          <a:solidFill>
                            <a:schemeClr val="tx1"/>
                          </a:solidFill>
                          <a:effectLst/>
                          <a:latin typeface="+mn-lt"/>
                          <a:ea typeface="+mn-ea"/>
                          <a:cs typeface="+mn-cs"/>
                        </a:rPr>
                        <a:t>Nov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4941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1" i="0" u="none" strike="noStrike" kern="1200" dirty="0">
                          <a:solidFill>
                            <a:schemeClr val="tx1"/>
                          </a:solidFill>
                          <a:effectLst/>
                          <a:latin typeface="+mn-lt"/>
                          <a:ea typeface="+mn-ea"/>
                          <a:cs typeface="+mn-cs"/>
                        </a:rPr>
                        <a:t>MOD0692</a:t>
                      </a:r>
                      <a:r>
                        <a:rPr lang="en-US" sz="900" b="0" i="0" u="none" strike="noStrike" kern="1200" dirty="0">
                          <a:solidFill>
                            <a:schemeClr val="tx1"/>
                          </a:solidFill>
                          <a:effectLst/>
                          <a:latin typeface="+mn-lt"/>
                          <a:ea typeface="+mn-ea"/>
                          <a:cs typeface="+mn-cs"/>
                        </a:rPr>
                        <a:t> – Auto updates to meter read frequency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US" sz="900" b="0" i="0" u="none" strike="noStrike" kern="1200" dirty="0">
                          <a:solidFill>
                            <a:schemeClr val="tx1"/>
                          </a:solidFill>
                          <a:effectLst/>
                          <a:latin typeface="+mn-lt"/>
                          <a:ea typeface="+mn-ea"/>
                          <a:cs typeface="+mn-cs"/>
                        </a:rPr>
                        <a:t>Solution Approved</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900" b="0" i="0" u="none" strike="noStrike" dirty="0">
                          <a:solidFill>
                            <a:schemeClr val="tx1"/>
                          </a:solidFill>
                          <a:effectLst/>
                          <a:latin typeface="+mn-lt"/>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87748012"/>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5007</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r>
                        <a:rPr lang="en-US" sz="900" b="0" i="0" u="none" strike="noStrike" kern="1200" dirty="0">
                          <a:solidFill>
                            <a:schemeClr val="tx1"/>
                          </a:solidFill>
                          <a:effectLst/>
                          <a:latin typeface="+mn-lt"/>
                          <a:ea typeface="+mn-ea"/>
                          <a:cs typeface="+mn-cs"/>
                        </a:rPr>
                        <a:t>Enhancement to reconciliation process where prevailing volume is zero</a:t>
                      </a:r>
                      <a:endParaRPr lang="en-GB"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HLSO</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DN / 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82382164"/>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5072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r>
                        <a:rPr lang="en-US" sz="900" b="0" i="0" u="none" strike="noStrike" kern="1200" dirty="0">
                          <a:solidFill>
                            <a:schemeClr val="tx1"/>
                          </a:solidFill>
                          <a:effectLst/>
                          <a:latin typeface="+mn-lt"/>
                          <a:ea typeface="+mn-ea"/>
                          <a:cs typeface="+mn-cs"/>
                        </a:rPr>
                        <a:t>Application and derivation of TTZ indicator and calculation of volume and energy (all classes)</a:t>
                      </a:r>
                      <a:endParaRPr lang="en-GB"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HLSO</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27791819"/>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5091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a:r>
                        <a:rPr lang="en-US" sz="900" b="0" i="0" u="none" strike="noStrike" kern="1200" dirty="0">
                          <a:solidFill>
                            <a:schemeClr val="tx1"/>
                          </a:solidFill>
                          <a:effectLst/>
                          <a:latin typeface="+mn-lt"/>
                          <a:ea typeface="+mn-ea"/>
                          <a:cs typeface="+mn-cs"/>
                        </a:rPr>
                        <a:t>Deferral of creation of class change reads at transfer of ownership</a:t>
                      </a:r>
                      <a:endParaRPr lang="en-GB"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Solution Approval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a:r>
                        <a:rPr lang="en-GB" sz="900" b="0" i="0" u="none" strike="noStrike" kern="1200" dirty="0">
                          <a:solidFill>
                            <a:schemeClr val="tx1"/>
                          </a:solidFill>
                          <a:effectLst/>
                          <a:latin typeface="+mn-lt"/>
                          <a:ea typeface="+mn-ea"/>
                          <a:cs typeface="+mn-cs"/>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14066070"/>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5142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New allowable values for DCC service flag in DXI file from DCC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Solution Approved</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900" b="0" i="0" u="none" strike="noStrike" dirty="0">
                          <a:solidFill>
                            <a:schemeClr val="tx1"/>
                          </a:solidFill>
                          <a:effectLst/>
                          <a:latin typeface="+mn-lt"/>
                        </a:rPr>
                        <a:t>DN / IGT / 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52517421"/>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5180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Inner tolerance validation for replacement reads and read insertions</a:t>
                      </a:r>
                      <a:endParaRPr lang="en-GB"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Solution Approval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Medium</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03693146"/>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5186</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1" i="0" u="none" strike="noStrike" kern="1200" dirty="0">
                          <a:solidFill>
                            <a:schemeClr val="tx1"/>
                          </a:solidFill>
                          <a:effectLst/>
                          <a:latin typeface="+mn-lt"/>
                          <a:ea typeface="+mn-ea"/>
                          <a:cs typeface="+mn-cs"/>
                        </a:rPr>
                        <a:t>MOD0701</a:t>
                      </a:r>
                      <a:r>
                        <a:rPr lang="en-US" sz="900" b="0" i="0" u="none" strike="noStrike" kern="1200" dirty="0">
                          <a:solidFill>
                            <a:schemeClr val="tx1"/>
                          </a:solidFill>
                          <a:effectLst/>
                          <a:latin typeface="+mn-lt"/>
                          <a:ea typeface="+mn-ea"/>
                          <a:cs typeface="+mn-cs"/>
                        </a:rPr>
                        <a:t> – Aligning capacity booking under the UNC and arrangements set out in relevant NExAs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Solution Approval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Large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900" b="0" i="0" u="none" strike="noStrike" dirty="0">
                          <a:solidFill>
                            <a:schemeClr val="tx1"/>
                          </a:solidFill>
                          <a:effectLst/>
                          <a:latin typeface="+mn-lt"/>
                        </a:rPr>
                        <a:t>DNO</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99535355"/>
                  </a:ext>
                </a:extLst>
              </a:tr>
              <a:tr h="349584">
                <a:tc vMerge="1">
                  <a:txBody>
                    <a:bodyPr/>
                    <a:lstStyle/>
                    <a:p>
                      <a:pPr marL="0" algn="ctr" defTabSz="914400" rtl="0" eaLnBrk="1" fontAlgn="ctr" latinLnBrk="0" hangingPunct="1"/>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5187</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914400" rtl="0" eaLnBrk="1" fontAlgn="ctr" latinLnBrk="0" hangingPunct="1"/>
                      <a:r>
                        <a:rPr lang="en-US" sz="900" b="1" i="0" u="none" strike="noStrike" kern="1200" dirty="0">
                          <a:solidFill>
                            <a:schemeClr val="tx1"/>
                          </a:solidFill>
                          <a:effectLst/>
                          <a:latin typeface="+mn-lt"/>
                          <a:ea typeface="+mn-ea"/>
                          <a:cs typeface="+mn-cs"/>
                        </a:rPr>
                        <a:t>MOD0696</a:t>
                      </a:r>
                      <a:r>
                        <a:rPr lang="en-US" sz="900" b="0" i="0" u="none" strike="noStrike" kern="1200" dirty="0">
                          <a:solidFill>
                            <a:schemeClr val="tx1"/>
                          </a:solidFill>
                          <a:effectLst/>
                          <a:latin typeface="+mn-lt"/>
                          <a:ea typeface="+mn-ea"/>
                          <a:cs typeface="+mn-cs"/>
                        </a:rPr>
                        <a:t> – Addressing inequalities between capacity booking under the UNC and arrangements set out in the relevant NExAs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Solution Approval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November 2021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Medium</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GB" sz="900" b="0" i="0" u="none" strike="noStrike" dirty="0">
                          <a:solidFill>
                            <a:schemeClr val="tx1"/>
                          </a:solidFill>
                          <a:effectLst/>
                          <a:latin typeface="+mn-lt"/>
                        </a:rPr>
                        <a:t>DNO</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90133006"/>
                  </a:ext>
                </a:extLst>
              </a:tr>
            </a:tbl>
          </a:graphicData>
        </a:graphic>
      </p:graphicFrame>
      <p:sp>
        <p:nvSpPr>
          <p:cNvPr id="5" name="TextBox 4">
            <a:extLst>
              <a:ext uri="{FF2B5EF4-FFF2-40B4-BE49-F238E27FC236}">
                <a16:creationId xmlns:a16="http://schemas.microsoft.com/office/drawing/2014/main" id="{5D93C603-1C37-4090-A58F-D3ED859B38DE}"/>
              </a:ext>
            </a:extLst>
          </p:cNvPr>
          <p:cNvSpPr txBox="1"/>
          <p:nvPr/>
        </p:nvSpPr>
        <p:spPr>
          <a:xfrm>
            <a:off x="143338" y="5482642"/>
            <a:ext cx="11905322" cy="738664"/>
          </a:xfrm>
          <a:prstGeom prst="rect">
            <a:avLst/>
          </a:prstGeom>
          <a:noFill/>
        </p:spPr>
        <p:txBody>
          <a:bodyPr wrap="square" rtlCol="0">
            <a:spAutoFit/>
          </a:bodyPr>
          <a:lstStyle/>
          <a:p>
            <a:r>
              <a:rPr lang="en-GB" sz="1400" b="1" dirty="0"/>
              <a:t>Nov 2021</a:t>
            </a:r>
          </a:p>
          <a:p>
            <a:r>
              <a:rPr lang="en-GB" sz="1400" dirty="0"/>
              <a:t>Agreed at November </a:t>
            </a:r>
            <a:r>
              <a:rPr lang="en-GB" sz="1400" dirty="0" err="1"/>
              <a:t>eChMC</a:t>
            </a:r>
            <a:r>
              <a:rPr lang="en-GB" sz="1400" dirty="0"/>
              <a:t> to progress through Detailed Design. An informed decision on delivery will be made at the end of this phase once the impacts to CSS for each change are known.  XRNs 5186 and 5187 may be descoped from the release (subject to vote).</a:t>
            </a:r>
          </a:p>
        </p:txBody>
      </p:sp>
    </p:spTree>
    <p:extLst>
      <p:ext uri="{BB962C8B-B14F-4D97-AF65-F5344CB8AC3E}">
        <p14:creationId xmlns:p14="http://schemas.microsoft.com/office/powerpoint/2010/main" val="106437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AFED1-1B1E-4ACC-AD3D-E600CEB26E57}"/>
              </a:ext>
            </a:extLst>
          </p:cNvPr>
          <p:cNvSpPr>
            <a:spLocks noGrp="1"/>
          </p:cNvSpPr>
          <p:nvPr>
            <p:ph type="title"/>
          </p:nvPr>
        </p:nvSpPr>
        <p:spPr>
          <a:xfrm>
            <a:off x="609599" y="22305"/>
            <a:ext cx="10972800" cy="850107"/>
          </a:xfrm>
        </p:spPr>
        <p:txBody>
          <a:bodyPr>
            <a:normAutofit/>
          </a:bodyPr>
          <a:lstStyle/>
          <a:p>
            <a:r>
              <a:rPr lang="en-GB" sz="2900" dirty="0"/>
              <a:t>UK Link Unallocated Changes </a:t>
            </a:r>
          </a:p>
        </p:txBody>
      </p:sp>
      <p:graphicFrame>
        <p:nvGraphicFramePr>
          <p:cNvPr id="4" name="Table 3">
            <a:extLst>
              <a:ext uri="{FF2B5EF4-FFF2-40B4-BE49-F238E27FC236}">
                <a16:creationId xmlns:a16="http://schemas.microsoft.com/office/drawing/2014/main" id="{BBBF281B-3C82-4C9E-BA58-EAE348D7F7FD}"/>
              </a:ext>
            </a:extLst>
          </p:cNvPr>
          <p:cNvGraphicFramePr>
            <a:graphicFrameLocks noGrp="1"/>
          </p:cNvGraphicFramePr>
          <p:nvPr>
            <p:extLst/>
          </p:nvPr>
        </p:nvGraphicFramePr>
        <p:xfrm>
          <a:off x="143337" y="763182"/>
          <a:ext cx="11905322" cy="4891140"/>
        </p:xfrm>
        <a:graphic>
          <a:graphicData uri="http://schemas.openxmlformats.org/drawingml/2006/table">
            <a:tbl>
              <a:tblPr/>
              <a:tblGrid>
                <a:gridCol w="590193">
                  <a:extLst>
                    <a:ext uri="{9D8B030D-6E8A-4147-A177-3AD203B41FA5}">
                      <a16:colId xmlns:a16="http://schemas.microsoft.com/office/drawing/2014/main" val="594677324"/>
                    </a:ext>
                  </a:extLst>
                </a:gridCol>
                <a:gridCol w="371789">
                  <a:extLst>
                    <a:ext uri="{9D8B030D-6E8A-4147-A177-3AD203B41FA5}">
                      <a16:colId xmlns:a16="http://schemas.microsoft.com/office/drawing/2014/main" val="1212485833"/>
                    </a:ext>
                  </a:extLst>
                </a:gridCol>
                <a:gridCol w="4267870">
                  <a:extLst>
                    <a:ext uri="{9D8B030D-6E8A-4147-A177-3AD203B41FA5}">
                      <a16:colId xmlns:a16="http://schemas.microsoft.com/office/drawing/2014/main" val="2588561940"/>
                    </a:ext>
                  </a:extLst>
                </a:gridCol>
                <a:gridCol w="3239588">
                  <a:extLst>
                    <a:ext uri="{9D8B030D-6E8A-4147-A177-3AD203B41FA5}">
                      <a16:colId xmlns:a16="http://schemas.microsoft.com/office/drawing/2014/main" val="1800805844"/>
                    </a:ext>
                  </a:extLst>
                </a:gridCol>
                <a:gridCol w="822407">
                  <a:extLst>
                    <a:ext uri="{9D8B030D-6E8A-4147-A177-3AD203B41FA5}">
                      <a16:colId xmlns:a16="http://schemas.microsoft.com/office/drawing/2014/main" val="20003"/>
                    </a:ext>
                  </a:extLst>
                </a:gridCol>
                <a:gridCol w="918358">
                  <a:extLst>
                    <a:ext uri="{9D8B030D-6E8A-4147-A177-3AD203B41FA5}">
                      <a16:colId xmlns:a16="http://schemas.microsoft.com/office/drawing/2014/main" val="198435945"/>
                    </a:ext>
                  </a:extLst>
                </a:gridCol>
                <a:gridCol w="702576">
                  <a:extLst>
                    <a:ext uri="{9D8B030D-6E8A-4147-A177-3AD203B41FA5}">
                      <a16:colId xmlns:a16="http://schemas.microsoft.com/office/drawing/2014/main" val="2619778090"/>
                    </a:ext>
                  </a:extLst>
                </a:gridCol>
                <a:gridCol w="992541">
                  <a:extLst>
                    <a:ext uri="{9D8B030D-6E8A-4147-A177-3AD203B41FA5}">
                      <a16:colId xmlns:a16="http://schemas.microsoft.com/office/drawing/2014/main" val="1022559495"/>
                    </a:ext>
                  </a:extLst>
                </a:gridCol>
              </a:tblGrid>
              <a:tr h="340260">
                <a:tc>
                  <a:txBody>
                    <a:bodyPr/>
                    <a:lstStyle/>
                    <a:p>
                      <a:pPr marL="0" algn="ctr" defTabSz="914400" rtl="0" eaLnBrk="1" fontAlgn="ctr" latinLnBrk="0" hangingPunct="1"/>
                      <a:r>
                        <a:rPr lang="en-GB" sz="900" b="1" i="0" u="none" strike="noStrike" kern="1200" dirty="0">
                          <a:solidFill>
                            <a:schemeClr val="bg1"/>
                          </a:solidFill>
                          <a:effectLst/>
                          <a:latin typeface="+mn-lt"/>
                          <a:ea typeface="+mn-ea"/>
                          <a:cs typeface="+mn-cs"/>
                        </a:rPr>
                        <a:t>Potential Release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en-GB" sz="900" b="1" i="0" u="none" strike="noStrike" kern="1200" dirty="0">
                          <a:solidFill>
                            <a:schemeClr val="bg1"/>
                          </a:solidFill>
                          <a:effectLst/>
                          <a:latin typeface="+mn-lt"/>
                          <a:ea typeface="+mn-ea"/>
                          <a:cs typeface="+mn-cs"/>
                        </a:rPr>
                        <a:t>XRN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l" defTabSz="914400" rtl="0" eaLnBrk="1" fontAlgn="ctr" latinLnBrk="0" hangingPunct="1"/>
                      <a:r>
                        <a:rPr lang="en-US" sz="900" b="1" i="0" u="none" strike="noStrike" kern="1200" dirty="0">
                          <a:solidFill>
                            <a:schemeClr val="bg1"/>
                          </a:solidFill>
                          <a:effectLst/>
                          <a:latin typeface="+mn-lt"/>
                          <a:ea typeface="+mn-ea"/>
                          <a:cs typeface="+mn-cs"/>
                        </a:rPr>
                        <a:t>Change Title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l" defTabSz="914400" rtl="0" eaLnBrk="1" fontAlgn="ctr" latinLnBrk="0" hangingPunct="1"/>
                      <a:r>
                        <a:rPr lang="en-US" sz="900" b="1" i="0" u="none" strike="noStrike" kern="1200" dirty="0">
                          <a:solidFill>
                            <a:schemeClr val="bg1"/>
                          </a:solidFill>
                          <a:effectLst/>
                          <a:latin typeface="+mn-lt"/>
                          <a:ea typeface="+mn-ea"/>
                          <a:cs typeface="+mn-cs"/>
                        </a:rPr>
                        <a:t>Comments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kern="1200" dirty="0">
                          <a:solidFill>
                            <a:schemeClr val="bg1"/>
                          </a:solidFill>
                          <a:effectLst/>
                          <a:latin typeface="+mn-lt"/>
                          <a:ea typeface="+mn-ea"/>
                          <a:cs typeface="+mn-cs"/>
                        </a:rPr>
                        <a:t>Status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en-GB" sz="900" b="1" i="0" u="none" strike="noStrike" kern="1200" dirty="0">
                          <a:solidFill>
                            <a:schemeClr val="bg1"/>
                          </a:solidFill>
                          <a:effectLst/>
                          <a:latin typeface="+mn-lt"/>
                          <a:ea typeface="+mn-ea"/>
                          <a:cs typeface="+mn-cs"/>
                        </a:rPr>
                        <a:t>Complexity</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marL="0" algn="ctr" defTabSz="914400" rtl="0" eaLnBrk="1" fontAlgn="ctr" latinLnBrk="0" hangingPunct="1"/>
                      <a:r>
                        <a:rPr lang="en-GB" sz="900" b="1" i="0" u="none" strike="noStrike" kern="1200" dirty="0">
                          <a:solidFill>
                            <a:schemeClr val="bg1"/>
                          </a:solidFill>
                          <a:effectLst/>
                          <a:latin typeface="+mn-lt"/>
                          <a:ea typeface="+mn-ea"/>
                          <a:cs typeface="+mn-cs"/>
                        </a:rPr>
                        <a:t>Points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GB" sz="900" b="1" i="0" u="none" strike="noStrike" dirty="0">
                          <a:solidFill>
                            <a:schemeClr val="bg1"/>
                          </a:solidFill>
                          <a:effectLst/>
                          <a:latin typeface="+mn-lt"/>
                        </a:rPr>
                        <a:t>Finance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4625329"/>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4931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Submission of space in mandatory data on multiple SPA files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Descoped from Nov 20 Major Release. Analysis underway to determine validate new solution and identify release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Capture Complete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Nov 20 BER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93426085"/>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4990</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1" i="0" u="none" strike="noStrike" kern="1200" dirty="0">
                          <a:solidFill>
                            <a:schemeClr val="tx1"/>
                          </a:solidFill>
                          <a:effectLst/>
                          <a:latin typeface="+mn-lt"/>
                          <a:ea typeface="+mn-ea"/>
                          <a:cs typeface="+mn-cs"/>
                        </a:rPr>
                        <a:t>MOD0664</a:t>
                      </a:r>
                      <a:r>
                        <a:rPr lang="en-US" sz="900" b="0" i="0" u="none" strike="noStrike" kern="1200" dirty="0">
                          <a:solidFill>
                            <a:schemeClr val="tx1"/>
                          </a:solidFill>
                          <a:effectLst/>
                          <a:latin typeface="+mn-lt"/>
                          <a:ea typeface="+mn-ea"/>
                          <a:cs typeface="+mn-cs"/>
                        </a:rPr>
                        <a:t> – Transfer of sites with low read submission performance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924706"/>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4992</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1" i="0" u="none" strike="noStrike" kern="1200" dirty="0">
                          <a:solidFill>
                            <a:schemeClr val="tx1"/>
                          </a:solidFill>
                          <a:effectLst/>
                          <a:latin typeface="+mn-lt"/>
                          <a:ea typeface="+mn-ea"/>
                          <a:cs typeface="+mn-cs"/>
                        </a:rPr>
                        <a:t>MOD0687</a:t>
                      </a:r>
                      <a:r>
                        <a:rPr lang="en-US" sz="900" b="0" i="0" u="none" strike="noStrike" kern="1200" dirty="0">
                          <a:solidFill>
                            <a:schemeClr val="tx1"/>
                          </a:solidFill>
                          <a:effectLst/>
                          <a:latin typeface="+mn-lt"/>
                          <a:ea typeface="+mn-ea"/>
                          <a:cs typeface="+mn-cs"/>
                        </a:rPr>
                        <a:t> - Creation of new charge to recover last resort supply payments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MOD not yet approved. ChMC voted to descope from June 21 release. MOD expected to be replaced/amended by Ofgem.</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Capture Complete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3336744"/>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5081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No actual read present in previous class for read validation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kern="1200" dirty="0">
                          <a:solidFill>
                            <a:schemeClr val="tx1"/>
                          </a:solidFill>
                          <a:effectLst/>
                          <a:latin typeface="+mn-lt"/>
                          <a:ea typeface="+mn-ea"/>
                          <a:cs typeface="+mn-cs"/>
                        </a:rPr>
                        <a:t>tbc</a:t>
                      </a:r>
                      <a:endParaRPr lang="en-GB" sz="900" b="0" i="0" u="none" strike="noStrike" dirty="0">
                        <a:solidFill>
                          <a:schemeClr val="tx1"/>
                        </a:solidFill>
                        <a:effectLst/>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2747353"/>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5143</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Discharge of Cadent, WWU and NGN NDM sampling obligations by the CDSP</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dirty="0">
                          <a:solidFill>
                            <a:schemeClr val="tx1"/>
                          </a:solidFill>
                          <a:effectLst/>
                          <a:latin typeface="+mn-lt"/>
                        </a:rPr>
                        <a:t>tbc</a:t>
                      </a:r>
                      <a:endParaRPr lang="en-GB"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dirty="0">
                          <a:solidFill>
                            <a:schemeClr val="tx1"/>
                          </a:solidFill>
                          <a:effectLst/>
                          <a:latin typeface="+mn-lt"/>
                        </a:rPr>
                        <a:t>tbc</a:t>
                      </a:r>
                      <a:endParaRPr lang="en-GB"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405207"/>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5144</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Enabling Re-assignment of Supplier Short Codes to Implement Supplier of Last Resort Directions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2136539"/>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5188</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Interim Data loads of MAP ID into UK Link</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kern="1200" dirty="0">
                          <a:solidFill>
                            <a:schemeClr val="tx1"/>
                          </a:solidFill>
                          <a:effectLst/>
                          <a:latin typeface="+mn-lt"/>
                          <a:ea typeface="+mn-ea"/>
                          <a:cs typeface="+mn-cs"/>
                        </a:rPr>
                        <a:t>tbc</a:t>
                      </a:r>
                      <a:endParaRPr lang="en-GB" sz="900" b="0" i="0" u="none" strike="noStrike" dirty="0">
                        <a:solidFill>
                          <a:schemeClr val="tx1"/>
                        </a:solidFill>
                        <a:effectLst/>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0177255"/>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5195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Ceased responsibility date following shipper withdrawal (IDL)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Potential MiR Drop 10 candidate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Solution Approval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Small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MiR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51887919"/>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5218</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CDSP Provision of Class 1 read service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DN / 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00964295"/>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5231</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1" i="0" u="none" strike="noStrike" kern="1200" dirty="0">
                          <a:solidFill>
                            <a:schemeClr val="tx1"/>
                          </a:solidFill>
                          <a:effectLst/>
                          <a:latin typeface="+mn-lt"/>
                          <a:ea typeface="+mn-ea"/>
                          <a:cs typeface="+mn-cs"/>
                        </a:rPr>
                        <a:t>MOD0719R</a:t>
                      </a:r>
                      <a:r>
                        <a:rPr lang="en-US" sz="900" b="0" i="0" u="none" strike="noStrike" kern="1200" dirty="0">
                          <a:solidFill>
                            <a:schemeClr val="tx1"/>
                          </a:solidFill>
                          <a:effectLst/>
                          <a:latin typeface="+mn-lt"/>
                          <a:ea typeface="+mn-ea"/>
                          <a:cs typeface="+mn-cs"/>
                        </a:rPr>
                        <a:t> – Flow Weighted Average Service</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40797548"/>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5235</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Include SOQ in UIG additional data report</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DN / Shipper</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3001509"/>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5236</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1" i="0" u="none" strike="noStrike" kern="1200" dirty="0">
                          <a:solidFill>
                            <a:schemeClr val="tx1"/>
                          </a:solidFill>
                          <a:effectLst/>
                          <a:latin typeface="+mn-lt"/>
                          <a:ea typeface="+mn-ea"/>
                          <a:cs typeface="+mn-cs"/>
                        </a:rPr>
                        <a:t>MOD0734</a:t>
                      </a:r>
                      <a:r>
                        <a:rPr lang="en-US" sz="900" b="0" i="0" u="none" strike="noStrike" kern="1200" dirty="0">
                          <a:solidFill>
                            <a:schemeClr val="tx1"/>
                          </a:solidFill>
                          <a:effectLst/>
                          <a:latin typeface="+mn-lt"/>
                          <a:ea typeface="+mn-ea"/>
                          <a:cs typeface="+mn-cs"/>
                        </a:rPr>
                        <a:t> – Reporting Valid Confirmed Theft of Gas into Central Systems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kern="1200" dirty="0">
                          <a:solidFill>
                            <a:schemeClr val="tx1"/>
                          </a:solidFill>
                          <a:effectLst/>
                          <a:latin typeface="+mn-lt"/>
                          <a:ea typeface="+mn-ea"/>
                          <a:cs typeface="+mn-cs"/>
                        </a:rPr>
                        <a:t>tbc</a:t>
                      </a:r>
                      <a:endParaRPr lang="en-GB" sz="900" b="0" i="0" u="none" strike="noStrike" dirty="0">
                        <a:solidFill>
                          <a:schemeClr val="tx1"/>
                        </a:solidFill>
                        <a:effectLst/>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3329536"/>
                  </a:ext>
                </a:extLst>
              </a:tr>
              <a:tr h="340260">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endParaRPr lang="en-GB" sz="900" b="1"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5238</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US" sz="900" b="0" i="0" u="none" strike="noStrike" kern="1200" dirty="0">
                          <a:solidFill>
                            <a:schemeClr val="tx1"/>
                          </a:solidFill>
                          <a:effectLst/>
                          <a:latin typeface="+mn-lt"/>
                          <a:ea typeface="+mn-ea"/>
                          <a:cs typeface="+mn-cs"/>
                        </a:rPr>
                        <a:t>New Distribution Network Report – Forecast Invoice Values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endParaRPr lang="en-US" sz="900" b="0" i="0" u="none" strike="noStrike" kern="1200" dirty="0">
                        <a:solidFill>
                          <a:schemeClr val="tx1"/>
                        </a:solidFill>
                        <a:effectLst/>
                        <a:latin typeface="+mn-lt"/>
                        <a:ea typeface="+mn-ea"/>
                        <a:cs typeface="+mn-cs"/>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mn-lt"/>
                          <a:ea typeface="+mn-ea"/>
                          <a:cs typeface="+mn-cs"/>
                        </a:rPr>
                        <a:t>Requirements</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chemeClr val="tx1"/>
                          </a:solidFill>
                          <a:effectLst/>
                          <a:latin typeface="+mn-lt"/>
                          <a:ea typeface="+mn-ea"/>
                          <a:cs typeface="+mn-cs"/>
                        </a:rPr>
                        <a:t>tbc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900" b="0" i="0" u="none" strike="noStrike" dirty="0">
                          <a:solidFill>
                            <a:schemeClr val="tx1"/>
                          </a:solidFill>
                          <a:effectLst/>
                          <a:latin typeface="+mn-lt"/>
                        </a:rPr>
                        <a:t>DN</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4149619"/>
                  </a:ext>
                </a:extLst>
              </a:tr>
            </a:tbl>
          </a:graphicData>
        </a:graphic>
      </p:graphicFrame>
    </p:spTree>
    <p:extLst>
      <p:ext uri="{BB962C8B-B14F-4D97-AF65-F5344CB8AC3E}">
        <p14:creationId xmlns:p14="http://schemas.microsoft.com/office/powerpoint/2010/main" val="294599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10D3E-87BE-401F-BACF-FC15CD592BFE}"/>
              </a:ext>
            </a:extLst>
          </p:cNvPr>
          <p:cNvSpPr>
            <a:spLocks noGrp="1"/>
          </p:cNvSpPr>
          <p:nvPr>
            <p:ph type="title"/>
          </p:nvPr>
        </p:nvSpPr>
        <p:spPr/>
        <p:txBody>
          <a:bodyPr>
            <a:normAutofit/>
          </a:bodyPr>
          <a:lstStyle/>
          <a:p>
            <a:r>
              <a:rPr lang="en-GB" sz="2900" dirty="0"/>
              <a:t>February ChMC</a:t>
            </a:r>
          </a:p>
        </p:txBody>
      </p:sp>
      <p:sp>
        <p:nvSpPr>
          <p:cNvPr id="3" name="TextBox 2">
            <a:extLst>
              <a:ext uri="{FF2B5EF4-FFF2-40B4-BE49-F238E27FC236}">
                <a16:creationId xmlns:a16="http://schemas.microsoft.com/office/drawing/2014/main" id="{0D7C4D0F-5A03-4BB6-8F6D-D2A029498F69}"/>
              </a:ext>
            </a:extLst>
          </p:cNvPr>
          <p:cNvSpPr txBox="1"/>
          <p:nvPr/>
        </p:nvSpPr>
        <p:spPr>
          <a:xfrm>
            <a:off x="828342" y="1245718"/>
            <a:ext cx="10334847" cy="2400657"/>
          </a:xfrm>
          <a:prstGeom prst="rect">
            <a:avLst/>
          </a:prstGeom>
          <a:noFill/>
        </p:spPr>
        <p:txBody>
          <a:bodyPr wrap="square" rtlCol="0">
            <a:spAutoFit/>
          </a:bodyPr>
          <a:lstStyle/>
          <a:p>
            <a:r>
              <a:rPr lang="en-GB" sz="2400" b="1" dirty="0"/>
              <a:t>UK Link Future Releases Updates:</a:t>
            </a:r>
          </a:p>
          <a:p>
            <a:endParaRPr lang="en-GB" b="1" dirty="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Minor Release Drop 10</a:t>
            </a:r>
          </a:p>
          <a:p>
            <a:pPr lvl="1"/>
            <a:endParaRPr lang="en-GB" dirty="0"/>
          </a:p>
          <a:p>
            <a:pPr marL="742950" lvl="1" indent="-285750">
              <a:buFont typeface="Arial" panose="020B0604020202020204" pitchFamily="34" charset="0"/>
              <a:buChar char="•"/>
            </a:pPr>
            <a:r>
              <a:rPr lang="en-GB" dirty="0"/>
              <a:t>Scope candidates</a:t>
            </a:r>
          </a:p>
          <a:p>
            <a:endParaRPr lang="en-GB" b="1" dirty="0"/>
          </a:p>
          <a:p>
            <a:endParaRPr lang="en-GB" dirty="0"/>
          </a:p>
        </p:txBody>
      </p:sp>
    </p:spTree>
    <p:extLst>
      <p:ext uri="{BB962C8B-B14F-4D97-AF65-F5344CB8AC3E}">
        <p14:creationId xmlns:p14="http://schemas.microsoft.com/office/powerpoint/2010/main" val="286641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3003-397A-4218-9BAD-D587E38E55E7}"/>
              </a:ext>
            </a:extLst>
          </p:cNvPr>
          <p:cNvSpPr>
            <a:spLocks noGrp="1"/>
          </p:cNvSpPr>
          <p:nvPr>
            <p:ph type="title"/>
          </p:nvPr>
        </p:nvSpPr>
        <p:spPr/>
        <p:txBody>
          <a:bodyPr>
            <a:normAutofit/>
          </a:bodyPr>
          <a:lstStyle/>
          <a:p>
            <a:r>
              <a:rPr lang="en-GB" sz="2900" dirty="0">
                <a:solidFill>
                  <a:schemeClr val="accent1"/>
                </a:solidFill>
              </a:rPr>
              <a:t>Glossary</a:t>
            </a:r>
          </a:p>
        </p:txBody>
      </p:sp>
      <p:graphicFrame>
        <p:nvGraphicFramePr>
          <p:cNvPr id="3" name="Table 2">
            <a:extLst>
              <a:ext uri="{FF2B5EF4-FFF2-40B4-BE49-F238E27FC236}">
                <a16:creationId xmlns:a16="http://schemas.microsoft.com/office/drawing/2014/main" id="{02CD1F9C-0A2F-434B-B1B5-E441EE9B20A7}"/>
              </a:ext>
            </a:extLst>
          </p:cNvPr>
          <p:cNvGraphicFramePr>
            <a:graphicFrameLocks noGrp="1"/>
          </p:cNvGraphicFramePr>
          <p:nvPr>
            <p:extLst>
              <p:ext uri="{D42A27DB-BD31-4B8C-83A1-F6EECF244321}">
                <p14:modId xmlns:p14="http://schemas.microsoft.com/office/powerpoint/2010/main" val="3858985553"/>
              </p:ext>
            </p:extLst>
          </p:nvPr>
        </p:nvGraphicFramePr>
        <p:xfrm>
          <a:off x="609600" y="1115060"/>
          <a:ext cx="10742429" cy="4627880"/>
        </p:xfrm>
        <a:graphic>
          <a:graphicData uri="http://schemas.openxmlformats.org/drawingml/2006/table">
            <a:tbl>
              <a:tblPr firstRow="1" bandRow="1">
                <a:tableStyleId>{5C22544A-7EE6-4342-B048-85BDC9FD1C3A}</a:tableStyleId>
              </a:tblPr>
              <a:tblGrid>
                <a:gridCol w="2137145">
                  <a:extLst>
                    <a:ext uri="{9D8B030D-6E8A-4147-A177-3AD203B41FA5}">
                      <a16:colId xmlns:a16="http://schemas.microsoft.com/office/drawing/2014/main" val="2188884990"/>
                    </a:ext>
                  </a:extLst>
                </a:gridCol>
                <a:gridCol w="8605284">
                  <a:extLst>
                    <a:ext uri="{9D8B030D-6E8A-4147-A177-3AD203B41FA5}">
                      <a16:colId xmlns:a16="http://schemas.microsoft.com/office/drawing/2014/main" val="91415423"/>
                    </a:ext>
                  </a:extLst>
                </a:gridCol>
              </a:tblGrid>
              <a:tr h="370840">
                <a:tc>
                  <a:txBody>
                    <a:bodyPr/>
                    <a:lstStyle/>
                    <a:p>
                      <a:r>
                        <a:rPr lang="en-GB" sz="1200" dirty="0">
                          <a:solidFill>
                            <a:schemeClr val="bg1"/>
                          </a:solidFill>
                        </a:rPr>
                        <a:t>Project Phase Abbrev.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dirty="0">
                          <a:solidFill>
                            <a:schemeClr val="bg1"/>
                          </a:solidFill>
                        </a:rPr>
                        <a:t>Project Phase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310158"/>
                  </a:ext>
                </a:extLst>
              </a:tr>
              <a:tr h="370840">
                <a:tc>
                  <a:txBody>
                    <a:bodyPr/>
                    <a:lstStyle/>
                    <a:p>
                      <a:r>
                        <a:rPr lang="en-GB" sz="1200" dirty="0">
                          <a:solidFill>
                            <a:schemeClr val="tx1"/>
                          </a:solidFill>
                        </a:rPr>
                        <a:t>FUT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Factory Unit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3974364"/>
                  </a:ext>
                </a:extLst>
              </a:tr>
              <a:tr h="370840">
                <a:tc>
                  <a:txBody>
                    <a:bodyPr/>
                    <a:lstStyle/>
                    <a:p>
                      <a:r>
                        <a:rPr lang="en-GB" sz="1200" dirty="0">
                          <a:solidFill>
                            <a:schemeClr val="tx1"/>
                          </a:solidFill>
                        </a:rPr>
                        <a:t>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Impact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562967"/>
                  </a:ext>
                </a:extLst>
              </a:tr>
              <a:tr h="370840">
                <a:tc>
                  <a:txBody>
                    <a:bodyPr/>
                    <a:lstStyle/>
                    <a:p>
                      <a:r>
                        <a:rPr lang="en-GB" sz="1200" dirty="0">
                          <a:solidFill>
                            <a:schemeClr val="tx1"/>
                          </a:solidFill>
                        </a:rPr>
                        <a:t>IDR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Implementation Dress Rehearsal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3244789"/>
                  </a:ext>
                </a:extLst>
              </a:tr>
              <a:tr h="370840">
                <a:tc>
                  <a:txBody>
                    <a:bodyPr/>
                    <a:lstStyle/>
                    <a:p>
                      <a:r>
                        <a:rPr lang="en-GB" sz="1200" dirty="0">
                          <a:solidFill>
                            <a:schemeClr val="tx1"/>
                          </a:solidFill>
                        </a:rPr>
                        <a:t>PIS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Post Implementation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2100016"/>
                  </a:ext>
                </a:extLst>
              </a:tr>
              <a:tr h="370840">
                <a:tc>
                  <a:txBody>
                    <a:bodyPr/>
                    <a:lstStyle/>
                    <a:p>
                      <a:r>
                        <a:rPr lang="en-GB" sz="1200" dirty="0">
                          <a:solidFill>
                            <a:schemeClr val="tx1"/>
                          </a:solidFill>
                        </a:rPr>
                        <a:t>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Performance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2669130"/>
                  </a:ext>
                </a:extLst>
              </a:tr>
              <a:tr h="370840">
                <a:tc>
                  <a:txBody>
                    <a:bodyPr/>
                    <a:lstStyle/>
                    <a:p>
                      <a:r>
                        <a:rPr lang="en-GB" sz="1200" dirty="0">
                          <a:solidFill>
                            <a:schemeClr val="tx1"/>
                          </a:solidFill>
                        </a:rPr>
                        <a:t>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Regression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3832228"/>
                  </a:ext>
                </a:extLst>
              </a:tr>
              <a:tr h="370840">
                <a:tc>
                  <a:txBody>
                    <a:bodyPr/>
                    <a:lstStyle/>
                    <a:p>
                      <a:r>
                        <a:rPr lang="en-GB" sz="1200" dirty="0">
                          <a:solidFill>
                            <a:schemeClr val="tx1"/>
                          </a:solidFill>
                        </a:rPr>
                        <a:t>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System Integration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8221667"/>
                  </a:ext>
                </a:extLst>
              </a:tr>
              <a:tr h="370840">
                <a:tc>
                  <a:txBody>
                    <a:bodyPr/>
                    <a:lstStyle/>
                    <a:p>
                      <a:r>
                        <a:rPr lang="en-GB" sz="1200" dirty="0">
                          <a:solidFill>
                            <a:schemeClr val="tx1"/>
                          </a:solidFill>
                        </a:rPr>
                        <a:t>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System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88215"/>
                  </a:ext>
                </a:extLst>
              </a:tr>
              <a:tr h="370840">
                <a:tc>
                  <a:txBody>
                    <a:bodyPr/>
                    <a:lstStyle/>
                    <a:p>
                      <a:r>
                        <a:rPr lang="en-GB" sz="1200" b="1" dirty="0">
                          <a:solidFill>
                            <a:schemeClr val="bg1"/>
                          </a:solidFill>
                        </a:rPr>
                        <a:t>Capture Artefact Abbrev.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GB" sz="1200" b="1" dirty="0">
                          <a:solidFill>
                            <a:schemeClr val="bg1"/>
                          </a:solidFill>
                        </a:rPr>
                        <a:t>Capture Artefact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72620870"/>
                  </a:ext>
                </a:extLst>
              </a:tr>
              <a:tr h="370840">
                <a:tc>
                  <a:txBody>
                    <a:bodyPr/>
                    <a:lstStyle/>
                    <a:p>
                      <a:r>
                        <a:rPr lang="en-GB" sz="1200" dirty="0">
                          <a:solidFill>
                            <a:schemeClr val="tx1"/>
                          </a:solidFill>
                        </a:rPr>
                        <a:t>CP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Change Proposal – an external request for a change to UK Link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99710"/>
                  </a:ext>
                </a:extLst>
              </a:tr>
              <a:tr h="0">
                <a:tc>
                  <a:txBody>
                    <a:bodyPr/>
                    <a:lstStyle/>
                    <a:p>
                      <a:r>
                        <a:rPr lang="en-GB" sz="1200" dirty="0">
                          <a:solidFill>
                            <a:schemeClr val="tx1"/>
                          </a:solidFill>
                        </a:rPr>
                        <a:t>CR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Change Request – an internal request for a change to UK Link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1526981"/>
                  </a:ext>
                </a:extLst>
              </a:tr>
              <a:tr h="0">
                <a:tc>
                  <a:txBody>
                    <a:bodyPr/>
                    <a:lstStyle/>
                    <a:p>
                      <a:r>
                        <a:rPr lang="en-GB" sz="1200" dirty="0">
                          <a:solidFill>
                            <a:schemeClr val="tx1"/>
                          </a:solidFill>
                        </a:rPr>
                        <a:t>HLSO(s)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a:solidFill>
                            <a:schemeClr val="tx1"/>
                          </a:solidFill>
                        </a:rPr>
                        <a:t>High Level Solution Option(s)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96276"/>
                  </a:ext>
                </a:extLst>
              </a:tr>
            </a:tbl>
          </a:graphicData>
        </a:graphic>
      </p:graphicFrame>
    </p:spTree>
    <p:extLst>
      <p:ext uri="{BB962C8B-B14F-4D97-AF65-F5344CB8AC3E}">
        <p14:creationId xmlns:p14="http://schemas.microsoft.com/office/powerpoint/2010/main" val="3572879862"/>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438D4F-FD40-4B63-BFC9-471FF778230D}">
  <ds:schemaRefs>
    <ds:schemaRef ds:uri="http://purl.org/dc/dcmitype/"/>
    <ds:schemaRef ds:uri="http://schemas.microsoft.com/office/infopath/2007/PartnerControls"/>
    <ds:schemaRef ds:uri="http://purl.org/dc/terms/"/>
    <ds:schemaRef ds:uri="a90dc236-2b75-47ed-a634-d93406c943dc"/>
    <ds:schemaRef ds:uri="http://purl.org/dc/elements/1.1/"/>
    <ds:schemaRef ds:uri="http://www.w3.org/XML/1998/namespace"/>
    <ds:schemaRef ds:uri="http://schemas.microsoft.com/office/2006/documentManagement/types"/>
    <ds:schemaRef ds:uri="http://schemas.openxmlformats.org/package/2006/metadata/core-properties"/>
    <ds:schemaRef ds:uri="e9a56980-d955-4150-8fda-3cf713d8db20"/>
    <ds:schemaRef ds:uri="http://schemas.microsoft.com/office/2006/metadata/properties"/>
  </ds:schemaRefs>
</ds:datastoreItem>
</file>

<file path=customXml/itemProps2.xml><?xml version="1.0" encoding="utf-8"?>
<ds:datastoreItem xmlns:ds="http://schemas.openxmlformats.org/officeDocument/2006/customXml" ds:itemID="{72A7730C-F1BA-4F2F-B942-B684D324D185}">
  <ds:schemaRefs>
    <ds:schemaRef ds:uri="http://schemas.microsoft.com/sharepoint/v3/contenttype/forms"/>
  </ds:schemaRefs>
</ds:datastoreItem>
</file>

<file path=customXml/itemProps3.xml><?xml version="1.0" encoding="utf-8"?>
<ds:datastoreItem xmlns:ds="http://schemas.openxmlformats.org/officeDocument/2006/customXml" ds:itemID="{4466918E-A967-49BC-AD3C-677B6AA32E93}"/>
</file>

<file path=docProps/app.xml><?xml version="1.0" encoding="utf-8"?>
<Properties xmlns="http://schemas.openxmlformats.org/officeDocument/2006/extended-properties" xmlns:vt="http://schemas.openxmlformats.org/officeDocument/2006/docPropsVTypes">
  <TotalTime>5776</TotalTime>
  <Words>1133</Words>
  <Application>Microsoft Office PowerPoint</Application>
  <PresentationFormat>Widescreen</PresentationFormat>
  <Paragraphs>400</Paragraphs>
  <Slides>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1_Office Theme</vt:lpstr>
      <vt:lpstr>UK Link Releases Update</vt:lpstr>
      <vt:lpstr>UK Link Releases Update – January 2021</vt:lpstr>
      <vt:lpstr>2020-2022 UK Link Governance Timeline</vt:lpstr>
      <vt:lpstr>UK Link Allocated Changes – In Delivery</vt:lpstr>
      <vt:lpstr>UK Link Allocated Change - Continued</vt:lpstr>
      <vt:lpstr>UK Link Unallocated Changes </vt:lpstr>
      <vt:lpstr>February ChMC</vt:lpstr>
      <vt:lpstr>Glossary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Releases Update</dc:title>
  <dc:creator>Hadfield, Richard</dc:creator>
  <cp:lastModifiedBy>Richard Hadfield</cp:lastModifiedBy>
  <cp:revision>20</cp:revision>
  <cp:lastPrinted>2020-02-04T08:39:04Z</cp:lastPrinted>
  <dcterms:created xsi:type="dcterms:W3CDTF">2020-01-08T17:02:42Z</dcterms:created>
  <dcterms:modified xsi:type="dcterms:W3CDTF">2021-01-04T15:04:04Z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ies>
</file>