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4063" r:id="rId5"/>
    <p:sldMasterId id="2147484139" r:id="rId6"/>
    <p:sldMasterId id="2147484143" r:id="rId7"/>
    <p:sldMasterId id="2147484155" r:id="rId8"/>
  </p:sldMasterIdLst>
  <p:notesMasterIdLst>
    <p:notesMasterId r:id="rId20"/>
  </p:notesMasterIdLst>
  <p:handoutMasterIdLst>
    <p:handoutMasterId r:id="rId21"/>
  </p:handoutMasterIdLst>
  <p:sldIdLst>
    <p:sldId id="352" r:id="rId9"/>
    <p:sldId id="829" r:id="rId10"/>
    <p:sldId id="787" r:id="rId11"/>
    <p:sldId id="826" r:id="rId12"/>
    <p:sldId id="775" r:id="rId13"/>
    <p:sldId id="791" r:id="rId14"/>
    <p:sldId id="794" r:id="rId15"/>
    <p:sldId id="790" r:id="rId16"/>
    <p:sldId id="828" r:id="rId17"/>
    <p:sldId id="832" r:id="rId18"/>
    <p:sldId id="833" r:id="rId19"/>
  </p:sldIdLst>
  <p:sldSz cx="9144000" cy="5143500" type="screen16x9"/>
  <p:notesSz cx="6724650" cy="9774238"/>
  <p:defaultTextStyle>
    <a:defPPr>
      <a:defRPr lang="en-US"/>
    </a:defPPr>
    <a:lvl1pPr algn="l" defTabSz="457166" rtl="0" fontAlgn="base">
      <a:spcBef>
        <a:spcPct val="0"/>
      </a:spcBef>
      <a:spcAft>
        <a:spcPct val="0"/>
      </a:spcAft>
      <a:defRPr kern="1200">
        <a:solidFill>
          <a:schemeClr val="tx1"/>
        </a:solidFill>
        <a:latin typeface="Arial" charset="0"/>
        <a:ea typeface="ＭＳ Ｐゴシック" pitchFamily="34" charset="-128"/>
        <a:cs typeface="+mn-cs"/>
      </a:defRPr>
    </a:lvl1pPr>
    <a:lvl2pPr marL="457166" algn="l" defTabSz="457166" rtl="0" fontAlgn="base">
      <a:spcBef>
        <a:spcPct val="0"/>
      </a:spcBef>
      <a:spcAft>
        <a:spcPct val="0"/>
      </a:spcAft>
      <a:defRPr kern="1200">
        <a:solidFill>
          <a:schemeClr val="tx1"/>
        </a:solidFill>
        <a:latin typeface="Arial" charset="0"/>
        <a:ea typeface="ＭＳ Ｐゴシック" pitchFamily="34" charset="-128"/>
        <a:cs typeface="+mn-cs"/>
      </a:defRPr>
    </a:lvl2pPr>
    <a:lvl3pPr marL="914333" algn="l" defTabSz="457166" rtl="0" fontAlgn="base">
      <a:spcBef>
        <a:spcPct val="0"/>
      </a:spcBef>
      <a:spcAft>
        <a:spcPct val="0"/>
      </a:spcAft>
      <a:defRPr kern="1200">
        <a:solidFill>
          <a:schemeClr val="tx1"/>
        </a:solidFill>
        <a:latin typeface="Arial" charset="0"/>
        <a:ea typeface="ＭＳ Ｐゴシック" pitchFamily="34" charset="-128"/>
        <a:cs typeface="+mn-cs"/>
      </a:defRPr>
    </a:lvl3pPr>
    <a:lvl4pPr marL="1371498" algn="l" defTabSz="457166" rtl="0" fontAlgn="base">
      <a:spcBef>
        <a:spcPct val="0"/>
      </a:spcBef>
      <a:spcAft>
        <a:spcPct val="0"/>
      </a:spcAft>
      <a:defRPr kern="1200">
        <a:solidFill>
          <a:schemeClr val="tx1"/>
        </a:solidFill>
        <a:latin typeface="Arial" charset="0"/>
        <a:ea typeface="ＭＳ Ｐゴシック" pitchFamily="34" charset="-128"/>
        <a:cs typeface="+mn-cs"/>
      </a:defRPr>
    </a:lvl4pPr>
    <a:lvl5pPr marL="1828664" algn="l" defTabSz="457166" rtl="0" fontAlgn="base">
      <a:spcBef>
        <a:spcPct val="0"/>
      </a:spcBef>
      <a:spcAft>
        <a:spcPct val="0"/>
      </a:spcAft>
      <a:defRPr kern="1200">
        <a:solidFill>
          <a:schemeClr val="tx1"/>
        </a:solidFill>
        <a:latin typeface="Arial" charset="0"/>
        <a:ea typeface="ＭＳ Ｐゴシック" pitchFamily="34" charset="-128"/>
        <a:cs typeface="+mn-cs"/>
      </a:defRPr>
    </a:lvl5pPr>
    <a:lvl6pPr marL="2285829" algn="l" defTabSz="914333" rtl="0" eaLnBrk="1" latinLnBrk="0" hangingPunct="1">
      <a:defRPr kern="1200">
        <a:solidFill>
          <a:schemeClr val="tx1"/>
        </a:solidFill>
        <a:latin typeface="Arial" charset="0"/>
        <a:ea typeface="ＭＳ Ｐゴシック" pitchFamily="34" charset="-128"/>
        <a:cs typeface="+mn-cs"/>
      </a:defRPr>
    </a:lvl6pPr>
    <a:lvl7pPr marL="2742995" algn="l" defTabSz="914333" rtl="0" eaLnBrk="1" latinLnBrk="0" hangingPunct="1">
      <a:defRPr kern="1200">
        <a:solidFill>
          <a:schemeClr val="tx1"/>
        </a:solidFill>
        <a:latin typeface="Arial" charset="0"/>
        <a:ea typeface="ＭＳ Ｐゴシック" pitchFamily="34" charset="-128"/>
        <a:cs typeface="+mn-cs"/>
      </a:defRPr>
    </a:lvl7pPr>
    <a:lvl8pPr marL="3200160" algn="l" defTabSz="914333" rtl="0" eaLnBrk="1" latinLnBrk="0" hangingPunct="1">
      <a:defRPr kern="1200">
        <a:solidFill>
          <a:schemeClr val="tx1"/>
        </a:solidFill>
        <a:latin typeface="Arial" charset="0"/>
        <a:ea typeface="ＭＳ Ｐゴシック" pitchFamily="34" charset="-128"/>
        <a:cs typeface="+mn-cs"/>
      </a:defRPr>
    </a:lvl8pPr>
    <a:lvl9pPr marL="3657326" algn="l" defTabSz="914333"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61" userDrawn="1">
          <p15:clr>
            <a:srgbClr val="A4A3A4"/>
          </p15:clr>
        </p15:guide>
        <p15:guide id="2" pos="2095" userDrawn="1">
          <p15:clr>
            <a:srgbClr val="A4A3A4"/>
          </p15:clr>
        </p15:guide>
        <p15:guide id="3" orient="horz" pos="3325" userDrawn="1">
          <p15:clr>
            <a:srgbClr val="A4A3A4"/>
          </p15:clr>
        </p15:guide>
        <p15:guide id="4" pos="207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Krupa" initials="EK" lastIdx="1" clrIdx="0"/>
  <p:cmAuthor id="2" name="Laing, Stephen" initials="LS" lastIdx="1" clrIdx="1">
    <p:extLst>
      <p:ext uri="{19B8F6BF-5375-455C-9EA6-DF929625EA0E}">
        <p15:presenceInfo xmlns:p15="http://schemas.microsoft.com/office/powerpoint/2012/main" userId="S-1-5-21-4145888014-839675345-3125187760-16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A412"/>
    <a:srgbClr val="FFCC00"/>
    <a:srgbClr val="E8EAF1"/>
    <a:srgbClr val="F09F0E"/>
    <a:srgbClr val="CED1E1"/>
    <a:srgbClr val="CED1E2"/>
    <a:srgbClr val="3E5AA8"/>
    <a:srgbClr val="D2232A"/>
    <a:srgbClr val="0070C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53AB2-2ECC-47C1-9839-228ED3BC1175}" v="30" dt="2021-01-04T15:46:54.7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796" autoAdjust="0"/>
  </p:normalViewPr>
  <p:slideViewPr>
    <p:cSldViewPr snapToGrid="0">
      <p:cViewPr varScale="1">
        <p:scale>
          <a:sx n="90" d="100"/>
          <a:sy n="90" d="100"/>
        </p:scale>
        <p:origin x="600" y="64"/>
      </p:cViewPr>
      <p:guideLst>
        <p:guide orient="horz" pos="162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61"/>
        <p:guide pos="2095"/>
        <p:guide orient="horz" pos="3325"/>
        <p:guide pos="207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 Lyndon" userId="fefd1f69-c297-4970-add2-0b667d1abc1f" providerId="ADAL" clId="{7F253AB2-2ECC-47C1-9839-228ED3BC1175}"/>
    <pc:docChg chg="addSld delSld modSld">
      <pc:chgData name="Emma J Lyndon" userId="fefd1f69-c297-4970-add2-0b667d1abc1f" providerId="ADAL" clId="{7F253AB2-2ECC-47C1-9839-228ED3BC1175}" dt="2021-01-04T15:46:54.736" v="29" actId="1036"/>
      <pc:docMkLst>
        <pc:docMk/>
      </pc:docMkLst>
      <pc:sldChg chg="modSp">
        <pc:chgData name="Emma J Lyndon" userId="fefd1f69-c297-4970-add2-0b667d1abc1f" providerId="ADAL" clId="{7F253AB2-2ECC-47C1-9839-228ED3BC1175}" dt="2021-01-04T15:46:26.642" v="4" actId="14100"/>
        <pc:sldMkLst>
          <pc:docMk/>
          <pc:sldMk cId="3651932821" sldId="787"/>
        </pc:sldMkLst>
        <pc:graphicFrameChg chg="modGraphic">
          <ac:chgData name="Emma J Lyndon" userId="fefd1f69-c297-4970-add2-0b667d1abc1f" providerId="ADAL" clId="{7F253AB2-2ECC-47C1-9839-228ED3BC1175}" dt="2021-01-04T15:46:26.642" v="4" actId="14100"/>
          <ac:graphicFrameMkLst>
            <pc:docMk/>
            <pc:sldMk cId="3651932821" sldId="787"/>
            <ac:graphicFrameMk id="5" creationId="{219FB592-139D-4CB0-9645-9CA8D04940FF}"/>
          </ac:graphicFrameMkLst>
        </pc:graphicFrameChg>
      </pc:sldChg>
      <pc:sldChg chg="modSp">
        <pc:chgData name="Emma J Lyndon" userId="fefd1f69-c297-4970-add2-0b667d1abc1f" providerId="ADAL" clId="{7F253AB2-2ECC-47C1-9839-228ED3BC1175}" dt="2021-01-04T15:46:54.736" v="29" actId="1036"/>
        <pc:sldMkLst>
          <pc:docMk/>
          <pc:sldMk cId="1330211914" sldId="826"/>
        </pc:sldMkLst>
        <pc:graphicFrameChg chg="mod modGraphic">
          <ac:chgData name="Emma J Lyndon" userId="fefd1f69-c297-4970-add2-0b667d1abc1f" providerId="ADAL" clId="{7F253AB2-2ECC-47C1-9839-228ED3BC1175}" dt="2021-01-04T15:46:54.736" v="29" actId="1036"/>
          <ac:graphicFrameMkLst>
            <pc:docMk/>
            <pc:sldMk cId="1330211914" sldId="826"/>
            <ac:graphicFrameMk id="5" creationId="{219FB592-139D-4CB0-9645-9CA8D04940FF}"/>
          </ac:graphicFrameMkLst>
        </pc:graphicFrameChg>
      </pc:sldChg>
      <pc:sldChg chg="del">
        <pc:chgData name="Emma J Lyndon" userId="fefd1f69-c297-4970-add2-0b667d1abc1f" providerId="ADAL" clId="{7F253AB2-2ECC-47C1-9839-228ED3BC1175}" dt="2021-01-04T15:45:58.624" v="2" actId="2696"/>
        <pc:sldMkLst>
          <pc:docMk/>
          <pc:sldMk cId="3659283059" sldId="830"/>
        </pc:sldMkLst>
      </pc:sldChg>
      <pc:sldChg chg="del">
        <pc:chgData name="Emma J Lyndon" userId="fefd1f69-c297-4970-add2-0b667d1abc1f" providerId="ADAL" clId="{7F253AB2-2ECC-47C1-9839-228ED3BC1175}" dt="2021-01-04T15:45:54.468" v="1" actId="2696"/>
        <pc:sldMkLst>
          <pc:docMk/>
          <pc:sldMk cId="566117223" sldId="831"/>
        </pc:sldMkLst>
      </pc:sldChg>
      <pc:sldChg chg="add">
        <pc:chgData name="Emma J Lyndon" userId="fefd1f69-c297-4970-add2-0b667d1abc1f" providerId="ADAL" clId="{7F253AB2-2ECC-47C1-9839-228ED3BC1175}" dt="2021-01-04T15:45:44.698" v="0"/>
        <pc:sldMkLst>
          <pc:docMk/>
          <pc:sldMk cId="2923784592" sldId="832"/>
        </pc:sldMkLst>
      </pc:sldChg>
      <pc:sldChg chg="add">
        <pc:chgData name="Emma J Lyndon" userId="fefd1f69-c297-4970-add2-0b667d1abc1f" providerId="ADAL" clId="{7F253AB2-2ECC-47C1-9839-228ED3BC1175}" dt="2021-01-04T15:45:44.698" v="0"/>
        <pc:sldMkLst>
          <pc:docMk/>
          <pc:sldMk cId="1096754570" sldId="83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9"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39" name="Rectangle 3"/>
          <p:cNvSpPr>
            <a:spLocks noGrp="1" noChangeArrowheads="1"/>
          </p:cNvSpPr>
          <p:nvPr>
            <p:ph type="dt" sz="quarter" idx="1"/>
          </p:nvPr>
        </p:nvSpPr>
        <p:spPr bwMode="auto">
          <a:xfrm>
            <a:off x="3734281" y="2"/>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t" anchorCtr="0" compatLnSpc="1">
            <a:prstTxWarp prst="textNoShape">
              <a:avLst/>
            </a:prstTxWarp>
          </a:bodyPr>
          <a:lstStyle>
            <a:lvl1pPr algn="r" eaLnBrk="0" hangingPunct="0">
              <a:defRPr sz="1200">
                <a:latin typeface="Arial" pitchFamily="34" charset="0"/>
              </a:defRPr>
            </a:lvl1pPr>
          </a:lstStyle>
          <a:p>
            <a:pPr>
              <a:defRPr/>
            </a:pPr>
            <a:fld id="{35915AD2-10A0-4F07-9C90-55F5737F54B9}" type="datetime1">
              <a:rPr lang="en-GB"/>
              <a:pPr>
                <a:defRPr/>
              </a:pPr>
              <a:t>04/01/2021</a:t>
            </a:fld>
            <a:endParaRPr lang="en-GB"/>
          </a:p>
        </p:txBody>
      </p:sp>
      <p:sp>
        <p:nvSpPr>
          <p:cNvPr id="65540" name="Rectangle 4"/>
          <p:cNvSpPr>
            <a:spLocks noGrp="1" noChangeArrowheads="1"/>
          </p:cNvSpPr>
          <p:nvPr>
            <p:ph type="ftr" sz="quarter" idx="2"/>
          </p:nvPr>
        </p:nvSpPr>
        <p:spPr bwMode="auto">
          <a:xfrm>
            <a:off x="9"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GB"/>
          </a:p>
        </p:txBody>
      </p:sp>
      <p:sp>
        <p:nvSpPr>
          <p:cNvPr id="65541" name="Rectangle 5"/>
          <p:cNvSpPr>
            <a:spLocks noGrp="1" noChangeArrowheads="1"/>
          </p:cNvSpPr>
          <p:nvPr>
            <p:ph type="sldNum" sz="quarter" idx="3"/>
          </p:nvPr>
        </p:nvSpPr>
        <p:spPr bwMode="auto">
          <a:xfrm>
            <a:off x="3734281" y="10024886"/>
            <a:ext cx="2858073" cy="528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89403" tIns="44705" rIns="89403" bIns="44705" numCol="1" anchor="b" anchorCtr="0" compatLnSpc="1">
            <a:prstTxWarp prst="textNoShape">
              <a:avLst/>
            </a:prstTxWarp>
          </a:bodyPr>
          <a:lstStyle>
            <a:lvl1pPr algn="r" eaLnBrk="0" hangingPunct="0">
              <a:defRPr sz="1200">
                <a:latin typeface="Arial" pitchFamily="34" charset="0"/>
              </a:defRPr>
            </a:lvl1pPr>
          </a:lstStyle>
          <a:p>
            <a:pPr>
              <a:defRPr/>
            </a:pPr>
            <a:fld id="{9B2C83C7-81E3-4FFC-ABB8-6C2E0AC39E1C}" type="slidenum">
              <a:rPr lang="en-GB"/>
              <a:pPr>
                <a:defRPr/>
              </a:pPr>
              <a:t>‹#›</a:t>
            </a:fld>
            <a:endParaRPr lang="en-GB"/>
          </a:p>
        </p:txBody>
      </p:sp>
    </p:spTree>
    <p:extLst>
      <p:ext uri="{BB962C8B-B14F-4D97-AF65-F5344CB8AC3E}">
        <p14:creationId xmlns:p14="http://schemas.microsoft.com/office/powerpoint/2010/main" val="1595398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0"/>
            <a:ext cx="2857977" cy="527741"/>
          </a:xfrm>
          <a:prstGeom prst="rect">
            <a:avLst/>
          </a:prstGeom>
        </p:spPr>
        <p:txBody>
          <a:bodyPr vert="horz" lIns="90085" tIns="45037" rIns="90085" bIns="45037" rtlCol="0"/>
          <a:lstStyle>
            <a:lvl1pPr algn="l">
              <a:defRPr sz="1200"/>
            </a:lvl1pPr>
          </a:lstStyle>
          <a:p>
            <a:endParaRPr lang="en-GB"/>
          </a:p>
        </p:txBody>
      </p:sp>
      <p:sp>
        <p:nvSpPr>
          <p:cNvPr id="3" name="Date Placeholder 2"/>
          <p:cNvSpPr>
            <a:spLocks noGrp="1"/>
          </p:cNvSpPr>
          <p:nvPr>
            <p:ph type="dt" idx="1"/>
          </p:nvPr>
        </p:nvSpPr>
        <p:spPr>
          <a:xfrm>
            <a:off x="3734370" y="10"/>
            <a:ext cx="2857977" cy="527741"/>
          </a:xfrm>
          <a:prstGeom prst="rect">
            <a:avLst/>
          </a:prstGeom>
        </p:spPr>
        <p:txBody>
          <a:bodyPr vert="horz" lIns="90085" tIns="45037" rIns="90085" bIns="45037" rtlCol="0"/>
          <a:lstStyle>
            <a:lvl1pPr algn="r">
              <a:defRPr sz="1200"/>
            </a:lvl1pPr>
          </a:lstStyle>
          <a:p>
            <a:fld id="{4F0B033A-D7A2-4873-87D3-52E71CC76346}" type="datetimeFigureOut">
              <a:rPr lang="en-GB" smtClean="0"/>
              <a:t>04/01/2021</a:t>
            </a:fld>
            <a:endParaRPr lang="en-GB"/>
          </a:p>
        </p:txBody>
      </p:sp>
      <p:sp>
        <p:nvSpPr>
          <p:cNvPr id="4" name="Slide Image Placeholder 3"/>
          <p:cNvSpPr>
            <a:spLocks noGrp="1" noRot="1" noChangeAspect="1"/>
          </p:cNvSpPr>
          <p:nvPr>
            <p:ph type="sldImg" idx="2"/>
          </p:nvPr>
        </p:nvSpPr>
        <p:spPr>
          <a:xfrm>
            <a:off x="-215900" y="792163"/>
            <a:ext cx="7037388" cy="3957637"/>
          </a:xfrm>
          <a:prstGeom prst="rect">
            <a:avLst/>
          </a:prstGeom>
          <a:noFill/>
          <a:ln w="12700">
            <a:solidFill>
              <a:prstClr val="black"/>
            </a:solidFill>
          </a:ln>
        </p:spPr>
        <p:txBody>
          <a:bodyPr vert="horz" lIns="90085" tIns="45037" rIns="90085" bIns="45037" rtlCol="0" anchor="ctr"/>
          <a:lstStyle/>
          <a:p>
            <a:endParaRPr lang="en-GB"/>
          </a:p>
        </p:txBody>
      </p:sp>
      <p:sp>
        <p:nvSpPr>
          <p:cNvPr id="5" name="Notes Placeholder 4"/>
          <p:cNvSpPr>
            <a:spLocks noGrp="1"/>
          </p:cNvSpPr>
          <p:nvPr>
            <p:ph type="body" sz="quarter" idx="3"/>
          </p:nvPr>
        </p:nvSpPr>
        <p:spPr>
          <a:xfrm>
            <a:off x="660012" y="5014389"/>
            <a:ext cx="5273869" cy="4749668"/>
          </a:xfrm>
          <a:prstGeom prst="rect">
            <a:avLst/>
          </a:prstGeom>
        </p:spPr>
        <p:txBody>
          <a:bodyPr vert="horz" lIns="90085" tIns="45037" rIns="90085" bIns="450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0" y="10025393"/>
            <a:ext cx="2857977" cy="527741"/>
          </a:xfrm>
          <a:prstGeom prst="rect">
            <a:avLst/>
          </a:prstGeom>
        </p:spPr>
        <p:txBody>
          <a:bodyPr vert="horz" lIns="90085" tIns="45037" rIns="90085" bIns="45037" rtlCol="0" anchor="b"/>
          <a:lstStyle>
            <a:lvl1pPr algn="l">
              <a:defRPr sz="1200"/>
            </a:lvl1pPr>
          </a:lstStyle>
          <a:p>
            <a:endParaRPr lang="en-GB"/>
          </a:p>
        </p:txBody>
      </p:sp>
      <p:sp>
        <p:nvSpPr>
          <p:cNvPr id="7" name="Slide Number Placeholder 6"/>
          <p:cNvSpPr>
            <a:spLocks noGrp="1"/>
          </p:cNvSpPr>
          <p:nvPr>
            <p:ph type="sldNum" sz="quarter" idx="5"/>
          </p:nvPr>
        </p:nvSpPr>
        <p:spPr>
          <a:xfrm>
            <a:off x="3734370" y="10025393"/>
            <a:ext cx="2857977" cy="527741"/>
          </a:xfrm>
          <a:prstGeom prst="rect">
            <a:avLst/>
          </a:prstGeom>
        </p:spPr>
        <p:txBody>
          <a:bodyPr vert="horz" lIns="90085" tIns="45037" rIns="90085" bIns="45037" rtlCol="0" anchor="b"/>
          <a:lstStyle>
            <a:lvl1pPr algn="r">
              <a:defRPr sz="1200"/>
            </a:lvl1pPr>
          </a:lstStyle>
          <a:p>
            <a:fld id="{CBAFCE3B-317D-4AE0-BC7F-8267412B7C4C}" type="slidenum">
              <a:rPr lang="en-GB" smtClean="0"/>
              <a:t>‹#›</a:t>
            </a:fld>
            <a:endParaRPr lang="en-GB"/>
          </a:p>
        </p:txBody>
      </p:sp>
    </p:spTree>
    <p:extLst>
      <p:ext uri="{BB962C8B-B14F-4D97-AF65-F5344CB8AC3E}">
        <p14:creationId xmlns:p14="http://schemas.microsoft.com/office/powerpoint/2010/main" val="2891876015"/>
      </p:ext>
    </p:extLst>
  </p:cSld>
  <p:clrMap bg1="lt1" tx1="dk1" bg2="lt2" tx2="dk2" accent1="accent1" accent2="accent2" accent3="accent3" accent4="accent4" accent5="accent5" accent6="accent6" hlink="hlink" folHlink="folHlink"/>
  <p:hf hdr="0" ftr="0" dt="0"/>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BAFCE3B-317D-4AE0-BC7F-8267412B7C4C}" type="slidenum">
              <a:rPr lang="en-GB" smtClean="0"/>
              <a:t>1</a:t>
            </a:fld>
            <a:endParaRPr lang="en-GB"/>
          </a:p>
        </p:txBody>
      </p:sp>
    </p:spTree>
    <p:extLst>
      <p:ext uri="{BB962C8B-B14F-4D97-AF65-F5344CB8AC3E}">
        <p14:creationId xmlns:p14="http://schemas.microsoft.com/office/powerpoint/2010/main" val="26432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798513"/>
            <a:ext cx="7113588" cy="40005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44"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rPr>
              <a:pPr marL="0" marR="0" lvl="0" indent="0" algn="r" defTabSz="457144"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05420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528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57166" rtl="0" eaLnBrk="1" fontAlgn="base" latinLnBrk="0" hangingPunct="1">
              <a:lnSpc>
                <a:spcPct val="100000"/>
              </a:lnSpc>
              <a:spcBef>
                <a:spcPct val="0"/>
              </a:spcBef>
              <a:spcAft>
                <a:spcPct val="0"/>
              </a:spcAft>
              <a:buClrTx/>
              <a:buSzTx/>
              <a:buFontTx/>
              <a:buNone/>
              <a:tabLst/>
              <a:defRPr/>
            </a:pPr>
            <a:fld id="{CBAFCE3B-317D-4AE0-BC7F-8267412B7C4C}"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166"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762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139186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50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31315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60808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fld id="{E502D9C5-17AE-4038-9F2D-B14BAC7D8A12}" type="slidenum">
              <a:rPr lang="en-GB"/>
              <a:pPr>
                <a:defRPr/>
              </a:pPr>
              <a:t>‹#›</a:t>
            </a:fld>
            <a:endParaRPr lang="en-GB"/>
          </a:p>
        </p:txBody>
      </p:sp>
      <p:sp>
        <p:nvSpPr>
          <p:cNvPr id="5" name="Rectangle 21"/>
          <p:cNvSpPr>
            <a:spLocks noGrp="1" noChangeArrowheads="1"/>
          </p:cNvSpPr>
          <p:nvPr>
            <p:ph type="dt"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27835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193372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0"/>
            <a:ext cx="8688388" cy="555526"/>
          </a:xfrm>
        </p:spPr>
        <p:txBody>
          <a:bodyPr/>
          <a:lstStyle>
            <a:lvl1pPr algn="l">
              <a:defRPr sz="3000">
                <a:solidFill>
                  <a:srgbClr val="1D3E61"/>
                </a:solidFill>
              </a:defRPr>
            </a:lvl1pPr>
          </a:lstStyle>
          <a:p>
            <a:r>
              <a:rPr lang="en-US"/>
              <a:t>Click to edit Master title style</a:t>
            </a:r>
            <a:endParaRPr lang="en-GB"/>
          </a:p>
        </p:txBody>
      </p:sp>
      <p:sp>
        <p:nvSpPr>
          <p:cNvPr id="6" name="Rectangle 5"/>
          <p:cNvSpPr/>
          <p:nvPr userDrawn="1"/>
        </p:nvSpPr>
        <p:spPr bwMode="auto">
          <a:xfrm>
            <a:off x="0" y="3579862"/>
            <a:ext cx="9144000" cy="1563638"/>
          </a:xfrm>
          <a:prstGeom prst="rect">
            <a:avLst/>
          </a:prstGeom>
          <a:solidFill>
            <a:srgbClr val="FFFFFF"/>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02310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7675-B12C-435D-A763-86634C3642A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8B7E3C39-8D1A-4F70-831A-56B44A510B3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850DA4-842A-4F16-8DC4-502B085F9EDE}"/>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F8D1017F-00F5-44FB-AE70-FF9A9CB60E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9B2CA1-31DF-4B84-BBC2-D7C5E6364D26}"/>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89856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AD4D-27CB-4AF1-8616-482656FA01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646DB0-712D-4003-A19F-FC7D0EACC3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98308C-0D9B-4EBF-BA9A-A3B4E3084EA7}"/>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234C204F-AE0E-466D-AB54-D541DFE613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AB413B-9C12-48B5-98F0-69BCCFB37DD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587306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3D89-A0D6-4292-9046-70799AC3CBA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99CD78-37C3-4EE5-B501-0DC2FAF85C7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123304-CE38-4518-BCF2-D61D6F4F2E6C}"/>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B440B553-302A-4C85-9217-FE4B79ED3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167B3A-09E3-44A2-AC66-C012D7DBB58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1519944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7E58-08D7-49DF-A6C1-A978E9B13F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296BAC-9042-43A0-9EF6-48F472A5F171}"/>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529636A-A969-4A52-8698-AA9B608F87A2}"/>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2F600E0-B0C7-4355-98B6-7E187275B10F}"/>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6" name="Footer Placeholder 5">
            <a:extLst>
              <a:ext uri="{FF2B5EF4-FFF2-40B4-BE49-F238E27FC236}">
                <a16:creationId xmlns:a16="http://schemas.microsoft.com/office/drawing/2014/main" id="{8E250287-0790-4B15-8145-8A85C5C401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454BC39-F494-45EC-BE8C-16B6EC0E8C41}"/>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88393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855100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4AE2C-C6D3-4CE7-8EDA-FEBFDE5147FB}"/>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0700F34-87E3-40A7-8F5C-48E5082FF9F3}"/>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7D266E5-3AD8-477C-8D0D-A243F9965BD1}"/>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B820145-6F12-44FC-AA24-12C4E8C5E2F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ACACEB-0B7C-4669-8F19-182646E5C3DC}"/>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71F8C66-8472-4D8A-9BA8-5540DBAC53DF}"/>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8" name="Footer Placeholder 7">
            <a:extLst>
              <a:ext uri="{FF2B5EF4-FFF2-40B4-BE49-F238E27FC236}">
                <a16:creationId xmlns:a16="http://schemas.microsoft.com/office/drawing/2014/main" id="{A0D0E69C-AA6A-4F7B-96EC-45B2F87B33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6422F10-699F-460D-B52D-4CA1B2572A2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3228227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5DE90-D9F5-4733-9947-035F5691BF1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E48A88-5A7F-4173-99FB-E8D1881C8BD2}"/>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4" name="Footer Placeholder 3">
            <a:extLst>
              <a:ext uri="{FF2B5EF4-FFF2-40B4-BE49-F238E27FC236}">
                <a16:creationId xmlns:a16="http://schemas.microsoft.com/office/drawing/2014/main" id="{BC5B69FF-8922-439B-AE68-06656E7BA7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1F78E9-9C3B-4EFB-B581-AE02D63D573B}"/>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63731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E90635-50DE-4E17-AC6A-C817A02F26BF}"/>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3" name="Footer Placeholder 2">
            <a:extLst>
              <a:ext uri="{FF2B5EF4-FFF2-40B4-BE49-F238E27FC236}">
                <a16:creationId xmlns:a16="http://schemas.microsoft.com/office/drawing/2014/main" id="{418769E7-7194-4E90-BDCE-A2AB2C84C23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26CBC6B-F68C-423C-A724-27884F23C0B2}"/>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21616820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6236F-8EB5-45FE-A516-3E3742C3D2B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EFCD77D-2B41-4335-B886-378F51263D3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3A0EDF-842F-4A72-B745-3774B5B0A8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372DBF0F-6B38-45A4-97ED-F7097B2DC347}"/>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6" name="Footer Placeholder 5">
            <a:extLst>
              <a:ext uri="{FF2B5EF4-FFF2-40B4-BE49-F238E27FC236}">
                <a16:creationId xmlns:a16="http://schemas.microsoft.com/office/drawing/2014/main" id="{0C4E40B0-E37F-42CC-A865-30D81903B5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04D9EF-6D08-4D75-833D-E97AE210EC49}"/>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393908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23E3-AB80-4DE2-B316-035FDAD4567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84B697A-C1A0-4930-9285-0E35172C35CC}"/>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205EC61-E688-4038-A6CF-AE53E261A7C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D11E1F4-2E4F-48F6-9828-86422706D63C}"/>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6" name="Footer Placeholder 5">
            <a:extLst>
              <a:ext uri="{FF2B5EF4-FFF2-40B4-BE49-F238E27FC236}">
                <a16:creationId xmlns:a16="http://schemas.microsoft.com/office/drawing/2014/main" id="{39225619-0E85-408A-BC30-208533DF43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D4BF3F-BF7D-410A-A6B6-416A271AC31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129013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8FB94-D069-4BA9-AF73-50FAE00177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38C63F-732B-43B2-960B-757284F16BC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37DB9-C680-4F8E-A993-28F42D8E702E}"/>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CD73203B-DAB9-4435-BBD9-3D837AE2D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263B4-D22D-4983-94A1-4CBBEDD0E6DA}"/>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4098566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F1C5E4-4D64-4B0A-AA42-E64F10E6F195}"/>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FEE260-5C59-4267-80CC-3E9062CA9759}"/>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38ECEE-AB7D-4E65-A987-C03CEAAD6673}"/>
              </a:ext>
            </a:extLst>
          </p:cNvPr>
          <p:cNvSpPr>
            <a:spLocks noGrp="1"/>
          </p:cNvSpPr>
          <p:nvPr>
            <p:ph type="dt" sz="half" idx="10"/>
          </p:nvPr>
        </p:nvSpPr>
        <p:spPr/>
        <p:txBody>
          <a:body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0C4D1F43-EDF0-457F-B9FC-9E6A19ABFF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BA1DBE-5B1B-4248-8A93-FE93E6BB4D45}"/>
              </a:ext>
            </a:extLst>
          </p:cNvPr>
          <p:cNvSpPr>
            <a:spLocks noGrp="1"/>
          </p:cNvSpPr>
          <p:nvPr>
            <p:ph type="sldNum" sz="quarter" idx="12"/>
          </p:nvPr>
        </p:nvSpPr>
        <p:spPr/>
        <p:txBody>
          <a:bodyPr/>
          <a:lstStyle/>
          <a:p>
            <a:fld id="{967F7537-E218-44C6-B794-E6A6968F4116}" type="slidenum">
              <a:rPr lang="en-GB" smtClean="0"/>
              <a:t>‹#›</a:t>
            </a:fld>
            <a:endParaRPr lang="en-GB"/>
          </a:p>
        </p:txBody>
      </p:sp>
    </p:spTree>
    <p:extLst>
      <p:ext uri="{BB962C8B-B14F-4D97-AF65-F5344CB8AC3E}">
        <p14:creationId xmlns:p14="http://schemas.microsoft.com/office/powerpoint/2010/main" val="371554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6"/>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279673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8013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0105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6" y="-42360"/>
            <a:ext cx="8688388" cy="723900"/>
          </a:xfrm>
        </p:spPr>
        <p:txBody>
          <a:bodyPr/>
          <a:lstStyle>
            <a:lvl1pPr algn="l">
              <a:defRPr sz="3000">
                <a:solidFill>
                  <a:srgbClr val="1D3E61"/>
                </a:solidFill>
              </a:defRPr>
            </a:lvl1pPr>
          </a:lstStyle>
          <a:p>
            <a:r>
              <a:rPr lang="en-US"/>
              <a:t>Click to edit Master title style</a:t>
            </a:r>
            <a:endParaRPr lang="en-GB"/>
          </a:p>
        </p:txBody>
      </p:sp>
      <p:sp>
        <p:nvSpPr>
          <p:cNvPr id="3" name="Content Placeholder 2"/>
          <p:cNvSpPr>
            <a:spLocks noGrp="1"/>
          </p:cNvSpPr>
          <p:nvPr>
            <p:ph idx="1"/>
          </p:nvPr>
        </p:nvSpPr>
        <p:spPr>
          <a:xfrm>
            <a:off x="228600" y="681540"/>
            <a:ext cx="8686800" cy="34563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a:p>
        </p:txBody>
      </p:sp>
      <p:sp>
        <p:nvSpPr>
          <p:cNvPr id="5" name="Rectangle 21"/>
          <p:cNvSpPr>
            <a:spLocks noGrp="1" noChangeArrowheads="1"/>
          </p:cNvSpPr>
          <p:nvPr>
            <p:ph type="dt" sz="quarter" idx="11"/>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8778983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2129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4010406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94980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8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6079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4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8608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3062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0342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39889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29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Tree>
    <p:extLst>
      <p:ext uri="{BB962C8B-B14F-4D97-AF65-F5344CB8AC3E}">
        <p14:creationId xmlns:p14="http://schemas.microsoft.com/office/powerpoint/2010/main" val="321097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11144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3.png"/><Relationship Id="rId5" Type="http://schemas.openxmlformats.org/officeDocument/2006/relationships/slideLayout" Target="../slideLayouts/slideLayout31.xml"/><Relationship Id="rId10" Type="http://schemas.openxmlformats.org/officeDocument/2006/relationships/theme" Target="../theme/theme5.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6"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4" y="444396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69" tIns="46035" rIns="92069" bIns="46035"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484062" r:id="rId1"/>
    <p:sldLayoutId id="2147484060" r:id="rId2"/>
    <p:sldLayoutId id="2147484061" r:id="rId3"/>
  </p:sldLayoutIdLst>
  <p:hf hdr="0" ft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166" algn="ctr" rtl="0" fontAlgn="base">
        <a:spcBef>
          <a:spcPct val="0"/>
        </a:spcBef>
        <a:spcAft>
          <a:spcPct val="0"/>
        </a:spcAft>
        <a:defRPr sz="2800" b="1">
          <a:solidFill>
            <a:schemeClr val="tx1"/>
          </a:solidFill>
          <a:latin typeface="Arial" charset="0"/>
        </a:defRPr>
      </a:lvl6pPr>
      <a:lvl7pPr marL="914333" algn="ctr" rtl="0" fontAlgn="base">
        <a:spcBef>
          <a:spcPct val="0"/>
        </a:spcBef>
        <a:spcAft>
          <a:spcPct val="0"/>
        </a:spcAft>
        <a:defRPr sz="2800" b="1">
          <a:solidFill>
            <a:schemeClr val="tx1"/>
          </a:solidFill>
          <a:latin typeface="Arial" charset="0"/>
        </a:defRPr>
      </a:lvl7pPr>
      <a:lvl8pPr marL="1371498" algn="ctr" rtl="0" fontAlgn="base">
        <a:spcBef>
          <a:spcPct val="0"/>
        </a:spcBef>
        <a:spcAft>
          <a:spcPct val="0"/>
        </a:spcAft>
        <a:defRPr sz="2800" b="1">
          <a:solidFill>
            <a:schemeClr val="tx1"/>
          </a:solidFill>
          <a:latin typeface="Arial" charset="0"/>
        </a:defRPr>
      </a:lvl8pPr>
      <a:lvl9pPr marL="1828664" algn="ctr" rtl="0" fontAlgn="base">
        <a:spcBef>
          <a:spcPct val="0"/>
        </a:spcBef>
        <a:spcAft>
          <a:spcPct val="0"/>
        </a:spcAft>
        <a:defRPr sz="2800" b="1">
          <a:solidFill>
            <a:schemeClr val="tx1"/>
          </a:solidFill>
          <a:latin typeface="Arial" charset="0"/>
        </a:defRPr>
      </a:lvl9pPr>
    </p:titleStyle>
    <p:bodyStyle>
      <a:lvl1pPr marL="342875" indent="-342875"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895" indent="-285729"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2915" indent="-228582"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080"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246" indent="-228582"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411"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578"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8744"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5909" indent="-228582"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38" tIns="45719" rIns="91438" bIns="45719"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493272"/>
      </p:ext>
    </p:extLst>
  </p:cSld>
  <p:clrMap bg1="lt1" tx1="dk1" bg2="lt2" tx2="dk2" accent1="accent1" accent2="accent2" accent3="accent3" accent4="accent4" accent5="accent5" accent6="accent6" hlink="hlink" folHlink="folHlink"/>
  <p:sldLayoutIdLst>
    <p:sldLayoutId id="2147484064" r:id="rId1"/>
    <p:sldLayoutId id="2147484065" r:id="rId2"/>
    <p:sldLayoutId id="2147484066" r:id="rId3"/>
    <p:sldLayoutId id="2147484067" r:id="rId4"/>
    <p:sldLayoutId id="2147484068" r:id="rId5"/>
    <p:sldLayoutId id="2147484069" r:id="rId6"/>
    <p:sldLayoutId id="2147484070" r:id="rId7"/>
    <p:sldLayoutId id="2147484071" r:id="rId8"/>
    <p:sldLayoutId id="2147484072"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731581"/>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pPr>
                <a:defRPr/>
              </a:pPr>
              <a:t>‹#›</a:t>
            </a:fld>
            <a:endParaRPr lang="en-GB"/>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a:p>
        </p:txBody>
      </p:sp>
    </p:spTree>
    <p:extLst>
      <p:ext uri="{BB962C8B-B14F-4D97-AF65-F5344CB8AC3E}">
        <p14:creationId xmlns:p14="http://schemas.microsoft.com/office/powerpoint/2010/main" val="1893693442"/>
      </p:ext>
    </p:extLst>
  </p:cSld>
  <p:clrMap bg1="lt1" tx1="dk1" bg2="lt2" tx2="dk2" accent1="accent1" accent2="accent2" accent3="accent3" accent4="accent4" accent5="accent5" accent6="accent6" hlink="hlink" folHlink="folHlink"/>
  <p:sldLayoutIdLst>
    <p:sldLayoutId id="2147484140" r:id="rId1"/>
    <p:sldLayoutId id="2147484141" r:id="rId2"/>
    <p:sldLayoutId id="2147484142"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EF5867-7423-492B-AA49-F33B87DB37C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54E90B-9370-4A64-8DF0-465AE6858B53}"/>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F94571-D9D0-4080-9101-491A94DF63D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F467BC8-1645-4D60-8AAE-5544F2AADB5F}" type="datetimeFigureOut">
              <a:rPr lang="en-GB" smtClean="0"/>
              <a:t>04/01/2021</a:t>
            </a:fld>
            <a:endParaRPr lang="en-GB"/>
          </a:p>
        </p:txBody>
      </p:sp>
      <p:sp>
        <p:nvSpPr>
          <p:cNvPr id="5" name="Footer Placeholder 4">
            <a:extLst>
              <a:ext uri="{FF2B5EF4-FFF2-40B4-BE49-F238E27FC236}">
                <a16:creationId xmlns:a16="http://schemas.microsoft.com/office/drawing/2014/main" id="{1E0229A1-B450-4A55-8997-B2381C8251C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FF5F2B-98E3-417A-8BA7-7FC3F9190C8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7F7537-E218-44C6-B794-E6A6968F4116}" type="slidenum">
              <a:rPr lang="en-GB" smtClean="0"/>
              <a:t>‹#›</a:t>
            </a:fld>
            <a:endParaRPr lang="en-GB"/>
          </a:p>
        </p:txBody>
      </p:sp>
    </p:spTree>
    <p:extLst>
      <p:ext uri="{BB962C8B-B14F-4D97-AF65-F5344CB8AC3E}">
        <p14:creationId xmlns:p14="http://schemas.microsoft.com/office/powerpoint/2010/main" val="2900098977"/>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4481090"/>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20680"/>
            <a:ext cx="7772400" cy="1102519"/>
          </a:xfrm>
        </p:spPr>
        <p:txBody>
          <a:bodyPr/>
          <a:lstStyle/>
          <a:p>
            <a:r>
              <a:rPr lang="en-GB" dirty="0"/>
              <a:t>CSSC Programme Dashboard</a:t>
            </a:r>
          </a:p>
        </p:txBody>
      </p:sp>
      <p:sp>
        <p:nvSpPr>
          <p:cNvPr id="5" name="Subtitle 4"/>
          <p:cNvSpPr>
            <a:spLocks noGrp="1"/>
          </p:cNvSpPr>
          <p:nvPr>
            <p:ph type="subTitle" idx="1"/>
          </p:nvPr>
        </p:nvSpPr>
        <p:spPr>
          <a:xfrm>
            <a:off x="1371600" y="3266016"/>
            <a:ext cx="6400800" cy="1314450"/>
          </a:xfrm>
        </p:spPr>
        <p:txBody>
          <a:bodyPr vert="horz" lIns="91438" tIns="45719" rIns="91438" bIns="45719" rtlCol="0" anchor="t">
            <a:normAutofit fontScale="92500" lnSpcReduction="10000"/>
          </a:bodyPr>
          <a:lstStyle/>
          <a:p>
            <a:endParaRPr lang="en-GB" dirty="0"/>
          </a:p>
          <a:p>
            <a:endParaRPr lang="en-GB" dirty="0"/>
          </a:p>
          <a:p>
            <a:r>
              <a:rPr lang="en-GB" dirty="0">
                <a:latin typeface="Arial"/>
                <a:cs typeface="Arial"/>
              </a:rPr>
              <a:t>January 2021</a:t>
            </a:r>
          </a:p>
        </p:txBody>
      </p:sp>
      <p:pic>
        <p:nvPicPr>
          <p:cNvPr id="6" name="Picture 5">
            <a:extLst>
              <a:ext uri="{FF2B5EF4-FFF2-40B4-BE49-F238E27FC236}">
                <a16:creationId xmlns:a16="http://schemas.microsoft.com/office/drawing/2014/main" id="{7DF39F5C-5B21-482F-B3CB-006BEF34A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2797" y="2511295"/>
            <a:ext cx="1438406" cy="1438406"/>
          </a:xfrm>
          <a:prstGeom prst="rect">
            <a:avLst/>
          </a:prstGeom>
        </p:spPr>
      </p:pic>
    </p:spTree>
    <p:extLst>
      <p:ext uri="{BB962C8B-B14F-4D97-AF65-F5344CB8AC3E}">
        <p14:creationId xmlns:p14="http://schemas.microsoft.com/office/powerpoint/2010/main" val="3324695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564708" y="-84779"/>
            <a:ext cx="7886700" cy="639189"/>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impacting </a:t>
            </a:r>
            <a:r>
              <a:rPr lang="en-GB" sz="2000" b="1" dirty="0" err="1">
                <a:solidFill>
                  <a:srgbClr val="3E5AA8"/>
                </a:solidFill>
                <a:latin typeface="Arial"/>
                <a:cs typeface="Arial"/>
              </a:rPr>
              <a:t>Xoserve</a:t>
            </a:r>
            <a:endParaRPr lang="en-GB" sz="2000" b="1" dirty="0">
              <a:solidFill>
                <a:srgbClr val="3E5AA8"/>
              </a:solidFill>
              <a:latin typeface="Arial"/>
              <a:cs typeface="Arial"/>
            </a:endParaRP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362115" y="479515"/>
          <a:ext cx="8533603" cy="4480043"/>
        </p:xfrm>
        <a:graphic>
          <a:graphicData uri="http://schemas.openxmlformats.org/drawingml/2006/table">
            <a:tbl>
              <a:tblPr firstRow="1" bandRow="1">
                <a:tableStyleId>{5C22544A-7EE6-4342-B048-85BDC9FD1C3A}</a:tableStyleId>
              </a:tblPr>
              <a:tblGrid>
                <a:gridCol w="4213612">
                  <a:extLst>
                    <a:ext uri="{9D8B030D-6E8A-4147-A177-3AD203B41FA5}">
                      <a16:colId xmlns:a16="http://schemas.microsoft.com/office/drawing/2014/main" val="997061046"/>
                    </a:ext>
                  </a:extLst>
                </a:gridCol>
                <a:gridCol w="540084">
                  <a:extLst>
                    <a:ext uri="{9D8B030D-6E8A-4147-A177-3AD203B41FA5}">
                      <a16:colId xmlns:a16="http://schemas.microsoft.com/office/drawing/2014/main" val="2723771934"/>
                    </a:ext>
                  </a:extLst>
                </a:gridCol>
                <a:gridCol w="1121487">
                  <a:extLst>
                    <a:ext uri="{9D8B030D-6E8A-4147-A177-3AD203B41FA5}">
                      <a16:colId xmlns:a16="http://schemas.microsoft.com/office/drawing/2014/main" val="3830117845"/>
                    </a:ext>
                  </a:extLst>
                </a:gridCol>
                <a:gridCol w="951699">
                  <a:extLst>
                    <a:ext uri="{9D8B030D-6E8A-4147-A177-3AD203B41FA5}">
                      <a16:colId xmlns:a16="http://schemas.microsoft.com/office/drawing/2014/main" val="194189712"/>
                    </a:ext>
                  </a:extLst>
                </a:gridCol>
                <a:gridCol w="1706721">
                  <a:extLst>
                    <a:ext uri="{9D8B030D-6E8A-4147-A177-3AD203B41FA5}">
                      <a16:colId xmlns:a16="http://schemas.microsoft.com/office/drawing/2014/main" val="3065248341"/>
                    </a:ext>
                  </a:extLst>
                </a:gridCol>
              </a:tblGrid>
              <a:tr h="228946">
                <a:tc>
                  <a:txBody>
                    <a:bodyPr/>
                    <a:lstStyle/>
                    <a:p>
                      <a:pPr algn="l" rtl="0" fontAlgn="ctr"/>
                      <a:r>
                        <a:rPr lang="en-GB" sz="600" b="1" i="0" u="none" strike="noStrike" dirty="0">
                          <a:solidFill>
                            <a:srgbClr val="FFFFFF"/>
                          </a:solidFill>
                          <a:effectLst/>
                          <a:latin typeface="Arial" panose="020B0604020202020204" pitchFamily="34" charset="0"/>
                          <a:cs typeface="Arial" panose="020B0604020202020204" pitchFamily="34" charset="0"/>
                        </a:rPr>
                        <a:t>CR Name</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CR Ref</a:t>
                      </a:r>
                    </a:p>
                  </a:txBody>
                  <a:tcPr marL="4763" marR="4763" marT="4763" marB="0" anchor="ctr"/>
                </a:tc>
                <a:tc>
                  <a:txBody>
                    <a:bodyPr/>
                    <a:lstStyle/>
                    <a:p>
                      <a:pPr algn="l" rtl="0" fontAlgn="ctr"/>
                      <a:r>
                        <a:rPr lang="en-US" sz="600" b="1" i="0" u="none" strike="noStrike">
                          <a:solidFill>
                            <a:srgbClr val="FFFFFF"/>
                          </a:solidFill>
                          <a:effectLst/>
                          <a:latin typeface="Arial" panose="020B0604020202020204" pitchFamily="34" charset="0"/>
                          <a:cs typeface="Arial" panose="020B0604020202020204" pitchFamily="34" charset="0"/>
                        </a:rPr>
                        <a:t>High Level Cost IA Cost</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Date Raised</a:t>
                      </a:r>
                    </a:p>
                  </a:txBody>
                  <a:tcPr marL="4763" marR="4763" marT="4763" marB="0" anchor="ctr"/>
                </a:tc>
                <a:tc>
                  <a:txBody>
                    <a:bodyPr/>
                    <a:lstStyle/>
                    <a:p>
                      <a:pPr algn="l" rtl="0" fontAlgn="ctr"/>
                      <a:r>
                        <a:rPr lang="en-GB" sz="600" b="1" i="0" u="none" strike="noStrike">
                          <a:solidFill>
                            <a:srgbClr val="FFFFFF"/>
                          </a:solidFill>
                          <a:effectLst/>
                          <a:latin typeface="Arial" panose="020B0604020202020204" pitchFamily="34" charset="0"/>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98490">
                <a:tc>
                  <a:txBody>
                    <a:bodyPr/>
                    <a:lstStyle/>
                    <a:p>
                      <a:pPr algn="l" fontAlgn="t"/>
                      <a:r>
                        <a:rPr lang="en-GB" sz="800" b="0" i="0" u="none" strike="noStrike" dirty="0">
                          <a:solidFill>
                            <a:srgbClr val="000000"/>
                          </a:solidFill>
                          <a:effectLst/>
                          <a:latin typeface="Calibri" panose="020F0502020204030204" pitchFamily="34" charset="0"/>
                        </a:rPr>
                        <a:t>Programme Plan Re-Baseline</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CR-D002</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07/11/2019</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751528655"/>
                  </a:ext>
                </a:extLst>
              </a:tr>
              <a:tr h="203361">
                <a:tc>
                  <a:txBody>
                    <a:bodyPr/>
                    <a:lstStyle/>
                    <a:p>
                      <a:pPr algn="l" fontAlgn="t"/>
                      <a:r>
                        <a:rPr lang="en-US" sz="800" b="0" i="0" u="none" strike="noStrike" dirty="0">
                          <a:solidFill>
                            <a:srgbClr val="000000"/>
                          </a:solidFill>
                          <a:effectLst/>
                          <a:latin typeface="Calibri" panose="020F0502020204030204" pitchFamily="34" charset="0"/>
                        </a:rPr>
                        <a:t>Updates to the CSS Physical Interface Design (</a:t>
                      </a:r>
                      <a:r>
                        <a:rPr lang="en-US" sz="800" b="0" i="0" u="none" strike="noStrike" dirty="0" err="1">
                          <a:solidFill>
                            <a:srgbClr val="000000"/>
                          </a:solidFill>
                          <a:effectLst/>
                          <a:latin typeface="Calibri" panose="020F0502020204030204" pitchFamily="34" charset="0"/>
                        </a:rPr>
                        <a:t>PhID</a:t>
                      </a:r>
                      <a:r>
                        <a:rPr lang="en-US" sz="800" b="0" i="0" u="none" strike="noStrike" dirty="0">
                          <a:solidFill>
                            <a:srgbClr val="000000"/>
                          </a:solidFill>
                          <a:effectLst/>
                          <a:latin typeface="Calibri" panose="020F0502020204030204" pitchFamily="34" charset="0"/>
                        </a:rPr>
                        <a: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£17,250.00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22/01/2020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2174385334"/>
                  </a:ext>
                </a:extLst>
              </a:tr>
              <a:tr h="203361">
                <a:tc>
                  <a:txBody>
                    <a:bodyPr/>
                    <a:lstStyle/>
                    <a:p>
                      <a:pPr algn="l" fontAlgn="t"/>
                      <a:r>
                        <a:rPr lang="en-GB" sz="800" b="0" i="0" u="none" strike="noStrike">
                          <a:solidFill>
                            <a:srgbClr val="000000"/>
                          </a:solidFill>
                          <a:effectLst/>
                          <a:latin typeface="Calibri" panose="020F0502020204030204" pitchFamily="34" charset="0"/>
                        </a:rPr>
                        <a:t>CSS_Exception_Handling_Strategy_v0.2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621057491"/>
                  </a:ext>
                </a:extLst>
              </a:tr>
              <a:tr h="203361">
                <a:tc>
                  <a:txBody>
                    <a:bodyPr/>
                    <a:lstStyle/>
                    <a:p>
                      <a:pPr algn="l" fontAlgn="t"/>
                      <a:r>
                        <a:rPr lang="en-US" sz="800" b="0" i="0" u="none" strike="noStrike" dirty="0" err="1">
                          <a:solidFill>
                            <a:srgbClr val="000000"/>
                          </a:solidFill>
                          <a:effectLst/>
                          <a:latin typeface="Calibri" panose="020F0502020204030204" pitchFamily="34" charset="0"/>
                        </a:rPr>
                        <a:t>Provide_CSS_RegistrationID_to_PUI_and_LPs</a:t>
                      </a:r>
                      <a:endParaRPr lang="en-US" sz="800" b="0" i="0" u="none" strike="noStrike" dirty="0">
                        <a:solidFill>
                          <a:srgbClr val="000000"/>
                        </a:solidFill>
                        <a:effectLst/>
                        <a:latin typeface="Calibri" panose="020F0502020204030204" pitchFamily="34" charset="0"/>
                      </a:endParaRP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£12,643.00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07/08/2020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653742555"/>
                  </a:ext>
                </a:extLst>
              </a:tr>
              <a:tr h="203361">
                <a:tc>
                  <a:txBody>
                    <a:bodyPr/>
                    <a:lstStyle/>
                    <a:p>
                      <a:pPr algn="l" fontAlgn="t"/>
                      <a:r>
                        <a:rPr lang="en-US" sz="800" b="0" i="0" u="none" strike="noStrike" dirty="0" err="1">
                          <a:solidFill>
                            <a:srgbClr val="000000"/>
                          </a:solidFill>
                          <a:effectLst/>
                          <a:latin typeface="Calibri" panose="020F0502020204030204" pitchFamily="34" charset="0"/>
                        </a:rPr>
                        <a:t>Licence</a:t>
                      </a:r>
                      <a:r>
                        <a:rPr lang="en-US" sz="800" b="0" i="0" u="none" strike="noStrike" dirty="0">
                          <a:solidFill>
                            <a:srgbClr val="000000"/>
                          </a:solidFill>
                          <a:effectLst/>
                          <a:latin typeface="Calibri" panose="020F0502020204030204" pitchFamily="34" charset="0"/>
                        </a:rPr>
                        <a:t> Exempt Network Customer Identifier – ABACUS Data Model update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CR-E51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29/10/2019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Complete</a:t>
                      </a:r>
                    </a:p>
                  </a:txBody>
                  <a:tcPr marL="0" marR="0" marT="0" marB="0"/>
                </a:tc>
                <a:extLst>
                  <a:ext uri="{0D108BD9-81ED-4DB2-BD59-A6C34878D82A}">
                    <a16:rowId xmlns:a16="http://schemas.microsoft.com/office/drawing/2014/main" val="473898194"/>
                  </a:ext>
                </a:extLst>
              </a:tr>
              <a:tr h="203361">
                <a:tc>
                  <a:txBody>
                    <a:bodyPr/>
                    <a:lstStyle/>
                    <a:p>
                      <a:pPr algn="l" fontAlgn="t"/>
                      <a:r>
                        <a:rPr lang="en-US" sz="800" b="0" i="0" u="none" strike="noStrike" dirty="0">
                          <a:solidFill>
                            <a:srgbClr val="000000"/>
                          </a:solidFill>
                          <a:effectLst/>
                          <a:latin typeface="Calibri" panose="020F0502020204030204" pitchFamily="34" charset="0"/>
                        </a:rPr>
                        <a:t>Amendments to the DMS artefact suite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3811377997"/>
                  </a:ext>
                </a:extLst>
              </a:tr>
              <a:tr h="203361">
                <a:tc>
                  <a:txBody>
                    <a:bodyPr/>
                    <a:lstStyle/>
                    <a:p>
                      <a:pPr algn="l" fontAlgn="t"/>
                      <a:r>
                        <a:rPr lang="en-US" sz="800" b="0" i="0" u="none" strike="noStrike">
                          <a:solidFill>
                            <a:srgbClr val="000000"/>
                          </a:solidFill>
                          <a:effectLst/>
                          <a:latin typeface="Calibri" panose="020F0502020204030204" pitchFamily="34" charset="0"/>
                        </a:rPr>
                        <a:t>Migration of Terminated Gas RMPS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982708138"/>
                  </a:ext>
                </a:extLst>
              </a:tr>
              <a:tr h="203361">
                <a:tc>
                  <a:txBody>
                    <a:bodyPr/>
                    <a:lstStyle/>
                    <a:p>
                      <a:pPr algn="l" fontAlgn="t"/>
                      <a:r>
                        <a:rPr lang="en-US" sz="800" b="0" i="0" u="none" strike="noStrike">
                          <a:solidFill>
                            <a:srgbClr val="000000"/>
                          </a:solidFill>
                          <a:effectLst/>
                          <a:latin typeface="Calibri" panose="020F0502020204030204" pitchFamily="34" charset="0"/>
                        </a:rPr>
                        <a:t>Amendments to the NC-0079 for REL (Retail Energy Location) Data Migration and Reconciliation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06/07/2020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Approved - Internal CR Created</a:t>
                      </a:r>
                    </a:p>
                  </a:txBody>
                  <a:tcPr marL="0" marR="0" marT="0" marB="0"/>
                </a:tc>
                <a:extLst>
                  <a:ext uri="{0D108BD9-81ED-4DB2-BD59-A6C34878D82A}">
                    <a16:rowId xmlns:a16="http://schemas.microsoft.com/office/drawing/2014/main" val="1119725783"/>
                  </a:ext>
                </a:extLst>
              </a:tr>
              <a:tr h="203361">
                <a:tc>
                  <a:txBody>
                    <a:bodyPr/>
                    <a:lstStyle/>
                    <a:p>
                      <a:pPr algn="l" fontAlgn="b"/>
                      <a:r>
                        <a:rPr lang="en-GB" sz="800" b="0" i="0" u="none" strike="noStrike" dirty="0">
                          <a:solidFill>
                            <a:srgbClr val="000000"/>
                          </a:solidFill>
                          <a:effectLst/>
                          <a:latin typeface="Calibri" panose="020F0502020204030204" pitchFamily="34" charset="0"/>
                        </a:rPr>
                        <a:t>DMS - PHID Alignment Parties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3325048"/>
                  </a:ext>
                </a:extLst>
              </a:tr>
              <a:tr h="203361">
                <a:tc>
                  <a:txBody>
                    <a:bodyPr/>
                    <a:lstStyle/>
                    <a:p>
                      <a:pPr algn="l" fontAlgn="b"/>
                      <a:r>
                        <a:rPr lang="en-US" sz="800" b="0" i="0" u="none" strike="noStrike">
                          <a:solidFill>
                            <a:srgbClr val="000000"/>
                          </a:solidFill>
                          <a:effectLst/>
                          <a:latin typeface="Calibri" panose="020F0502020204030204" pitchFamily="34" charset="0"/>
                        </a:rPr>
                        <a:t>Request For a New or Upgraded DMT Environment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£256,009.00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07/08/2020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000169379"/>
                  </a:ext>
                </a:extLst>
              </a:tr>
              <a:tr h="203361">
                <a:tc>
                  <a:txBody>
                    <a:bodyPr/>
                    <a:lstStyle/>
                    <a:p>
                      <a:pPr algn="l" fontAlgn="b"/>
                      <a:r>
                        <a:rPr lang="en-US" sz="800" b="0" i="0" u="none" strike="noStrike">
                          <a:solidFill>
                            <a:srgbClr val="000000"/>
                          </a:solidFill>
                          <a:effectLst/>
                          <a:latin typeface="Calibri" panose="020F0502020204030204" pitchFamily="34" charset="0"/>
                        </a:rPr>
                        <a:t>Enable TLS connection pooling for all directly connected parties to CSS]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029581709"/>
                  </a:ext>
                </a:extLst>
              </a:tr>
              <a:tr h="203361">
                <a:tc>
                  <a:txBody>
                    <a:bodyPr/>
                    <a:lstStyle/>
                    <a:p>
                      <a:pPr algn="l" fontAlgn="b"/>
                      <a:r>
                        <a:rPr lang="en-GB" sz="800" b="0" i="0" u="none" strike="noStrike" dirty="0">
                          <a:solidFill>
                            <a:srgbClr val="000000"/>
                          </a:solidFill>
                          <a:effectLst/>
                          <a:latin typeface="Calibri" panose="020F0502020204030204" pitchFamily="34" charset="0"/>
                        </a:rPr>
                        <a:t>Message Header Format for PKI Certificate Identification]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13/07/2020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26307551"/>
                  </a:ext>
                </a:extLst>
              </a:tr>
              <a:tr h="203361">
                <a:tc>
                  <a:txBody>
                    <a:bodyPr/>
                    <a:lstStyle/>
                    <a:p>
                      <a:pPr algn="l" fontAlgn="b"/>
                      <a:r>
                        <a:rPr lang="en-US" sz="800" b="0" i="0" u="none" strike="noStrike" dirty="0">
                          <a:solidFill>
                            <a:srgbClr val="000000"/>
                          </a:solidFill>
                          <a:effectLst/>
                          <a:latin typeface="Calibri" panose="020F0502020204030204" pitchFamily="34" charset="0"/>
                        </a:rPr>
                        <a:t>SIT Functional Test Re Plan  Enabling Parallel Testing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£56,000.00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20/07/2020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174782153"/>
                  </a:ext>
                </a:extLst>
              </a:tr>
              <a:tr h="203361">
                <a:tc>
                  <a:txBody>
                    <a:bodyPr/>
                    <a:lstStyle/>
                    <a:p>
                      <a:pPr algn="l" fontAlgn="b"/>
                      <a:r>
                        <a:rPr lang="fr-FR" sz="800" b="0" i="0" u="none" strike="noStrike">
                          <a:solidFill>
                            <a:srgbClr val="000000"/>
                          </a:solidFill>
                          <a:effectLst/>
                          <a:latin typeface="Calibri" panose="020F0502020204030204" pitchFamily="34" charset="0"/>
                        </a:rPr>
                        <a:t>DM_Validation Catalogue_Shipper_Effective_Date_Change_</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03/08/2020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150541801"/>
                  </a:ext>
                </a:extLst>
              </a:tr>
              <a:tr h="203361">
                <a:tc>
                  <a:txBody>
                    <a:bodyPr/>
                    <a:lstStyle/>
                    <a:p>
                      <a:pPr algn="l" fontAlgn="b"/>
                      <a:r>
                        <a:rPr lang="en-GB" sz="800" b="0" i="0" u="none" strike="noStrike" dirty="0">
                          <a:solidFill>
                            <a:srgbClr val="000000"/>
                          </a:solidFill>
                          <a:effectLst/>
                          <a:latin typeface="Calibri" panose="020F0502020204030204" pitchFamily="34" charset="0"/>
                        </a:rPr>
                        <a:t>Compression During Data Migration</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CR-D034</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£500.00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3371576077"/>
                  </a:ext>
                </a:extLst>
              </a:tr>
              <a:tr h="203361">
                <a:tc>
                  <a:txBody>
                    <a:bodyPr/>
                    <a:lstStyle/>
                    <a:p>
                      <a:pPr algn="l" fontAlgn="b"/>
                      <a:r>
                        <a:rPr lang="en-US" sz="800" b="0" i="0" u="none" strike="noStrike" dirty="0">
                          <a:solidFill>
                            <a:srgbClr val="000000"/>
                          </a:solidFill>
                          <a:effectLst/>
                          <a:latin typeface="Calibri" panose="020F0502020204030204" pitchFamily="34" charset="0"/>
                        </a:rPr>
                        <a:t>Uplift to the CSS Interface Specifications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CR-D038</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£70,000.00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07/10/2020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239267783"/>
                  </a:ext>
                </a:extLst>
              </a:tr>
              <a:tr h="203361">
                <a:tc>
                  <a:txBody>
                    <a:bodyPr/>
                    <a:lstStyle/>
                    <a:p>
                      <a:pPr algn="l" fontAlgn="b"/>
                      <a:r>
                        <a:rPr lang="en-US" sz="800" b="0" i="0" u="none" strike="noStrike">
                          <a:solidFill>
                            <a:srgbClr val="000000"/>
                          </a:solidFill>
                          <a:effectLst/>
                          <a:latin typeface="Calibri" panose="020F0502020204030204" pitchFamily="34" charset="0"/>
                        </a:rPr>
                        <a:t>Uplift to Business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£20,000.00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4149916139"/>
                  </a:ext>
                </a:extLst>
              </a:tr>
              <a:tr h="203361">
                <a:tc>
                  <a:txBody>
                    <a:bodyPr/>
                    <a:lstStyle/>
                    <a:p>
                      <a:pPr algn="l" fontAlgn="b"/>
                      <a:r>
                        <a:rPr lang="en-GB" sz="800" b="0" i="0" u="none" strike="noStrike" dirty="0">
                          <a:solidFill>
                            <a:srgbClr val="000000"/>
                          </a:solidFill>
                          <a:effectLst/>
                          <a:latin typeface="Calibri" panose="020F0502020204030204" pitchFamily="34" charset="0"/>
                        </a:rPr>
                        <a:t>Programme Plan Re-Baseline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CR-D042</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£14,913,000.00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28/09/2020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Approved - Internal CR Created</a:t>
                      </a:r>
                    </a:p>
                  </a:txBody>
                  <a:tcPr marL="0" marR="0" marT="0" marB="0" anchor="b"/>
                </a:tc>
                <a:extLst>
                  <a:ext uri="{0D108BD9-81ED-4DB2-BD59-A6C34878D82A}">
                    <a16:rowId xmlns:a16="http://schemas.microsoft.com/office/drawing/2014/main" val="683635751"/>
                  </a:ext>
                </a:extLst>
              </a:tr>
              <a:tr h="198490">
                <a:tc>
                  <a:txBody>
                    <a:bodyPr/>
                    <a:lstStyle/>
                    <a:p>
                      <a:pPr algn="l" fontAlgn="b"/>
                      <a:r>
                        <a:rPr lang="en-US" sz="800" b="0" i="0" u="none" strike="noStrike">
                          <a:solidFill>
                            <a:srgbClr val="000000"/>
                          </a:solidFill>
                          <a:effectLst/>
                          <a:latin typeface="Calibri" panose="020F0502020204030204" pitchFamily="34" charset="0"/>
                        </a:rPr>
                        <a:t> Additional Onward Dependencies for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1515270279"/>
                  </a:ext>
                </a:extLst>
              </a:tr>
              <a:tr h="198490">
                <a:tc>
                  <a:txBody>
                    <a:bodyPr/>
                    <a:lstStyle/>
                    <a:p>
                      <a:pPr algn="l" fontAlgn="b"/>
                      <a:r>
                        <a:rPr lang="en-US" sz="800" b="0" i="0" u="none" strike="noStrike">
                          <a:solidFill>
                            <a:srgbClr val="000000"/>
                          </a:solidFill>
                          <a:effectLst/>
                          <a:latin typeface="Calibri" panose="020F0502020204030204" pitchFamily="34" charset="0"/>
                        </a:rPr>
                        <a:t>Changing from GetOrganised to Landmark SFTP for SI receiving files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3818935558"/>
                  </a:ext>
                </a:extLst>
              </a:tr>
              <a:tr h="198490">
                <a:tc>
                  <a:txBody>
                    <a:bodyPr/>
                    <a:lstStyle/>
                    <a:p>
                      <a:pPr algn="l" fontAlgn="b"/>
                      <a:r>
                        <a:rPr lang="en-US" sz="800" b="0" i="0" u="none" strike="noStrike" dirty="0">
                          <a:solidFill>
                            <a:srgbClr val="000000"/>
                          </a:solidFill>
                          <a:effectLst/>
                          <a:latin typeface="Calibri" panose="020F0502020204030204" pitchFamily="34" charset="0"/>
                        </a:rPr>
                        <a:t>Amendments to the Data Cleansing Catalogue</a:t>
                      </a: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CR-D055</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18/12/2020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Pending PIA</a:t>
                      </a:r>
                    </a:p>
                  </a:txBody>
                  <a:tcPr marL="0" marR="0" marT="0" marB="0" anchor="b"/>
                </a:tc>
                <a:extLst>
                  <a:ext uri="{0D108BD9-81ED-4DB2-BD59-A6C34878D82A}">
                    <a16:rowId xmlns:a16="http://schemas.microsoft.com/office/drawing/2014/main" val="621960918"/>
                  </a:ext>
                </a:extLst>
              </a:tr>
            </a:tbl>
          </a:graphicData>
        </a:graphic>
      </p:graphicFrame>
    </p:spTree>
    <p:extLst>
      <p:ext uri="{BB962C8B-B14F-4D97-AF65-F5344CB8AC3E}">
        <p14:creationId xmlns:p14="http://schemas.microsoft.com/office/powerpoint/2010/main" val="2923784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603-230D-47E9-BE93-385F7A0653A9}"/>
              </a:ext>
            </a:extLst>
          </p:cNvPr>
          <p:cNvSpPr>
            <a:spLocks noGrp="1"/>
          </p:cNvSpPr>
          <p:nvPr>
            <p:ph type="title"/>
          </p:nvPr>
        </p:nvSpPr>
        <p:spPr>
          <a:xfrm>
            <a:off x="182076" y="-206850"/>
            <a:ext cx="8651961" cy="803196"/>
          </a:xfrm>
        </p:spPr>
        <p:txBody>
          <a:bodyPr vert="horz" lIns="91438" tIns="45719" rIns="91438" bIns="45719" rtlCol="0" anchor="ctr">
            <a:noAutofit/>
          </a:bodyPr>
          <a:lstStyle/>
          <a:p>
            <a:pPr algn="ctr" defTabSz="914378"/>
            <a:r>
              <a:rPr lang="en-GB" sz="2000" b="1" dirty="0">
                <a:solidFill>
                  <a:srgbClr val="3E5AA8"/>
                </a:solidFill>
                <a:latin typeface="Arial"/>
                <a:cs typeface="Arial"/>
              </a:rPr>
              <a:t>Switching Programme CR Position – CRs not impacting </a:t>
            </a:r>
            <a:r>
              <a:rPr lang="en-GB" sz="2000" b="1" dirty="0" err="1">
                <a:solidFill>
                  <a:srgbClr val="3E5AA8"/>
                </a:solidFill>
                <a:latin typeface="Arial"/>
                <a:cs typeface="Arial"/>
              </a:rPr>
              <a:t>Xoserve</a:t>
            </a:r>
            <a:r>
              <a:rPr lang="en-GB" sz="2000" b="1" dirty="0">
                <a:solidFill>
                  <a:srgbClr val="3E5AA8"/>
                </a:solidFill>
                <a:latin typeface="Arial"/>
                <a:cs typeface="Arial"/>
              </a:rPr>
              <a:t> </a:t>
            </a:r>
          </a:p>
        </p:txBody>
      </p:sp>
      <p:graphicFrame>
        <p:nvGraphicFramePr>
          <p:cNvPr id="4" name="Table 4">
            <a:extLst>
              <a:ext uri="{FF2B5EF4-FFF2-40B4-BE49-F238E27FC236}">
                <a16:creationId xmlns:a16="http://schemas.microsoft.com/office/drawing/2014/main" id="{E6D972E3-2F37-4570-AEF8-E1D0589D868E}"/>
              </a:ext>
            </a:extLst>
          </p:cNvPr>
          <p:cNvGraphicFramePr>
            <a:graphicFrameLocks noGrp="1"/>
          </p:cNvGraphicFramePr>
          <p:nvPr>
            <p:extLst/>
          </p:nvPr>
        </p:nvGraphicFramePr>
        <p:xfrm>
          <a:off x="421545" y="358348"/>
          <a:ext cx="8412492" cy="4692136"/>
        </p:xfrm>
        <a:graphic>
          <a:graphicData uri="http://schemas.openxmlformats.org/drawingml/2006/table">
            <a:tbl>
              <a:tblPr firstRow="1" bandRow="1">
                <a:tableStyleId>{5C22544A-7EE6-4342-B048-85BDC9FD1C3A}</a:tableStyleId>
              </a:tblPr>
              <a:tblGrid>
                <a:gridCol w="4610683">
                  <a:extLst>
                    <a:ext uri="{9D8B030D-6E8A-4147-A177-3AD203B41FA5}">
                      <a16:colId xmlns:a16="http://schemas.microsoft.com/office/drawing/2014/main" val="997061046"/>
                    </a:ext>
                  </a:extLst>
                </a:gridCol>
                <a:gridCol w="587396">
                  <a:extLst>
                    <a:ext uri="{9D8B030D-6E8A-4147-A177-3AD203B41FA5}">
                      <a16:colId xmlns:a16="http://schemas.microsoft.com/office/drawing/2014/main" val="2723771934"/>
                    </a:ext>
                  </a:extLst>
                </a:gridCol>
                <a:gridCol w="861551">
                  <a:extLst>
                    <a:ext uri="{9D8B030D-6E8A-4147-A177-3AD203B41FA5}">
                      <a16:colId xmlns:a16="http://schemas.microsoft.com/office/drawing/2014/main" val="3830117845"/>
                    </a:ext>
                  </a:extLst>
                </a:gridCol>
                <a:gridCol w="670363">
                  <a:extLst>
                    <a:ext uri="{9D8B030D-6E8A-4147-A177-3AD203B41FA5}">
                      <a16:colId xmlns:a16="http://schemas.microsoft.com/office/drawing/2014/main" val="194189712"/>
                    </a:ext>
                  </a:extLst>
                </a:gridCol>
                <a:gridCol w="1682499">
                  <a:extLst>
                    <a:ext uri="{9D8B030D-6E8A-4147-A177-3AD203B41FA5}">
                      <a16:colId xmlns:a16="http://schemas.microsoft.com/office/drawing/2014/main" val="3065248341"/>
                    </a:ext>
                  </a:extLst>
                </a:gridCol>
              </a:tblGrid>
              <a:tr h="205792">
                <a:tc>
                  <a:txBody>
                    <a:bodyPr/>
                    <a:lstStyle/>
                    <a:p>
                      <a:pPr algn="ctr" rtl="0" fontAlgn="ctr"/>
                      <a:r>
                        <a:rPr lang="en-GB" sz="800" b="1" i="0" u="none" strike="noStrike" dirty="0">
                          <a:solidFill>
                            <a:srgbClr val="FFFFFF"/>
                          </a:solidFill>
                          <a:effectLst/>
                          <a:latin typeface="+mn-lt"/>
                          <a:cs typeface="Arial" panose="020B0604020202020204" pitchFamily="34" charset="0"/>
                        </a:rPr>
                        <a:t>CR Name</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CR Ref</a:t>
                      </a:r>
                    </a:p>
                  </a:txBody>
                  <a:tcPr marL="4763" marR="4763" marT="4763" marB="0" anchor="ctr"/>
                </a:tc>
                <a:tc>
                  <a:txBody>
                    <a:bodyPr/>
                    <a:lstStyle/>
                    <a:p>
                      <a:pPr algn="ctr" rtl="0" fontAlgn="ctr"/>
                      <a:r>
                        <a:rPr lang="en-US" sz="800" b="1" i="0" u="none" strike="noStrike" dirty="0">
                          <a:solidFill>
                            <a:srgbClr val="FFFFFF"/>
                          </a:solidFill>
                          <a:effectLst/>
                          <a:latin typeface="+mn-lt"/>
                          <a:cs typeface="Arial" panose="020B0604020202020204" pitchFamily="34" charset="0"/>
                        </a:rPr>
                        <a:t>High Level Cost IA Cost</a:t>
                      </a:r>
                    </a:p>
                  </a:txBody>
                  <a:tcPr marL="4763" marR="4763" marT="4763" marB="0" anchor="ctr"/>
                </a:tc>
                <a:tc>
                  <a:txBody>
                    <a:bodyPr/>
                    <a:lstStyle/>
                    <a:p>
                      <a:pPr algn="ctr" rtl="0" fontAlgn="ctr"/>
                      <a:r>
                        <a:rPr lang="en-GB" sz="800" b="1" i="0" u="none" strike="noStrike">
                          <a:solidFill>
                            <a:srgbClr val="FFFFFF"/>
                          </a:solidFill>
                          <a:effectLst/>
                          <a:latin typeface="+mn-lt"/>
                          <a:cs typeface="Arial" panose="020B0604020202020204" pitchFamily="34" charset="0"/>
                        </a:rPr>
                        <a:t>Date Raised</a:t>
                      </a:r>
                    </a:p>
                  </a:txBody>
                  <a:tcPr marL="4763" marR="4763" marT="4763" marB="0" anchor="ctr"/>
                </a:tc>
                <a:tc>
                  <a:txBody>
                    <a:bodyPr/>
                    <a:lstStyle/>
                    <a:p>
                      <a:pPr algn="ctr" rtl="0" fontAlgn="ctr"/>
                      <a:r>
                        <a:rPr lang="en-GB" sz="800" b="1" i="0" u="none" strike="noStrike" dirty="0">
                          <a:solidFill>
                            <a:srgbClr val="FFFFFF"/>
                          </a:solidFill>
                          <a:effectLst/>
                          <a:latin typeface="+mn-lt"/>
                          <a:cs typeface="Arial" panose="020B0604020202020204" pitchFamily="34" charset="0"/>
                        </a:rPr>
                        <a:t>Status</a:t>
                      </a:r>
                    </a:p>
                  </a:txBody>
                  <a:tcPr marL="4763" marR="4763" marT="4763" marB="0" anchor="ctr"/>
                </a:tc>
                <a:extLst>
                  <a:ext uri="{0D108BD9-81ED-4DB2-BD59-A6C34878D82A}">
                    <a16:rowId xmlns:a16="http://schemas.microsoft.com/office/drawing/2014/main" val="4029148686"/>
                  </a:ext>
                </a:extLst>
              </a:tr>
              <a:tr h="123616">
                <a:tc>
                  <a:txBody>
                    <a:bodyPr/>
                    <a:lstStyle/>
                    <a:p>
                      <a:pPr algn="l" fontAlgn="t"/>
                      <a:r>
                        <a:rPr lang="it-IT" sz="800" b="0" i="0" u="none" strike="noStrike" dirty="0">
                          <a:solidFill>
                            <a:srgbClr val="000000"/>
                          </a:solidFill>
                          <a:effectLst/>
                          <a:latin typeface="Calibri" panose="020F0502020204030204" pitchFamily="34" charset="0"/>
                        </a:rPr>
                        <a:t>Non_Mandatory_MPAS_Metered_Indicator_v0.4</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CR-D001</a:t>
                      </a:r>
                    </a:p>
                  </a:txBody>
                  <a:tcPr marL="0" marR="0" marT="0" marB="0"/>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27/01/2020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tc>
                <a:extLst>
                  <a:ext uri="{0D108BD9-81ED-4DB2-BD59-A6C34878D82A}">
                    <a16:rowId xmlns:a16="http://schemas.microsoft.com/office/drawing/2014/main" val="751528655"/>
                  </a:ext>
                </a:extLst>
              </a:tr>
              <a:tr h="123616">
                <a:tc>
                  <a:txBody>
                    <a:bodyPr/>
                    <a:lstStyle/>
                    <a:p>
                      <a:pPr algn="l" fontAlgn="t"/>
                      <a:r>
                        <a:rPr lang="en-GB" sz="800" b="0" i="0" u="none" strike="noStrike">
                          <a:solidFill>
                            <a:srgbClr val="000000"/>
                          </a:solidFill>
                          <a:effectLst/>
                          <a:latin typeface="Calibri" panose="020F0502020204030204" pitchFamily="34" charset="0"/>
                        </a:rPr>
                        <a:t>REC Manager Procurement Timelines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12576208"/>
                  </a:ext>
                </a:extLst>
              </a:tr>
              <a:tr h="123616">
                <a:tc>
                  <a:txBody>
                    <a:bodyPr/>
                    <a:lstStyle/>
                    <a:p>
                      <a:pPr algn="l" fontAlgn="t"/>
                      <a:r>
                        <a:rPr lang="en-GB" sz="800" b="0" i="0" u="none" strike="noStrike">
                          <a:solidFill>
                            <a:srgbClr val="000000"/>
                          </a:solidFill>
                          <a:effectLst/>
                          <a:latin typeface="Calibri" panose="020F0502020204030204" pitchFamily="34" charset="0"/>
                        </a:rPr>
                        <a:t>MPAS Related MPAN Disconnection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CR-D004</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 </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360727846"/>
                  </a:ext>
                </a:extLst>
              </a:tr>
              <a:tr h="123616">
                <a:tc>
                  <a:txBody>
                    <a:bodyPr/>
                    <a:lstStyle/>
                    <a:p>
                      <a:pPr algn="l" fontAlgn="t"/>
                      <a:r>
                        <a:rPr lang="en-US" sz="800" b="0" i="0" u="none" strike="noStrike">
                          <a:solidFill>
                            <a:srgbClr val="000000"/>
                          </a:solidFill>
                          <a:effectLst/>
                          <a:latin typeface="Calibri" panose="020F0502020204030204" pitchFamily="34" charset="0"/>
                        </a:rPr>
                        <a:t>Introduction of Validation Message to Logical Mode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£61,000.00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25/11/2019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981331093"/>
                  </a:ext>
                </a:extLst>
              </a:tr>
              <a:tr h="123616">
                <a:tc>
                  <a:txBody>
                    <a:bodyPr/>
                    <a:lstStyle/>
                    <a:p>
                      <a:pPr algn="l" fontAlgn="t"/>
                      <a:r>
                        <a:rPr lang="en-US" sz="800" b="0" i="0" u="none" strike="noStrike">
                          <a:solidFill>
                            <a:srgbClr val="000000"/>
                          </a:solidFill>
                          <a:effectLst/>
                          <a:latin typeface="Calibri" panose="020F0502020204030204" pitchFamily="34" charset="0"/>
                        </a:rPr>
                        <a:t>Modification of Related MPAN Cleanse Checkpoint Milestones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CR-D006</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27/11/2019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929275229"/>
                  </a:ext>
                </a:extLst>
              </a:tr>
              <a:tr h="123616">
                <a:tc>
                  <a:txBody>
                    <a:bodyPr/>
                    <a:lstStyle/>
                    <a:p>
                      <a:pPr algn="l" fontAlgn="t"/>
                      <a:r>
                        <a:rPr lang="en-GB" sz="800" b="0" i="0" u="none" strike="noStrike">
                          <a:solidFill>
                            <a:srgbClr val="000000"/>
                          </a:solidFill>
                          <a:effectLst/>
                          <a:latin typeface="Calibri" panose="020F0502020204030204" pitchFamily="34" charset="0"/>
                        </a:rPr>
                        <a:t>ABACUS Corrections and Re-alignments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04/12/2019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011124910"/>
                  </a:ext>
                </a:extLst>
              </a:tr>
              <a:tr h="123616">
                <a:tc>
                  <a:txBody>
                    <a:bodyPr/>
                    <a:lstStyle/>
                    <a:p>
                      <a:pPr algn="l" fontAlgn="t"/>
                      <a:r>
                        <a:rPr lang="en-GB" sz="800" b="0" i="0" u="none" strike="noStrike">
                          <a:solidFill>
                            <a:srgbClr val="000000"/>
                          </a:solidFill>
                          <a:effectLst/>
                          <a:latin typeface="Calibri" panose="020F0502020204030204" pitchFamily="34" charset="0"/>
                        </a:rPr>
                        <a:t>ECOES REL API Webmethod</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CR-D009</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49112874"/>
                  </a:ext>
                </a:extLst>
              </a:tr>
              <a:tr h="123616">
                <a:tc>
                  <a:txBody>
                    <a:bodyPr/>
                    <a:lstStyle/>
                    <a:p>
                      <a:pPr algn="l" fontAlgn="t"/>
                      <a:r>
                        <a:rPr lang="en-GB" sz="800" b="0" i="0" u="none" strike="noStrike" dirty="0">
                          <a:solidFill>
                            <a:srgbClr val="000000"/>
                          </a:solidFill>
                          <a:effectLst/>
                          <a:latin typeface="Calibri" panose="020F0502020204030204" pitchFamily="34" charset="0"/>
                        </a:rPr>
                        <a:t>CSSIA Uplift to Implement IG Recommendations</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dirty="0">
                          <a:solidFill>
                            <a:srgbClr val="000000"/>
                          </a:solidFill>
                          <a:effectLst/>
                          <a:latin typeface="Calibri" panose="020F0502020204030204" pitchFamily="34" charset="0"/>
                        </a:rPr>
                        <a:t>17/12/2019</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78907313"/>
                  </a:ext>
                </a:extLst>
              </a:tr>
              <a:tr h="123616">
                <a:tc>
                  <a:txBody>
                    <a:bodyPr/>
                    <a:lstStyle/>
                    <a:p>
                      <a:pPr algn="l" fontAlgn="t"/>
                      <a:r>
                        <a:rPr lang="en-US" sz="800" b="0" i="0" u="none" strike="noStrike">
                          <a:solidFill>
                            <a:srgbClr val="000000"/>
                          </a:solidFill>
                          <a:effectLst/>
                          <a:latin typeface="Calibri" panose="020F0502020204030204" pitchFamily="34" charset="0"/>
                        </a:rPr>
                        <a:t>Update 3 E2Es to align to CSSIA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10/06/2020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400048739"/>
                  </a:ext>
                </a:extLst>
              </a:tr>
              <a:tr h="123616">
                <a:tc>
                  <a:txBody>
                    <a:bodyPr/>
                    <a:lstStyle/>
                    <a:p>
                      <a:pPr algn="l" fontAlgn="t"/>
                      <a:r>
                        <a:rPr lang="en-US" sz="800" b="0" i="0" u="none" strike="noStrike">
                          <a:solidFill>
                            <a:srgbClr val="000000"/>
                          </a:solidFill>
                          <a:effectLst/>
                          <a:latin typeface="Calibri" panose="020F0502020204030204" pitchFamily="34" charset="0"/>
                        </a:rPr>
                        <a:t>CSS_Physical_Interface_Design_Updates_mpxn_v0.2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CR-D012</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30/01/2020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712610449"/>
                  </a:ext>
                </a:extLst>
              </a:tr>
              <a:tr h="123616">
                <a:tc>
                  <a:txBody>
                    <a:bodyPr/>
                    <a:lstStyle/>
                    <a:p>
                      <a:pPr algn="l" fontAlgn="t"/>
                      <a:r>
                        <a:rPr lang="en-US" sz="800" b="0" i="0" u="none" strike="noStrike">
                          <a:solidFill>
                            <a:srgbClr val="000000"/>
                          </a:solidFill>
                          <a:effectLst/>
                          <a:latin typeface="Calibri" panose="020F0502020204030204" pitchFamily="34" charset="0"/>
                        </a:rPr>
                        <a:t>Messaging_Requirements_Revisions_REC_Code_Manager_and_CSS_v0.1 Clean</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28/01/2020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2220846771"/>
                  </a:ext>
                </a:extLst>
              </a:tr>
              <a:tr h="123616">
                <a:tc>
                  <a:txBody>
                    <a:bodyPr/>
                    <a:lstStyle/>
                    <a:p>
                      <a:pPr algn="l" fontAlgn="t"/>
                      <a:r>
                        <a:rPr lang="en-US" sz="800" b="0" i="0" u="none" strike="noStrike">
                          <a:solidFill>
                            <a:srgbClr val="000000"/>
                          </a:solidFill>
                          <a:effectLst/>
                          <a:latin typeface="Calibri" panose="020F0502020204030204" pitchFamily="34" charset="0"/>
                        </a:rPr>
                        <a:t>Amendment_of_Xoserve_Consequential_Change_Milestone_Delivery_Dates_v0.2[DRAFT]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CR-D015</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26/02/2020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1108681045"/>
                  </a:ext>
                </a:extLst>
              </a:tr>
              <a:tr h="123616">
                <a:tc>
                  <a:txBody>
                    <a:bodyPr/>
                    <a:lstStyle/>
                    <a:p>
                      <a:pPr algn="l" fontAlgn="t"/>
                      <a:r>
                        <a:rPr lang="en-US" sz="800" b="0" i="0" u="none" strike="noStrike">
                          <a:solidFill>
                            <a:srgbClr val="000000"/>
                          </a:solidFill>
                          <a:effectLst/>
                          <a:latin typeface="Calibri" panose="020F0502020204030204" pitchFamily="34" charset="0"/>
                        </a:rPr>
                        <a:t>CSS_Handling_of_MPAS_Business_Dates_v0.2[DRAFT]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CR-D017</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£3,500.00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20/07/2020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1119251928"/>
                  </a:ext>
                </a:extLst>
              </a:tr>
              <a:tr h="123616">
                <a:tc>
                  <a:txBody>
                    <a:bodyPr/>
                    <a:lstStyle/>
                    <a:p>
                      <a:pPr algn="l" fontAlgn="t"/>
                      <a:r>
                        <a:rPr lang="en-GB" sz="800" b="0" i="0" u="none" strike="noStrike">
                          <a:solidFill>
                            <a:srgbClr val="000000"/>
                          </a:solidFill>
                          <a:effectLst/>
                          <a:latin typeface="Calibri" panose="020F0502020204030204" pitchFamily="34" charset="0"/>
                        </a:rPr>
                        <a:t>Confirmation_Responses_to_Outbound_Synchronisations_v0.2[DRAFT]</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CR-D018</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02/03/2020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579055430"/>
                  </a:ext>
                </a:extLst>
              </a:tr>
              <a:tr h="147849">
                <a:tc>
                  <a:txBody>
                    <a:bodyPr/>
                    <a:lstStyle/>
                    <a:p>
                      <a:pPr algn="l" fontAlgn="t"/>
                      <a:r>
                        <a:rPr lang="en-US" sz="800" b="0" i="0" u="none" strike="noStrike">
                          <a:solidFill>
                            <a:srgbClr val="000000"/>
                          </a:solidFill>
                          <a:effectLst/>
                          <a:latin typeface="Calibri" panose="020F0502020204030204" pitchFamily="34" charset="0"/>
                        </a:rPr>
                        <a:t>Regulatory Workstream – Programme Milestones Refresh </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CR-D020</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16/03/2020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3965349378"/>
                  </a:ext>
                </a:extLst>
              </a:tr>
              <a:tr h="123616">
                <a:tc>
                  <a:txBody>
                    <a:bodyPr/>
                    <a:lstStyle/>
                    <a:p>
                      <a:pPr algn="l" fontAlgn="t"/>
                      <a:r>
                        <a:rPr lang="en-GB" sz="800" b="0" i="0" u="none" strike="noStrike">
                          <a:solidFill>
                            <a:srgbClr val="000000"/>
                          </a:solidFill>
                          <a:effectLst/>
                          <a:latin typeface="Calibri" panose="020F0502020204030204" pitchFamily="34" charset="0"/>
                        </a:rPr>
                        <a:t>Remove MPAS Interface</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CR-D021</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29/04/2020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Withdrawn</a:t>
                      </a:r>
                    </a:p>
                  </a:txBody>
                  <a:tcPr marL="0" marR="0" marT="0" marB="0"/>
                </a:tc>
                <a:extLst>
                  <a:ext uri="{0D108BD9-81ED-4DB2-BD59-A6C34878D82A}">
                    <a16:rowId xmlns:a16="http://schemas.microsoft.com/office/drawing/2014/main" val="4019188766"/>
                  </a:ext>
                </a:extLst>
              </a:tr>
              <a:tr h="123616">
                <a:tc>
                  <a:txBody>
                    <a:bodyPr/>
                    <a:lstStyle/>
                    <a:p>
                      <a:pPr algn="l" fontAlgn="t"/>
                      <a:r>
                        <a:rPr lang="en-US" sz="800" b="0" i="0" u="none" strike="noStrike">
                          <a:solidFill>
                            <a:srgbClr val="000000"/>
                          </a:solidFill>
                          <a:effectLst/>
                          <a:latin typeface="Calibri" panose="020F0502020204030204" pitchFamily="34" charset="0"/>
                        </a:rPr>
                        <a:t>DSP_Specific_ SIT_ Functional_Exit_Criteria</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CR-D023</a:t>
                      </a:r>
                    </a:p>
                  </a:txBody>
                  <a:tcPr marL="0" marR="0" marT="0" marB="0"/>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29/05/2020</a:t>
                      </a:r>
                    </a:p>
                  </a:txBody>
                  <a:tcPr marL="0" marR="0" marT="0" marB="0"/>
                </a:tc>
                <a:tc>
                  <a:txBody>
                    <a:bodyPr/>
                    <a:lstStyle/>
                    <a:p>
                      <a:pPr algn="ctr" fontAlgn="t"/>
                      <a:r>
                        <a:rPr lang="en-GB" sz="800" b="0" i="0" u="none" strike="noStrike">
                          <a:solidFill>
                            <a:srgbClr val="000000"/>
                          </a:solidFill>
                          <a:effectLst/>
                          <a:latin typeface="Calibri" panose="020F0502020204030204" pitchFamily="34" charset="0"/>
                        </a:rPr>
                        <a:t>Complete - No Xoserve Impact</a:t>
                      </a:r>
                    </a:p>
                  </a:txBody>
                  <a:tcPr marL="0" marR="0" marT="0" marB="0"/>
                </a:tc>
                <a:extLst>
                  <a:ext uri="{0D108BD9-81ED-4DB2-BD59-A6C34878D82A}">
                    <a16:rowId xmlns:a16="http://schemas.microsoft.com/office/drawing/2014/main" val="954537531"/>
                  </a:ext>
                </a:extLst>
              </a:tr>
              <a:tr h="123616">
                <a:tc>
                  <a:txBody>
                    <a:bodyPr/>
                    <a:lstStyle/>
                    <a:p>
                      <a:pPr algn="l" fontAlgn="b"/>
                      <a:r>
                        <a:rPr lang="en-GB" sz="800" b="0" i="0" u="none" strike="noStrike">
                          <a:solidFill>
                            <a:srgbClr val="000000"/>
                          </a:solidFill>
                          <a:effectLst/>
                          <a:latin typeface="Calibri" panose="020F0502020204030204" pitchFamily="34" charset="0"/>
                        </a:rPr>
                        <a:t>Changes to support enhanced Solar arrangements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CR-D025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endParaRPr lang="en-GB" sz="800" b="0" i="0" u="none" strike="noStrike">
                        <a:solidFill>
                          <a:srgbClr val="000000"/>
                        </a:solidFill>
                        <a:effectLst/>
                        <a:latin typeface="Calibri" panose="020F0502020204030204" pitchFamily="34" charset="0"/>
                      </a:endParaRP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Not Received</a:t>
                      </a:r>
                    </a:p>
                  </a:txBody>
                  <a:tcPr marL="0" marR="0" marT="0" marB="0" anchor="b"/>
                </a:tc>
                <a:extLst>
                  <a:ext uri="{0D108BD9-81ED-4DB2-BD59-A6C34878D82A}">
                    <a16:rowId xmlns:a16="http://schemas.microsoft.com/office/drawing/2014/main" val="84861247"/>
                  </a:ext>
                </a:extLst>
              </a:tr>
              <a:tr h="130936">
                <a:tc>
                  <a:txBody>
                    <a:bodyPr/>
                    <a:lstStyle/>
                    <a:p>
                      <a:pPr algn="l" fontAlgn="b"/>
                      <a:r>
                        <a:rPr lang="en-US" sz="800" b="0" i="0" u="none" strike="noStrike">
                          <a:solidFill>
                            <a:srgbClr val="000000"/>
                          </a:solidFill>
                          <a:effectLst/>
                          <a:latin typeface="Calibri" panose="020F0502020204030204" pitchFamily="34" charset="0"/>
                        </a:rPr>
                        <a:t>CSS Role-based access control (RBAC)</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£48,530.00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24/07/2020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84717103"/>
                  </a:ext>
                </a:extLst>
              </a:tr>
              <a:tr h="123616">
                <a:tc>
                  <a:txBody>
                    <a:bodyPr/>
                    <a:lstStyle/>
                    <a:p>
                      <a:pPr algn="l" fontAlgn="b"/>
                      <a:r>
                        <a:rPr lang="en-US" sz="800" b="0" i="0" u="none" strike="noStrike">
                          <a:solidFill>
                            <a:srgbClr val="000000"/>
                          </a:solidFill>
                          <a:effectLst/>
                          <a:latin typeface="Calibri" panose="020F0502020204030204" pitchFamily="34" charset="0"/>
                        </a:rPr>
                        <a:t>A Quality Analysis Activity of the Data being used for the DMT Non-Functional Test Phase​​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1584130255"/>
                  </a:ext>
                </a:extLst>
              </a:tr>
              <a:tr h="147813">
                <a:tc>
                  <a:txBody>
                    <a:bodyPr/>
                    <a:lstStyle/>
                    <a:p>
                      <a:pPr algn="l" fontAlgn="b"/>
                      <a:r>
                        <a:rPr lang="en-US" sz="800" b="0" i="0" u="none" strike="noStrike">
                          <a:solidFill>
                            <a:srgbClr val="000000"/>
                          </a:solidFill>
                          <a:effectLst/>
                          <a:latin typeface="Calibri" panose="020F0502020204030204" pitchFamily="34" charset="0"/>
                        </a:rPr>
                        <a:t>CSS Change from UTC to Local Time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22/09/2020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508219123"/>
                  </a:ext>
                </a:extLst>
              </a:tr>
              <a:tr h="141514">
                <a:tc>
                  <a:txBody>
                    <a:bodyPr/>
                    <a:lstStyle/>
                    <a:p>
                      <a:pPr algn="l" fontAlgn="b"/>
                      <a:r>
                        <a:rPr lang="fr-FR" sz="800" b="0" i="0" u="none" strike="noStrike">
                          <a:solidFill>
                            <a:srgbClr val="000000"/>
                          </a:solidFill>
                          <a:effectLst/>
                          <a:latin typeface="Calibri" panose="020F0502020204030204" pitchFamily="34" charset="0"/>
                        </a:rPr>
                        <a:t>Xoserve CR for DES AI Removal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24/09/2020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49593762"/>
                  </a:ext>
                </a:extLst>
              </a:tr>
              <a:tr h="123616">
                <a:tc>
                  <a:txBody>
                    <a:bodyPr/>
                    <a:lstStyle/>
                    <a:p>
                      <a:pPr algn="l" fontAlgn="b"/>
                      <a:r>
                        <a:rPr lang="en-US" sz="800" b="0" i="0" u="none" strike="noStrike">
                          <a:solidFill>
                            <a:srgbClr val="000000"/>
                          </a:solidFill>
                          <a:effectLst/>
                          <a:latin typeface="Calibri" panose="020F0502020204030204" pitchFamily="34" charset="0"/>
                        </a:rPr>
                        <a:t>Provide_CSS_RegistrationID_to_LPs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CR-D037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06/10/2020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71576077"/>
                  </a:ext>
                </a:extLst>
              </a:tr>
              <a:tr h="136616">
                <a:tc>
                  <a:txBody>
                    <a:bodyPr/>
                    <a:lstStyle/>
                    <a:p>
                      <a:pPr algn="l" fontAlgn="b"/>
                      <a:r>
                        <a:rPr lang="en-GB" sz="800" b="0" i="0" u="none" strike="noStrike">
                          <a:solidFill>
                            <a:srgbClr val="000000"/>
                          </a:solidFill>
                          <a:effectLst/>
                          <a:latin typeface="Calibri" panose="020F0502020204030204" pitchFamily="34" charset="0"/>
                        </a:rPr>
                        <a:t>UEPT Tranche Regulatory Change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N/A</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865577480"/>
                  </a:ext>
                </a:extLst>
              </a:tr>
              <a:tr h="130079">
                <a:tc>
                  <a:txBody>
                    <a:bodyPr/>
                    <a:lstStyle/>
                    <a:p>
                      <a:pPr algn="l" fontAlgn="b"/>
                      <a:r>
                        <a:rPr lang="en-US" sz="800" b="0" i="0" u="none" strike="noStrike">
                          <a:solidFill>
                            <a:srgbClr val="000000"/>
                          </a:solidFill>
                          <a:effectLst/>
                          <a:latin typeface="Calibri" panose="020F0502020204030204" pitchFamily="34" charset="0"/>
                        </a:rPr>
                        <a:t>NCT-0073 Functional Script Master Changes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25/09/2020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944098535"/>
                  </a:ext>
                </a:extLst>
              </a:tr>
              <a:tr h="123616">
                <a:tc>
                  <a:txBody>
                    <a:bodyPr/>
                    <a:lstStyle/>
                    <a:p>
                      <a:pPr algn="l" fontAlgn="b"/>
                      <a:r>
                        <a:rPr lang="en-US" sz="800" b="0" i="0" u="none" strike="noStrike">
                          <a:solidFill>
                            <a:srgbClr val="000000"/>
                          </a:solidFill>
                          <a:effectLst/>
                          <a:latin typeface="Calibri" panose="020F0502020204030204" pitchFamily="34" charset="0"/>
                        </a:rPr>
                        <a:t> Update to the End to End Testing Plan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CR-D043</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05/10/2020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751975691"/>
                  </a:ext>
                </a:extLst>
              </a:tr>
              <a:tr h="123616">
                <a:tc>
                  <a:txBody>
                    <a:bodyPr/>
                    <a:lstStyle/>
                    <a:p>
                      <a:pPr algn="l" fontAlgn="b"/>
                      <a:r>
                        <a:rPr lang="en-US" sz="800" b="0" i="0" u="none" strike="noStrike">
                          <a:solidFill>
                            <a:srgbClr val="000000"/>
                          </a:solidFill>
                          <a:effectLst/>
                          <a:latin typeface="Calibri" panose="020F0502020204030204" pitchFamily="34" charset="0"/>
                        </a:rPr>
                        <a:t>Request For a New DMT Environment for DMT Live Rehearsal</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CR-D044</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23/10/2020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701204438"/>
                  </a:ext>
                </a:extLst>
              </a:tr>
              <a:tr h="147478">
                <a:tc>
                  <a:txBody>
                    <a:bodyPr/>
                    <a:lstStyle/>
                    <a:p>
                      <a:pPr algn="l" fontAlgn="b"/>
                      <a:r>
                        <a:rPr lang="en-US" sz="800" b="0" i="0" u="none" strike="noStrike">
                          <a:solidFill>
                            <a:srgbClr val="000000"/>
                          </a:solidFill>
                          <a:effectLst/>
                          <a:latin typeface="Calibri" panose="020F0502020204030204" pitchFamily="34" charset="0"/>
                        </a:rPr>
                        <a:t>NC-0079 Adding Post Load Integrity Check Document</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CR-D045</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17240232"/>
                  </a:ext>
                </a:extLst>
              </a:tr>
              <a:tr h="123616">
                <a:tc>
                  <a:txBody>
                    <a:bodyPr/>
                    <a:lstStyle/>
                    <a:p>
                      <a:pPr algn="l" fontAlgn="b"/>
                      <a:r>
                        <a:rPr lang="en-US" sz="800" b="0" i="0" u="none" strike="noStrike">
                          <a:solidFill>
                            <a:srgbClr val="000000"/>
                          </a:solidFill>
                          <a:effectLst/>
                          <a:latin typeface="Calibri" panose="020F0502020204030204" pitchFamily="34" charset="0"/>
                        </a:rPr>
                        <a:t>Uplift to the Code of Connection</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CR-0046</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1531921918"/>
                  </a:ext>
                </a:extLst>
              </a:tr>
              <a:tr h="123616">
                <a:tc>
                  <a:txBody>
                    <a:bodyPr/>
                    <a:lstStyle/>
                    <a:p>
                      <a:pPr algn="l" fontAlgn="b"/>
                      <a:r>
                        <a:rPr lang="en-US" sz="800" b="0" i="0" u="none" strike="noStrike">
                          <a:solidFill>
                            <a:srgbClr val="000000"/>
                          </a:solidFill>
                          <a:effectLst/>
                          <a:latin typeface="Calibri" panose="020F0502020204030204" pitchFamily="34" charset="0"/>
                        </a:rPr>
                        <a:t>Correctional Changes to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CR-D047</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107080113"/>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Milestones in MAD Log v2.0 &amp; POAP v2.0</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CR-D048</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09/11/2020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2844569037"/>
                  </a:ext>
                </a:extLst>
              </a:tr>
              <a:tr h="123616">
                <a:tc>
                  <a:txBody>
                    <a:bodyPr/>
                    <a:lstStyle/>
                    <a:p>
                      <a:pPr algn="l" fontAlgn="b"/>
                      <a:r>
                        <a:rPr lang="en-US" sz="800" b="0" i="0" u="none" strike="noStrike">
                          <a:solidFill>
                            <a:srgbClr val="000000"/>
                          </a:solidFill>
                          <a:effectLst/>
                          <a:latin typeface="Calibri" panose="020F0502020204030204" pitchFamily="34" charset="0"/>
                        </a:rPr>
                        <a:t>Consequential Changes to Testing Milestones in MAD Log </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CR-D049</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13/11/2020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On Hold</a:t>
                      </a:r>
                    </a:p>
                  </a:txBody>
                  <a:tcPr marL="0" marR="0" marT="0" marB="0" anchor="b"/>
                </a:tc>
                <a:extLst>
                  <a:ext uri="{0D108BD9-81ED-4DB2-BD59-A6C34878D82A}">
                    <a16:rowId xmlns:a16="http://schemas.microsoft.com/office/drawing/2014/main" val="2809587971"/>
                  </a:ext>
                </a:extLst>
              </a:tr>
              <a:tr h="123616">
                <a:tc>
                  <a:txBody>
                    <a:bodyPr/>
                    <a:lstStyle/>
                    <a:p>
                      <a:pPr algn="l" fontAlgn="b"/>
                      <a:r>
                        <a:rPr lang="en-US" sz="800" b="0" i="0" u="none" strike="noStrike">
                          <a:solidFill>
                            <a:srgbClr val="000000"/>
                          </a:solidFill>
                          <a:effectLst/>
                          <a:latin typeface="Calibri" panose="020F0502020204030204" pitchFamily="34" charset="0"/>
                        </a:rPr>
                        <a:t>CSS Environments for Faster Switching Enduring Service</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CR-D050</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a:solidFill>
                            <a:srgbClr val="000000"/>
                          </a:solidFill>
                          <a:effectLst/>
                          <a:latin typeface="Calibri" panose="020F0502020204030204" pitchFamily="34" charset="0"/>
                        </a:rPr>
                        <a:t> </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Withdrawn</a:t>
                      </a:r>
                    </a:p>
                  </a:txBody>
                  <a:tcPr marL="0" marR="0" marT="0" marB="0" anchor="b"/>
                </a:tc>
                <a:extLst>
                  <a:ext uri="{0D108BD9-81ED-4DB2-BD59-A6C34878D82A}">
                    <a16:rowId xmlns:a16="http://schemas.microsoft.com/office/drawing/2014/main" val="766585764"/>
                  </a:ext>
                </a:extLst>
              </a:tr>
              <a:tr h="123616">
                <a:tc>
                  <a:txBody>
                    <a:bodyPr/>
                    <a:lstStyle/>
                    <a:p>
                      <a:pPr algn="l" fontAlgn="b"/>
                      <a:r>
                        <a:rPr lang="en-US" sz="800" b="0" i="0" u="none" strike="noStrike">
                          <a:solidFill>
                            <a:srgbClr val="000000"/>
                          </a:solidFill>
                          <a:effectLst/>
                          <a:latin typeface="Calibri" panose="020F0502020204030204" pitchFamily="34" charset="0"/>
                        </a:rPr>
                        <a:t>Changes to Data Validation Rules</a:t>
                      </a:r>
                    </a:p>
                  </a:txBody>
                  <a:tcPr marL="0" marR="0" marT="0" marB="0" anchor="b"/>
                </a:tc>
                <a:tc>
                  <a:txBody>
                    <a:bodyPr/>
                    <a:lstStyle/>
                    <a:p>
                      <a:pPr algn="l" fontAlgn="b"/>
                      <a:r>
                        <a:rPr lang="en-GB" sz="800" b="0" i="0" u="none" strike="noStrike">
                          <a:solidFill>
                            <a:srgbClr val="000000"/>
                          </a:solidFill>
                          <a:effectLst/>
                          <a:latin typeface="Calibri" panose="020F0502020204030204" pitchFamily="34" charset="0"/>
                        </a:rPr>
                        <a:t>CR-D051</a:t>
                      </a:r>
                    </a:p>
                  </a:txBody>
                  <a:tcPr marL="0" marR="0" marT="0" marB="0" anchor="b"/>
                </a:tc>
                <a:tc>
                  <a:txBody>
                    <a:bodyPr/>
                    <a:lstStyle/>
                    <a:p>
                      <a:pPr algn="l" fontAlgn="t"/>
                      <a:r>
                        <a:rPr lang="en-GB" sz="800" b="0" i="0" u="none" strike="noStrike">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30/11/2020</a:t>
                      </a:r>
                    </a:p>
                  </a:txBody>
                  <a:tcPr marL="0" marR="0" marT="0" marB="0" anchor="b"/>
                </a:tc>
                <a:tc>
                  <a:txBody>
                    <a:bodyPr/>
                    <a:lstStyle/>
                    <a:p>
                      <a:pPr algn="ctr" fontAlgn="b"/>
                      <a:r>
                        <a:rPr lang="en-GB" sz="800" b="0" i="0" u="none" strike="noStrike">
                          <a:solidFill>
                            <a:srgbClr val="000000"/>
                          </a:solidFill>
                          <a:effectLst/>
                          <a:latin typeface="Calibri" panose="020F0502020204030204" pitchFamily="34" charset="0"/>
                        </a:rPr>
                        <a:t>Complete - No Xoserve Impact</a:t>
                      </a:r>
                    </a:p>
                  </a:txBody>
                  <a:tcPr marL="0" marR="0" marT="0" marB="0" anchor="b"/>
                </a:tc>
                <a:extLst>
                  <a:ext uri="{0D108BD9-81ED-4DB2-BD59-A6C34878D82A}">
                    <a16:rowId xmlns:a16="http://schemas.microsoft.com/office/drawing/2014/main" val="330913272"/>
                  </a:ext>
                </a:extLst>
              </a:tr>
              <a:tr h="123616">
                <a:tc>
                  <a:txBody>
                    <a:bodyPr/>
                    <a:lstStyle/>
                    <a:p>
                      <a:pPr algn="l" fontAlgn="b"/>
                      <a:r>
                        <a:rPr lang="en-US" sz="800" b="0" i="0" u="none" strike="noStrike" dirty="0">
                          <a:solidFill>
                            <a:srgbClr val="000000"/>
                          </a:solidFill>
                          <a:effectLst/>
                          <a:latin typeface="Calibri" panose="020F0502020204030204" pitchFamily="34" charset="0"/>
                        </a:rPr>
                        <a:t>Additional and Further Correctional Changes to MAD Log v2.0</a:t>
                      </a:r>
                      <a:endParaRPr lang="en-GB" sz="8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GB" sz="800" b="0" i="0" u="none" strike="noStrike" dirty="0">
                          <a:solidFill>
                            <a:srgbClr val="000000"/>
                          </a:solidFill>
                          <a:effectLst/>
                          <a:latin typeface="Calibri" panose="020F0502020204030204" pitchFamily="34" charset="0"/>
                        </a:rPr>
                        <a:t>CR-D052</a:t>
                      </a:r>
                    </a:p>
                  </a:txBody>
                  <a:tcPr marL="0" marR="0" marT="0" marB="0" anchor="b"/>
                </a:tc>
                <a:tc>
                  <a:txBody>
                    <a:bodyPr/>
                    <a:lstStyle/>
                    <a:p>
                      <a:pPr algn="l" fontAlgn="t"/>
                      <a:r>
                        <a:rPr lang="en-GB" sz="800" b="0" i="0" u="none" strike="noStrike" dirty="0">
                          <a:solidFill>
                            <a:srgbClr val="000000"/>
                          </a:solidFill>
                          <a:effectLst/>
                          <a:latin typeface="Calibri" panose="020F0502020204030204" pitchFamily="34" charset="0"/>
                        </a:rPr>
                        <a:t>£0.00</a:t>
                      </a:r>
                    </a:p>
                  </a:txBody>
                  <a:tcPr marL="0" marR="0" marT="0" marB="0"/>
                </a:tc>
                <a:tc>
                  <a:txBody>
                    <a:bodyPr/>
                    <a:lstStyle/>
                    <a:p>
                      <a:pPr algn="ctr" fontAlgn="b"/>
                      <a:r>
                        <a:rPr lang="en-GB" sz="800" b="0" i="0" u="none" strike="noStrike" dirty="0">
                          <a:solidFill>
                            <a:srgbClr val="000000"/>
                          </a:solidFill>
                          <a:effectLst/>
                          <a:latin typeface="Calibri" panose="020F0502020204030204" pitchFamily="34" charset="0"/>
                        </a:rPr>
                        <a:t>05/12/2020</a:t>
                      </a:r>
                    </a:p>
                  </a:txBody>
                  <a:tcPr marL="0" marR="0" marT="0" marB="0" anchor="b"/>
                </a:tc>
                <a:tc>
                  <a:txBody>
                    <a:bodyPr/>
                    <a:lstStyle/>
                    <a:p>
                      <a:pPr algn="ctr" fontAlgn="b"/>
                      <a:r>
                        <a:rPr lang="en-GB" sz="800" b="0" i="0" u="none" strike="noStrike" dirty="0">
                          <a:solidFill>
                            <a:srgbClr val="000000"/>
                          </a:solidFill>
                          <a:effectLst/>
                          <a:latin typeface="Calibri" panose="020F0502020204030204" pitchFamily="34" charset="0"/>
                        </a:rPr>
                        <a:t>Complete - No </a:t>
                      </a:r>
                      <a:r>
                        <a:rPr lang="en-GB" sz="800" b="0" i="0" u="none" strike="noStrike" dirty="0" err="1">
                          <a:solidFill>
                            <a:srgbClr val="000000"/>
                          </a:solidFill>
                          <a:effectLst/>
                          <a:latin typeface="Calibri" panose="020F0502020204030204" pitchFamily="34" charset="0"/>
                        </a:rPr>
                        <a:t>Xoserve</a:t>
                      </a:r>
                      <a:r>
                        <a:rPr lang="en-GB" sz="800" b="0" i="0" u="none" strike="noStrike" dirty="0">
                          <a:solidFill>
                            <a:srgbClr val="000000"/>
                          </a:solidFill>
                          <a:effectLst/>
                          <a:latin typeface="Calibri" panose="020F0502020204030204" pitchFamily="34" charset="0"/>
                        </a:rPr>
                        <a:t> Impact</a:t>
                      </a:r>
                    </a:p>
                  </a:txBody>
                  <a:tcPr marL="0" marR="0" marT="0" marB="0" anchor="b"/>
                </a:tc>
                <a:extLst>
                  <a:ext uri="{0D108BD9-81ED-4DB2-BD59-A6C34878D82A}">
                    <a16:rowId xmlns:a16="http://schemas.microsoft.com/office/drawing/2014/main" val="1852191556"/>
                  </a:ext>
                </a:extLst>
              </a:tr>
            </a:tbl>
          </a:graphicData>
        </a:graphic>
      </p:graphicFrame>
    </p:spTree>
    <p:extLst>
      <p:ext uri="{BB962C8B-B14F-4D97-AF65-F5344CB8AC3E}">
        <p14:creationId xmlns:p14="http://schemas.microsoft.com/office/powerpoint/2010/main" val="109675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17455102"/>
              </p:ext>
            </p:extLst>
          </p:nvPr>
        </p:nvGraphicFramePr>
        <p:xfrm>
          <a:off x="108000" y="410091"/>
          <a:ext cx="9036000" cy="3974983"/>
        </p:xfrm>
        <a:graphic>
          <a:graphicData uri="http://schemas.openxmlformats.org/drawingml/2006/table">
            <a:tbl>
              <a:tblPr firstRow="1" bandRow="1">
                <a:tableStyleId>{5C22544A-7EE6-4342-B048-85BDC9FD1C3A}</a:tableStyleId>
              </a:tblPr>
              <a:tblGrid>
                <a:gridCol w="1692000">
                  <a:extLst>
                    <a:ext uri="{9D8B030D-6E8A-4147-A177-3AD203B41FA5}">
                      <a16:colId xmlns:a16="http://schemas.microsoft.com/office/drawing/2014/main" val="20000"/>
                    </a:ext>
                  </a:extLst>
                </a:gridCol>
                <a:gridCol w="612000">
                  <a:extLst>
                    <a:ext uri="{9D8B030D-6E8A-4147-A177-3AD203B41FA5}">
                      <a16:colId xmlns:a16="http://schemas.microsoft.com/office/drawing/2014/main" val="341303587"/>
                    </a:ext>
                  </a:extLst>
                </a:gridCol>
                <a:gridCol w="612000">
                  <a:extLst>
                    <a:ext uri="{9D8B030D-6E8A-4147-A177-3AD203B41FA5}">
                      <a16:colId xmlns:a16="http://schemas.microsoft.com/office/drawing/2014/main" val="3112880537"/>
                    </a:ext>
                  </a:extLst>
                </a:gridCol>
                <a:gridCol w="3060000">
                  <a:extLst>
                    <a:ext uri="{9D8B030D-6E8A-4147-A177-3AD203B41FA5}">
                      <a16:colId xmlns:a16="http://schemas.microsoft.com/office/drawing/2014/main" val="1619365689"/>
                    </a:ext>
                  </a:extLst>
                </a:gridCol>
                <a:gridCol w="3060000">
                  <a:extLst>
                    <a:ext uri="{9D8B030D-6E8A-4147-A177-3AD203B41FA5}">
                      <a16:colId xmlns:a16="http://schemas.microsoft.com/office/drawing/2014/main" val="1355656450"/>
                    </a:ext>
                  </a:extLst>
                </a:gridCol>
              </a:tblGrid>
              <a:tr h="359529">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Programme Health – RAG</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bg1"/>
                          </a:solidFill>
                          <a:latin typeface="+mn-lt"/>
                          <a:ea typeface="+mn-ea"/>
                          <a:cs typeface="+mn-cs"/>
                        </a:rPr>
                        <a:t>Return to Green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800" b="1" kern="1200" dirty="0">
                        <a:solidFill>
                          <a:schemeClr val="bg1"/>
                        </a:solidFill>
                        <a:latin typeface="+mn-lt"/>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Overall Programme Status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Arial"/>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rowSpan="4"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b="0" kern="1200" baseline="0" dirty="0">
                          <a:solidFill>
                            <a:schemeClr val="tx1"/>
                          </a:solidFill>
                          <a:latin typeface="+mn-lt"/>
                          <a:ea typeface="+mn-ea"/>
                          <a:cs typeface="Arial"/>
                        </a:rPr>
                        <a:t>The programme is now at Amber-Green </a:t>
                      </a:r>
                      <a:r>
                        <a:rPr lang="en-US" sz="900" b="0" kern="1200" baseline="0" dirty="0">
                          <a:solidFill>
                            <a:schemeClr val="tx1"/>
                          </a:solidFill>
                          <a:latin typeface="+mn-lt"/>
                          <a:ea typeface="+mn-ea"/>
                          <a:cs typeface="Arial"/>
                        </a:rPr>
                        <a:t>status </a:t>
                      </a:r>
                      <a:r>
                        <a:rPr lang="en-GB" sz="800" kern="1200" dirty="0">
                          <a:solidFill>
                            <a:schemeClr val="tx1"/>
                          </a:solidFill>
                          <a:effectLst/>
                          <a:latin typeface="+mn-lt"/>
                          <a:ea typeface="+mn-ea"/>
                          <a:cs typeface="+mn-cs"/>
                        </a:rPr>
                        <a:t>based </a:t>
                      </a:r>
                      <a:r>
                        <a:rPr lang="en-GB" sz="900" b="0" kern="1200" baseline="0" dirty="0">
                          <a:solidFill>
                            <a:schemeClr val="tx1"/>
                          </a:solidFill>
                          <a:latin typeface="+mn-lt"/>
                          <a:ea typeface="+mn-ea"/>
                          <a:cs typeface="Arial"/>
                        </a:rPr>
                        <a:t>on the progress made with the action tracked by the central programme team</a:t>
                      </a:r>
                      <a:r>
                        <a:rPr lang="en-US" sz="900" b="0" kern="1200" baseline="0" dirty="0">
                          <a:solidFill>
                            <a:schemeClr val="tx1"/>
                          </a:solidFill>
                          <a:latin typeface="+mn-lt"/>
                          <a:ea typeface="+mn-ea"/>
                          <a:cs typeface="Arial"/>
                        </a:rPr>
                        <a:t>. Out of the twelve issues that we raised seven of these have been resolved, we continue to track the remainder, these are planned to be closed by the end of January 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b="0" kern="1200" baseline="0" dirty="0">
                        <a:solidFill>
                          <a:schemeClr val="tx1"/>
                        </a:solidFill>
                        <a:latin typeface="+mn-lt"/>
                        <a:ea typeface="+mn-ea"/>
                        <a:cs typeface="Aria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0" kern="1200" baseline="0" dirty="0" err="1">
                          <a:solidFill>
                            <a:schemeClr val="tx1"/>
                          </a:solidFill>
                          <a:latin typeface="+mn-lt"/>
                          <a:ea typeface="+mn-ea"/>
                          <a:cs typeface="Arial"/>
                        </a:rPr>
                        <a:t>Xoserve’s</a:t>
                      </a:r>
                      <a:r>
                        <a:rPr lang="en-US" sz="900" b="0" kern="1200" baseline="0" dirty="0">
                          <a:solidFill>
                            <a:schemeClr val="tx1"/>
                          </a:solidFill>
                          <a:latin typeface="+mn-lt"/>
                          <a:ea typeface="+mn-ea"/>
                          <a:cs typeface="Arial"/>
                        </a:rPr>
                        <a:t> delivery status continues to be Green</a:t>
                      </a:r>
                      <a:endParaRPr lang="en-GB" sz="900" b="0" kern="1200" baseline="0" dirty="0">
                        <a:solidFill>
                          <a:schemeClr val="tx1"/>
                        </a:solidFill>
                        <a:latin typeface="+mn-lt"/>
                        <a:ea typeface="+mn-ea"/>
                        <a:cs typeface="Arial"/>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rowSpan="4" hMerge="1">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0" kern="1200" dirty="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0399763"/>
                  </a:ext>
                </a:extLst>
              </a:tr>
              <a:tr h="1980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700" b="1" kern="1200">
                          <a:solidFill>
                            <a:schemeClr val="bg1"/>
                          </a:solidFill>
                          <a:latin typeface="+mn-lt"/>
                          <a:ea typeface="+mn-ea"/>
                          <a:cs typeface="+mn-cs"/>
                        </a:rPr>
                        <a:t>Programme Plan</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dirty="0">
                          <a:ln>
                            <a:noFill/>
                          </a:ln>
                          <a:effectLst/>
                          <a:uLnTx/>
                          <a:uFillTx/>
                          <a:latin typeface="+mn-lt"/>
                          <a:ea typeface="+mn-ea"/>
                          <a:cs typeface="+mn-cs"/>
                        </a:rPr>
                        <a:t>Previous</a:t>
                      </a:r>
                      <a:endParaRPr kumimoji="0" lang="en-GB" sz="700" b="1" i="0" u="none" strike="noStrike" kern="1200" cap="none" spc="0" normalizeH="0" baseline="0" noProof="0" dirty="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94750769"/>
                  </a:ext>
                </a:extLst>
              </a:tr>
              <a:tr h="19807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Risk Profile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effectLst/>
                          <a:uLnTx/>
                          <a:uFillTx/>
                          <a:latin typeface="+mn-lt"/>
                          <a:ea typeface="+mn-ea"/>
                          <a:cs typeface="+mn-cs"/>
                        </a:rPr>
                        <a:t>Previous</a:t>
                      </a: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0">
                          <a:srgbClr val="FFC000"/>
                        </a:gs>
                        <a:gs pos="0">
                          <a:srgbClr val="FFC000"/>
                        </a:gs>
                        <a:gs pos="100000">
                          <a:srgbClr val="203864"/>
                        </a:gs>
                        <a:gs pos="66000">
                          <a:srgbClr val="92D050"/>
                        </a:gs>
                        <a:gs pos="81000">
                          <a:srgbClr val="92D050"/>
                        </a:gs>
                        <a:gs pos="100000">
                          <a:srgbClr val="92D050"/>
                        </a:gs>
                        <a:gs pos="58000">
                          <a:srgbClr val="92D050"/>
                        </a:gs>
                        <a:gs pos="99000">
                          <a:srgbClr val="92D050"/>
                        </a:gs>
                      </a:gsLst>
                      <a:lin ang="0" scaled="1"/>
                    </a:gra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5151634"/>
                  </a:ext>
                </a:extLst>
              </a:tr>
              <a:tr h="577796">
                <a:tc>
                  <a:txBody>
                    <a:bodyPr/>
                    <a:lstStyle/>
                    <a:p>
                      <a:pPr marL="0" marR="0" indent="0" algn="l" rtl="0" eaLnBrk="1" fontAlgn="auto" latinLnBrk="0" hangingPunct="1">
                        <a:lnSpc>
                          <a:spcPct val="100000"/>
                        </a:lnSpc>
                        <a:spcBef>
                          <a:spcPts val="0"/>
                        </a:spcBef>
                        <a:spcAft>
                          <a:spcPts val="0"/>
                        </a:spcAft>
                        <a:buFontTx/>
                        <a:buNone/>
                      </a:pPr>
                      <a:r>
                        <a:rPr lang="en-GB" sz="700" b="1" kern="1200">
                          <a:solidFill>
                            <a:schemeClr val="bg1"/>
                          </a:solidFill>
                          <a:latin typeface="+mn-lt"/>
                          <a:ea typeface="+mn-ea"/>
                          <a:cs typeface="+mn-cs"/>
                        </a:rPr>
                        <a:t>Resources </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a:ln>
                            <a:noFill/>
                          </a:ln>
                          <a:solidFill>
                            <a:schemeClr val="dk1"/>
                          </a:solidFill>
                          <a:effectLst/>
                          <a:uLnTx/>
                          <a:uFillTx/>
                          <a:latin typeface="+mn-lt"/>
                          <a:ea typeface="+mn-ea"/>
                          <a:cs typeface="+mn-cs"/>
                        </a:rPr>
                        <a:t>Previous</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effectLst/>
                          <a:uLnTx/>
                          <a:uFillTx/>
                          <a:latin typeface="Arial"/>
                          <a:ea typeface="+mn-ea"/>
                          <a:cs typeface="+mn-cs"/>
                        </a:rPr>
                        <a:t>Current</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gridSpan="2"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a:ln>
                          <a:noFill/>
                        </a:ln>
                        <a:effectLst/>
                        <a:uLnTx/>
                        <a:uFillTx/>
                        <a:latin typeface="Arial"/>
                        <a:ea typeface="+mn-ea"/>
                        <a:cs typeface="+mn-cs"/>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27309390"/>
                  </a:ext>
                </a:extLst>
              </a:tr>
              <a:tr h="214970">
                <a:tc gridSpan="4">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a:solidFill>
                            <a:schemeClr val="bg1"/>
                          </a:solidFill>
                          <a:latin typeface="+mn-lt"/>
                          <a:ea typeface="+mn-ea"/>
                          <a:cs typeface="+mn-cs"/>
                        </a:rPr>
                        <a:t>Executive Summary</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700" b="1" kern="1200">
                        <a:solidFill>
                          <a:schemeClr val="bg1"/>
                        </a:solidFill>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kern="1200" dirty="0">
                          <a:solidFill>
                            <a:schemeClr val="bg1"/>
                          </a:solidFill>
                          <a:latin typeface="+mn-lt"/>
                          <a:ea typeface="+mn-ea"/>
                          <a:cs typeface="+mn-cs"/>
                        </a:rPr>
                        <a:t>Upcoming Activities &amp; Milestones (Next Month)</a:t>
                      </a: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299314848"/>
                  </a:ext>
                </a:extLst>
              </a:tr>
              <a:tr h="2056448">
                <a:tc gridSpan="4">
                  <a:txBody>
                    <a:bodyPr/>
                    <a:lstStyle/>
                    <a:p>
                      <a:pPr marL="0" marR="0" lvl="0" indent="0" algn="l">
                        <a:lnSpc>
                          <a:spcPct val="100000"/>
                        </a:lnSpc>
                        <a:spcBef>
                          <a:spcPts val="0"/>
                        </a:spcBef>
                        <a:spcAft>
                          <a:spcPts val="0"/>
                        </a:spcAft>
                        <a:buFont typeface="Arial" panose="020B0604020202020204" pitchFamily="34" charset="0"/>
                        <a:buNone/>
                      </a:pPr>
                      <a:r>
                        <a:rPr lang="en-GB" sz="900" b="1" kern="1200" baseline="0" dirty="0">
                          <a:solidFill>
                            <a:schemeClr val="tx1"/>
                          </a:solidFill>
                          <a:latin typeface="+mn-lt"/>
                          <a:ea typeface="+mn-ea"/>
                          <a:cs typeface="Arial"/>
                        </a:rPr>
                        <a:t>Key Programme Updates</a:t>
                      </a:r>
                      <a:endParaRPr lang="en-US" sz="900" dirty="0">
                        <a:solidFill>
                          <a:schemeClr val="tx1"/>
                        </a:solidFil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0" kern="1200" baseline="0" dirty="0">
                          <a:solidFill>
                            <a:schemeClr val="tx1"/>
                          </a:solidFill>
                          <a:latin typeface="+mn-lt"/>
                          <a:ea typeface="+mn-ea"/>
                          <a:cs typeface="Arial"/>
                        </a:rPr>
                        <a:t>To date, all </a:t>
                      </a:r>
                      <a:r>
                        <a:rPr lang="en-GB" sz="900" b="0" kern="1200" baseline="0" dirty="0" err="1">
                          <a:solidFill>
                            <a:schemeClr val="tx1"/>
                          </a:solidFill>
                          <a:latin typeface="+mn-lt"/>
                          <a:ea typeface="+mn-ea"/>
                          <a:cs typeface="Arial"/>
                        </a:rPr>
                        <a:t>Xoserve</a:t>
                      </a:r>
                      <a:r>
                        <a:rPr lang="en-GB" sz="900" b="0" kern="1200" baseline="0" dirty="0">
                          <a:solidFill>
                            <a:schemeClr val="tx1"/>
                          </a:solidFill>
                          <a:latin typeface="+mn-lt"/>
                          <a:ea typeface="+mn-ea"/>
                          <a:cs typeface="Arial"/>
                        </a:rPr>
                        <a:t> key internal and external milestones have been met</a:t>
                      </a:r>
                    </a:p>
                    <a:p>
                      <a:pPr marL="171450" lvl="0" indent="-171450">
                        <a:buFont typeface="Arial" panose="020B0604020202020204" pitchFamily="34" charset="0"/>
                        <a:buChar char="•"/>
                      </a:pPr>
                      <a:r>
                        <a:rPr lang="en-GB" sz="900" b="1" dirty="0"/>
                        <a:t>Programme Re-plan: </a:t>
                      </a:r>
                      <a:r>
                        <a:rPr lang="en-GB" sz="900" dirty="0"/>
                        <a:t>Following the </a:t>
                      </a:r>
                      <a:r>
                        <a:rPr lang="en-GB" sz="900" dirty="0" err="1"/>
                        <a:t>Ogem</a:t>
                      </a:r>
                      <a:r>
                        <a:rPr lang="en-GB" sz="900" dirty="0"/>
                        <a:t> programme re-baseline, caveated with the actions to mitigate concerns that </a:t>
                      </a:r>
                      <a:r>
                        <a:rPr lang="en-GB" sz="900" dirty="0" err="1"/>
                        <a:t>Xoserve</a:t>
                      </a:r>
                      <a:r>
                        <a:rPr lang="en-GB" sz="900" dirty="0"/>
                        <a:t> raised, we have been tracking these to closure with SI &amp; DCC. Most actions are on track</a:t>
                      </a:r>
                    </a:p>
                    <a:p>
                      <a:pPr marL="171450" lvl="0" indent="-171450">
                        <a:buFont typeface="Arial" panose="020B0604020202020204" pitchFamily="34" charset="0"/>
                        <a:buChar char="•"/>
                      </a:pPr>
                      <a:r>
                        <a:rPr lang="en-GB" sz="900" b="1" dirty="0"/>
                        <a:t>Costs: </a:t>
                      </a:r>
                      <a:r>
                        <a:rPr lang="en-GB" sz="900" b="0" dirty="0"/>
                        <a:t>Costs continue to be monitored closely</a:t>
                      </a:r>
                      <a:endParaRPr lang="en-GB" sz="900" b="1" dirty="0"/>
                    </a:p>
                    <a:p>
                      <a:pPr marL="171450" indent="-171450">
                        <a:buFont typeface="Arial" panose="020B0604020202020204" pitchFamily="34" charset="0"/>
                        <a:buChar char="•"/>
                      </a:pPr>
                      <a:r>
                        <a:rPr lang="en-GB" sz="900" b="1" dirty="0"/>
                        <a:t>Missing design changes </a:t>
                      </a:r>
                      <a:r>
                        <a:rPr lang="en-GB" sz="900" dirty="0"/>
                        <a:t> We continue to track these with DCC and SI. DCC have completed their review. The SI will provide the results of their review of any gaps on 8</a:t>
                      </a:r>
                      <a:r>
                        <a:rPr lang="en-GB" sz="900" baseline="30000" dirty="0"/>
                        <a:t>th</a:t>
                      </a:r>
                      <a:r>
                        <a:rPr lang="en-GB" sz="900" dirty="0"/>
                        <a:t> January</a:t>
                      </a:r>
                    </a:p>
                    <a:p>
                      <a:pPr marL="171450" indent="-171450">
                        <a:buFont typeface="Arial" panose="020B0604020202020204" pitchFamily="34" charset="0"/>
                        <a:buChar char="•"/>
                      </a:pPr>
                      <a:r>
                        <a:rPr lang="en-GB" sz="900" b="1" dirty="0"/>
                        <a:t>External SIT:</a:t>
                      </a:r>
                      <a:r>
                        <a:rPr lang="en-GB" sz="900" dirty="0"/>
                        <a:t> Testing is continuing largely to plan with volunteer licence party testing in progress currently. </a:t>
                      </a:r>
                      <a:r>
                        <a:rPr lang="en-GB" sz="900" dirty="0" err="1"/>
                        <a:t>Xoserve</a:t>
                      </a:r>
                      <a:r>
                        <a:rPr lang="en-GB" sz="900" dirty="0"/>
                        <a:t> have no open defects at this point</a:t>
                      </a:r>
                    </a:p>
                    <a:p>
                      <a:pPr marL="171450" lvl="0" indent="-171450">
                        <a:buFont typeface="Arial" panose="020B0604020202020204" pitchFamily="34" charset="0"/>
                        <a:buChar char="•"/>
                      </a:pPr>
                      <a:r>
                        <a:rPr lang="en-GB" sz="900" b="1" dirty="0"/>
                        <a:t>External NFR SIT:</a:t>
                      </a:r>
                      <a:r>
                        <a:rPr lang="en-GB" sz="900" dirty="0"/>
                        <a:t> </a:t>
                      </a:r>
                      <a:r>
                        <a:rPr lang="en-GB" sz="900" dirty="0" err="1"/>
                        <a:t>Xoserve</a:t>
                      </a:r>
                      <a:r>
                        <a:rPr lang="en-GB" sz="900" dirty="0"/>
                        <a:t> have commenced testing. We have 1 defect raised, which is ready to re-test</a:t>
                      </a:r>
                      <a:endParaRPr lang="en-GB" sz="900" b="0" kern="1200" baseline="0" dirty="0">
                        <a:solidFill>
                          <a:schemeClr val="tx1"/>
                        </a:solidFill>
                        <a:effectLst/>
                        <a:latin typeface="+mn-lt"/>
                        <a:ea typeface="+mn-ea"/>
                        <a:cs typeface="Arial"/>
                      </a:endParaRP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r>
                        <a:rPr lang="en-GB" sz="900" b="1" kern="1200" dirty="0">
                          <a:solidFill>
                            <a:schemeClr val="tx1"/>
                          </a:solidFill>
                          <a:effectLst/>
                          <a:latin typeface="+mn-lt"/>
                          <a:ea typeface="+mn-ea"/>
                          <a:cs typeface="+mn-cs"/>
                        </a:rPr>
                        <a:t>Internal Testing:  </a:t>
                      </a:r>
                      <a:r>
                        <a:rPr lang="en-GB" sz="900" b="0" kern="1200" dirty="0">
                          <a:solidFill>
                            <a:schemeClr val="tx1"/>
                          </a:solidFill>
                          <a:effectLst/>
                          <a:latin typeface="+mn-lt"/>
                          <a:ea typeface="+mn-ea"/>
                          <a:cs typeface="+mn-cs"/>
                        </a:rPr>
                        <a:t>Internal Testing continues to plan addressing consequential changes and Switching Programme CRs.</a:t>
                      </a:r>
                      <a:endParaRPr lang="en-GB" sz="900" kern="1200" baseline="0" dirty="0">
                        <a:solidFill>
                          <a:schemeClr val="tx1"/>
                        </a:solidFill>
                        <a:latin typeface="+mn-lt"/>
                        <a:ea typeface="+mn-ea"/>
                        <a:cs typeface="Arial"/>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1" kern="1200" dirty="0">
                          <a:solidFill>
                            <a:schemeClr val="tx1"/>
                          </a:solidFill>
                          <a:effectLst/>
                          <a:latin typeface="+mn-lt"/>
                          <a:ea typeface="+mn-ea"/>
                          <a:cs typeface="+mn-cs"/>
                        </a:rPr>
                        <a:t>Transition: </a:t>
                      </a:r>
                      <a:r>
                        <a:rPr lang="en-GB" sz="900" b="0" kern="1200" dirty="0">
                          <a:solidFill>
                            <a:schemeClr val="tx1"/>
                          </a:solidFill>
                          <a:effectLst/>
                          <a:latin typeface="+mn-lt"/>
                          <a:ea typeface="+mn-ea"/>
                          <a:cs typeface="+mn-cs"/>
                        </a:rPr>
                        <a:t>Internal planning activities continue alongside engagement with the SI/</a:t>
                      </a:r>
                    </a:p>
                    <a:p>
                      <a:pPr marL="171450" lvl="0" indent="-171450">
                        <a:buFont typeface="Arial" panose="020B0604020202020204" pitchFamily="34" charset="0"/>
                        <a:buChar char="•"/>
                      </a:pPr>
                      <a:r>
                        <a:rPr lang="en-GB" sz="900" b="1" dirty="0"/>
                        <a:t>Data Migration: </a:t>
                      </a:r>
                      <a:r>
                        <a:rPr lang="en-GB" sz="900" dirty="0"/>
                        <a:t>DM NF Testing has commenced to plan  on 7</a:t>
                      </a:r>
                      <a:r>
                        <a:rPr lang="en-GB" sz="900" baseline="30000" dirty="0"/>
                        <a:t>th</a:t>
                      </a:r>
                      <a:r>
                        <a:rPr lang="en-GB" sz="900" dirty="0"/>
                        <a:t> December. Data delivery to Landmark for the UIT phases is on track with extraction completed successfully on 21</a:t>
                      </a:r>
                      <a:r>
                        <a:rPr lang="en-GB" sz="900" baseline="30000" dirty="0"/>
                        <a:t>st</a:t>
                      </a:r>
                      <a:r>
                        <a:rPr lang="en-GB" sz="900" dirty="0"/>
                        <a:t> November.</a:t>
                      </a:r>
                    </a:p>
                    <a:p>
                      <a:pPr marL="171450" marR="0" lvl="0" indent="-171450" algn="l" rtl="0" eaLnBrk="1" fontAlgn="auto" latinLnBrk="0" hangingPunct="1">
                        <a:lnSpc>
                          <a:spcPct val="100000"/>
                        </a:lnSpc>
                        <a:spcBef>
                          <a:spcPts val="0"/>
                        </a:spcBef>
                        <a:spcAft>
                          <a:spcPts val="0"/>
                        </a:spcAft>
                        <a:buFont typeface="Arial" panose="020B0604020202020204" pitchFamily="34" charset="0"/>
                        <a:buChar char="•"/>
                      </a:pPr>
                      <a:endParaRPr lang="en-GB" sz="650" b="0" kern="120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pPr marL="171450" marR="0" lvl="0" indent="-171450" algn="l">
                        <a:lnSpc>
                          <a:spcPct val="100000"/>
                        </a:lnSpc>
                        <a:spcBef>
                          <a:spcPts val="0"/>
                        </a:spcBef>
                        <a:spcAft>
                          <a:spcPts val="0"/>
                        </a:spcAft>
                        <a:buFont typeface="Arial" panose="020B0604020202020204" pitchFamily="34" charset="0"/>
                        <a:buChar char="•"/>
                      </a:pPr>
                      <a:endParaRPr lang="en-GB" sz="800" b="0" i="0" u="none" strike="noStrike" kern="1200" noProof="0">
                        <a:solidFill>
                          <a:schemeClr val="dk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DMT NFR:</a:t>
                      </a:r>
                      <a:r>
                        <a:rPr lang="en-GB" sz="1000" b="0" kern="1200" dirty="0">
                          <a:solidFill>
                            <a:schemeClr val="tx1"/>
                          </a:solidFill>
                          <a:effectLst/>
                          <a:latin typeface="+mn-lt"/>
                          <a:ea typeface="+mn-ea"/>
                          <a:cs typeface="+mn-cs"/>
                        </a:rPr>
                        <a:t> Continue test execution</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SIT: </a:t>
                      </a:r>
                      <a:r>
                        <a:rPr lang="en-GB" sz="1000" b="0" kern="1200" dirty="0">
                          <a:solidFill>
                            <a:schemeClr val="tx1"/>
                          </a:solidFill>
                          <a:effectLst/>
                          <a:latin typeface="+mn-lt"/>
                          <a:ea typeface="+mn-ea"/>
                          <a:cs typeface="+mn-cs"/>
                        </a:rPr>
                        <a:t>Continue External SIT support</a:t>
                      </a: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External NFR: </a:t>
                      </a:r>
                      <a:r>
                        <a:rPr lang="en-GB" sz="1000" b="0" kern="1200" dirty="0">
                          <a:solidFill>
                            <a:schemeClr val="tx1"/>
                          </a:solidFill>
                          <a:effectLst/>
                          <a:latin typeface="+mn-lt"/>
                          <a:ea typeface="+mn-ea"/>
                          <a:cs typeface="+mn-cs"/>
                        </a:rPr>
                        <a:t>Continue test execution </a:t>
                      </a:r>
                      <a:endParaRPr lang="en-GB" sz="1000" b="1" kern="1200" dirty="0">
                        <a:solidFill>
                          <a:schemeClr val="tx1"/>
                        </a:solidFill>
                        <a:effectLst/>
                        <a:latin typeface="+mn-lt"/>
                        <a:ea typeface="+mn-ea"/>
                        <a:cs typeface="+mn-cs"/>
                      </a:endParaRPr>
                    </a:p>
                    <a:p>
                      <a:pPr marL="171450" marR="0" lvl="0" indent="-171450" algn="l">
                        <a:lnSpc>
                          <a:spcPct val="100000"/>
                        </a:lnSpc>
                        <a:spcBef>
                          <a:spcPts val="0"/>
                        </a:spcBef>
                        <a:spcAft>
                          <a:spcPts val="0"/>
                        </a:spcAft>
                        <a:buFont typeface="Arial" panose="020B0604020202020204" pitchFamily="34" charset="0"/>
                        <a:buChar char="•"/>
                      </a:pPr>
                      <a:r>
                        <a:rPr lang="en-GB" sz="1000" b="1" kern="1200" dirty="0">
                          <a:solidFill>
                            <a:schemeClr val="tx1"/>
                          </a:solidFill>
                          <a:effectLst/>
                          <a:latin typeface="+mn-lt"/>
                          <a:ea typeface="+mn-ea"/>
                          <a:cs typeface="+mn-cs"/>
                        </a:rPr>
                        <a:t>Internal Test:</a:t>
                      </a:r>
                      <a:r>
                        <a:rPr lang="en-GB" sz="1000" b="0" kern="1200" dirty="0">
                          <a:solidFill>
                            <a:schemeClr val="tx1"/>
                          </a:solidFill>
                          <a:effectLst/>
                          <a:latin typeface="+mn-lt"/>
                          <a:ea typeface="+mn-ea"/>
                          <a:cs typeface="+mn-cs"/>
                        </a:rPr>
                        <a:t> Continue SIT &amp; UAT assurance </a:t>
                      </a:r>
                      <a:endParaRPr lang="en-GB" sz="10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dirty="0">
                          <a:solidFill>
                            <a:schemeClr val="tx1"/>
                          </a:solidFill>
                          <a:effectLst/>
                          <a:latin typeface="+mn-lt"/>
                          <a:ea typeface="+mn-ea"/>
                          <a:cs typeface="+mn-cs"/>
                        </a:rPr>
                        <a:t>DES</a:t>
                      </a:r>
                      <a:r>
                        <a:rPr lang="en-GB" sz="1000" b="0" kern="1200" dirty="0">
                          <a:solidFill>
                            <a:schemeClr val="tx1"/>
                          </a:solidFill>
                          <a:effectLst/>
                          <a:latin typeface="+mn-lt"/>
                          <a:ea typeface="+mn-ea"/>
                          <a:cs typeface="+mn-cs"/>
                        </a:rPr>
                        <a:t>:</a:t>
                      </a:r>
                      <a:r>
                        <a:rPr lang="en-GB" sz="1000" b="1" kern="1200" dirty="0">
                          <a:solidFill>
                            <a:schemeClr val="tx1"/>
                          </a:solidFill>
                          <a:effectLst/>
                          <a:latin typeface="+mn-lt"/>
                          <a:ea typeface="+mn-ea"/>
                          <a:cs typeface="+mn-cs"/>
                        </a:rPr>
                        <a:t>&amp; Secondary APIs</a:t>
                      </a:r>
                      <a:r>
                        <a:rPr lang="en-GB" sz="1000" kern="1200" dirty="0">
                          <a:solidFill>
                            <a:schemeClr val="tx1"/>
                          </a:solidFill>
                          <a:effectLst/>
                          <a:latin typeface="+mn-lt"/>
                          <a:ea typeface="+mn-ea"/>
                          <a:cs typeface="+mn-cs"/>
                        </a:rPr>
                        <a:t> Continue development and system test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tx1"/>
                          </a:solidFill>
                          <a:effectLst/>
                          <a:latin typeface="+mn-lt"/>
                          <a:ea typeface="+mn-ea"/>
                          <a:cs typeface="+mn-cs"/>
                        </a:rPr>
                        <a:t>Transition:</a:t>
                      </a:r>
                      <a:r>
                        <a:rPr lang="en-GB" sz="1000" b="0" kern="1200" baseline="0" dirty="0">
                          <a:solidFill>
                            <a:schemeClr val="tx1"/>
                          </a:solidFill>
                          <a:effectLst/>
                          <a:latin typeface="+mn-lt"/>
                          <a:ea typeface="+mn-ea"/>
                          <a:cs typeface="+mn-cs"/>
                        </a:rPr>
                        <a:t> Continue Transition planning </a:t>
                      </a:r>
                    </a:p>
                    <a:p>
                      <a:pPr marL="171450" marR="0" lvl="0" indent="-171450" algn="l">
                        <a:lnSpc>
                          <a:spcPct val="100000"/>
                        </a:lnSpc>
                        <a:spcBef>
                          <a:spcPts val="0"/>
                        </a:spcBef>
                        <a:spcAft>
                          <a:spcPts val="0"/>
                        </a:spcAft>
                        <a:buFont typeface="Arial" panose="020B0604020202020204" pitchFamily="34" charset="0"/>
                        <a:buChar char="•"/>
                      </a:pPr>
                      <a:endParaRPr lang="en-GB" sz="650" b="0" kern="1200" baseline="0" dirty="0">
                        <a:solidFill>
                          <a:schemeClr val="tx1"/>
                        </a:solidFill>
                        <a:effectLst/>
                        <a:latin typeface="+mn-lt"/>
                        <a:ea typeface="+mn-ea"/>
                        <a:cs typeface="+mn-cs"/>
                      </a:endParaRPr>
                    </a:p>
                  </a:txBody>
                  <a:tcPr marL="36000" marR="36000" marT="36000" marB="3600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55516086"/>
                  </a:ext>
                </a:extLst>
              </a:tr>
            </a:tbl>
          </a:graphicData>
        </a:graphic>
      </p:graphicFrame>
      <p:sp>
        <p:nvSpPr>
          <p:cNvPr id="28" name="Title 1">
            <a:extLst>
              <a:ext uri="{FF2B5EF4-FFF2-40B4-BE49-F238E27FC236}">
                <a16:creationId xmlns:a16="http://schemas.microsoft.com/office/drawing/2014/main" id="{92070F57-5BF2-480D-AD38-A4FF278A71D4}"/>
              </a:ext>
            </a:extLst>
          </p:cNvPr>
          <p:cNvSpPr txBox="1">
            <a:spLocks/>
          </p:cNvSpPr>
          <p:nvPr/>
        </p:nvSpPr>
        <p:spPr>
          <a:xfrm>
            <a:off x="457200" y="36562"/>
            <a:ext cx="8229600" cy="504000"/>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rPr>
              <a:t>Programme Update</a:t>
            </a:r>
          </a:p>
        </p:txBody>
      </p:sp>
    </p:spTree>
    <p:extLst>
      <p:ext uri="{BB962C8B-B14F-4D97-AF65-F5344CB8AC3E}">
        <p14:creationId xmlns:p14="http://schemas.microsoft.com/office/powerpoint/2010/main" val="326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1347759608"/>
              </p:ext>
            </p:extLst>
          </p:nvPr>
        </p:nvGraphicFramePr>
        <p:xfrm>
          <a:off x="0" y="446380"/>
          <a:ext cx="9125999" cy="4423332"/>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910223">
                  <a:extLst>
                    <a:ext uri="{9D8B030D-6E8A-4147-A177-3AD203B41FA5}">
                      <a16:colId xmlns:a16="http://schemas.microsoft.com/office/drawing/2014/main" val="20001"/>
                    </a:ext>
                  </a:extLst>
                </a:gridCol>
                <a:gridCol w="7006576">
                  <a:extLst>
                    <a:ext uri="{9D8B030D-6E8A-4147-A177-3AD203B41FA5}">
                      <a16:colId xmlns:a16="http://schemas.microsoft.com/office/drawing/2014/main" val="20002"/>
                    </a:ext>
                  </a:extLst>
                </a:gridCol>
              </a:tblGrid>
              <a:tr h="561022">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WORK</a:t>
                      </a:r>
                    </a:p>
                    <a:p>
                      <a:pPr algn="ctr"/>
                      <a:r>
                        <a:rPr lang="en-GB" sz="80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dirty="0">
                          <a:solidFill>
                            <a:schemeClr val="tx1"/>
                          </a:solidFill>
                          <a:latin typeface="+mn-lt"/>
                          <a:ea typeface="+mn-ea"/>
                          <a:cs typeface="+mn-cs"/>
                        </a:rPr>
                        <a:t>DES &amp; Secondary API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noProof="0" dirty="0"/>
                        <a:t>Overall green. Internal &amp; External SIT support in progress. DES Delivery Drop 2 completed to plan, and remains on track for next drop.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743038979"/>
                  </a:ext>
                </a:extLst>
              </a:tr>
              <a:tr h="6732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rtl="0" eaLnBrk="1" fontAlgn="auto" latinLnBrk="0" hangingPunct="1">
                        <a:lnSpc>
                          <a:spcPct val="100000"/>
                        </a:lnSpc>
                        <a:spcBef>
                          <a:spcPts val="0"/>
                        </a:spcBef>
                        <a:spcAft>
                          <a:spcPts val="0"/>
                        </a:spcAft>
                        <a:buFont typeface="Arial" panose="020B0604020202020204" pitchFamily="34" charset="0"/>
                        <a:buNone/>
                      </a:pPr>
                      <a:r>
                        <a:rPr lang="en-GB" sz="1000" b="1" kern="1200" baseline="0" noProof="0">
                          <a:solidFill>
                            <a:schemeClr val="tx1"/>
                          </a:solidFill>
                          <a:latin typeface="+mn-lt"/>
                          <a:ea typeface="+mn-ea"/>
                          <a:cs typeface="+mn-cs"/>
                        </a:rPr>
                        <a:t>Testing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buFont typeface="Arial" panose="020B0604020202020204" pitchFamily="34" charset="0"/>
                        <a:buNone/>
                      </a:pPr>
                      <a:r>
                        <a:rPr lang="en-US" sz="1000" b="0" i="0" u="none" strike="noStrike" kern="1200" noProof="0" dirty="0">
                          <a:solidFill>
                            <a:schemeClr val="dk1"/>
                          </a:solidFill>
                          <a:effectLst/>
                          <a:latin typeface="+mn-lt"/>
                          <a:ea typeface="+mn-ea"/>
                          <a:cs typeface="+mn-cs"/>
                        </a:rPr>
                        <a:t>The overall status remains Green. </a:t>
                      </a:r>
                    </a:p>
                    <a:p>
                      <a:pPr marL="0" indent="0">
                        <a:buFont typeface="Arial" panose="020B0604020202020204" pitchFamily="34" charset="0"/>
                        <a:buNone/>
                      </a:pPr>
                      <a:r>
                        <a:rPr lang="en-GB" sz="1000" b="0" i="0" u="none" strike="noStrike" kern="1200" dirty="0">
                          <a:solidFill>
                            <a:schemeClr val="dk1"/>
                          </a:solidFill>
                          <a:effectLst/>
                          <a:latin typeface="+mn-lt"/>
                          <a:ea typeface="+mn-ea"/>
                          <a:cs typeface="+mn-cs"/>
                        </a:rPr>
                        <a:t>External SIT support in progress, no </a:t>
                      </a:r>
                      <a:r>
                        <a:rPr lang="en-GB" sz="1000" b="0" i="0" u="none" strike="noStrike" kern="1200" dirty="0" err="1">
                          <a:solidFill>
                            <a:schemeClr val="dk1"/>
                          </a:solidFill>
                          <a:effectLst/>
                          <a:latin typeface="+mn-lt"/>
                          <a:ea typeface="+mn-ea"/>
                          <a:cs typeface="+mn-cs"/>
                        </a:rPr>
                        <a:t>Xoserve</a:t>
                      </a:r>
                      <a:r>
                        <a:rPr lang="en-GB" sz="1000" b="0" i="0" u="none" strike="noStrike" kern="1200" dirty="0">
                          <a:solidFill>
                            <a:schemeClr val="dk1"/>
                          </a:solidFill>
                          <a:effectLst/>
                          <a:latin typeface="+mn-lt"/>
                          <a:ea typeface="+mn-ea"/>
                          <a:cs typeface="+mn-cs"/>
                        </a:rPr>
                        <a:t> defects are open at this point. </a:t>
                      </a:r>
                    </a:p>
                    <a:p>
                      <a:pPr marL="0" indent="0">
                        <a:buFont typeface="Arial" panose="020B0604020202020204" pitchFamily="34" charset="0"/>
                        <a:buNone/>
                      </a:pPr>
                      <a:r>
                        <a:rPr lang="en-GB" sz="1000" b="0" i="0" u="none" strike="noStrike" kern="1200" noProof="0" dirty="0">
                          <a:solidFill>
                            <a:schemeClr val="dk1"/>
                          </a:solidFill>
                          <a:effectLst/>
                          <a:latin typeface="+mn-lt"/>
                          <a:ea typeface="+mn-ea"/>
                          <a:cs typeface="+mn-cs"/>
                        </a:rPr>
                        <a:t>Planning underway for all upcoming test phases such as UEPT, E2E, OT </a:t>
                      </a:r>
                      <a:endParaRPr lang="en-US" sz="1000" b="0" i="0" u="none" strike="noStrike" kern="1200" noProof="0" dirty="0">
                        <a:solidFill>
                          <a:schemeClr val="dk1"/>
                        </a:solidFill>
                        <a:effectLst/>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85468078"/>
                  </a:ext>
                </a:extLst>
              </a:tr>
              <a:tr h="86023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Service Management</a:t>
                      </a:r>
                      <a:endParaRPr kumimoji="0" lang="en-GB" sz="1000" b="1"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kern="1200" baseline="0" dirty="0">
                          <a:solidFill>
                            <a:schemeClr val="tx1"/>
                          </a:solidFill>
                          <a:latin typeface="+mn-lt"/>
                          <a:ea typeface="+mn-ea"/>
                          <a:cs typeface="Arial" panose="020B0604020202020204" pitchFamily="34" charset="0"/>
                        </a:rPr>
                        <a:t>Impact assessment continues to understand the impact of the proposed Switching Programme SLAs  alongside review of the proposed ITIL processes. Awaiting confirmed dates back from the DCC of when the remaining 1-2-1 sessions will take place to address all of the outstanding feedback against the core process maps. Planning for Operational testing is underway for the external OT phase.</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99251782"/>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US" altLang="en-US" sz="1000" b="1" kern="1200" baseline="0">
                          <a:solidFill>
                            <a:schemeClr val="tx1"/>
                          </a:solidFill>
                          <a:latin typeface="+mn-lt"/>
                          <a:ea typeface="+mn-ea"/>
                          <a:cs typeface="Arial"/>
                        </a:rPr>
                        <a:t>Batch</a:t>
                      </a:r>
                      <a:endParaRPr kumimoji="0" lang="en-GB" sz="1000" b="1" i="0" u="none" strike="noStrike" kern="1200" cap="none" spc="0" normalizeH="0" baseline="0" noProof="0">
                        <a:ln>
                          <a:noFill/>
                        </a:ln>
                        <a:solidFill>
                          <a:prstClr val="black"/>
                        </a:solidFill>
                        <a:effectLst/>
                        <a:uLnTx/>
                        <a:uFillTx/>
                        <a:latin typeface="+mn-lt"/>
                        <a:ea typeface="+mn-ea"/>
                        <a:cs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with testing support underway.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345169"/>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00" b="1">
                          <a:solidFill>
                            <a:schemeClr val="tx1"/>
                          </a:solidFill>
                          <a:latin typeface="+mn-lt"/>
                        </a:rPr>
                        <a:t>Gemini</a:t>
                      </a:r>
                      <a:endParaRPr lang="en-US" sz="1000" b="1">
                        <a:solidFill>
                          <a:schemeClr val="tx1"/>
                        </a:solidFill>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rtl="0" eaLnBrk="0" fontAlgn="auto" latinLnBrk="0" hangingPunct="0">
                        <a:lnSpc>
                          <a:spcPct val="100000"/>
                        </a:lnSpc>
                        <a:spcBef>
                          <a:spcPts val="85"/>
                        </a:spcBef>
                        <a:spcAft>
                          <a:spcPts val="85"/>
                        </a:spcAft>
                        <a:buFont typeface="Arial" panose="020B0604020202020204" pitchFamily="34" charset="0"/>
                        <a:buNone/>
                      </a:pPr>
                      <a:r>
                        <a:rPr lang="en-US" altLang="en-US" sz="1000" i="0" baseline="0" dirty="0">
                          <a:solidFill>
                            <a:schemeClr val="tx1"/>
                          </a:solidFill>
                          <a:latin typeface="+mn-lt"/>
                          <a:cs typeface="Arial"/>
                        </a:rPr>
                        <a:t>The overall status is green. Planning underway to undertake a connected Gas Day testing with UK Link.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060194420"/>
                  </a:ext>
                </a:extLst>
              </a:tr>
              <a:tr h="308562">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kern="1200" baseline="0" noProof="0">
                          <a:solidFill>
                            <a:schemeClr val="tx1"/>
                          </a:solidFill>
                          <a:latin typeface="+mn-lt"/>
                          <a:ea typeface="+mn-ea"/>
                          <a:cs typeface="+mn-cs"/>
                        </a:rPr>
                        <a:t>Reporting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4"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dirty="0">
                          <a:ln>
                            <a:noFill/>
                          </a:ln>
                          <a:solidFill>
                            <a:schemeClr val="tx1"/>
                          </a:solidFill>
                          <a:effectLst/>
                          <a:uLnTx/>
                          <a:uFillTx/>
                          <a:latin typeface="+mn-lt"/>
                          <a:ea typeface="+mn-ea"/>
                          <a:cs typeface="Arial" panose="020B0604020202020204" pitchFamily="34" charset="0"/>
                        </a:rPr>
                        <a:t>An internal CR will be raised to incorporate the impact of one newly identified report that will need changes. </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0238991"/>
                  </a:ext>
                </a:extLst>
              </a:tr>
              <a:tr h="729939">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105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r>
                        <a:rPr lang="en-US" altLang="en-US" sz="1000" b="1" kern="1200" baseline="0">
                          <a:solidFill>
                            <a:schemeClr val="tx1"/>
                          </a:solidFill>
                          <a:latin typeface="+mn-lt"/>
                          <a:ea typeface="+mn-ea"/>
                          <a:cs typeface="+mn-cs"/>
                        </a:rPr>
                        <a:t>UK Link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r>
                        <a:rPr lang="en-GB" sz="1000" b="0" i="0" u="none" strike="noStrike" kern="1200" dirty="0">
                          <a:solidFill>
                            <a:schemeClr val="dk1"/>
                          </a:solidFill>
                          <a:effectLst/>
                          <a:latin typeface="+mn-lt"/>
                          <a:ea typeface="+mn-ea"/>
                          <a:cs typeface="+mn-cs"/>
                        </a:rPr>
                        <a:t>Status continues to be Green with work underway to impact assess and deliver Switching Programme changes raised through the last few months whilst supporting test phases.</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245409330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365193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9FB592-139D-4CB0-9645-9CA8D04940FF}"/>
              </a:ext>
            </a:extLst>
          </p:cNvPr>
          <p:cNvGraphicFramePr>
            <a:graphicFrameLocks noGrp="1"/>
          </p:cNvGraphicFramePr>
          <p:nvPr>
            <p:extLst>
              <p:ext uri="{D42A27DB-BD31-4B8C-83A1-F6EECF244321}">
                <p14:modId xmlns:p14="http://schemas.microsoft.com/office/powerpoint/2010/main" val="4218693099"/>
              </p:ext>
            </p:extLst>
          </p:nvPr>
        </p:nvGraphicFramePr>
        <p:xfrm>
          <a:off x="0" y="744083"/>
          <a:ext cx="9125999" cy="3282106"/>
        </p:xfrm>
        <a:graphic>
          <a:graphicData uri="http://schemas.openxmlformats.org/drawingml/2006/table">
            <a:tbl>
              <a:tblPr firstRow="1" bandRow="1">
                <a:tableStyleId>{5C22544A-7EE6-4342-B048-85BDC9FD1C3A}</a:tableStyleId>
              </a:tblPr>
              <a:tblGrid>
                <a:gridCol w="634345">
                  <a:extLst>
                    <a:ext uri="{9D8B030D-6E8A-4147-A177-3AD203B41FA5}">
                      <a16:colId xmlns:a16="http://schemas.microsoft.com/office/drawing/2014/main" val="20000"/>
                    </a:ext>
                  </a:extLst>
                </a:gridCol>
                <a:gridCol w="574855">
                  <a:extLst>
                    <a:ext uri="{9D8B030D-6E8A-4147-A177-3AD203B41FA5}">
                      <a16:colId xmlns:a16="http://schemas.microsoft.com/office/drawing/2014/main" val="2467489139"/>
                    </a:ext>
                  </a:extLst>
                </a:gridCol>
                <a:gridCol w="880857">
                  <a:extLst>
                    <a:ext uri="{9D8B030D-6E8A-4147-A177-3AD203B41FA5}">
                      <a16:colId xmlns:a16="http://schemas.microsoft.com/office/drawing/2014/main" val="20001"/>
                    </a:ext>
                  </a:extLst>
                </a:gridCol>
                <a:gridCol w="7035942">
                  <a:extLst>
                    <a:ext uri="{9D8B030D-6E8A-4147-A177-3AD203B41FA5}">
                      <a16:colId xmlns:a16="http://schemas.microsoft.com/office/drawing/2014/main" val="20002"/>
                    </a:ext>
                  </a:extLst>
                </a:gridCol>
              </a:tblGrid>
              <a:tr h="594664">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Previous</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6350" cap="flat" cmpd="sng" algn="ctr">
                      <a:solidFill>
                        <a:schemeClr val="accent1"/>
                      </a:solidFill>
                      <a:prstDash val="solid"/>
                      <a:round/>
                      <a:headEnd type="none" w="med" len="med"/>
                      <a:tailEnd type="none" w="med" len="med"/>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a:t>RAG</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Current</a:t>
                      </a:r>
                    </a:p>
                    <a:p>
                      <a:pPr marL="0" marR="0" lvl="0" indent="0" algn="ctr" defTabSz="914378" rtl="0" eaLnBrk="1" fontAlgn="auto" latinLnBrk="0" hangingPunct="1">
                        <a:lnSpc>
                          <a:spcPct val="100000"/>
                        </a:lnSpc>
                        <a:spcBef>
                          <a:spcPts val="0"/>
                        </a:spcBef>
                        <a:spcAft>
                          <a:spcPts val="0"/>
                        </a:spcAft>
                        <a:buClrTx/>
                        <a:buSzTx/>
                        <a:buFontTx/>
                        <a:buNone/>
                        <a:tabLst/>
                        <a:defRPr/>
                      </a:pPr>
                      <a:r>
                        <a:rPr lang="en-GB" sz="800"/>
                        <a:t>MONTH</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WORK</a:t>
                      </a:r>
                    </a:p>
                    <a:p>
                      <a:pPr algn="ctr"/>
                      <a:r>
                        <a:rPr lang="en-GB" sz="800" dirty="0"/>
                        <a:t>STREAM</a:t>
                      </a:r>
                    </a:p>
                  </a:txBody>
                  <a:tcPr anchor="ctr">
                    <a:lnL w="12700" cmpd="sng">
                      <a:noFill/>
                    </a:lnL>
                    <a:lnR w="12700" cmpd="sng">
                      <a:noFill/>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800" dirty="0"/>
                        <a:t>SUMMARY</a:t>
                      </a:r>
                    </a:p>
                  </a:txBody>
                  <a:tcPr anchor="ctr">
                    <a:lnL w="12700" cmpd="sng">
                      <a:noFill/>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0626">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dirty="0">
                          <a:solidFill>
                            <a:schemeClr val="tx1"/>
                          </a:solidFill>
                          <a:latin typeface="+mn-lt"/>
                          <a:ea typeface="+mn-ea"/>
                          <a:cs typeface="+mn-cs"/>
                        </a:rPr>
                        <a:t>REC</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marL="0" marR="0" lvl="0" indent="0" algn="l" defTabSz="914296"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i="0" u="none" strike="noStrike" kern="1200" baseline="0" noProof="0" dirty="0">
                          <a:solidFill>
                            <a:schemeClr val="tx1"/>
                          </a:solidFill>
                          <a:latin typeface="+mn-lt"/>
                          <a:ea typeface="+mn-ea"/>
                          <a:cs typeface="+mn-cs"/>
                        </a:rPr>
                        <a:t>Internal workshops in place for the first consultation response due in January 2021. Continues to remain on track. </a:t>
                      </a:r>
                      <a:r>
                        <a:rPr lang="en-GB" sz="1050" b="0" i="0" u="none" strike="noStrike" kern="1200" baseline="0" noProof="0" dirty="0" err="1">
                          <a:solidFill>
                            <a:schemeClr val="tx1"/>
                          </a:solidFill>
                          <a:latin typeface="+mn-lt"/>
                          <a:ea typeface="+mn-ea"/>
                          <a:cs typeface="+mn-cs"/>
                        </a:rPr>
                        <a:t>DIscussions</a:t>
                      </a:r>
                      <a:r>
                        <a:rPr lang="en-GB" sz="1050" b="0" i="0" u="none" strike="noStrike" kern="1200" baseline="0" noProof="0" dirty="0">
                          <a:solidFill>
                            <a:schemeClr val="tx1"/>
                          </a:solidFill>
                          <a:latin typeface="+mn-lt"/>
                          <a:ea typeface="+mn-ea"/>
                          <a:cs typeface="+mn-cs"/>
                        </a:rPr>
                        <a:t> have been conducted with Ofgem &amp; REC to understand dependencies around Transitional REC.</a:t>
                      </a:r>
                      <a:endParaRPr lang="en-US" sz="1050" b="0" i="0" u="none" strike="noStrike" kern="1200" baseline="0" noProof="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3716675911"/>
                  </a:ext>
                </a:extLst>
              </a:tr>
              <a:tr h="937510">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Data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1" kern="1200" baseline="0" noProof="0" dirty="0">
                          <a:solidFill>
                            <a:schemeClr val="tx1"/>
                          </a:solidFill>
                          <a:latin typeface="+mn-lt"/>
                          <a:ea typeface="+mn-ea"/>
                          <a:cs typeface="+mn-cs"/>
                        </a:rPr>
                        <a:t>Migration &amp; Provision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a:solidFill>
                            <a:schemeClr val="tx1"/>
                          </a:solidFill>
                          <a:latin typeface="+mn-lt"/>
                          <a:ea typeface="+mn-ea"/>
                          <a:cs typeface="+mn-cs"/>
                        </a:rPr>
                        <a:t>DMT NF has commenced on 07/12 and remains on track. Data Provision for UEPT remains on track for delivery in January.</a:t>
                      </a:r>
                    </a:p>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lang="en-GB" sz="1050" b="0" i="0" u="none" strike="noStrike" kern="1200" baseline="0" dirty="0" err="1">
                          <a:solidFill>
                            <a:schemeClr val="tx1"/>
                          </a:solidFill>
                          <a:latin typeface="+mn-lt"/>
                          <a:ea typeface="+mn-ea"/>
                          <a:cs typeface="+mn-cs"/>
                        </a:rPr>
                        <a:t>Xoserve</a:t>
                      </a:r>
                      <a:r>
                        <a:rPr lang="en-GB" sz="1050" b="0" i="0" u="none" strike="noStrike" kern="1200" baseline="0" dirty="0">
                          <a:solidFill>
                            <a:schemeClr val="tx1"/>
                          </a:solidFill>
                          <a:latin typeface="+mn-lt"/>
                          <a:ea typeface="+mn-ea"/>
                          <a:cs typeface="+mn-cs"/>
                        </a:rPr>
                        <a:t> have received the REL Data provision requests which remains the same as last years with no extra data requested.</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7209085"/>
                  </a:ext>
                </a:extLst>
              </a:tr>
              <a:tr h="509653">
                <a:tc>
                  <a:txBody>
                    <a:bodyPr/>
                    <a:lstStyle/>
                    <a:p>
                      <a:endParaRPr lang="en-GB" sz="800" dirty="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389392" rtl="0" eaLnBrk="0" fontAlgn="auto" latinLnBrk="0" hangingPunct="0">
                        <a:lnSpc>
                          <a:spcPct val="100000"/>
                        </a:lnSpc>
                        <a:spcBef>
                          <a:spcPts val="85"/>
                        </a:spcBef>
                        <a:spcAft>
                          <a:spcPts val="85"/>
                        </a:spcAft>
                        <a:buClrTx/>
                        <a:buSzTx/>
                        <a:buFont typeface="Wingdings" panose="05000000000000000000" pitchFamily="2" charset="2"/>
                        <a:buNone/>
                        <a:tabLst>
                          <a:tab pos="225929" algn="l"/>
                        </a:tabLst>
                        <a:defRPr/>
                      </a:pPr>
                      <a:r>
                        <a:rPr kumimoji="0" lang="en-GB" sz="1050" b="1" i="0" u="none" strike="noStrike" kern="1200" cap="none" spc="0" normalizeH="0" baseline="0" noProof="0" dirty="0">
                          <a:ln>
                            <a:noFill/>
                          </a:ln>
                          <a:solidFill>
                            <a:schemeClr val="tx1"/>
                          </a:solidFill>
                          <a:effectLst/>
                          <a:uLnTx/>
                          <a:uFillTx/>
                          <a:latin typeface="+mn-lt"/>
                          <a:ea typeface="+mn-ea"/>
                          <a:cs typeface="Arial"/>
                        </a:rPr>
                        <a:t>Market Trials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tc>
                  <a:txBody>
                    <a:bodyPr/>
                    <a:lstStyle/>
                    <a:p>
                      <a:pPr algn="l"/>
                      <a:r>
                        <a:rPr lang="en-GB" sz="1050" b="0" i="0" u="none" strike="noStrike" kern="1200" baseline="0" dirty="0">
                          <a:solidFill>
                            <a:schemeClr val="tx1"/>
                          </a:solidFill>
                          <a:latin typeface="+mn-lt"/>
                          <a:ea typeface="+mn-ea"/>
                          <a:cs typeface="+mn-cs"/>
                        </a:rPr>
                        <a:t>Overall the workstream is green. Re-plan activities continue with both customers and Switching Programme.</a:t>
                      </a:r>
                      <a:endParaRPr lang="en-US" sz="1050" b="0" i="0" u="none" strike="noStrike" kern="1200" baseline="0" dirty="0">
                        <a:solidFill>
                          <a:schemeClr val="tx1"/>
                        </a:solidFill>
                        <a:latin typeface="+mn-lt"/>
                        <a:ea typeface="+mn-ea"/>
                        <a:cs typeface="+mn-cs"/>
                      </a:endParaRP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1"/>
                    </a:solidFill>
                  </a:tcPr>
                </a:tc>
                <a:extLst>
                  <a:ext uri="{0D108BD9-81ED-4DB2-BD59-A6C34878D82A}">
                    <a16:rowId xmlns:a16="http://schemas.microsoft.com/office/drawing/2014/main" val="1184828694"/>
                  </a:ext>
                </a:extLst>
              </a:tr>
              <a:tr h="509653">
                <a:tc>
                  <a:txBody>
                    <a:bodyPr/>
                    <a:lstStyle/>
                    <a:p>
                      <a:endParaRPr lang="en-GB" sz="800">
                        <a:latin typeface="+mn-lt"/>
                      </a:endParaRPr>
                    </a:p>
                  </a:txBody>
                  <a:tcPr>
                    <a:lnL w="635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endParaRPr lang="en-GB" sz="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A412"/>
                    </a:solidFill>
                  </a:tcPr>
                </a:tc>
                <a:tc>
                  <a:txBody>
                    <a:bodyPr/>
                    <a:lstStyle/>
                    <a:p>
                      <a:pPr marL="0" marR="0" lvl="0" indent="0" algn="l" defTabSz="914400" rtl="0" eaLnBrk="1" fontAlgn="auto" latinLnBrk="0" hangingPunct="1">
                        <a:lnSpc>
                          <a:spcPct val="100000"/>
                        </a:lnSpc>
                        <a:spcBef>
                          <a:spcPts val="85"/>
                        </a:spcBef>
                        <a:spcAft>
                          <a:spcPts val="85"/>
                        </a:spcAft>
                        <a:buClrTx/>
                        <a:buSzTx/>
                        <a:buFont typeface="Arial" panose="020B0604020202020204" pitchFamily="34" charset="0"/>
                        <a:buNone/>
                        <a:tabLst>
                          <a:tab pos="225929" algn="l"/>
                        </a:tabLst>
                        <a:defRPr/>
                      </a:pPr>
                      <a:r>
                        <a:rPr lang="en-US" sz="1050" b="1" kern="1200" baseline="0">
                          <a:solidFill>
                            <a:schemeClr val="tx1"/>
                          </a:solidFill>
                          <a:latin typeface="+mn-lt"/>
                          <a:ea typeface="+mn-ea"/>
                          <a:cs typeface="+mn-cs"/>
                        </a:rPr>
                        <a:t>Environments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rtl="0" eaLnBrk="0" fontAlgn="auto" latinLnBrk="0" hangingPunct="0">
                        <a:lnSpc>
                          <a:spcPct val="100000"/>
                        </a:lnSpc>
                        <a:spcBef>
                          <a:spcPts val="85"/>
                        </a:spcBef>
                        <a:spcAft>
                          <a:spcPts val="85"/>
                        </a:spcAft>
                        <a:buFont typeface="Wingdings" panose="05000000000000000000" pitchFamily="2" charset="2"/>
                        <a:buNone/>
                      </a:pP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Workstream continues to be Green with all activities continuing to track to plan.</a:t>
                      </a:r>
                    </a:p>
                  </a:txBody>
                  <a:tcPr>
                    <a:lnL w="12700" cap="flat" cmpd="sng" algn="ctr">
                      <a:solidFill>
                        <a:schemeClr val="bg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13140292"/>
                  </a:ext>
                </a:extLst>
              </a:tr>
            </a:tbl>
          </a:graphicData>
        </a:graphic>
      </p:graphicFrame>
      <p:sp>
        <p:nvSpPr>
          <p:cNvPr id="2" name="Title 1"/>
          <p:cNvSpPr>
            <a:spLocks noGrp="1"/>
          </p:cNvSpPr>
          <p:nvPr>
            <p:ph type="title"/>
          </p:nvPr>
        </p:nvSpPr>
        <p:spPr>
          <a:xfrm>
            <a:off x="457200" y="0"/>
            <a:ext cx="8229600" cy="559203"/>
          </a:xfrm>
        </p:spPr>
        <p:txBody>
          <a:bodyPr>
            <a:normAutofit/>
          </a:bodyPr>
          <a:lstStyle/>
          <a:p>
            <a:r>
              <a:rPr lang="en-GB" sz="2400" dirty="0"/>
              <a:t>Green Workstream Updates</a:t>
            </a:r>
          </a:p>
        </p:txBody>
      </p:sp>
    </p:spTree>
    <p:extLst>
      <p:ext uri="{BB962C8B-B14F-4D97-AF65-F5344CB8AC3E}">
        <p14:creationId xmlns:p14="http://schemas.microsoft.com/office/powerpoint/2010/main" val="133021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(1/4)</a:t>
            </a:r>
          </a:p>
        </p:txBody>
      </p:sp>
      <p:graphicFrame>
        <p:nvGraphicFramePr>
          <p:cNvPr id="5" name="Table 4"/>
          <p:cNvGraphicFramePr>
            <a:graphicFrameLocks noGrp="1"/>
          </p:cNvGraphicFramePr>
          <p:nvPr>
            <p:extLst>
              <p:ext uri="{D42A27DB-BD31-4B8C-83A1-F6EECF244321}">
                <p14:modId xmlns:p14="http://schemas.microsoft.com/office/powerpoint/2010/main" val="3478763080"/>
              </p:ext>
            </p:extLst>
          </p:nvPr>
        </p:nvGraphicFramePr>
        <p:xfrm>
          <a:off x="85651" y="503604"/>
          <a:ext cx="8972695" cy="2382337"/>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2863030">
                  <a:extLst>
                    <a:ext uri="{9D8B030D-6E8A-4147-A177-3AD203B41FA5}">
                      <a16:colId xmlns:a16="http://schemas.microsoft.com/office/drawing/2014/main" val="20002"/>
                    </a:ext>
                  </a:extLst>
                </a:gridCol>
                <a:gridCol w="1931746">
                  <a:extLst>
                    <a:ext uri="{9D8B030D-6E8A-4147-A177-3AD203B41FA5}">
                      <a16:colId xmlns:a16="http://schemas.microsoft.com/office/drawing/2014/main" val="20003"/>
                    </a:ext>
                  </a:extLst>
                </a:gridCol>
                <a:gridCol w="1541224">
                  <a:extLst>
                    <a:ext uri="{9D8B030D-6E8A-4147-A177-3AD203B41FA5}">
                      <a16:colId xmlns:a16="http://schemas.microsoft.com/office/drawing/2014/main" val="2992598958"/>
                    </a:ext>
                  </a:extLst>
                </a:gridCol>
                <a:gridCol w="952820">
                  <a:extLst>
                    <a:ext uri="{9D8B030D-6E8A-4147-A177-3AD203B41FA5}">
                      <a16:colId xmlns:a16="http://schemas.microsoft.com/office/drawing/2014/main" val="2261462523"/>
                    </a:ext>
                  </a:extLst>
                </a:gridCol>
              </a:tblGrid>
              <a:tr h="649273">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733064">
                <a:tc>
                  <a:txBody>
                    <a:bodyPr/>
                    <a:lstStyle/>
                    <a:p>
                      <a:pPr algn="ctr" fontAlgn="ctr"/>
                      <a:r>
                        <a:rPr lang="en-GB" sz="800" b="0" i="0" u="none" strike="noStrike" dirty="0">
                          <a:solidFill>
                            <a:schemeClr val="tx1"/>
                          </a:solidFill>
                          <a:effectLst/>
                          <a:latin typeface="Arial" panose="020B0604020202020204" pitchFamily="34" charset="0"/>
                        </a:rPr>
                        <a:t>62741</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SIT NFR testing will be deemed invalid if carried out as currently planned because SIT Functional would not have reached the necessary level of code stability for Non functional testing to be carried out leading to additional costs related to resources and environments required to support further cycles of NFR testing once a stable code level has been achieved. High volumes of defects are currently being found in SIT which in turn is impacting progression and therefore delays in completing the SIT cycles required to establish a suitable level of code stability. The current timelines still plan for NFR testing to be carried out prior to the completion of sufficient functional SIT required to establish a stable code set.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via all established forums to instigate a near term plan review to ensure these phases are re-planned appropriately.</a:t>
                      </a:r>
                    </a:p>
                  </a:txBody>
                  <a:tcPr marL="0" marR="0" marT="0" marB="0" anchor="ctr">
                    <a:solidFill>
                      <a:srgbClr val="CED1E2"/>
                    </a:solidFill>
                  </a:tcPr>
                </a:tc>
                <a:tc>
                  <a:txBody>
                    <a:bodyPr/>
                    <a:lstStyle/>
                    <a:p>
                      <a:r>
                        <a:rPr lang="en-US" sz="800" dirty="0">
                          <a:solidFill>
                            <a:schemeClr val="tx1"/>
                          </a:solidFill>
                          <a:latin typeface="+mn-lt"/>
                        </a:rPr>
                        <a:t>This risk is still relevant and will continue to be monitored until SIT is complete..</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03/03/21</a:t>
                      </a:r>
                    </a:p>
                  </a:txBody>
                  <a:tcPr marL="0" marR="0" marT="0" marB="0" anchor="ctr">
                    <a:solidFill>
                      <a:srgbClr val="CED1E2"/>
                    </a:solidFill>
                  </a:tcPr>
                </a:tc>
                <a:extLst>
                  <a:ext uri="{0D108BD9-81ED-4DB2-BD59-A6C34878D82A}">
                    <a16:rowId xmlns:a16="http://schemas.microsoft.com/office/drawing/2014/main" val="2240870502"/>
                  </a:ext>
                </a:extLst>
              </a:tr>
            </a:tbl>
          </a:graphicData>
        </a:graphic>
      </p:graphicFrame>
    </p:spTree>
    <p:extLst>
      <p:ext uri="{BB962C8B-B14F-4D97-AF65-F5344CB8AC3E}">
        <p14:creationId xmlns:p14="http://schemas.microsoft.com/office/powerpoint/2010/main" val="3895383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(2/4)</a:t>
            </a:r>
          </a:p>
        </p:txBody>
      </p:sp>
      <p:graphicFrame>
        <p:nvGraphicFramePr>
          <p:cNvPr id="4" name="Table 3">
            <a:extLst>
              <a:ext uri="{FF2B5EF4-FFF2-40B4-BE49-F238E27FC236}">
                <a16:creationId xmlns:a16="http://schemas.microsoft.com/office/drawing/2014/main" id="{21C82824-B6F8-4235-A640-0218035C3387}"/>
              </a:ext>
            </a:extLst>
          </p:cNvPr>
          <p:cNvGraphicFramePr>
            <a:graphicFrameLocks noGrp="1"/>
          </p:cNvGraphicFramePr>
          <p:nvPr>
            <p:extLst>
              <p:ext uri="{D42A27DB-BD31-4B8C-83A1-F6EECF244321}">
                <p14:modId xmlns:p14="http://schemas.microsoft.com/office/powerpoint/2010/main" val="1757159986"/>
              </p:ext>
            </p:extLst>
          </p:nvPr>
        </p:nvGraphicFramePr>
        <p:xfrm>
          <a:off x="21193" y="468842"/>
          <a:ext cx="9101611" cy="4535369"/>
        </p:xfrm>
        <a:graphic>
          <a:graphicData uri="http://schemas.openxmlformats.org/drawingml/2006/table">
            <a:tbl>
              <a:tblPr firstRow="1" bandRow="1">
                <a:tableStyleId>{5C22544A-7EE6-4342-B048-85BDC9FD1C3A}</a:tableStyleId>
              </a:tblPr>
              <a:tblGrid>
                <a:gridCol w="528181">
                  <a:extLst>
                    <a:ext uri="{9D8B030D-6E8A-4147-A177-3AD203B41FA5}">
                      <a16:colId xmlns:a16="http://schemas.microsoft.com/office/drawing/2014/main" val="20000"/>
                    </a:ext>
                  </a:extLst>
                </a:gridCol>
                <a:gridCol w="217962">
                  <a:extLst>
                    <a:ext uri="{9D8B030D-6E8A-4147-A177-3AD203B41FA5}">
                      <a16:colId xmlns:a16="http://schemas.microsoft.com/office/drawing/2014/main" val="20001"/>
                    </a:ext>
                  </a:extLst>
                </a:gridCol>
                <a:gridCol w="961925">
                  <a:extLst>
                    <a:ext uri="{9D8B030D-6E8A-4147-A177-3AD203B41FA5}">
                      <a16:colId xmlns:a16="http://schemas.microsoft.com/office/drawing/2014/main" val="3490358336"/>
                    </a:ext>
                  </a:extLst>
                </a:gridCol>
                <a:gridCol w="2400994">
                  <a:extLst>
                    <a:ext uri="{9D8B030D-6E8A-4147-A177-3AD203B41FA5}">
                      <a16:colId xmlns:a16="http://schemas.microsoft.com/office/drawing/2014/main" val="20002"/>
                    </a:ext>
                  </a:extLst>
                </a:gridCol>
                <a:gridCol w="1590418">
                  <a:extLst>
                    <a:ext uri="{9D8B030D-6E8A-4147-A177-3AD203B41FA5}">
                      <a16:colId xmlns:a16="http://schemas.microsoft.com/office/drawing/2014/main" val="20003"/>
                    </a:ext>
                  </a:extLst>
                </a:gridCol>
                <a:gridCol w="2450911">
                  <a:extLst>
                    <a:ext uri="{9D8B030D-6E8A-4147-A177-3AD203B41FA5}">
                      <a16:colId xmlns:a16="http://schemas.microsoft.com/office/drawing/2014/main" val="2992598958"/>
                    </a:ext>
                  </a:extLst>
                </a:gridCol>
                <a:gridCol w="951220">
                  <a:extLst>
                    <a:ext uri="{9D8B030D-6E8A-4147-A177-3AD203B41FA5}">
                      <a16:colId xmlns:a16="http://schemas.microsoft.com/office/drawing/2014/main" val="2261462523"/>
                    </a:ext>
                  </a:extLst>
                </a:gridCol>
              </a:tblGrid>
              <a:tr h="561929">
                <a:tc>
                  <a:txBody>
                    <a:bodyPr/>
                    <a:lstStyle/>
                    <a:p>
                      <a:pPr algn="ctr"/>
                      <a:r>
                        <a:rPr lang="en-GB" sz="900" dirty="0"/>
                        <a:t>REF</a:t>
                      </a:r>
                    </a:p>
                  </a:txBody>
                  <a:tcPr marL="36000" marR="36000" marT="36000" marB="36000" anchor="ctr"/>
                </a:tc>
                <a:tc>
                  <a:txBody>
                    <a:bodyPr/>
                    <a:lstStyle/>
                    <a:p>
                      <a:pPr algn="ctr"/>
                      <a:r>
                        <a:rPr lang="en-GB" sz="900"/>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t>DESCRIPTION</a:t>
                      </a:r>
                      <a:endParaRPr lang="en-GB" sz="900"/>
                    </a:p>
                  </a:txBody>
                  <a:tcPr marL="36000" marR="36000" marT="36000" marB="36000" anchor="ctr"/>
                </a:tc>
                <a:tc>
                  <a:txBody>
                    <a:bodyPr/>
                    <a:lstStyle/>
                    <a:p>
                      <a:pPr algn="ctr"/>
                      <a:r>
                        <a:rPr lang="en-GB" sz="900" dirty="0"/>
                        <a:t>MITIGATING ACTIONS</a:t>
                      </a:r>
                    </a:p>
                  </a:txBody>
                  <a:tcPr marL="36000" marR="36000" marT="36000" marB="36000" anchor="ctr"/>
                </a:tc>
                <a:tc>
                  <a:txBody>
                    <a:bodyPr/>
                    <a:lstStyle/>
                    <a:p>
                      <a:pPr algn="ctr"/>
                      <a:r>
                        <a:rPr lang="en-GB" sz="900" dirty="0"/>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979698">
                <a:tc>
                  <a:txBody>
                    <a:bodyPr/>
                    <a:lstStyle/>
                    <a:p>
                      <a:pPr algn="ctr" fontAlgn="ctr"/>
                      <a:r>
                        <a:rPr lang="en-GB" sz="800" b="0" i="0" u="none" strike="noStrike" dirty="0">
                          <a:solidFill>
                            <a:schemeClr val="tx1"/>
                          </a:solidFill>
                          <a:effectLst/>
                          <a:latin typeface="Arial" panose="020B0604020202020204" pitchFamily="34" charset="0"/>
                        </a:rPr>
                        <a:t>55513</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in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participants might interpret business rules differently because business rules underpinning the CSS Interfaces have not been published alongside the interface document as well as discrepancies between business rules defined within REC and captured in ABACUS. Leading to significant process mismatches at a later stage (i.e. SIT, UEPT) and potential rework and timeline slippages.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Xoserve to publish design assumptions as part of the RAID reporting to the SI to ensure visibility of Xoserve design assumptions around business rules and processes.</a:t>
                      </a:r>
                    </a:p>
                  </a:txBody>
                  <a:tcPr marL="0" marR="0" marT="0" marB="0" anchor="ctr">
                    <a:solidFill>
                      <a:srgbClr val="CED1E2"/>
                    </a:solidFill>
                  </a:tcPr>
                </a:tc>
                <a:tc>
                  <a:txBody>
                    <a:bodyPr/>
                    <a:lstStyle/>
                    <a:p>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 </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27/02/21</a:t>
                      </a:r>
                    </a:p>
                  </a:txBody>
                  <a:tcPr marL="0" marR="0" marT="0" marB="0" anchor="ctr">
                    <a:solidFill>
                      <a:srgbClr val="CED1E2"/>
                    </a:solidFill>
                  </a:tcPr>
                </a:tc>
                <a:extLst>
                  <a:ext uri="{0D108BD9-81ED-4DB2-BD59-A6C34878D82A}">
                    <a16:rowId xmlns:a16="http://schemas.microsoft.com/office/drawing/2014/main" val="1961572476"/>
                  </a:ext>
                </a:extLst>
              </a:tr>
              <a:tr h="1613103">
                <a:tc>
                  <a:txBody>
                    <a:bodyPr/>
                    <a:lstStyle/>
                    <a:p>
                      <a:pPr algn="ctr" fontAlgn="ctr"/>
                      <a:r>
                        <a:rPr lang="en-GB" sz="800" b="0" i="0" u="none" strike="noStrike" dirty="0">
                          <a:solidFill>
                            <a:schemeClr val="tx1"/>
                          </a:solidFill>
                          <a:effectLst/>
                          <a:latin typeface="Arial" panose="020B0604020202020204" pitchFamily="34" charset="0"/>
                        </a:rPr>
                        <a:t>61894</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CSS proposed SLAs do not align to current service model/SLA's because DCC/Ofgem are proposing a new set of SLA's for all parties regardless of existing arrangements, leading to target operating model changes and potential contractual changes with 3rd party suppliers (considerable increase in operational cost)</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Our working assumption is that existing SLAs will prevail however, there are ongoing discussions taking place with DCC to understand their expectation.</a:t>
                      </a:r>
                    </a:p>
                    <a:p>
                      <a:pPr algn="l" fontAlgn="ctr"/>
                      <a:endParaRPr lang="en-US" sz="800" b="0" i="0" u="none" strike="noStrike" dirty="0">
                        <a:solidFill>
                          <a:schemeClr val="tx1"/>
                        </a:solidFill>
                        <a:effectLst/>
                        <a:latin typeface="Arial" panose="020B0604020202020204" pitchFamily="34" charset="0"/>
                      </a:endParaRPr>
                    </a:p>
                    <a:p>
                      <a:pPr algn="l" fontAlgn="ctr"/>
                      <a:endParaRPr lang="en-US" sz="800" b="0" i="0" u="none" strike="noStrike" dirty="0">
                        <a:solidFill>
                          <a:schemeClr val="tx1"/>
                        </a:solidFill>
                        <a:effectLst/>
                        <a:latin typeface="Arial" panose="020B0604020202020204" pitchFamily="34" charset="0"/>
                      </a:endParaRPr>
                    </a:p>
                    <a:p>
                      <a:pPr algn="l" fontAlgn="ctr"/>
                      <a:r>
                        <a:rPr lang="en-US" sz="800" b="0" i="0" u="none" strike="noStrike" dirty="0">
                          <a:solidFill>
                            <a:schemeClr val="tx1"/>
                          </a:solidFill>
                          <a:effectLst/>
                          <a:latin typeface="Arial" panose="020B0604020202020204" pitchFamily="34" charset="0"/>
                        </a:rPr>
                        <a:t>REC review - no such SLA's imposed on us currently.</a:t>
                      </a:r>
                    </a:p>
                  </a:txBody>
                  <a:tcPr marL="0" marR="0" marT="0" marB="0" anchor="ctr">
                    <a:solidFill>
                      <a:srgbClr val="CED1E2"/>
                    </a:solidFill>
                  </a:tcPr>
                </a:tc>
                <a:tc>
                  <a:txBody>
                    <a:bodyPr/>
                    <a:lstStyle/>
                    <a:p>
                      <a:r>
                        <a:rPr lang="en-US" sz="800" dirty="0"/>
                        <a:t>Update from meeting held on 17/11 </a:t>
                      </a:r>
                    </a:p>
                    <a:p>
                      <a:r>
                        <a:rPr lang="en-US" sz="800" dirty="0"/>
                        <a:t>• Tony advised that within the response, parties should confirm a) that the incident is in their scope b) provide acceptance of the incident c) detail high level actions taken d) change the status from New to In Progress.  DCC will provide written clarification to </a:t>
                      </a:r>
                      <a:r>
                        <a:rPr lang="en-US" sz="800" dirty="0" err="1"/>
                        <a:t>Xoserve</a:t>
                      </a:r>
                      <a:r>
                        <a:rPr lang="en-US" sz="800" dirty="0"/>
                        <a:t> around what is expected within the response time.</a:t>
                      </a:r>
                    </a:p>
                    <a:p>
                      <a:r>
                        <a:rPr lang="en-US" sz="800" dirty="0"/>
                        <a:t>• DCC advised that they fully expected push back from all parties around the SLAs.  </a:t>
                      </a:r>
                      <a:r>
                        <a:rPr lang="en-US" sz="800" dirty="0" err="1"/>
                        <a:t>Xoserve</a:t>
                      </a:r>
                      <a:r>
                        <a:rPr lang="en-US" sz="800" dirty="0"/>
                        <a:t> will provide DCC with high level risks around the proposed SLA’s whilst continuing with an internal impact assessment.  We all agreed that the SLAs do not stop the processes being developed and agreed.</a:t>
                      </a:r>
                    </a:p>
                    <a:p>
                      <a:r>
                        <a:rPr lang="en-US" sz="800" dirty="0"/>
                        <a:t>• DCC are currently working on creating scenarios for each priority level which will be shared with parties.  This will also provide clarity around some of the terminology used within the descriptions.</a:t>
                      </a:r>
                    </a:p>
                    <a:p>
                      <a:r>
                        <a:rPr lang="en-US" sz="800" dirty="0"/>
                        <a:t>Awaiting further info from DCC.  In the meantime, we have an internal session planned to map out the types of incidents that we think we could receive and align to priority level.</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Arial" panose="020B0604020202020204" pitchFamily="34" charset="0"/>
                        </a:rPr>
                        <a:t>31/12/20</a:t>
                      </a:r>
                    </a:p>
                  </a:txBody>
                  <a:tcPr marL="0" marR="0" marT="0" marB="0" anchor="ctr">
                    <a:solidFill>
                      <a:srgbClr val="CED1E2"/>
                    </a:solidFill>
                  </a:tcPr>
                </a:tc>
                <a:extLst>
                  <a:ext uri="{0D108BD9-81ED-4DB2-BD59-A6C34878D82A}">
                    <a16:rowId xmlns:a16="http://schemas.microsoft.com/office/drawing/2014/main" val="3007009940"/>
                  </a:ext>
                </a:extLst>
              </a:tr>
            </a:tbl>
          </a:graphicData>
        </a:graphic>
      </p:graphicFrame>
    </p:spTree>
    <p:extLst>
      <p:ext uri="{BB962C8B-B14F-4D97-AF65-F5344CB8AC3E}">
        <p14:creationId xmlns:p14="http://schemas.microsoft.com/office/powerpoint/2010/main" val="3506049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(3/4)</a:t>
            </a:r>
          </a:p>
        </p:txBody>
      </p:sp>
      <p:graphicFrame>
        <p:nvGraphicFramePr>
          <p:cNvPr id="5" name="Table 4"/>
          <p:cNvGraphicFramePr>
            <a:graphicFrameLocks noGrp="1"/>
          </p:cNvGraphicFramePr>
          <p:nvPr>
            <p:extLst>
              <p:ext uri="{D42A27DB-BD31-4B8C-83A1-F6EECF244321}">
                <p14:modId xmlns:p14="http://schemas.microsoft.com/office/powerpoint/2010/main" val="2789396773"/>
              </p:ext>
            </p:extLst>
          </p:nvPr>
        </p:nvGraphicFramePr>
        <p:xfrm>
          <a:off x="85652" y="483884"/>
          <a:ext cx="8972695" cy="3403686"/>
        </p:xfrm>
        <a:graphic>
          <a:graphicData uri="http://schemas.openxmlformats.org/drawingml/2006/table">
            <a:tbl>
              <a:tblPr firstRow="1" bandRow="1">
                <a:tableStyleId>{5C22544A-7EE6-4342-B048-85BDC9FD1C3A}</a:tableStyleId>
              </a:tblPr>
              <a:tblGrid>
                <a:gridCol w="520700">
                  <a:extLst>
                    <a:ext uri="{9D8B030D-6E8A-4147-A177-3AD203B41FA5}">
                      <a16:colId xmlns:a16="http://schemas.microsoft.com/office/drawing/2014/main" val="20000"/>
                    </a:ext>
                  </a:extLst>
                </a:gridCol>
                <a:gridCol w="214875">
                  <a:extLst>
                    <a:ext uri="{9D8B030D-6E8A-4147-A177-3AD203B41FA5}">
                      <a16:colId xmlns:a16="http://schemas.microsoft.com/office/drawing/2014/main" val="20001"/>
                    </a:ext>
                  </a:extLst>
                </a:gridCol>
                <a:gridCol w="948300">
                  <a:extLst>
                    <a:ext uri="{9D8B030D-6E8A-4147-A177-3AD203B41FA5}">
                      <a16:colId xmlns:a16="http://schemas.microsoft.com/office/drawing/2014/main" val="3490358336"/>
                    </a:ext>
                  </a:extLst>
                </a:gridCol>
                <a:gridCol w="3329416">
                  <a:extLst>
                    <a:ext uri="{9D8B030D-6E8A-4147-A177-3AD203B41FA5}">
                      <a16:colId xmlns:a16="http://schemas.microsoft.com/office/drawing/2014/main" val="20002"/>
                    </a:ext>
                  </a:extLst>
                </a:gridCol>
                <a:gridCol w="1640973">
                  <a:extLst>
                    <a:ext uri="{9D8B030D-6E8A-4147-A177-3AD203B41FA5}">
                      <a16:colId xmlns:a16="http://schemas.microsoft.com/office/drawing/2014/main" val="20003"/>
                    </a:ext>
                  </a:extLst>
                </a:gridCol>
                <a:gridCol w="1489685">
                  <a:extLst>
                    <a:ext uri="{9D8B030D-6E8A-4147-A177-3AD203B41FA5}">
                      <a16:colId xmlns:a16="http://schemas.microsoft.com/office/drawing/2014/main" val="2992598958"/>
                    </a:ext>
                  </a:extLst>
                </a:gridCol>
                <a:gridCol w="828746">
                  <a:extLst>
                    <a:ext uri="{9D8B030D-6E8A-4147-A177-3AD203B41FA5}">
                      <a16:colId xmlns:a16="http://schemas.microsoft.com/office/drawing/2014/main" val="2261462523"/>
                    </a:ext>
                  </a:extLst>
                </a:gridCol>
              </a:tblGrid>
              <a:tr h="54995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1074855">
                <a:tc>
                  <a:txBody>
                    <a:bodyPr/>
                    <a:lstStyle/>
                    <a:p>
                      <a:pPr algn="ctr" fontAlgn="ctr"/>
                      <a:r>
                        <a:rPr lang="en-GB" sz="800" b="0" i="0" u="none" strike="noStrike" dirty="0">
                          <a:solidFill>
                            <a:schemeClr val="tx1"/>
                          </a:solidFill>
                          <a:effectLst/>
                          <a:latin typeface="Arial" panose="020B0604020202020204" pitchFamily="34" charset="0"/>
                        </a:rPr>
                        <a:t>55549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algn="ctr" fontAlgn="b"/>
                      <a:r>
                        <a:rPr lang="en-GB" sz="800" b="0" i="0" u="none" strike="noStrike" kern="1200" dirty="0">
                          <a:solidFill>
                            <a:schemeClr val="tx1"/>
                          </a:solidFill>
                          <a:effectLst/>
                          <a:latin typeface="+mn-lt"/>
                          <a:ea typeface="+mn-ea"/>
                          <a:cs typeface="+mn-cs"/>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that the approval of the CSS Physical Design does not take into consideration the complete E2E impacts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because the CSS design is solely focused on the core CSS and primary interactions with CSS. Leading to an inaccurate critical path being followed for the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and subsequent downstream delays to the delivery timeline.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1. Raise with Ofgem to identify owner/RACI </a:t>
                      </a:r>
                    </a:p>
                    <a:p>
                      <a:pPr algn="l" fontAlgn="ctr"/>
                      <a:r>
                        <a:rPr lang="en-US" sz="800" b="0" i="0" u="none" strike="noStrike" kern="1200" dirty="0">
                          <a:solidFill>
                            <a:schemeClr val="tx1"/>
                          </a:solidFill>
                          <a:effectLst/>
                          <a:latin typeface="+mn-lt"/>
                          <a:ea typeface="+mn-ea"/>
                          <a:cs typeface="+mn-cs"/>
                        </a:rPr>
                        <a:t>2. E2E CSS design needs to be in place involving all components/systems/interactions which needs to be form the architectural baseline that the </a:t>
                      </a:r>
                      <a:r>
                        <a:rPr lang="en-US" sz="800" b="0" i="0" u="none" strike="noStrike" kern="1200" dirty="0" err="1">
                          <a:solidFill>
                            <a:schemeClr val="tx1"/>
                          </a:solidFill>
                          <a:effectLst/>
                          <a:latin typeface="+mn-lt"/>
                          <a:ea typeface="+mn-ea"/>
                          <a:cs typeface="+mn-cs"/>
                        </a:rPr>
                        <a:t>Programme</a:t>
                      </a:r>
                      <a:r>
                        <a:rPr lang="en-US" sz="800" b="0" i="0" u="none" strike="noStrike" kern="1200" dirty="0">
                          <a:solidFill>
                            <a:schemeClr val="tx1"/>
                          </a:solidFill>
                          <a:effectLst/>
                          <a:latin typeface="+mn-lt"/>
                          <a:ea typeface="+mn-ea"/>
                          <a:cs typeface="+mn-cs"/>
                        </a:rPr>
                        <a:t> is governed against.</a:t>
                      </a:r>
                    </a:p>
                  </a:txBody>
                  <a:tcPr marL="0" marR="0" marT="0" marB="0" anchor="ctr">
                    <a:solidFill>
                      <a:srgbClr val="CED1E2"/>
                    </a:solidFill>
                  </a:tcPr>
                </a:tc>
                <a:tc>
                  <a:txBody>
                    <a:bodyPr/>
                    <a:lstStyle/>
                    <a:p>
                      <a:pPr algn="l" rtl="0" fontAlgn="ctr"/>
                      <a:r>
                        <a:rPr lang="en-US" sz="800" b="0" i="0" u="none" strike="noStrike" kern="1200" dirty="0">
                          <a:solidFill>
                            <a:schemeClr val="tx1"/>
                          </a:solidFill>
                          <a:effectLst/>
                          <a:latin typeface="+mn-lt"/>
                          <a:ea typeface="+mn-ea"/>
                          <a:cs typeface="+mn-cs"/>
                        </a:rPr>
                        <a:t>This is likely to become more evident as tests such as connected 'Day in Life processing of CSS' is undertaken. Leaving this risk to be monitored</a:t>
                      </a:r>
                      <a:endParaRPr lang="en-GB" sz="800" b="0" i="0" u="none" strike="noStrike" kern="1200" dirty="0">
                        <a:solidFill>
                          <a:schemeClr val="tx1"/>
                        </a:solidFill>
                        <a:effectLst/>
                        <a:latin typeface="+mn-lt"/>
                        <a:ea typeface="+mn-ea"/>
                        <a:cs typeface="+mn-cs"/>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26/02/21</a:t>
                      </a:r>
                    </a:p>
                  </a:txBody>
                  <a:tcPr marL="0" marR="0" marT="0" marB="0" anchor="ctr">
                    <a:solidFill>
                      <a:srgbClr val="CED1E2"/>
                    </a:solidFill>
                  </a:tcPr>
                </a:tc>
                <a:extLst>
                  <a:ext uri="{0D108BD9-81ED-4DB2-BD59-A6C34878D82A}">
                    <a16:rowId xmlns:a16="http://schemas.microsoft.com/office/drawing/2014/main" val="861901174"/>
                  </a:ext>
                </a:extLst>
              </a:tr>
              <a:tr h="981492">
                <a:tc>
                  <a:txBody>
                    <a:bodyPr/>
                    <a:lstStyle/>
                    <a:p>
                      <a:pPr algn="ctr" fontAlgn="ctr"/>
                      <a:r>
                        <a:rPr lang="en-GB" sz="800" b="0" i="0" u="none" strike="noStrike" dirty="0">
                          <a:solidFill>
                            <a:schemeClr val="tx1"/>
                          </a:solidFill>
                          <a:effectLst/>
                          <a:latin typeface="Arial" panose="020B0604020202020204" pitchFamily="34" charset="0"/>
                        </a:rPr>
                        <a:t>63929</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FFC000"/>
                    </a:solidFill>
                  </a:tcPr>
                </a:tc>
                <a:tc>
                  <a:txBody>
                    <a:bodyPr/>
                    <a:lstStyle/>
                    <a:p>
                      <a:pPr marL="0" marR="0" lvl="0" indent="0" algn="ctr" defTabSz="914378" rtl="0" eaLnBrk="1" fontAlgn="b" latinLnBrk="0" hangingPunct="1">
                        <a:lnSpc>
                          <a:spcPct val="100000"/>
                        </a:lnSpc>
                        <a:spcBef>
                          <a:spcPts val="0"/>
                        </a:spcBef>
                        <a:spcAft>
                          <a:spcPts val="0"/>
                        </a:spcAft>
                        <a:buClrTx/>
                        <a:buSzTx/>
                        <a:buFontTx/>
                        <a:buNone/>
                        <a:tabLst/>
                        <a:defRPr/>
                      </a:pPr>
                      <a:r>
                        <a:rPr lang="en-GB" sz="800" b="0" i="0" u="none" strike="noStrike" dirty="0">
                          <a:solidFill>
                            <a:schemeClr val="tx1"/>
                          </a:solidFill>
                          <a:effectLst/>
                          <a:latin typeface="+mn-lt"/>
                        </a:rPr>
                        <a:t>Data Migration</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low level tasks will be difficult to plan for and track because of the new SI approach, whereby the CSSIP includes summary level activity with detailed tasks being added to </a:t>
                      </a:r>
                      <a:r>
                        <a:rPr lang="en-US" sz="800" b="0" i="0" u="none" strike="noStrike" dirty="0" err="1">
                          <a:solidFill>
                            <a:schemeClr val="tx1"/>
                          </a:solidFill>
                          <a:effectLst/>
                          <a:latin typeface="Arial" panose="020B0604020202020204" pitchFamily="34" charset="0"/>
                        </a:rPr>
                        <a:t>GetOrganised</a:t>
                      </a:r>
                      <a:r>
                        <a:rPr lang="en-US" sz="800" b="0" i="0" u="none" strike="noStrike" dirty="0">
                          <a:solidFill>
                            <a:schemeClr val="tx1"/>
                          </a:solidFill>
                          <a:effectLst/>
                          <a:latin typeface="Arial" panose="020B0604020202020204" pitchFamily="34" charset="0"/>
                        </a:rPr>
                        <a:t> leading to low/granular level activity not being baselined, and moving around without warning or notice.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Review with the SI</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SI has confirmed that this risk is also being assessed internally. The current view from the SI is that planning will be undertaken in MSP with detailed activities tracked via </a:t>
                      </a:r>
                      <a:r>
                        <a:rPr lang="en-US" sz="800" b="0" i="0" u="none" strike="noStrike" dirty="0" err="1">
                          <a:solidFill>
                            <a:schemeClr val="tx1"/>
                          </a:solidFill>
                          <a:effectLst/>
                          <a:latin typeface="+mn-lt"/>
                        </a:rPr>
                        <a:t>GetOrganised</a:t>
                      </a:r>
                      <a:r>
                        <a:rPr lang="en-US" sz="800" b="0" i="0" u="none" strike="noStrike" dirty="0">
                          <a:solidFill>
                            <a:schemeClr val="tx1"/>
                          </a:solidFill>
                          <a:effectLst/>
                          <a:latin typeface="+mn-lt"/>
                        </a:rPr>
                        <a:t>. Awaiting confirmation of this approach.</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27/11/2020</a:t>
                      </a:r>
                    </a:p>
                  </a:txBody>
                  <a:tcPr marL="0" marR="0" marT="0" marB="0" anchor="ctr">
                    <a:solidFill>
                      <a:srgbClr val="CED1E2"/>
                    </a:solidFill>
                  </a:tcPr>
                </a:tc>
                <a:extLst>
                  <a:ext uri="{0D108BD9-81ED-4DB2-BD59-A6C34878D82A}">
                    <a16:rowId xmlns:a16="http://schemas.microsoft.com/office/drawing/2014/main" val="863058277"/>
                  </a:ext>
                </a:extLst>
              </a:tr>
              <a:tr h="685515">
                <a:tc>
                  <a:txBody>
                    <a:bodyPr/>
                    <a:lstStyle/>
                    <a:p>
                      <a:pPr algn="ctr" fontAlgn="ctr"/>
                      <a:r>
                        <a:rPr lang="en-GB" sz="800" b="0" i="0" u="none" strike="noStrike" dirty="0">
                          <a:solidFill>
                            <a:schemeClr val="tx1"/>
                          </a:solidFill>
                          <a:effectLst/>
                          <a:latin typeface="Arial" panose="020B0604020202020204" pitchFamily="34" charset="0"/>
                        </a:rPr>
                        <a:t>63538</a:t>
                      </a:r>
                    </a:p>
                  </a:txBody>
                  <a:tcPr marL="0" marR="0" marT="0" marB="0" anchor="ctr">
                    <a:solidFill>
                      <a:srgbClr val="CED1E2"/>
                    </a:solidFill>
                  </a:tcPr>
                </a:tc>
                <a:tc>
                  <a:txBody>
                    <a:bodyPr/>
                    <a:lstStyle/>
                    <a:p>
                      <a:pPr algn="ctr"/>
                      <a:endParaRPr lang="en-GB" sz="800" dirty="0">
                        <a:solidFill>
                          <a:schemeClr val="tx1"/>
                        </a:solidFill>
                        <a:latin typeface="+mn-lt"/>
                      </a:endParaRPr>
                    </a:p>
                  </a:txBody>
                  <a:tcPr marL="36000" marR="36000" marT="36000" marB="36000" anchor="ctr">
                    <a:solidFill>
                      <a:srgbClr val="FFC000"/>
                    </a:solidFill>
                  </a:tcPr>
                </a:tc>
                <a:tc>
                  <a:txBody>
                    <a:bodyPr/>
                    <a:lstStyle/>
                    <a:p>
                      <a:pPr algn="ctr" fontAlgn="b"/>
                      <a:r>
                        <a:rPr lang="en-GB" sz="800" b="0" i="0" u="none" strike="noStrike" dirty="0">
                          <a:solidFill>
                            <a:schemeClr val="tx1"/>
                          </a:solidFill>
                          <a:effectLst/>
                          <a:latin typeface="+mn-lt"/>
                        </a:rPr>
                        <a:t>Programme</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all CRs (particularly those raised in the early phases of the Switching </a:t>
                      </a:r>
                      <a:r>
                        <a:rPr lang="en-US" sz="800" b="0" i="0" u="none" strike="noStrike" dirty="0" err="1">
                          <a:solidFill>
                            <a:schemeClr val="tx1"/>
                          </a:solidFill>
                          <a:effectLst/>
                          <a:latin typeface="Arial" panose="020B0604020202020204" pitchFamily="34" charset="0"/>
                        </a:rPr>
                        <a:t>Programme</a:t>
                      </a:r>
                      <a:r>
                        <a:rPr lang="en-US" sz="800" b="0" i="0" u="none" strike="noStrike" dirty="0">
                          <a:solidFill>
                            <a:schemeClr val="tx1"/>
                          </a:solidFill>
                          <a:effectLst/>
                          <a:latin typeface="Arial" panose="020B0604020202020204" pitchFamily="34" charset="0"/>
                        </a:rPr>
                        <a:t>), may not been incorporated into design and build by the relevant parties because these CRs might have not been incorporated correctly into requirements leading to additional efforts required to incorporate these CRs and testing through the relevant test phases (and as a subsequence delays to already delayed timelines.</a:t>
                      </a:r>
                    </a:p>
                  </a:txBody>
                  <a:tcPr marL="0" marR="0" marT="0" marB="0" anchor="ctr">
                    <a:solidFill>
                      <a:srgbClr val="CED1E2"/>
                    </a:solidFill>
                  </a:tcPr>
                </a:tc>
                <a:tc>
                  <a:txBody>
                    <a:bodyPr/>
                    <a:lstStyle/>
                    <a:p>
                      <a:pPr algn="l" fontAlgn="ctr"/>
                      <a:r>
                        <a:rPr lang="en-US" sz="800" b="0" i="0" u="none" strike="noStrike" dirty="0">
                          <a:solidFill>
                            <a:schemeClr val="tx1"/>
                          </a:solidFill>
                          <a:effectLst/>
                          <a:latin typeface="+mn-lt"/>
                        </a:rPr>
                        <a:t>Escalate to the SI to revisit the traceability exercise to identify any gaps (if any) and reflect the impacts of these CRs on the plan</a:t>
                      </a:r>
                    </a:p>
                  </a:txBody>
                  <a:tcPr marL="0" marR="0" marT="0" marB="0" anchor="ctr">
                    <a:solidFill>
                      <a:srgbClr val="CED1E2"/>
                    </a:solidFill>
                  </a:tcPr>
                </a:tc>
                <a:tc>
                  <a:txBody>
                    <a:bodyPr/>
                    <a:lstStyle/>
                    <a:p>
                      <a:r>
                        <a:rPr lang="en-US" sz="800" dirty="0">
                          <a:solidFill>
                            <a:schemeClr val="tx1"/>
                          </a:solidFill>
                          <a:latin typeface="+mn-lt"/>
                        </a:rPr>
                        <a:t>Latest updates from DCC indicate that their initial assessment will be completed by end November.</a:t>
                      </a:r>
                      <a:endParaRPr lang="en-GB" sz="800" dirty="0">
                        <a:solidFill>
                          <a:schemeClr val="tx1"/>
                        </a:solidFill>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30/11/20</a:t>
                      </a:r>
                    </a:p>
                  </a:txBody>
                  <a:tcPr marL="0" marR="0" marT="0" marB="0" anchor="ctr">
                    <a:solidFill>
                      <a:srgbClr val="CED1E2"/>
                    </a:solidFill>
                  </a:tcPr>
                </a:tc>
                <a:extLst>
                  <a:ext uri="{0D108BD9-81ED-4DB2-BD59-A6C34878D82A}">
                    <a16:rowId xmlns:a16="http://schemas.microsoft.com/office/drawing/2014/main" val="2606968387"/>
                  </a:ext>
                </a:extLst>
              </a:tr>
            </a:tbl>
          </a:graphicData>
        </a:graphic>
      </p:graphicFrame>
    </p:spTree>
    <p:extLst>
      <p:ext uri="{BB962C8B-B14F-4D97-AF65-F5344CB8AC3E}">
        <p14:creationId xmlns:p14="http://schemas.microsoft.com/office/powerpoint/2010/main" val="2731515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229600" cy="637580"/>
          </a:xfrm>
        </p:spPr>
        <p:txBody>
          <a:bodyPr>
            <a:noAutofit/>
          </a:bodyPr>
          <a:lstStyle/>
          <a:p>
            <a:r>
              <a:rPr lang="en-GB" sz="2400" dirty="0">
                <a:latin typeface="Arial"/>
                <a:cs typeface="Arial"/>
              </a:rPr>
              <a:t>Key Programme Risks (4/4)</a:t>
            </a:r>
          </a:p>
        </p:txBody>
      </p:sp>
      <p:graphicFrame>
        <p:nvGraphicFramePr>
          <p:cNvPr id="6" name="Table 5">
            <a:extLst>
              <a:ext uri="{FF2B5EF4-FFF2-40B4-BE49-F238E27FC236}">
                <a16:creationId xmlns:a16="http://schemas.microsoft.com/office/drawing/2014/main" id="{6500F5EA-9F5F-4187-B4AD-7ACA78930A14}"/>
              </a:ext>
            </a:extLst>
          </p:cNvPr>
          <p:cNvGraphicFramePr>
            <a:graphicFrameLocks noGrp="1"/>
          </p:cNvGraphicFramePr>
          <p:nvPr>
            <p:extLst>
              <p:ext uri="{D42A27DB-BD31-4B8C-83A1-F6EECF244321}">
                <p14:modId xmlns:p14="http://schemas.microsoft.com/office/powerpoint/2010/main" val="2580630752"/>
              </p:ext>
            </p:extLst>
          </p:nvPr>
        </p:nvGraphicFramePr>
        <p:xfrm>
          <a:off x="93810" y="499045"/>
          <a:ext cx="8995688" cy="4600920"/>
        </p:xfrm>
        <a:graphic>
          <a:graphicData uri="http://schemas.openxmlformats.org/drawingml/2006/table">
            <a:tbl>
              <a:tblPr firstRow="1" bandRow="1">
                <a:tableStyleId>{5C22544A-7EE6-4342-B048-85BDC9FD1C3A}</a:tableStyleId>
              </a:tblPr>
              <a:tblGrid>
                <a:gridCol w="522034">
                  <a:extLst>
                    <a:ext uri="{9D8B030D-6E8A-4147-A177-3AD203B41FA5}">
                      <a16:colId xmlns:a16="http://schemas.microsoft.com/office/drawing/2014/main" val="20000"/>
                    </a:ext>
                  </a:extLst>
                </a:gridCol>
                <a:gridCol w="215426">
                  <a:extLst>
                    <a:ext uri="{9D8B030D-6E8A-4147-A177-3AD203B41FA5}">
                      <a16:colId xmlns:a16="http://schemas.microsoft.com/office/drawing/2014/main" val="20001"/>
                    </a:ext>
                  </a:extLst>
                </a:gridCol>
                <a:gridCol w="655784">
                  <a:extLst>
                    <a:ext uri="{9D8B030D-6E8A-4147-A177-3AD203B41FA5}">
                      <a16:colId xmlns:a16="http://schemas.microsoft.com/office/drawing/2014/main" val="3490358336"/>
                    </a:ext>
                  </a:extLst>
                </a:gridCol>
                <a:gridCol w="2865718">
                  <a:extLst>
                    <a:ext uri="{9D8B030D-6E8A-4147-A177-3AD203B41FA5}">
                      <a16:colId xmlns:a16="http://schemas.microsoft.com/office/drawing/2014/main" val="20002"/>
                    </a:ext>
                  </a:extLst>
                </a:gridCol>
                <a:gridCol w="1620996">
                  <a:extLst>
                    <a:ext uri="{9D8B030D-6E8A-4147-A177-3AD203B41FA5}">
                      <a16:colId xmlns:a16="http://schemas.microsoft.com/office/drawing/2014/main" val="20003"/>
                    </a:ext>
                  </a:extLst>
                </a:gridCol>
                <a:gridCol w="2234183">
                  <a:extLst>
                    <a:ext uri="{9D8B030D-6E8A-4147-A177-3AD203B41FA5}">
                      <a16:colId xmlns:a16="http://schemas.microsoft.com/office/drawing/2014/main" val="2992598958"/>
                    </a:ext>
                  </a:extLst>
                </a:gridCol>
                <a:gridCol w="881547">
                  <a:extLst>
                    <a:ext uri="{9D8B030D-6E8A-4147-A177-3AD203B41FA5}">
                      <a16:colId xmlns:a16="http://schemas.microsoft.com/office/drawing/2014/main" val="2261462523"/>
                    </a:ext>
                  </a:extLst>
                </a:gridCol>
              </a:tblGrid>
              <a:tr h="457271">
                <a:tc>
                  <a:txBody>
                    <a:bodyPr/>
                    <a:lstStyle/>
                    <a:p>
                      <a:pPr algn="ctr"/>
                      <a:r>
                        <a:rPr lang="en-GB" sz="900" dirty="0">
                          <a:solidFill>
                            <a:schemeClr val="bg1"/>
                          </a:solidFill>
                        </a:rPr>
                        <a:t>REF</a:t>
                      </a:r>
                    </a:p>
                  </a:txBody>
                  <a:tcPr marL="36000" marR="36000" marT="36000" marB="36000" anchor="ctr"/>
                </a:tc>
                <a:tc>
                  <a:txBody>
                    <a:bodyPr/>
                    <a:lstStyle/>
                    <a:p>
                      <a:pPr algn="ctr"/>
                      <a:r>
                        <a:rPr lang="en-GB" sz="900">
                          <a:solidFill>
                            <a:schemeClr val="bg1"/>
                          </a:solidFill>
                        </a:rPr>
                        <a:t>RAG</a:t>
                      </a:r>
                    </a:p>
                  </a:txBody>
                  <a:tcPr marL="36000" marR="36000" marT="36000" marB="36000" vert="vert27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rPr>
                        <a:t>WORKSTREAM</a:t>
                      </a:r>
                    </a:p>
                  </a:txBody>
                  <a:tcPr marL="36000" marR="36000" marT="36000" marB="3600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u="sng">
                          <a:solidFill>
                            <a:schemeClr val="bg1"/>
                          </a:solidFill>
                        </a:rPr>
                        <a:t>DESCRIPTION</a:t>
                      </a:r>
                      <a:endParaRPr lang="en-GB" sz="900">
                        <a:solidFill>
                          <a:schemeClr val="bg1"/>
                        </a:solidFill>
                      </a:endParaRPr>
                    </a:p>
                  </a:txBody>
                  <a:tcPr marL="36000" marR="36000" marT="36000" marB="36000" anchor="ctr"/>
                </a:tc>
                <a:tc>
                  <a:txBody>
                    <a:bodyPr/>
                    <a:lstStyle/>
                    <a:p>
                      <a:pPr algn="ctr"/>
                      <a:r>
                        <a:rPr lang="en-GB" sz="900">
                          <a:solidFill>
                            <a:schemeClr val="bg1"/>
                          </a:solidFill>
                        </a:rPr>
                        <a:t>MITIGATING ACTIONS</a:t>
                      </a:r>
                    </a:p>
                  </a:txBody>
                  <a:tcPr marL="36000" marR="36000" marT="36000" marB="36000" anchor="ctr"/>
                </a:tc>
                <a:tc>
                  <a:txBody>
                    <a:bodyPr/>
                    <a:lstStyle/>
                    <a:p>
                      <a:pPr algn="ctr"/>
                      <a:r>
                        <a:rPr lang="en-GB" sz="900">
                          <a:solidFill>
                            <a:schemeClr val="bg1"/>
                          </a:solidFill>
                        </a:rPr>
                        <a:t>LATEST UPDATE</a:t>
                      </a:r>
                    </a:p>
                  </a:txBody>
                  <a:tcPr marL="36000" marR="36000" marT="36000" marB="36000" anchor="ctr"/>
                </a:tc>
                <a:tc>
                  <a:txBody>
                    <a:bodyPr/>
                    <a:lstStyle/>
                    <a:p>
                      <a:pPr algn="ctr"/>
                      <a:r>
                        <a:rPr lang="en-GB" sz="900"/>
                        <a:t>TARGET</a:t>
                      </a:r>
                    </a:p>
                    <a:p>
                      <a:pPr algn="ctr"/>
                      <a:r>
                        <a:rPr lang="en-GB" sz="900"/>
                        <a:t>RESOLUTION</a:t>
                      </a:r>
                    </a:p>
                    <a:p>
                      <a:pPr algn="ctr"/>
                      <a:r>
                        <a:rPr lang="en-GB" sz="900"/>
                        <a:t>DATE</a:t>
                      </a:r>
                    </a:p>
                  </a:txBody>
                  <a:tcPr marL="36000" marR="36000" marT="36000" marB="36000" anchor="ctr"/>
                </a:tc>
                <a:extLst>
                  <a:ext uri="{0D108BD9-81ED-4DB2-BD59-A6C34878D82A}">
                    <a16:rowId xmlns:a16="http://schemas.microsoft.com/office/drawing/2014/main" val="10000"/>
                  </a:ext>
                </a:extLst>
              </a:tr>
              <a:tr h="759963">
                <a:tc>
                  <a:txBody>
                    <a:bodyPr/>
                    <a:lstStyle/>
                    <a:p>
                      <a:pPr algn="ctr" fontAlgn="b"/>
                      <a:r>
                        <a:rPr lang="en-GB" sz="800" b="0" i="0" u="none" strike="noStrike" dirty="0">
                          <a:solidFill>
                            <a:schemeClr val="tx1"/>
                          </a:solidFill>
                          <a:effectLst/>
                          <a:latin typeface="+mn-lt"/>
                        </a:rPr>
                        <a:t>62942</a:t>
                      </a:r>
                    </a:p>
                  </a:txBody>
                  <a:tcPr marL="36000" marR="36000" marT="36000" marB="36000" anchor="ctr">
                    <a:solidFill>
                      <a:srgbClr val="CED1E2"/>
                    </a:solidFill>
                  </a:tcPr>
                </a:tc>
                <a:tc>
                  <a:txBody>
                    <a:bodyPr/>
                    <a:lstStyle/>
                    <a:p>
                      <a:pPr algn="ctr" fontAlgn="b"/>
                      <a:endParaRPr lang="en-GB" sz="800" b="0" i="0" u="none" strike="noStrike" dirty="0">
                        <a:solidFill>
                          <a:schemeClr val="tx1"/>
                        </a:solidFill>
                        <a:effectLst/>
                        <a:latin typeface="+mn-lt"/>
                      </a:endParaRPr>
                    </a:p>
                  </a:txBody>
                  <a:tcPr marL="36000" marR="36000" marT="36000" marB="36000" anchor="ctr">
                    <a:solidFill>
                      <a:srgbClr val="26A412"/>
                    </a:solidFill>
                  </a:tcPr>
                </a:tc>
                <a:tc>
                  <a:txBody>
                    <a:bodyPr/>
                    <a:lstStyle/>
                    <a:p>
                      <a:pPr algn="ctr" fontAlgn="b"/>
                      <a:r>
                        <a:rPr lang="en-GB" sz="800" b="0" i="0" u="none" strike="noStrike" dirty="0">
                          <a:solidFill>
                            <a:schemeClr val="tx1"/>
                          </a:solidFill>
                          <a:effectLst/>
                          <a:latin typeface="+mn-lt"/>
                        </a:rPr>
                        <a:t>Programme</a:t>
                      </a:r>
                    </a:p>
                  </a:txBody>
                  <a:tcPr marL="36000" marR="36000" marT="36000" marB="36000" anchor="ctr">
                    <a:solidFill>
                      <a:srgbClr val="CED1E2"/>
                    </a:solidFill>
                  </a:tcPr>
                </a:tc>
                <a:tc>
                  <a:txBody>
                    <a:bodyPr/>
                    <a:lstStyle/>
                    <a:p>
                      <a:pPr algn="l"/>
                      <a:r>
                        <a:rPr lang="en-US" sz="800" b="0" i="0" u="none" strike="noStrike" kern="1200" dirty="0">
                          <a:solidFill>
                            <a:srgbClr val="000000"/>
                          </a:solidFill>
                          <a:effectLst/>
                          <a:latin typeface="Arial" panose="020B0604020202020204" pitchFamily="34" charset="0"/>
                          <a:ea typeface="+mn-ea"/>
                          <a:cs typeface="+mn-cs"/>
                        </a:rPr>
                        <a:t>There is a risk that Xoserve systems will be out of sync with CSS during British Summer Time because CSSP intend to use UTC within the CSS solution and both UK Link and Gemini are believed to use BST leading to incorrect reporting of switches and all relevant data from Xoserve systems during the period where BST is one hour ahead of UTC.</a:t>
                      </a:r>
                    </a:p>
                  </a:txBody>
                  <a:tcPr marL="36000" marR="36000" marT="36000" marB="36000" anchor="ctr">
                    <a:solidFill>
                      <a:srgbClr val="CED1E2"/>
                    </a:solidFill>
                  </a:tcPr>
                </a:tc>
                <a:tc>
                  <a:txBody>
                    <a:bodyPr/>
                    <a:lstStyle/>
                    <a:p>
                      <a:pPr algn="l" fontAlgn="t"/>
                      <a:r>
                        <a:rPr lang="en-US" sz="800" b="0" i="0" u="none" strike="noStrike" kern="1200" dirty="0">
                          <a:solidFill>
                            <a:schemeClr val="tx1"/>
                          </a:solidFill>
                          <a:effectLst/>
                          <a:latin typeface="+mn-lt"/>
                          <a:ea typeface="+mn-ea"/>
                          <a:cs typeface="+mn-cs"/>
                        </a:rPr>
                        <a:t>Ofgem have now made a decision that BST will continue to be used across the gas industry so a CR is expected requiring Landmark to make the necessary changes to CSS.</a:t>
                      </a:r>
                    </a:p>
                  </a:txBody>
                  <a:tcPr marL="36000" marR="36000" marT="36000" marB="36000" anchor="ctr">
                    <a:solidFill>
                      <a:srgbClr val="CED1E2"/>
                    </a:solidFill>
                  </a:tcPr>
                </a:tc>
                <a:tc>
                  <a:txBody>
                    <a:bodyPr/>
                    <a:lstStyle/>
                    <a:p>
                      <a:pPr marL="0" indent="0" algn="l" rtl="0" fontAlgn="ctr">
                        <a:buFontTx/>
                        <a:buNone/>
                      </a:pPr>
                      <a:r>
                        <a:rPr lang="en-US" sz="800" b="0" i="0" u="none" strike="noStrike" kern="1200" dirty="0">
                          <a:solidFill>
                            <a:schemeClr val="tx1"/>
                          </a:solidFill>
                          <a:effectLst/>
                          <a:latin typeface="+mn-lt"/>
                          <a:ea typeface="+mn-ea"/>
                          <a:cs typeface="+mn-cs"/>
                        </a:rPr>
                        <a:t>Risk to remain open until CR is tested.</a:t>
                      </a:r>
                    </a:p>
                  </a:txBody>
                  <a:tcPr marL="36000" marR="36000" marT="36000" marB="36000" anchor="ctr">
                    <a:solidFill>
                      <a:srgbClr val="CED1E2"/>
                    </a:solidFill>
                  </a:tcPr>
                </a:tc>
                <a:tc>
                  <a:txBody>
                    <a:bodyPr/>
                    <a:lstStyle/>
                    <a:p>
                      <a:pPr algn="ctr" fontAlgn="b"/>
                      <a:r>
                        <a:rPr lang="en-GB" sz="800" b="0" i="0" u="none" strike="noStrike" dirty="0">
                          <a:solidFill>
                            <a:schemeClr val="tx1"/>
                          </a:solidFill>
                          <a:effectLst/>
                          <a:latin typeface="+mn-lt"/>
                        </a:rPr>
                        <a:t>31/12/20</a:t>
                      </a:r>
                    </a:p>
                  </a:txBody>
                  <a:tcPr marL="36000" marR="36000" marT="36000" marB="36000" anchor="ctr">
                    <a:solidFill>
                      <a:srgbClr val="CED1E2"/>
                    </a:solidFill>
                  </a:tcPr>
                </a:tc>
                <a:extLst>
                  <a:ext uri="{0D108BD9-81ED-4DB2-BD59-A6C34878D82A}">
                    <a16:rowId xmlns:a16="http://schemas.microsoft.com/office/drawing/2014/main" val="2975199750"/>
                  </a:ext>
                </a:extLst>
              </a:tr>
              <a:tr h="875273">
                <a:tc>
                  <a:txBody>
                    <a:bodyPr/>
                    <a:lstStyle/>
                    <a:p>
                      <a:pPr algn="ctr" fontAlgn="ctr"/>
                      <a:r>
                        <a:rPr lang="en-GB" sz="800" b="0" i="0" u="none" strike="noStrike" dirty="0">
                          <a:solidFill>
                            <a:schemeClr val="tx1"/>
                          </a:solidFill>
                          <a:effectLst/>
                          <a:latin typeface="Arial" panose="020B0604020202020204" pitchFamily="34" charset="0"/>
                        </a:rPr>
                        <a:t>62695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rgbClr val="000000"/>
                          </a:solidFill>
                          <a:effectLst/>
                          <a:latin typeface="Arial" panose="020B0604020202020204" pitchFamily="34" charset="0"/>
                        </a:rPr>
                        <a:t>There is a risk that Xoserve is not aware of changes made to the core Service Management processes because of DCC not providing updated process maps leading to re-work to review the revised DCC process maps and update ours accordingly.</a:t>
                      </a:r>
                      <a:endParaRPr lang="en-US" sz="800" b="0" i="0" u="none" strike="noStrike" dirty="0">
                        <a:solidFill>
                          <a:schemeClr val="tx1"/>
                        </a:solidFill>
                        <a:effectLst/>
                        <a:latin typeface="Arial" panose="020B0604020202020204" pitchFamily="34" charset="0"/>
                      </a:endParaRP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Requested copies of the revised process maps to review</a:t>
                      </a:r>
                    </a:p>
                  </a:txBody>
                  <a:tcPr marL="0" marR="0" marT="0" marB="0" anchor="ctr">
                    <a:solidFill>
                      <a:srgbClr val="CED1E2"/>
                    </a:solidFill>
                  </a:tcPr>
                </a:tc>
                <a:tc>
                  <a:txBody>
                    <a:bodyPr/>
                    <a:lstStyle/>
                    <a:p>
                      <a:pPr algn="l" rtl="0" fontAlgn="ctr"/>
                      <a:r>
                        <a:rPr lang="en-US" sz="800" b="0" i="0" u="none" strike="noStrike" dirty="0">
                          <a:solidFill>
                            <a:srgbClr val="000000"/>
                          </a:solidFill>
                          <a:effectLst/>
                          <a:latin typeface="Arial" panose="020B0604020202020204" pitchFamily="34" charset="0"/>
                        </a:rPr>
                        <a:t>Continue to work with DCC to obtain responses to the questions raised against the process maps,</a:t>
                      </a:r>
                    </a:p>
                    <a:p>
                      <a:pPr algn="l" rtl="0" fontAlgn="ctr"/>
                      <a:endParaRPr lang="en-US" sz="800" b="0" i="0" u="none" strike="noStrike" dirty="0">
                        <a:solidFill>
                          <a:srgbClr val="000000"/>
                        </a:solidFill>
                        <a:effectLst/>
                        <a:latin typeface="Arial" panose="020B0604020202020204" pitchFamily="34" charset="0"/>
                      </a:endParaRPr>
                    </a:p>
                    <a:p>
                      <a:pPr algn="l" rtl="0" fontAlgn="ctr"/>
                      <a:r>
                        <a:rPr lang="en-US" sz="800" b="0" i="0" u="none" strike="noStrike" dirty="0">
                          <a:solidFill>
                            <a:srgbClr val="000000"/>
                          </a:solidFill>
                          <a:effectLst/>
                          <a:latin typeface="Arial" panose="020B0604020202020204" pitchFamily="34" charset="0"/>
                        </a:rPr>
                        <a:t>The processes have gone through approval within Design Forum - need to understand how any changes will be communicated to parties.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18/12/20</a:t>
                      </a:r>
                    </a:p>
                  </a:txBody>
                  <a:tcPr marL="0" marR="0" marT="0" marB="0" anchor="ctr">
                    <a:solidFill>
                      <a:srgbClr val="CED1E2"/>
                    </a:solidFill>
                  </a:tcPr>
                </a:tc>
                <a:extLst>
                  <a:ext uri="{0D108BD9-81ED-4DB2-BD59-A6C34878D82A}">
                    <a16:rowId xmlns:a16="http://schemas.microsoft.com/office/drawing/2014/main" val="1433124569"/>
                  </a:ext>
                </a:extLst>
              </a:tr>
              <a:tr h="875273">
                <a:tc>
                  <a:txBody>
                    <a:bodyPr/>
                    <a:lstStyle/>
                    <a:p>
                      <a:pPr algn="ctr" fontAlgn="ctr"/>
                      <a:r>
                        <a:rPr lang="en-GB" sz="800" b="0" i="0" u="none" strike="noStrike" dirty="0">
                          <a:solidFill>
                            <a:schemeClr val="tx1"/>
                          </a:solidFill>
                          <a:effectLst/>
                          <a:latin typeface="Arial" panose="020B0604020202020204" pitchFamily="34" charset="0"/>
                        </a:rPr>
                        <a:t>63646</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 DCC will be establishing a Service Review.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misrepresented because the DCC have not confirmed what the reporting requirements are for this forum leading to </a:t>
                      </a:r>
                      <a:r>
                        <a:rPr lang="en-US" sz="800" b="0" i="0" u="none" strike="noStrike" dirty="0" err="1">
                          <a:solidFill>
                            <a:schemeClr val="tx1"/>
                          </a:solidFill>
                          <a:effectLst/>
                          <a:latin typeface="Arial" panose="020B0604020202020204" pitchFamily="34" charset="0"/>
                        </a:rPr>
                        <a:t>to</a:t>
                      </a:r>
                      <a:r>
                        <a:rPr lang="en-US" sz="800" b="0" i="0" u="none" strike="noStrike" dirty="0">
                          <a:solidFill>
                            <a:schemeClr val="tx1"/>
                          </a:solidFill>
                          <a:effectLst/>
                          <a:latin typeface="Arial" panose="020B0604020202020204" pitchFamily="34" charset="0"/>
                        </a:rPr>
                        <a:t> the Review not providing an accurate view to market participants and a reputation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We have requested that this is added as an agenda item within the October forum.</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Within the November forum, DCC advised that CSS SMS will be single source of the truth.  Reports will be built into the CSS SMS, these can be extracted by SP for further reporting.  These will be tested as part of OT.  Will continue to monitor this to ensure that we fully understand our responsibilities.</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1585161009"/>
                  </a:ext>
                </a:extLst>
              </a:tr>
              <a:tr h="1383731">
                <a:tc>
                  <a:txBody>
                    <a:bodyPr/>
                    <a:lstStyle/>
                    <a:p>
                      <a:pPr algn="ctr" fontAlgn="ctr"/>
                      <a:r>
                        <a:rPr lang="en-GB" sz="800" b="0" i="0" u="none" strike="noStrike" dirty="0">
                          <a:solidFill>
                            <a:schemeClr val="tx1"/>
                          </a:solidFill>
                          <a:effectLst/>
                          <a:latin typeface="Arial" panose="020B0604020202020204" pitchFamily="34" charset="0"/>
                        </a:rPr>
                        <a:t>63645</a:t>
                      </a:r>
                    </a:p>
                  </a:txBody>
                  <a:tcPr marL="0" marR="0" marT="0" marB="0" anchor="ctr">
                    <a:solidFill>
                      <a:srgbClr val="CED1E2"/>
                    </a:solidFill>
                  </a:tcPr>
                </a:tc>
                <a:tc>
                  <a:txBody>
                    <a:bodyPr/>
                    <a:lstStyle/>
                    <a:p>
                      <a:pPr algn="ctr" fontAlgn="b"/>
                      <a:endParaRPr lang="en-GB" sz="800" b="0" i="0" u="none" strike="noStrike" kern="1200" dirty="0">
                        <a:solidFill>
                          <a:schemeClr val="tx1"/>
                        </a:solidFill>
                        <a:effectLst/>
                        <a:latin typeface="+mn-lt"/>
                        <a:ea typeface="+mn-ea"/>
                        <a:cs typeface="+mn-cs"/>
                      </a:endParaRPr>
                    </a:p>
                  </a:txBody>
                  <a:tcPr marL="6350" marR="6350" marT="6350" marB="0" anchor="ctr">
                    <a:solidFill>
                      <a:srgbClr val="26A412"/>
                    </a:solidFill>
                  </a:tcPr>
                </a:tc>
                <a:tc>
                  <a:txBody>
                    <a:bodyPr/>
                    <a:lstStyle/>
                    <a:p>
                      <a:pPr algn="ctr" fontAlgn="b"/>
                      <a:r>
                        <a:rPr lang="en-GB" sz="800" b="0" i="0" u="none" strike="noStrike" kern="1200" dirty="0">
                          <a:solidFill>
                            <a:schemeClr val="tx1"/>
                          </a:solidFill>
                          <a:effectLst/>
                          <a:latin typeface="+mn-lt"/>
                          <a:ea typeface="+mn-ea"/>
                          <a:cs typeface="+mn-cs"/>
                        </a:rPr>
                        <a:t>Service Management</a:t>
                      </a:r>
                    </a:p>
                  </a:txBody>
                  <a:tcPr marL="6350" marR="6350" marT="6350" marB="0" anchor="ctr">
                    <a:solidFill>
                      <a:srgbClr val="CED1E2"/>
                    </a:solidFill>
                  </a:tcPr>
                </a:tc>
                <a:tc>
                  <a:txBody>
                    <a:bodyPr/>
                    <a:lstStyle/>
                    <a:p>
                      <a:pPr algn="l" fontAlgn="ctr"/>
                      <a:r>
                        <a:rPr lang="en-US" sz="800" b="0" i="0" u="none" strike="noStrike" dirty="0">
                          <a:solidFill>
                            <a:schemeClr val="tx1"/>
                          </a:solidFill>
                          <a:effectLst/>
                          <a:latin typeface="Arial" panose="020B0604020202020204" pitchFamily="34" charset="0"/>
                        </a:rPr>
                        <a:t>There is a risk that the Performance Assurance board will be formed to assure that that Switching Service is meeting market Participants expectation.  There is a risk that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will be unable to provide the appropriate supporting information in the required timescales because DCC have not confirmed what Service Providers will need to feed into the board and it was discussed at the last Switching - Monthly Engagement Session that this board could ask for anything leading to the Performance Assurance Board not providing an accurate view to market participants and this having a reputational impact on </a:t>
                      </a:r>
                      <a:r>
                        <a:rPr lang="en-US" sz="800" b="0" i="0" u="none" strike="noStrike" dirty="0" err="1">
                          <a:solidFill>
                            <a:schemeClr val="tx1"/>
                          </a:solidFill>
                          <a:effectLst/>
                          <a:latin typeface="Arial" panose="020B0604020202020204" pitchFamily="34" charset="0"/>
                        </a:rPr>
                        <a:t>Xoserve</a:t>
                      </a:r>
                      <a:r>
                        <a:rPr lang="en-US" sz="800" b="0" i="0" u="none" strike="noStrike" dirty="0">
                          <a:solidFill>
                            <a:schemeClr val="tx1"/>
                          </a:solidFill>
                          <a:effectLst/>
                          <a:latin typeface="Arial" panose="020B0604020202020204" pitchFamily="34" charset="0"/>
                        </a:rPr>
                        <a:t> as the required information could not be provided in time.</a:t>
                      </a:r>
                    </a:p>
                  </a:txBody>
                  <a:tcPr marL="0" marR="0" marT="0" marB="0" anchor="ctr">
                    <a:solidFill>
                      <a:srgbClr val="CED1E2"/>
                    </a:solidFill>
                  </a:tcPr>
                </a:tc>
                <a:tc>
                  <a:txBody>
                    <a:bodyPr/>
                    <a:lstStyle/>
                    <a:p>
                      <a:pPr algn="l" fontAlgn="ctr"/>
                      <a:r>
                        <a:rPr lang="en-US" sz="800" b="0" i="0" u="none" strike="noStrike" kern="1200" dirty="0">
                          <a:solidFill>
                            <a:schemeClr val="tx1"/>
                          </a:solidFill>
                          <a:effectLst/>
                          <a:latin typeface="+mn-lt"/>
                          <a:ea typeface="+mn-ea"/>
                          <a:cs typeface="+mn-cs"/>
                        </a:rPr>
                        <a:t>XOS will push DCC for clarity within the monthly forums &amp; 1:1 sessions</a:t>
                      </a:r>
                    </a:p>
                  </a:txBody>
                  <a:tcPr marL="0" marR="0" marT="0" marB="0" anchor="ctr">
                    <a:solidFill>
                      <a:srgbClr val="CED1E2"/>
                    </a:solidFill>
                  </a:tcPr>
                </a:tc>
                <a:tc>
                  <a:txBody>
                    <a:bodyPr/>
                    <a:lstStyle/>
                    <a:p>
                      <a:pPr algn="l" rtl="0" fontAlgn="ctr"/>
                      <a:r>
                        <a:rPr lang="en-US" sz="800" b="0" i="0" u="none" strike="noStrike" dirty="0">
                          <a:solidFill>
                            <a:schemeClr val="tx1"/>
                          </a:solidFill>
                          <a:effectLst/>
                          <a:latin typeface="+mn-lt"/>
                        </a:rPr>
                        <a:t>Sarah Jones who represents the REC provided a link to the PAB within the monthly forum last week.  An internal session will be set up to review.</a:t>
                      </a:r>
                      <a:endParaRPr lang="en-GB" sz="800" b="0" i="0" u="none" strike="noStrike" dirty="0">
                        <a:solidFill>
                          <a:schemeClr val="tx1"/>
                        </a:solidFill>
                        <a:effectLst/>
                        <a:latin typeface="+mn-lt"/>
                      </a:endParaRPr>
                    </a:p>
                  </a:txBody>
                  <a:tcPr marL="36000" marR="36000" marT="36000" marB="36000" anchor="ctr">
                    <a:solidFill>
                      <a:srgbClr val="CED1E2"/>
                    </a:solidFill>
                  </a:tcPr>
                </a:tc>
                <a:tc>
                  <a:txBody>
                    <a:bodyPr/>
                    <a:lstStyle/>
                    <a:p>
                      <a:pPr algn="ctr" fontAlgn="ctr"/>
                      <a:r>
                        <a:rPr lang="en-GB" sz="800" b="0" i="0" u="none" strike="noStrike" dirty="0">
                          <a:solidFill>
                            <a:schemeClr val="tx1"/>
                          </a:solidFill>
                          <a:effectLst/>
                          <a:latin typeface="+mn-lt"/>
                        </a:rPr>
                        <a:t>31/12/20</a:t>
                      </a:r>
                    </a:p>
                  </a:txBody>
                  <a:tcPr marL="0" marR="0" marT="0" marB="0" anchor="ctr">
                    <a:solidFill>
                      <a:srgbClr val="CED1E2"/>
                    </a:solidFill>
                  </a:tcPr>
                </a:tc>
                <a:extLst>
                  <a:ext uri="{0D108BD9-81ED-4DB2-BD59-A6C34878D82A}">
                    <a16:rowId xmlns:a16="http://schemas.microsoft.com/office/drawing/2014/main" val="3876468564"/>
                  </a:ext>
                </a:extLst>
              </a:tr>
            </a:tbl>
          </a:graphicData>
        </a:graphic>
      </p:graphicFrame>
    </p:spTree>
    <p:extLst>
      <p:ext uri="{BB962C8B-B14F-4D97-AF65-F5344CB8AC3E}">
        <p14:creationId xmlns:p14="http://schemas.microsoft.com/office/powerpoint/2010/main" val="3840453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DBD9CC-8BE1-427A-97EA-91B018535AB2}"/>
              </a:ext>
            </a:extLst>
          </p:cNvPr>
          <p:cNvSpPr txBox="1">
            <a:spLocks/>
          </p:cNvSpPr>
          <p:nvPr/>
        </p:nvSpPr>
        <p:spPr>
          <a:xfrm>
            <a:off x="457200" y="30794"/>
            <a:ext cx="8229600" cy="559203"/>
          </a:xfrm>
          <a:prstGeom prst="rect">
            <a:avLst/>
          </a:prstGeom>
        </p:spPr>
        <p:txBody>
          <a:bodyPr>
            <a:normAutofit/>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GB" sz="2400" dirty="0"/>
              <a:t>High Level Plan</a:t>
            </a:r>
            <a:endParaRPr kumimoji="0" lang="en-GB" sz="2400" b="1" i="0" u="none" strike="noStrike" kern="1200" cap="none" spc="0" normalizeH="0" baseline="0" noProof="0" dirty="0">
              <a:ln>
                <a:noFill/>
              </a:ln>
              <a:solidFill>
                <a:srgbClr val="3E5AA8"/>
              </a:solidFill>
              <a:effectLst/>
              <a:uLnTx/>
              <a:uFillTx/>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65AD3B28-D9AD-457B-BDC5-D2645BD1722D}"/>
              </a:ext>
            </a:extLst>
          </p:cNvPr>
          <p:cNvPicPr>
            <a:picLocks/>
          </p:cNvPicPr>
          <p:nvPr/>
        </p:nvPicPr>
        <p:blipFill>
          <a:blip r:embed="rId2"/>
          <a:stretch>
            <a:fillRect/>
          </a:stretch>
        </p:blipFill>
        <p:spPr>
          <a:xfrm>
            <a:off x="161479" y="473725"/>
            <a:ext cx="8784217" cy="4494883"/>
          </a:xfrm>
          <a:prstGeom prst="rect">
            <a:avLst/>
          </a:prstGeom>
          <a:solidFill>
            <a:scrgbClr r="0" g="0" b="0"/>
          </a:solidFill>
        </p:spPr>
      </p:pic>
    </p:spTree>
    <p:extLst>
      <p:ext uri="{BB962C8B-B14F-4D97-AF65-F5344CB8AC3E}">
        <p14:creationId xmlns:p14="http://schemas.microsoft.com/office/powerpoint/2010/main" val="4229060730"/>
      </p:ext>
    </p:extLst>
  </p:cSld>
  <p:clrMapOvr>
    <a:masterClrMapping/>
  </p:clrMapOvr>
</p:sld>
</file>

<file path=ppt/theme/theme1.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4A46900855F54F8B1B4A69CC14CF6B" ma:contentTypeVersion="5" ma:contentTypeDescription="Create a new document." ma:contentTypeScope="" ma:versionID="f395a190287002935880076d131e6e39">
  <xsd:schema xmlns:xsd="http://www.w3.org/2001/XMLSchema" xmlns:xs="http://www.w3.org/2001/XMLSchema" xmlns:p="http://schemas.microsoft.com/office/2006/metadata/properties" xmlns:ns2="11f1cc19-a6a2-4477-822b-8358f9edc374" xmlns:ns3="103fba77-31dd-4780-83f9-c54f26c3a260" targetNamespace="http://schemas.microsoft.com/office/2006/metadata/properties" ma:root="true" ma:fieldsID="21adb8fda84ee351d0b414ae2a561507" ns2:_="" ns3:_="">
    <xsd:import namespace="11f1cc19-a6a2-4477-822b-8358f9edc374"/>
    <xsd:import namespace="103fba77-31dd-4780-83f9-c54f26c3a2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1cc19-a6a2-4477-822b-8358f9edc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3fba77-31dd-4780-83f9-c54f26c3a2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545E1A-EA83-463B-B744-ADE3D05E8049}">
  <ds:schemaRefs>
    <ds:schemaRef ds:uri="b5d8c402-b464-4f85-b954-cddb3da0df20"/>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dcmitype/"/>
    <ds:schemaRef ds:uri="afe9fadc-cf94-4dd1-a692-a3c9fbf85351"/>
    <ds:schemaRef ds:uri="http://www.w3.org/XML/1998/namespace"/>
    <ds:schemaRef ds:uri="http://purl.org/dc/elements/1.1/"/>
  </ds:schemaRefs>
</ds:datastoreItem>
</file>

<file path=customXml/itemProps2.xml><?xml version="1.0" encoding="utf-8"?>
<ds:datastoreItem xmlns:ds="http://schemas.openxmlformats.org/officeDocument/2006/customXml" ds:itemID="{85B1CD7D-4F4F-469B-A310-551B4F56C063}"/>
</file>

<file path=customXml/itemProps3.xml><?xml version="1.0" encoding="utf-8"?>
<ds:datastoreItem xmlns:ds="http://schemas.openxmlformats.org/officeDocument/2006/customXml" ds:itemID="{48BF2A29-2C2F-44EF-BF41-193292EB7A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1542</TotalTime>
  <Words>3077</Words>
  <Application>Microsoft Office PowerPoint</Application>
  <PresentationFormat>On-screen Show (16:9)</PresentationFormat>
  <Paragraphs>492</Paragraphs>
  <Slides>11</Slides>
  <Notes>4</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11</vt:i4>
      </vt:variant>
    </vt:vector>
  </HeadingPairs>
  <TitlesOfParts>
    <vt:vector size="21" baseType="lpstr">
      <vt:lpstr>ＭＳ Ｐゴシック</vt:lpstr>
      <vt:lpstr>Arial</vt:lpstr>
      <vt:lpstr>Calibri</vt:lpstr>
      <vt:lpstr>Calibri Light</vt:lpstr>
      <vt:lpstr>Wingdings</vt:lpstr>
      <vt:lpstr>xoserve templates</vt:lpstr>
      <vt:lpstr>Office Theme</vt:lpstr>
      <vt:lpstr>1_xoserve templates</vt:lpstr>
      <vt:lpstr>2_Office Theme</vt:lpstr>
      <vt:lpstr>Xoserve PowerPoint Template Clean</vt:lpstr>
      <vt:lpstr>CSSC Programme Dashboard</vt:lpstr>
      <vt:lpstr>PowerPoint Presentation</vt:lpstr>
      <vt:lpstr>Green Workstream Updates</vt:lpstr>
      <vt:lpstr>Green Workstream Updates</vt:lpstr>
      <vt:lpstr>Key Programme Risks (1/4)</vt:lpstr>
      <vt:lpstr>Key Programme Risks (2/4)</vt:lpstr>
      <vt:lpstr>Key Programme Risks (3/4)</vt:lpstr>
      <vt:lpstr>Key Programme Risks (4/4)</vt:lpstr>
      <vt:lpstr>PowerPoint Presentation</vt:lpstr>
      <vt:lpstr>Switching Programme CR Position – CRs impacting Xoserve</vt:lpstr>
      <vt:lpstr>Switching Programme CR Position – CRs not impacting Xoserve </vt:lpstr>
    </vt:vector>
  </TitlesOfParts>
  <Company>DC Freelance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been achieved since last meeting?</dc:title>
  <dc:creator>Simon Clements</dc:creator>
  <cp:lastModifiedBy>Emma J Lyndon</cp:lastModifiedBy>
  <cp:revision>11</cp:revision>
  <cp:lastPrinted>2019-12-17T14:02:10Z</cp:lastPrinted>
  <dcterms:created xsi:type="dcterms:W3CDTF">2011-09-20T14:58:41Z</dcterms:created>
  <dcterms:modified xsi:type="dcterms:W3CDTF">2021-01-04T15:47:00Z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_NewReviewCycle">
    <vt:lpwstr/>
  </property>
  <property fmtid="{D5CDD505-2E9C-101B-9397-08002B2CF9AE}" pid="4" name="ContentTypeId">
    <vt:lpwstr>0x010100BE4A46900855F54F8B1B4A69CC14CF6B</vt:lpwstr>
  </property>
</Properties>
</file>