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 id="2147483658" r:id="rId5"/>
  </p:sldMasterIdLst>
  <p:notesMasterIdLst>
    <p:notesMasterId r:id="rId12"/>
  </p:notesMasterIdLst>
  <p:sldIdLst>
    <p:sldId id="356" r:id="rId6"/>
    <p:sldId id="432" r:id="rId7"/>
    <p:sldId id="436" r:id="rId8"/>
    <p:sldId id="435" r:id="rId9"/>
    <p:sldId id="434" r:id="rId10"/>
    <p:sldId id="297"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Wilkes, Andrew" initials="AW" lastIdx="21" clrIdx="0">
    <p:extLst>
      <p:ext uri="{19B8F6BF-5375-455C-9EA6-DF929625EA0E}">
        <p15:presenceInfo xmlns:p15="http://schemas.microsoft.com/office/powerpoint/2012/main" userId="Wilkes, Andrew" providerId="None"/>
      </p:ext>
    </p:extLst>
  </p:cmAuthor>
  <p:cmAuthor id="2" name="Hassan Afzal" initials="HA" lastIdx="3" clrIdx="1">
    <p:extLst>
      <p:ext uri="{19B8F6BF-5375-455C-9EA6-DF929625EA0E}">
        <p15:presenceInfo xmlns:p15="http://schemas.microsoft.com/office/powerpoint/2012/main" userId="S::hassan.afzal1@xoserve.com::a7068809-d3f4-4696-970d-615ed657f555" providerId="AD"/>
      </p:ext>
    </p:extLst>
  </p:cmAuthor>
  <p:cmAuthor id="3" name="Foster, Lee" initials="FL" lastIdx="21" clrIdx="2">
    <p:extLst>
      <p:ext uri="{19B8F6BF-5375-455C-9EA6-DF929625EA0E}">
        <p15:presenceInfo xmlns:p15="http://schemas.microsoft.com/office/powerpoint/2012/main" userId="S-1-5-21-4145888014-839675345-3125187760-3207" providerId="AD"/>
      </p:ext>
    </p:extLst>
  </p:cmAuthor>
  <p:cmAuthor id="4" name="Wilkes, Andrew" initials="WA" lastIdx="17" clrIdx="3">
    <p:extLst>
      <p:ext uri="{19B8F6BF-5375-455C-9EA6-DF929625EA0E}">
        <p15:presenceInfo xmlns:p15="http://schemas.microsoft.com/office/powerpoint/2012/main" userId="S::andrew.wilkes@xoserve.com::8c737259-034c-4913-8a34-8fa457fa1904" providerId="AD"/>
      </p:ext>
    </p:extLst>
  </p:cmAuthor>
  <p:cmAuthor id="5" name="Tristan Unwin" initials="TU" lastIdx="1" clrIdx="4">
    <p:extLst>
      <p:ext uri="{19B8F6BF-5375-455C-9EA6-DF929625EA0E}">
        <p15:presenceInfo xmlns:p15="http://schemas.microsoft.com/office/powerpoint/2012/main" userId="S::tristan.unwin@xoserve.com::35960f5b-602a-483d-b2dc-71a2219c069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99FF99"/>
    <a:srgbClr val="FF3300"/>
    <a:srgbClr val="FFFFFF"/>
    <a:srgbClr val="BD6AAB"/>
    <a:srgbClr val="CED1E1"/>
    <a:srgbClr val="B1D6E8"/>
    <a:srgbClr val="56CF9E"/>
    <a:srgbClr val="84B8DA"/>
    <a:srgbClr val="237B57"/>
    <a:srgbClr val="40D1F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1EF6836-71C2-48A0-8E6F-E518B82C8055}" v="4" dt="2021-01-13T09:29:53.96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3" d="100"/>
          <a:sy n="83" d="100"/>
        </p:scale>
        <p:origin x="800" y="60"/>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commentAuthors" Target="commentAuthors.xml"/><Relationship Id="rId18"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viewProps" Target="viewProps.xml"/><Relationship Id="rId10" Type="http://schemas.openxmlformats.org/officeDocument/2006/relationships/slide" Target="slides/slide5.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7" y="10"/>
            <a:ext cx="8679685" cy="2030257"/>
          </a:xfrm>
          <a:prstGeom prst="rect">
            <a:avLst/>
          </a:prstGeom>
        </p:spPr>
        <p:txBody>
          <a:bodyPr vert="horz" lIns="291192" tIns="145598" rIns="291192" bIns="145598" rtlCol="0"/>
          <a:lstStyle>
            <a:lvl1pPr algn="l">
              <a:defRPr sz="3800"/>
            </a:lvl1pPr>
          </a:lstStyle>
          <a:p>
            <a:endParaRPr lang="en-GB"/>
          </a:p>
        </p:txBody>
      </p:sp>
      <p:sp>
        <p:nvSpPr>
          <p:cNvPr id="3" name="Date Placeholder 2"/>
          <p:cNvSpPr>
            <a:spLocks noGrp="1"/>
          </p:cNvSpPr>
          <p:nvPr>
            <p:ph type="dt" idx="1"/>
          </p:nvPr>
        </p:nvSpPr>
        <p:spPr>
          <a:xfrm>
            <a:off x="11345734" y="10"/>
            <a:ext cx="8679685" cy="2030257"/>
          </a:xfrm>
          <a:prstGeom prst="rect">
            <a:avLst/>
          </a:prstGeom>
        </p:spPr>
        <p:txBody>
          <a:bodyPr vert="horz" lIns="291192" tIns="145598" rIns="291192" bIns="145598" rtlCol="0"/>
          <a:lstStyle>
            <a:lvl1pPr algn="r">
              <a:defRPr sz="3800"/>
            </a:lvl1pPr>
          </a:lstStyle>
          <a:p>
            <a:fld id="{30CC7C86-2D66-4C55-8F99-E153512351BA}" type="datetimeFigureOut">
              <a:rPr lang="en-GB" smtClean="0"/>
              <a:t>13/01/2021</a:t>
            </a:fld>
            <a:endParaRPr lang="en-GB"/>
          </a:p>
        </p:txBody>
      </p:sp>
      <p:sp>
        <p:nvSpPr>
          <p:cNvPr id="4" name="Slide Image Placeholder 3"/>
          <p:cNvSpPr>
            <a:spLocks noGrp="1" noRot="1" noChangeAspect="1"/>
          </p:cNvSpPr>
          <p:nvPr>
            <p:ph type="sldImg" idx="2"/>
          </p:nvPr>
        </p:nvSpPr>
        <p:spPr>
          <a:xfrm>
            <a:off x="-3511550" y="3044825"/>
            <a:ext cx="27058938" cy="15220950"/>
          </a:xfrm>
          <a:prstGeom prst="rect">
            <a:avLst/>
          </a:prstGeom>
          <a:noFill/>
          <a:ln w="12700">
            <a:solidFill>
              <a:prstClr val="black"/>
            </a:solidFill>
          </a:ln>
        </p:spPr>
        <p:txBody>
          <a:bodyPr vert="horz" lIns="291192" tIns="145598" rIns="291192" bIns="145598" rtlCol="0" anchor="ctr"/>
          <a:lstStyle/>
          <a:p>
            <a:endParaRPr lang="en-GB"/>
          </a:p>
        </p:txBody>
      </p:sp>
      <p:sp>
        <p:nvSpPr>
          <p:cNvPr id="5" name="Notes Placeholder 4"/>
          <p:cNvSpPr>
            <a:spLocks noGrp="1"/>
          </p:cNvSpPr>
          <p:nvPr>
            <p:ph type="body" sz="quarter" idx="3"/>
          </p:nvPr>
        </p:nvSpPr>
        <p:spPr>
          <a:xfrm>
            <a:off x="2003009" y="19287435"/>
            <a:ext cx="16024029" cy="18272295"/>
          </a:xfrm>
          <a:prstGeom prst="rect">
            <a:avLst/>
          </a:prstGeom>
        </p:spPr>
        <p:txBody>
          <a:bodyPr vert="horz" lIns="291192" tIns="145598" rIns="291192" bIns="145598"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17" y="38567807"/>
            <a:ext cx="8679685" cy="2030257"/>
          </a:xfrm>
          <a:prstGeom prst="rect">
            <a:avLst/>
          </a:prstGeom>
        </p:spPr>
        <p:txBody>
          <a:bodyPr vert="horz" lIns="291192" tIns="145598" rIns="291192" bIns="145598" rtlCol="0" anchor="b"/>
          <a:lstStyle>
            <a:lvl1pPr algn="l">
              <a:defRPr sz="3800"/>
            </a:lvl1pPr>
          </a:lstStyle>
          <a:p>
            <a:endParaRPr lang="en-GB"/>
          </a:p>
        </p:txBody>
      </p:sp>
      <p:sp>
        <p:nvSpPr>
          <p:cNvPr id="7" name="Slide Number Placeholder 6"/>
          <p:cNvSpPr>
            <a:spLocks noGrp="1"/>
          </p:cNvSpPr>
          <p:nvPr>
            <p:ph type="sldNum" sz="quarter" idx="5"/>
          </p:nvPr>
        </p:nvSpPr>
        <p:spPr>
          <a:xfrm>
            <a:off x="11345734" y="38567807"/>
            <a:ext cx="8679685" cy="2030257"/>
          </a:xfrm>
          <a:prstGeom prst="rect">
            <a:avLst/>
          </a:prstGeom>
        </p:spPr>
        <p:txBody>
          <a:bodyPr vert="horz" lIns="291192" tIns="145598" rIns="291192" bIns="145598" rtlCol="0" anchor="b"/>
          <a:lstStyle>
            <a:lvl1pPr algn="r">
              <a:defRPr sz="3800"/>
            </a:lvl1pPr>
          </a:lstStyle>
          <a:p>
            <a:fld id="{2A2357B9-A31F-4FC7-A38A-70DF36F645F3}" type="slidenum">
              <a:rPr lang="en-GB" smtClean="0"/>
              <a:t>‹#›</a:t>
            </a:fld>
            <a:endParaRPr lang="en-GB"/>
          </a:p>
        </p:txBody>
      </p:sp>
    </p:spTree>
    <p:extLst>
      <p:ext uri="{BB962C8B-B14F-4D97-AF65-F5344CB8AC3E}">
        <p14:creationId xmlns:p14="http://schemas.microsoft.com/office/powerpoint/2010/main" val="7929643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a:t>Click to edit Master title style</a:t>
            </a:r>
            <a:endParaRPr lang="en-GB"/>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Tree>
    <p:extLst>
      <p:ext uri="{BB962C8B-B14F-4D97-AF65-F5344CB8AC3E}">
        <p14:creationId xmlns:p14="http://schemas.microsoft.com/office/powerpoint/2010/main" val="31303932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lum/>
          </a:blip>
          <a:srcRect/>
          <a:stretch>
            <a:fillRect/>
          </a:stretch>
        </a:blipFill>
        <a:effectLst/>
      </p:bgPr>
    </p:bg>
    <p:spTree>
      <p:nvGrpSpPr>
        <p:cNvPr id="1" name=""/>
        <p:cNvGrpSpPr/>
        <p:nvPr/>
      </p:nvGrpSpPr>
      <p:grpSpPr>
        <a:xfrm>
          <a:off x="0" y="0"/>
          <a:ext cx="0" cy="0"/>
          <a:chOff x="0" y="0"/>
          <a:chExt cx="0" cy="0"/>
        </a:xfrm>
      </p:grpSpPr>
      <p:sp>
        <p:nvSpPr>
          <p:cNvPr id="16389" name="Rectangle 5"/>
          <p:cNvSpPr>
            <a:spLocks noGrp="1" noChangeArrowheads="1"/>
          </p:cNvSpPr>
          <p:nvPr>
            <p:ph type="ctrTitle" sz="quarter"/>
          </p:nvPr>
        </p:nvSpPr>
        <p:spPr>
          <a:xfrm>
            <a:off x="0" y="3166374"/>
            <a:ext cx="9144000" cy="971550"/>
          </a:xfrm>
          <a:extLst>
            <a:ext uri="{909E8E84-426E-40DD-AFC4-6F175D3DCCD1}">
              <a14:hiddenFill xmlns:a14="http://schemas.microsoft.com/office/drawing/2010/main">
                <a:solidFill>
                  <a:schemeClr val="accent1"/>
                </a:solidFill>
              </a14:hiddenFill>
            </a:ext>
          </a:extLst>
        </p:spPr>
        <p:txBody>
          <a:bodyPr anchor="t"/>
          <a:lstStyle>
            <a:lvl1pPr algn="ctr">
              <a:defRPr sz="4000">
                <a:solidFill>
                  <a:schemeClr val="accent2"/>
                </a:solidFill>
                <a:effectLst/>
              </a:defRPr>
            </a:lvl1pPr>
          </a:lstStyle>
          <a:p>
            <a:pPr lvl="0"/>
            <a:r>
              <a:rPr lang="en-GB" noProof="0"/>
              <a:t>Click to edit Master title style</a:t>
            </a:r>
          </a:p>
        </p:txBody>
      </p:sp>
      <p:sp>
        <p:nvSpPr>
          <p:cNvPr id="16390" name="Rectangle 6"/>
          <p:cNvSpPr>
            <a:spLocks noGrp="1" noChangeArrowheads="1"/>
          </p:cNvSpPr>
          <p:nvPr>
            <p:ph type="subTitle" sz="quarter" idx="1"/>
          </p:nvPr>
        </p:nvSpPr>
        <p:spPr>
          <a:xfrm>
            <a:off x="0" y="3759882"/>
            <a:ext cx="9144000" cy="956574"/>
          </a:xfrm>
          <a:extLst>
            <a:ext uri="{91240B29-F687-4F45-9708-019B960494DF}">
              <a14:hiddenLine xmlns:a14="http://schemas.microsoft.com/office/drawing/2010/main" w="9525">
                <a:solidFill>
                  <a:schemeClr val="tx1"/>
                </a:solidFill>
                <a:miter lim="800000"/>
                <a:headEnd/>
                <a:tailEnd/>
              </a14:hiddenLine>
            </a:ext>
          </a:extLst>
        </p:spPr>
        <p:txBody>
          <a:bodyPr/>
          <a:lstStyle>
            <a:lvl1pPr marL="0" indent="0" algn="ctr">
              <a:buFont typeface="Wingdings" pitchFamily="2" charset="2"/>
              <a:buNone/>
              <a:defRPr sz="3200">
                <a:solidFill>
                  <a:srgbClr val="CCCCFF"/>
                </a:solidFill>
                <a:effectLst/>
              </a:defRPr>
            </a:lvl1pPr>
          </a:lstStyle>
          <a:p>
            <a:pPr lvl="0"/>
            <a:r>
              <a:rPr lang="en-GB" noProof="0"/>
              <a:t>Click to edit Master subtitle style</a:t>
            </a:r>
          </a:p>
        </p:txBody>
      </p:sp>
      <p:sp>
        <p:nvSpPr>
          <p:cNvPr id="4" name="Rectangle 15"/>
          <p:cNvSpPr>
            <a:spLocks noGrp="1" noChangeArrowheads="1"/>
          </p:cNvSpPr>
          <p:nvPr>
            <p:ph type="ftr" sz="quarter" idx="10"/>
          </p:nvPr>
        </p:nvSpPr>
        <p:spPr/>
        <p:txBody>
          <a:bodyPr/>
          <a:lstStyle>
            <a:lvl1pPr>
              <a:defRPr/>
            </a:lvl1pPr>
          </a:lstStyle>
          <a:p>
            <a:pPr>
              <a:defRPr/>
            </a:pPr>
            <a:fld id="{E502D9C5-17AE-4038-9F2D-B14BAC7D8A12}" type="slidenum">
              <a:rPr lang="en-GB"/>
              <a:pPr>
                <a:defRPr/>
              </a:pPr>
              <a:t>‹#›</a:t>
            </a:fld>
            <a:endParaRPr lang="en-GB"/>
          </a:p>
        </p:txBody>
      </p:sp>
      <p:sp>
        <p:nvSpPr>
          <p:cNvPr id="5" name="Rectangle 21"/>
          <p:cNvSpPr>
            <a:spLocks noGrp="1" noChangeArrowheads="1"/>
          </p:cNvSpPr>
          <p:nvPr>
            <p:ph type="dt" sz="quarter" idx="11"/>
          </p:nvPr>
        </p:nvSpPr>
        <p:spPr/>
        <p:txBody>
          <a:bodyPr/>
          <a:lstStyle>
            <a:lvl1pPr>
              <a:defRPr/>
            </a:lvl1pPr>
          </a:lstStyle>
          <a:p>
            <a:pPr>
              <a:defRPr/>
            </a:pPr>
            <a:endParaRPr lang="en-GB">
              <a:solidFill>
                <a:srgbClr val="000000"/>
              </a:solidFill>
            </a:endParaRPr>
          </a:p>
        </p:txBody>
      </p:sp>
    </p:spTree>
    <p:extLst>
      <p:ext uri="{BB962C8B-B14F-4D97-AF65-F5344CB8AC3E}">
        <p14:creationId xmlns:p14="http://schemas.microsoft.com/office/powerpoint/2010/main" val="12997539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reserve="1">
  <p:cSld name="Subtitle Slide">
    <p:spTree>
      <p:nvGrpSpPr>
        <p:cNvPr id="1" name=""/>
        <p:cNvGrpSpPr/>
        <p:nvPr/>
      </p:nvGrpSpPr>
      <p:grpSpPr>
        <a:xfrm>
          <a:off x="0" y="0"/>
          <a:ext cx="0" cy="0"/>
          <a:chOff x="0" y="0"/>
          <a:chExt cx="0" cy="0"/>
        </a:xfrm>
      </p:grpSpPr>
      <p:sp>
        <p:nvSpPr>
          <p:cNvPr id="102406" name="Rectangle 6"/>
          <p:cNvSpPr>
            <a:spLocks noGrp="1" noChangeArrowheads="1"/>
          </p:cNvSpPr>
          <p:nvPr>
            <p:ph type="ctrTitle" sz="quarter"/>
          </p:nvPr>
        </p:nvSpPr>
        <p:spPr>
          <a:xfrm>
            <a:off x="684213" y="1870045"/>
            <a:ext cx="7772400" cy="670322"/>
          </a:xfrm>
        </p:spPr>
        <p:txBody>
          <a:bodyPr/>
          <a:lstStyle>
            <a:lvl1pPr algn="ctr">
              <a:defRPr sz="3600">
                <a:solidFill>
                  <a:srgbClr val="68AEE0"/>
                </a:solidFill>
              </a:defRPr>
            </a:lvl1pPr>
          </a:lstStyle>
          <a:p>
            <a:pPr lvl="0"/>
            <a:r>
              <a:rPr lang="en-GB" noProof="0"/>
              <a:t>Click to edit Master title style</a:t>
            </a:r>
          </a:p>
        </p:txBody>
      </p:sp>
      <p:sp>
        <p:nvSpPr>
          <p:cNvPr id="102407" name="Rectangle 7"/>
          <p:cNvSpPr>
            <a:spLocks noGrp="1" noChangeArrowheads="1"/>
          </p:cNvSpPr>
          <p:nvPr>
            <p:ph type="subTitle" sz="quarter" idx="1"/>
          </p:nvPr>
        </p:nvSpPr>
        <p:spPr>
          <a:xfrm>
            <a:off x="1411560" y="2517745"/>
            <a:ext cx="6400800" cy="594122"/>
          </a:xfrm>
        </p:spPr>
        <p:txBody>
          <a:bodyPr/>
          <a:lstStyle>
            <a:lvl1pPr marL="0" indent="0" algn="ctr">
              <a:buFontTx/>
              <a:buNone/>
              <a:defRPr/>
            </a:lvl1pPr>
          </a:lstStyle>
          <a:p>
            <a:pPr lvl="0"/>
            <a:r>
              <a:rPr lang="en-GB" noProof="0"/>
              <a:t>Click to edit Master subtitle style</a:t>
            </a:r>
          </a:p>
        </p:txBody>
      </p:sp>
      <p:sp>
        <p:nvSpPr>
          <p:cNvPr id="4" name="Rectangle 15"/>
          <p:cNvSpPr>
            <a:spLocks noGrp="1" noChangeArrowheads="1"/>
          </p:cNvSpPr>
          <p:nvPr>
            <p:ph type="ftr" sz="quarter" idx="10"/>
          </p:nvPr>
        </p:nvSpPr>
        <p:spPr>
          <a:ln/>
        </p:spPr>
        <p:txBody>
          <a:bodyPr/>
          <a:lstStyle>
            <a:lvl1pPr>
              <a:defRPr/>
            </a:lvl1pPr>
          </a:lstStyle>
          <a:p>
            <a:pPr>
              <a:defRPr/>
            </a:pPr>
            <a:fld id="{10AA87E4-1071-4181-ADC0-8B22760010CB}" type="slidenum">
              <a:rPr lang="en-GB"/>
              <a:pPr>
                <a:defRPr/>
              </a:pPr>
              <a:t>‹#›</a:t>
            </a:fld>
            <a:endParaRPr lang="en-GB"/>
          </a:p>
        </p:txBody>
      </p:sp>
      <p:sp>
        <p:nvSpPr>
          <p:cNvPr id="5" name="Rectangle 21"/>
          <p:cNvSpPr>
            <a:spLocks noGrp="1" noChangeArrowheads="1"/>
          </p:cNvSpPr>
          <p:nvPr>
            <p:ph type="dt" sz="quarter" idx="11"/>
          </p:nvPr>
        </p:nvSpPr>
        <p:spPr>
          <a:ln/>
        </p:spPr>
        <p:txBody>
          <a:bodyPr/>
          <a:lstStyle>
            <a:lvl1pPr>
              <a:defRPr/>
            </a:lvl1pPr>
          </a:lstStyle>
          <a:p>
            <a:pPr>
              <a:defRPr/>
            </a:pPr>
            <a:endParaRPr lang="en-GB">
              <a:solidFill>
                <a:srgbClr val="000000"/>
              </a:solidFill>
            </a:endParaRPr>
          </a:p>
        </p:txBody>
      </p:sp>
    </p:spTree>
    <p:extLst>
      <p:ext uri="{BB962C8B-B14F-4D97-AF65-F5344CB8AC3E}">
        <p14:creationId xmlns:p14="http://schemas.microsoft.com/office/powerpoint/2010/main" val="316256878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Basic Slide">
    <p:spTree>
      <p:nvGrpSpPr>
        <p:cNvPr id="1" name=""/>
        <p:cNvGrpSpPr/>
        <p:nvPr/>
      </p:nvGrpSpPr>
      <p:grpSpPr>
        <a:xfrm>
          <a:off x="0" y="0"/>
          <a:ext cx="0" cy="0"/>
          <a:chOff x="0" y="0"/>
          <a:chExt cx="0" cy="0"/>
        </a:xfrm>
      </p:grpSpPr>
      <p:sp>
        <p:nvSpPr>
          <p:cNvPr id="2" name="Title 1"/>
          <p:cNvSpPr>
            <a:spLocks noGrp="1"/>
          </p:cNvSpPr>
          <p:nvPr>
            <p:ph type="title"/>
          </p:nvPr>
        </p:nvSpPr>
        <p:spPr>
          <a:xfrm>
            <a:off x="225425" y="-42360"/>
            <a:ext cx="8688388" cy="723900"/>
          </a:xfrm>
        </p:spPr>
        <p:txBody>
          <a:bodyPr/>
          <a:lstStyle>
            <a:lvl1pPr algn="l">
              <a:defRPr sz="3000">
                <a:solidFill>
                  <a:srgbClr val="1D3E61"/>
                </a:solidFill>
              </a:defRPr>
            </a:lvl1pPr>
          </a:lstStyle>
          <a:p>
            <a:r>
              <a:rPr lang="en-US"/>
              <a:t>Click to edit Master title style</a:t>
            </a:r>
            <a:endParaRPr lang="en-GB"/>
          </a:p>
        </p:txBody>
      </p:sp>
      <p:sp>
        <p:nvSpPr>
          <p:cNvPr id="3" name="Content Placeholder 2"/>
          <p:cNvSpPr>
            <a:spLocks noGrp="1"/>
          </p:cNvSpPr>
          <p:nvPr>
            <p:ph idx="1"/>
          </p:nvPr>
        </p:nvSpPr>
        <p:spPr>
          <a:xfrm>
            <a:off x="228600" y="681540"/>
            <a:ext cx="8686800" cy="34563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15"/>
          <p:cNvSpPr>
            <a:spLocks noGrp="1" noChangeArrowheads="1"/>
          </p:cNvSpPr>
          <p:nvPr>
            <p:ph type="ftr" sz="quarter" idx="10"/>
          </p:nvPr>
        </p:nvSpPr>
        <p:spPr>
          <a:ln/>
        </p:spPr>
        <p:txBody>
          <a:bodyPr/>
          <a:lstStyle>
            <a:lvl1pPr>
              <a:defRPr/>
            </a:lvl1pPr>
          </a:lstStyle>
          <a:p>
            <a:pPr>
              <a:defRPr/>
            </a:pPr>
            <a:fld id="{D86480B0-6847-4D27-B3EC-F99462D2DA11}" type="slidenum">
              <a:rPr lang="en-GB"/>
              <a:pPr>
                <a:defRPr/>
              </a:pPr>
              <a:t>‹#›</a:t>
            </a:fld>
            <a:endParaRPr lang="en-GB"/>
          </a:p>
        </p:txBody>
      </p:sp>
      <p:sp>
        <p:nvSpPr>
          <p:cNvPr id="5" name="Rectangle 21"/>
          <p:cNvSpPr>
            <a:spLocks noGrp="1" noChangeArrowheads="1"/>
          </p:cNvSpPr>
          <p:nvPr>
            <p:ph type="dt" sz="quarter" idx="11"/>
          </p:nvPr>
        </p:nvSpPr>
        <p:spPr>
          <a:ln/>
        </p:spPr>
        <p:txBody>
          <a:bodyPr/>
          <a:lstStyle>
            <a:lvl1pPr>
              <a:defRPr/>
            </a:lvl1pPr>
          </a:lstStyle>
          <a:p>
            <a:pPr>
              <a:defRPr/>
            </a:pPr>
            <a:endParaRPr lang="en-GB">
              <a:solidFill>
                <a:srgbClr val="000000"/>
              </a:solidFill>
            </a:endParaRPr>
          </a:p>
        </p:txBody>
      </p:sp>
    </p:spTree>
    <p:extLst>
      <p:ext uri="{BB962C8B-B14F-4D97-AF65-F5344CB8AC3E}">
        <p14:creationId xmlns:p14="http://schemas.microsoft.com/office/powerpoint/2010/main" val="26483588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5311928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41873010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8655067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a:t>Click to edit Master title style</a:t>
            </a:r>
            <a:endParaRPr lang="en-GB"/>
          </a:p>
        </p:txBody>
      </p:sp>
    </p:spTree>
    <p:extLst>
      <p:ext uri="{BB962C8B-B14F-4D97-AF65-F5344CB8AC3E}">
        <p14:creationId xmlns:p14="http://schemas.microsoft.com/office/powerpoint/2010/main" val="31180979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28812197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72387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4807504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7642197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slideLayout" Target="../slideLayouts/slideLayout11.xml"/><Relationship Id="rId1" Type="http://schemas.openxmlformats.org/officeDocument/2006/relationships/slideLayout" Target="../slideLayouts/slideLayout10.xml"/><Relationship Id="rId5" Type="http://schemas.openxmlformats.org/officeDocument/2006/relationships/image" Target="../media/image3.jpeg"/><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1">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059582"/>
            <a:ext cx="8229600" cy="367240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2792911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txStyles>
    <p:title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26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2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5">
            <a:lum/>
          </a:blip>
          <a:srcRect/>
          <a:stretch>
            <a:fillRect/>
          </a:stretch>
        </a:blipFill>
        <a:effectLst/>
      </p:bgPr>
    </p:bg>
    <p:spTree>
      <p:nvGrpSpPr>
        <p:cNvPr id="1" name=""/>
        <p:cNvGrpSpPr/>
        <p:nvPr/>
      </p:nvGrpSpPr>
      <p:grpSpPr>
        <a:xfrm>
          <a:off x="0" y="0"/>
          <a:ext cx="0" cy="0"/>
          <a:chOff x="0" y="0"/>
          <a:chExt cx="0" cy="0"/>
        </a:xfrm>
      </p:grpSpPr>
      <p:sp>
        <p:nvSpPr>
          <p:cNvPr id="1026" name="Rectangle 5"/>
          <p:cNvSpPr>
            <a:spLocks noGrp="1" noChangeArrowheads="1"/>
          </p:cNvSpPr>
          <p:nvPr>
            <p:ph type="title"/>
          </p:nvPr>
        </p:nvSpPr>
        <p:spPr bwMode="auto">
          <a:xfrm>
            <a:off x="225425" y="-42863"/>
            <a:ext cx="8688388" cy="723900"/>
          </a:xfrm>
          <a:prstGeom prst="rect">
            <a:avLst/>
          </a:prstGeom>
          <a:noFill/>
          <a:ln>
            <a:noFill/>
          </a:ln>
          <a:effectLst/>
          <a:extLst>
            <a:ext uri="{909E8E84-426E-40DD-AFC4-6F175D3DCCD1}">
              <a14:hiddenFill xmlns:a14="http://schemas.microsoft.com/office/drawing/2010/main">
                <a:solidFill>
                  <a:schemeClr val="bg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p>
            <a:pPr lvl="0"/>
            <a:r>
              <a:rPr lang="en-GB"/>
              <a:t>Click to edit Master title style</a:t>
            </a:r>
          </a:p>
        </p:txBody>
      </p:sp>
      <p:sp>
        <p:nvSpPr>
          <p:cNvPr id="1027" name="Rectangle 9"/>
          <p:cNvSpPr>
            <a:spLocks noGrp="1" noChangeArrowheads="1"/>
          </p:cNvSpPr>
          <p:nvPr>
            <p:ph type="body" idx="1"/>
          </p:nvPr>
        </p:nvSpPr>
        <p:spPr bwMode="auto">
          <a:xfrm>
            <a:off x="228600" y="681039"/>
            <a:ext cx="8686800" cy="34028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62C8"/>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15375" name="Rectangle 15"/>
          <p:cNvSpPr>
            <a:spLocks noGrp="1" noChangeArrowheads="1"/>
          </p:cNvSpPr>
          <p:nvPr>
            <p:ph type="ftr" sz="quarter" idx="3"/>
          </p:nvPr>
        </p:nvSpPr>
        <p:spPr bwMode="auto">
          <a:xfrm>
            <a:off x="2565401" y="4731545"/>
            <a:ext cx="4200525" cy="1309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a:defRPr sz="1400">
                <a:solidFill>
                  <a:srgbClr val="1D3E61"/>
                </a:solidFill>
              </a:defRPr>
            </a:lvl1pPr>
          </a:lstStyle>
          <a:p>
            <a:pPr defTabSz="457200" fontAlgn="base">
              <a:spcBef>
                <a:spcPct val="0"/>
              </a:spcBef>
              <a:spcAft>
                <a:spcPct val="0"/>
              </a:spcAft>
              <a:defRPr/>
            </a:pPr>
            <a:fld id="{AF429D2F-F2C8-4089-BC92-4AD68084899C}" type="slidenum">
              <a:rPr lang="en-GB">
                <a:ea typeface="ＭＳ Ｐゴシック" pitchFamily="34" charset="-128"/>
              </a:rPr>
              <a:pPr defTabSz="457200" fontAlgn="base">
                <a:spcBef>
                  <a:spcPct val="0"/>
                </a:spcBef>
                <a:spcAft>
                  <a:spcPct val="0"/>
                </a:spcAft>
                <a:defRPr/>
              </a:pPr>
              <a:t>‹#›</a:t>
            </a:fld>
            <a:endParaRPr lang="en-GB">
              <a:ea typeface="ＭＳ Ｐゴシック" pitchFamily="34" charset="-128"/>
            </a:endParaRPr>
          </a:p>
        </p:txBody>
      </p:sp>
      <p:sp>
        <p:nvSpPr>
          <p:cNvPr id="15381" name="Rectangle 21"/>
          <p:cNvSpPr>
            <a:spLocks noGrp="1" noChangeArrowheads="1"/>
          </p:cNvSpPr>
          <p:nvPr>
            <p:ph type="dt" sz="quarter" idx="2"/>
          </p:nvPr>
        </p:nvSpPr>
        <p:spPr bwMode="auto">
          <a:xfrm>
            <a:off x="1331913" y="4675585"/>
            <a:ext cx="76200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l">
              <a:defRPr sz="800"/>
            </a:lvl1pPr>
          </a:lstStyle>
          <a:p>
            <a:pPr defTabSz="457200" fontAlgn="base">
              <a:spcBef>
                <a:spcPct val="0"/>
              </a:spcBef>
              <a:spcAft>
                <a:spcPct val="0"/>
              </a:spcAft>
              <a:defRPr/>
            </a:pPr>
            <a:endParaRPr lang="en-GB">
              <a:solidFill>
                <a:srgbClr val="000000"/>
              </a:solidFill>
              <a:ea typeface="ＭＳ Ｐゴシック" pitchFamily="34" charset="-128"/>
            </a:endParaRPr>
          </a:p>
        </p:txBody>
      </p:sp>
    </p:spTree>
    <p:extLst>
      <p:ext uri="{BB962C8B-B14F-4D97-AF65-F5344CB8AC3E}">
        <p14:creationId xmlns:p14="http://schemas.microsoft.com/office/powerpoint/2010/main" val="2091050511"/>
      </p:ext>
    </p:extLst>
  </p:cSld>
  <p:clrMap bg1="lt1" tx1="dk1" bg2="lt2" tx2="dk2" accent1="accent1" accent2="accent2" accent3="accent3" accent4="accent4" accent5="accent5" accent6="accent6" hlink="hlink" folHlink="folHlink"/>
  <p:sldLayoutIdLst>
    <p:sldLayoutId id="2147483659" r:id="rId1"/>
    <p:sldLayoutId id="2147483660" r:id="rId2"/>
    <p:sldLayoutId id="2147483661" r:id="rId3"/>
  </p:sldLayoutIdLst>
  <p:txStyles>
    <p:titleStyle>
      <a:lvl1pPr algn="l" rtl="0" eaLnBrk="0" fontAlgn="base" hangingPunct="0">
        <a:spcBef>
          <a:spcPct val="0"/>
        </a:spcBef>
        <a:spcAft>
          <a:spcPct val="0"/>
        </a:spcAft>
        <a:defRPr sz="3000" b="1">
          <a:solidFill>
            <a:srgbClr val="1D3E61"/>
          </a:solidFill>
          <a:latin typeface="+mj-lt"/>
          <a:ea typeface="+mj-ea"/>
          <a:cs typeface="+mj-cs"/>
        </a:defRPr>
      </a:lvl1pPr>
      <a:lvl2pPr algn="l" rtl="0" eaLnBrk="0" fontAlgn="base" hangingPunct="0">
        <a:spcBef>
          <a:spcPct val="0"/>
        </a:spcBef>
        <a:spcAft>
          <a:spcPct val="0"/>
        </a:spcAft>
        <a:defRPr sz="3000" b="1">
          <a:solidFill>
            <a:srgbClr val="1D3E61"/>
          </a:solidFill>
          <a:latin typeface="Arial" charset="0"/>
        </a:defRPr>
      </a:lvl2pPr>
      <a:lvl3pPr algn="l" rtl="0" eaLnBrk="0" fontAlgn="base" hangingPunct="0">
        <a:spcBef>
          <a:spcPct val="0"/>
        </a:spcBef>
        <a:spcAft>
          <a:spcPct val="0"/>
        </a:spcAft>
        <a:defRPr sz="3000" b="1">
          <a:solidFill>
            <a:srgbClr val="1D3E61"/>
          </a:solidFill>
          <a:latin typeface="Arial" charset="0"/>
        </a:defRPr>
      </a:lvl3pPr>
      <a:lvl4pPr algn="l" rtl="0" eaLnBrk="0" fontAlgn="base" hangingPunct="0">
        <a:spcBef>
          <a:spcPct val="0"/>
        </a:spcBef>
        <a:spcAft>
          <a:spcPct val="0"/>
        </a:spcAft>
        <a:defRPr sz="3000" b="1">
          <a:solidFill>
            <a:srgbClr val="1D3E61"/>
          </a:solidFill>
          <a:latin typeface="Arial" charset="0"/>
        </a:defRPr>
      </a:lvl4pPr>
      <a:lvl5pPr algn="l" rtl="0" eaLnBrk="0" fontAlgn="base" hangingPunct="0">
        <a:spcBef>
          <a:spcPct val="0"/>
        </a:spcBef>
        <a:spcAft>
          <a:spcPct val="0"/>
        </a:spcAft>
        <a:defRPr sz="3000" b="1">
          <a:solidFill>
            <a:srgbClr val="1D3E61"/>
          </a:solidFill>
          <a:latin typeface="Arial" charset="0"/>
        </a:defRPr>
      </a:lvl5pPr>
      <a:lvl6pPr marL="457200" algn="ctr" rtl="0" fontAlgn="base">
        <a:spcBef>
          <a:spcPct val="0"/>
        </a:spcBef>
        <a:spcAft>
          <a:spcPct val="0"/>
        </a:spcAft>
        <a:defRPr sz="2800" b="1">
          <a:solidFill>
            <a:schemeClr val="tx1"/>
          </a:solidFill>
          <a:latin typeface="Arial" charset="0"/>
        </a:defRPr>
      </a:lvl6pPr>
      <a:lvl7pPr marL="914400" algn="ctr" rtl="0" fontAlgn="base">
        <a:spcBef>
          <a:spcPct val="0"/>
        </a:spcBef>
        <a:spcAft>
          <a:spcPct val="0"/>
        </a:spcAft>
        <a:defRPr sz="2800" b="1">
          <a:solidFill>
            <a:schemeClr val="tx1"/>
          </a:solidFill>
          <a:latin typeface="Arial" charset="0"/>
        </a:defRPr>
      </a:lvl7pPr>
      <a:lvl8pPr marL="1371600" algn="ctr" rtl="0" fontAlgn="base">
        <a:spcBef>
          <a:spcPct val="0"/>
        </a:spcBef>
        <a:spcAft>
          <a:spcPct val="0"/>
        </a:spcAft>
        <a:defRPr sz="2800" b="1">
          <a:solidFill>
            <a:schemeClr val="tx1"/>
          </a:solidFill>
          <a:latin typeface="Arial" charset="0"/>
        </a:defRPr>
      </a:lvl8pPr>
      <a:lvl9pPr marL="1828800" algn="ctr" rtl="0" fontAlgn="base">
        <a:spcBef>
          <a:spcPct val="0"/>
        </a:spcBef>
        <a:spcAft>
          <a:spcPct val="0"/>
        </a:spcAft>
        <a:defRPr sz="2800" b="1">
          <a:solidFill>
            <a:schemeClr val="tx1"/>
          </a:solidFill>
          <a:latin typeface="Arial" charset="0"/>
        </a:defRPr>
      </a:lvl9pPr>
    </p:titleStyle>
    <p:bodyStyle>
      <a:lvl1pPr marL="342900" indent="-342900" algn="l" rtl="0" eaLnBrk="0" fontAlgn="base" hangingPunct="0">
        <a:spcBef>
          <a:spcPct val="20000"/>
        </a:spcBef>
        <a:spcAft>
          <a:spcPct val="0"/>
        </a:spcAft>
        <a:buClr>
          <a:srgbClr val="0062C8"/>
        </a:buClr>
        <a:buFont typeface="Wingdings" pitchFamily="2" charset="2"/>
        <a:buChar char="§"/>
        <a:defRPr sz="2400">
          <a:solidFill>
            <a:srgbClr val="3E5AA8"/>
          </a:solidFill>
          <a:latin typeface="+mn-lt"/>
          <a:ea typeface="+mn-ea"/>
          <a:cs typeface="+mn-cs"/>
        </a:defRPr>
      </a:lvl1pPr>
      <a:lvl2pPr marL="742950" indent="-285750" algn="l" rtl="0" eaLnBrk="0" fontAlgn="base" hangingPunct="0">
        <a:spcBef>
          <a:spcPct val="20000"/>
        </a:spcBef>
        <a:spcAft>
          <a:spcPct val="0"/>
        </a:spcAft>
        <a:buClr>
          <a:srgbClr val="0062C8"/>
        </a:buClr>
        <a:buFont typeface="Wingdings" pitchFamily="2" charset="2"/>
        <a:buChar char="§"/>
        <a:defRPr sz="2000">
          <a:solidFill>
            <a:srgbClr val="3E5AA8"/>
          </a:solidFill>
          <a:latin typeface="+mn-lt"/>
        </a:defRPr>
      </a:lvl2pPr>
      <a:lvl3pPr marL="1143000" indent="-228600" algn="l" rtl="0" eaLnBrk="0" fontAlgn="base" hangingPunct="0">
        <a:spcBef>
          <a:spcPct val="20000"/>
        </a:spcBef>
        <a:spcAft>
          <a:spcPct val="0"/>
        </a:spcAft>
        <a:buClr>
          <a:srgbClr val="0062C8"/>
        </a:buClr>
        <a:buFont typeface="Wingdings" pitchFamily="2" charset="2"/>
        <a:buChar char="§"/>
        <a:defRPr>
          <a:solidFill>
            <a:srgbClr val="3E5AA8"/>
          </a:solidFill>
          <a:latin typeface="+mn-lt"/>
        </a:defRPr>
      </a:lvl3pPr>
      <a:lvl4pPr marL="1600200" indent="-228600" algn="l" rtl="0" eaLnBrk="0" fontAlgn="base" hangingPunct="0">
        <a:spcBef>
          <a:spcPct val="20000"/>
        </a:spcBef>
        <a:spcAft>
          <a:spcPct val="0"/>
        </a:spcAft>
        <a:buClr>
          <a:srgbClr val="0062C8"/>
        </a:buClr>
        <a:buFont typeface="Wingdings" pitchFamily="2" charset="2"/>
        <a:buChar char="§"/>
        <a:defRPr sz="1600">
          <a:solidFill>
            <a:srgbClr val="3E5AA8"/>
          </a:solidFill>
          <a:latin typeface="+mn-lt"/>
        </a:defRPr>
      </a:lvl4pPr>
      <a:lvl5pPr marL="2057400" indent="-228600" algn="l" rtl="0" eaLnBrk="0" fontAlgn="base" hangingPunct="0">
        <a:spcBef>
          <a:spcPct val="20000"/>
        </a:spcBef>
        <a:spcAft>
          <a:spcPct val="0"/>
        </a:spcAft>
        <a:buClr>
          <a:srgbClr val="0062C8"/>
        </a:buClr>
        <a:buFont typeface="Wingdings" pitchFamily="2" charset="2"/>
        <a:buChar char="§"/>
        <a:defRPr sz="1600">
          <a:solidFill>
            <a:srgbClr val="3E5AA8"/>
          </a:solidFill>
          <a:latin typeface="+mn-lt"/>
        </a:defRPr>
      </a:lvl5pPr>
      <a:lvl6pPr marL="25146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6pPr>
      <a:lvl7pPr marL="29718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7pPr>
      <a:lvl8pPr marL="34290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8pPr>
      <a:lvl9pPr marL="38862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2517194"/>
            <a:ext cx="7772400" cy="1102519"/>
          </a:xfrm>
        </p:spPr>
        <p:txBody>
          <a:bodyPr/>
          <a:lstStyle/>
          <a:p>
            <a:r>
              <a:rPr lang="en-GB"/>
              <a:t>December KPM Failure Updates 2020</a:t>
            </a:r>
            <a:br>
              <a:rPr lang="en-GB"/>
            </a:br>
            <a:r>
              <a:rPr lang="en-GB"/>
              <a:t>(Version 2 @ 12th Jan 2021)</a:t>
            </a:r>
          </a:p>
        </p:txBody>
      </p:sp>
    </p:spTree>
    <p:extLst>
      <p:ext uri="{BB962C8B-B14F-4D97-AF65-F5344CB8AC3E}">
        <p14:creationId xmlns:p14="http://schemas.microsoft.com/office/powerpoint/2010/main" val="41910756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99013013-05B3-4FF6-8F35-015967F3AEF8}"/>
              </a:ext>
            </a:extLst>
          </p:cNvPr>
          <p:cNvSpPr txBox="1">
            <a:spLocks/>
          </p:cNvSpPr>
          <p:nvPr/>
        </p:nvSpPr>
        <p:spPr>
          <a:xfrm>
            <a:off x="0" y="113752"/>
            <a:ext cx="8007956" cy="281009"/>
          </a:xfrm>
          <a:prstGeom prst="rect">
            <a:avLst/>
          </a:prstGeom>
        </p:spPr>
        <p:txBody>
          <a:bodyPr vert="horz" lIns="91440" tIns="45720" rIns="91440" bIns="45720" rtlCol="0" anchor="ctr">
            <a:normAutofit fontScale="92500" lnSpcReduction="10000"/>
          </a:bodyPr>
          <a:lst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a:lstStyle>
          <a:p>
            <a:pPr algn="l"/>
            <a:r>
              <a:rPr lang="en-GB" sz="1400">
                <a:latin typeface="Arial"/>
                <a:cs typeface="Arial"/>
              </a:rPr>
              <a:t>Key Performance Measures December 2020 – Right First Time Failures (Version 2)</a:t>
            </a:r>
            <a:endParaRPr lang="en-GB" sz="1400" b="0">
              <a:latin typeface="Arial"/>
              <a:cs typeface="Arial"/>
            </a:endParaRPr>
          </a:p>
        </p:txBody>
      </p:sp>
      <p:graphicFrame>
        <p:nvGraphicFramePr>
          <p:cNvPr id="4" name="Table 3">
            <a:extLst>
              <a:ext uri="{FF2B5EF4-FFF2-40B4-BE49-F238E27FC236}">
                <a16:creationId xmlns:a16="http://schemas.microsoft.com/office/drawing/2014/main" id="{C3C9FE13-7369-40E1-8BE4-FC69E45549B2}"/>
              </a:ext>
            </a:extLst>
          </p:cNvPr>
          <p:cNvGraphicFramePr>
            <a:graphicFrameLocks noGrp="1"/>
          </p:cNvGraphicFramePr>
          <p:nvPr>
            <p:extLst>
              <p:ext uri="{D42A27DB-BD31-4B8C-83A1-F6EECF244321}">
                <p14:modId xmlns:p14="http://schemas.microsoft.com/office/powerpoint/2010/main" val="3230973390"/>
              </p:ext>
            </p:extLst>
          </p:nvPr>
        </p:nvGraphicFramePr>
        <p:xfrm>
          <a:off x="104896" y="531118"/>
          <a:ext cx="8934207" cy="3906646"/>
        </p:xfrm>
        <a:graphic>
          <a:graphicData uri="http://schemas.openxmlformats.org/drawingml/2006/table">
            <a:tbl>
              <a:tblPr/>
              <a:tblGrid>
                <a:gridCol w="1062587">
                  <a:extLst>
                    <a:ext uri="{9D8B030D-6E8A-4147-A177-3AD203B41FA5}">
                      <a16:colId xmlns:a16="http://schemas.microsoft.com/office/drawing/2014/main" val="3394645606"/>
                    </a:ext>
                  </a:extLst>
                </a:gridCol>
                <a:gridCol w="750786">
                  <a:extLst>
                    <a:ext uri="{9D8B030D-6E8A-4147-A177-3AD203B41FA5}">
                      <a16:colId xmlns:a16="http://schemas.microsoft.com/office/drawing/2014/main" val="2184581636"/>
                    </a:ext>
                  </a:extLst>
                </a:gridCol>
                <a:gridCol w="1383961">
                  <a:extLst>
                    <a:ext uri="{9D8B030D-6E8A-4147-A177-3AD203B41FA5}">
                      <a16:colId xmlns:a16="http://schemas.microsoft.com/office/drawing/2014/main" val="1679732191"/>
                    </a:ext>
                  </a:extLst>
                </a:gridCol>
                <a:gridCol w="847881">
                  <a:extLst>
                    <a:ext uri="{9D8B030D-6E8A-4147-A177-3AD203B41FA5}">
                      <a16:colId xmlns:a16="http://schemas.microsoft.com/office/drawing/2014/main" val="2546139708"/>
                    </a:ext>
                  </a:extLst>
                </a:gridCol>
                <a:gridCol w="586679">
                  <a:extLst>
                    <a:ext uri="{9D8B030D-6E8A-4147-A177-3AD203B41FA5}">
                      <a16:colId xmlns:a16="http://schemas.microsoft.com/office/drawing/2014/main" val="3690510168"/>
                    </a:ext>
                  </a:extLst>
                </a:gridCol>
                <a:gridCol w="586679">
                  <a:extLst>
                    <a:ext uri="{9D8B030D-6E8A-4147-A177-3AD203B41FA5}">
                      <a16:colId xmlns:a16="http://schemas.microsoft.com/office/drawing/2014/main" val="3659254790"/>
                    </a:ext>
                  </a:extLst>
                </a:gridCol>
                <a:gridCol w="586679">
                  <a:extLst>
                    <a:ext uri="{9D8B030D-6E8A-4147-A177-3AD203B41FA5}">
                      <a16:colId xmlns:a16="http://schemas.microsoft.com/office/drawing/2014/main" val="3558887301"/>
                    </a:ext>
                  </a:extLst>
                </a:gridCol>
                <a:gridCol w="3128955">
                  <a:extLst>
                    <a:ext uri="{9D8B030D-6E8A-4147-A177-3AD203B41FA5}">
                      <a16:colId xmlns:a16="http://schemas.microsoft.com/office/drawing/2014/main" val="2247375806"/>
                    </a:ext>
                  </a:extLst>
                </a:gridCol>
              </a:tblGrid>
              <a:tr h="364741">
                <a:tc>
                  <a:txBody>
                    <a:bodyPr/>
                    <a:lstStyle/>
                    <a:p>
                      <a:pPr algn="ctr" rtl="0" fontAlgn="ctr"/>
                      <a:r>
                        <a:rPr lang="en-GB" sz="900" b="1" i="0" u="none" strike="noStrike" dirty="0">
                          <a:solidFill>
                            <a:srgbClr val="FFFFFF"/>
                          </a:solidFill>
                          <a:effectLst/>
                          <a:latin typeface="Arial" panose="020B0604020202020204" pitchFamily="34" charset="0"/>
                        </a:rPr>
                        <a:t>Journey / Process</a:t>
                      </a:r>
                    </a:p>
                  </a:txBody>
                  <a:tcPr marL="2409" marR="2409" marT="240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rtl="0" fontAlgn="ctr"/>
                      <a:r>
                        <a:rPr lang="en-GB" sz="900" b="1" i="0" u="none" strike="noStrike" dirty="0">
                          <a:solidFill>
                            <a:srgbClr val="FFFFFF"/>
                          </a:solidFill>
                          <a:effectLst/>
                          <a:latin typeface="Arial" panose="020B0604020202020204" pitchFamily="34" charset="0"/>
                        </a:rPr>
                        <a:t>Frequency</a:t>
                      </a:r>
                    </a:p>
                  </a:txBody>
                  <a:tcPr marL="2409" marR="2409" marT="240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rtl="0" fontAlgn="ctr"/>
                      <a:r>
                        <a:rPr lang="en-GB" sz="900" b="1" i="0" u="none" strike="noStrike">
                          <a:solidFill>
                            <a:srgbClr val="FFFFFF"/>
                          </a:solidFill>
                          <a:effectLst/>
                          <a:latin typeface="Arial" panose="020B0604020202020204" pitchFamily="34" charset="0"/>
                        </a:rPr>
                        <a:t>Measure Detail</a:t>
                      </a:r>
                    </a:p>
                  </a:txBody>
                  <a:tcPr marL="2409" marR="2409" marT="240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rtl="0" fontAlgn="ctr"/>
                      <a:r>
                        <a:rPr lang="en-GB" sz="900" b="1" i="0" u="none" strike="noStrike">
                          <a:solidFill>
                            <a:srgbClr val="FFFFFF"/>
                          </a:solidFill>
                          <a:effectLst/>
                          <a:latin typeface="Arial" panose="020B0604020202020204" pitchFamily="34" charset="0"/>
                        </a:rPr>
                        <a:t>Target Description</a:t>
                      </a:r>
                    </a:p>
                  </a:txBody>
                  <a:tcPr marL="2409" marR="2409" marT="240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rtl="0" fontAlgn="ctr"/>
                      <a:r>
                        <a:rPr lang="en-GB" sz="900" b="1" i="0" u="none" strike="noStrike">
                          <a:solidFill>
                            <a:srgbClr val="FFFFFF"/>
                          </a:solidFill>
                          <a:effectLst/>
                          <a:latin typeface="Arial" panose="020B0604020202020204" pitchFamily="34" charset="0"/>
                        </a:rPr>
                        <a:t>Oct-20</a:t>
                      </a:r>
                    </a:p>
                  </a:txBody>
                  <a:tcPr marL="2409" marR="2409" marT="240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rtl="0" fontAlgn="ctr"/>
                      <a:r>
                        <a:rPr lang="en-GB" sz="900" b="1" i="0" u="none" strike="noStrike">
                          <a:solidFill>
                            <a:srgbClr val="FFFFFF"/>
                          </a:solidFill>
                          <a:effectLst/>
                          <a:latin typeface="Arial" panose="020B0604020202020204" pitchFamily="34" charset="0"/>
                        </a:rPr>
                        <a:t>Nov-20</a:t>
                      </a:r>
                    </a:p>
                  </a:txBody>
                  <a:tcPr marL="2409" marR="2409" marT="240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rtl="0" fontAlgn="ctr"/>
                      <a:r>
                        <a:rPr lang="en-GB" sz="900" b="1" i="0" u="none" strike="noStrike">
                          <a:solidFill>
                            <a:srgbClr val="FFFFFF"/>
                          </a:solidFill>
                          <a:effectLst/>
                          <a:latin typeface="Arial" panose="020B0604020202020204" pitchFamily="34" charset="0"/>
                        </a:rPr>
                        <a:t>Dec-20</a:t>
                      </a:r>
                    </a:p>
                  </a:txBody>
                  <a:tcPr marL="2409" marR="2409" marT="240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rtl="0" fontAlgn="ctr"/>
                      <a:r>
                        <a:rPr lang="en-GB" sz="900" b="1" i="0" u="none" strike="noStrike">
                          <a:solidFill>
                            <a:srgbClr val="FFFFFF"/>
                          </a:solidFill>
                          <a:effectLst/>
                          <a:latin typeface="Arial" panose="020B0604020202020204" pitchFamily="34" charset="0"/>
                        </a:rPr>
                        <a:t>Comments</a:t>
                      </a:r>
                    </a:p>
                  </a:txBody>
                  <a:tcPr marL="2409" marR="2409" marT="240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extLst>
                  <a:ext uri="{0D108BD9-81ED-4DB2-BD59-A6C34878D82A}">
                    <a16:rowId xmlns:a16="http://schemas.microsoft.com/office/drawing/2014/main" val="1467609636"/>
                  </a:ext>
                </a:extLst>
              </a:tr>
              <a:tr h="786114">
                <a:tc>
                  <a:txBody>
                    <a:bodyPr/>
                    <a:lstStyle/>
                    <a:p>
                      <a:pPr algn="ctr" rtl="0" fontAlgn="ctr"/>
                      <a:r>
                        <a:rPr lang="en-GB" sz="900" b="0" i="0" u="none" strike="noStrike">
                          <a:solidFill>
                            <a:srgbClr val="000000"/>
                          </a:solidFill>
                          <a:effectLst/>
                          <a:latin typeface="Arial" panose="020B0604020202020204" pitchFamily="34" charset="0"/>
                        </a:rPr>
                        <a:t>Customer Contacts </a:t>
                      </a:r>
                    </a:p>
                  </a:txBody>
                  <a:tcPr marL="2472" marR="2472" marT="247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900" b="0" i="0" u="none" strike="noStrike">
                          <a:solidFill>
                            <a:srgbClr val="000000"/>
                          </a:solidFill>
                          <a:effectLst/>
                          <a:latin typeface="Arial" panose="020B0604020202020204" pitchFamily="34" charset="0"/>
                        </a:rPr>
                        <a:t>Monthly</a:t>
                      </a:r>
                    </a:p>
                  </a:txBody>
                  <a:tcPr marL="2472" marR="2472" marT="247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n-GB" sz="900" b="0" i="0" u="none" strike="noStrike" dirty="0">
                          <a:solidFill>
                            <a:srgbClr val="000000"/>
                          </a:solidFill>
                          <a:effectLst/>
                          <a:latin typeface="Arial" panose="020B0604020202020204" pitchFamily="34" charset="0"/>
                        </a:rPr>
                        <a:t>% of Escalations raised against total query responses</a:t>
                      </a:r>
                    </a:p>
                  </a:txBody>
                  <a:tcPr marL="2472" marR="2472" marT="247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900" b="0" i="0" u="none" strike="noStrike" dirty="0">
                          <a:solidFill>
                            <a:srgbClr val="000000"/>
                          </a:solidFill>
                          <a:effectLst/>
                          <a:latin typeface="Arial" panose="020B0604020202020204" pitchFamily="34" charset="0"/>
                        </a:rPr>
                        <a:t>Less than 5%</a:t>
                      </a:r>
                    </a:p>
                  </a:txBody>
                  <a:tcPr marL="2472" marR="2472" marT="247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900" b="0" i="0" u="none" strike="noStrike" dirty="0">
                          <a:solidFill>
                            <a:srgbClr val="000000"/>
                          </a:solidFill>
                          <a:effectLst/>
                          <a:latin typeface="Arial" panose="020B0604020202020204" pitchFamily="34" charset="0"/>
                        </a:rPr>
                        <a:t>2.36%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9FF99"/>
                    </a:solidFill>
                  </a:tcPr>
                </a:tc>
                <a:tc>
                  <a:txBody>
                    <a:bodyPr/>
                    <a:lstStyle/>
                    <a:p>
                      <a:pPr algn="ctr" rtl="0" fontAlgn="ctr"/>
                      <a:r>
                        <a:rPr lang="en-GB" sz="900" b="0" i="0" u="none" strike="noStrike" dirty="0">
                          <a:solidFill>
                            <a:srgbClr val="000000"/>
                          </a:solidFill>
                          <a:effectLst/>
                          <a:latin typeface="Arial" panose="020B0604020202020204" pitchFamily="34" charset="0"/>
                        </a:rPr>
                        <a:t>5.49%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rtl="0" fontAlgn="ctr"/>
                      <a:r>
                        <a:rPr lang="en-GB" sz="900" b="0" i="0" u="none" strike="noStrike" dirty="0">
                          <a:solidFill>
                            <a:srgbClr val="000000"/>
                          </a:solidFill>
                          <a:effectLst/>
                          <a:latin typeface="Arial" panose="020B0604020202020204" pitchFamily="34" charset="0"/>
                        </a:rPr>
                        <a:t>6.99%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marL="108000" algn="l" fontAlgn="ctr">
                        <a:spcBef>
                          <a:spcPts val="600"/>
                        </a:spcBef>
                        <a:spcAft>
                          <a:spcPts val="600"/>
                        </a:spcAft>
                      </a:pPr>
                      <a:r>
                        <a:rPr lang="en-GB" sz="900" b="0" i="0" u="none" strike="noStrike">
                          <a:solidFill>
                            <a:srgbClr val="000000"/>
                          </a:solidFill>
                          <a:effectLst/>
                          <a:latin typeface="Arial" panose="020B0604020202020204" pitchFamily="34" charset="0"/>
                        </a:rPr>
                        <a:t>27 out of 386 query resolutions issued in Dec'20 were 'reopened' back to Xoserve. Process improvements underway to enhance current system functionality to enable the distinction between a rejected query response versus a further question being posed as currently both scenarios count towards a failure in this KPM scenario. </a:t>
                      </a:r>
                    </a:p>
                  </a:txBody>
                  <a:tcPr marL="2472" marR="2472" marT="247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51766619"/>
                  </a:ext>
                </a:extLst>
              </a:tr>
              <a:tr h="1192483">
                <a:tc>
                  <a:txBody>
                    <a:bodyPr/>
                    <a:lstStyle/>
                    <a:p>
                      <a:pPr algn="ctr" rtl="0" fontAlgn="ctr"/>
                      <a:r>
                        <a:rPr lang="en-GB" sz="900" b="0" i="0" u="none" strike="noStrike">
                          <a:solidFill>
                            <a:srgbClr val="000000"/>
                          </a:solidFill>
                          <a:effectLst/>
                          <a:latin typeface="Arial" panose="020B0604020202020204" pitchFamily="34" charset="0"/>
                        </a:rPr>
                        <a:t>Customer Relationship Management</a:t>
                      </a:r>
                    </a:p>
                  </a:txBody>
                  <a:tcPr marL="2409" marR="2409" marT="240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900" b="0" i="0" u="none" strike="noStrike">
                          <a:solidFill>
                            <a:srgbClr val="000000"/>
                          </a:solidFill>
                          <a:effectLst/>
                          <a:latin typeface="Arial" panose="020B0604020202020204" pitchFamily="34" charset="0"/>
                        </a:rPr>
                        <a:t>Quarterly</a:t>
                      </a:r>
                    </a:p>
                  </a:txBody>
                  <a:tcPr marL="2409" marR="2409" marT="240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n-GB" sz="900" b="0" i="0" u="none" strike="noStrike">
                          <a:solidFill>
                            <a:srgbClr val="000000"/>
                          </a:solidFill>
                          <a:effectLst/>
                          <a:latin typeface="Arial" panose="020B0604020202020204" pitchFamily="34" charset="0"/>
                        </a:rPr>
                        <a:t>KVI relationship survey</a:t>
                      </a:r>
                    </a:p>
                  </a:txBody>
                  <a:tcPr marL="2409" marR="2409" marT="240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900" b="0" i="0" u="none" strike="noStrike">
                          <a:solidFill>
                            <a:srgbClr val="000000"/>
                          </a:solidFill>
                          <a:effectLst/>
                          <a:latin typeface="Arial" panose="020B0604020202020204" pitchFamily="34" charset="0"/>
                        </a:rPr>
                        <a:t>95% starting to trust/ trust</a:t>
                      </a:r>
                    </a:p>
                  </a:txBody>
                  <a:tcPr marL="2409" marR="2409" marT="240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900" b="0" i="0" u="none" strike="noStrike">
                          <a:solidFill>
                            <a:srgbClr val="000000"/>
                          </a:solidFill>
                          <a:effectLst/>
                          <a:latin typeface="Arial" panose="020B0604020202020204" pitchFamily="34" charset="0"/>
                        </a:rPr>
                        <a:t>Next Survey-Dec  Next Report-Jan</a:t>
                      </a:r>
                    </a:p>
                  </a:txBody>
                  <a:tcPr marL="2409" marR="2409" marT="240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rtl="0" fontAlgn="ctr"/>
                      <a:r>
                        <a:rPr lang="en-GB" sz="900" b="0" i="0" u="none" strike="noStrike">
                          <a:solidFill>
                            <a:srgbClr val="000000"/>
                          </a:solidFill>
                          <a:effectLst/>
                          <a:latin typeface="Arial" panose="020B0604020202020204" pitchFamily="34" charset="0"/>
                        </a:rPr>
                        <a:t>Next Survey-Dec  Next Report-Jan</a:t>
                      </a:r>
                    </a:p>
                  </a:txBody>
                  <a:tcPr marL="2409" marR="2409" marT="240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rtl="0" fontAlgn="ctr"/>
                      <a:r>
                        <a:rPr lang="en-GB" sz="900" b="0" i="0" u="none" strike="noStrike" dirty="0">
                          <a:solidFill>
                            <a:srgbClr val="000000"/>
                          </a:solidFill>
                          <a:effectLst/>
                          <a:latin typeface="Arial" panose="020B0604020202020204" pitchFamily="34" charset="0"/>
                        </a:rPr>
                        <a:t>91.67%</a:t>
                      </a:r>
                    </a:p>
                  </a:txBody>
                  <a:tcPr marL="2409" marR="2409" marT="240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marL="108000" algn="l" defTabSz="914400" rtl="0" eaLnBrk="1" fontAlgn="ctr" latinLnBrk="0" hangingPunct="1">
                        <a:spcBef>
                          <a:spcPts val="600"/>
                        </a:spcBef>
                        <a:spcAft>
                          <a:spcPts val="600"/>
                        </a:spcAft>
                      </a:pPr>
                      <a:r>
                        <a:rPr lang="en-GB" sz="900" b="0" i="0" u="none" strike="noStrike" kern="1200" dirty="0">
                          <a:solidFill>
                            <a:srgbClr val="000000"/>
                          </a:solidFill>
                          <a:effectLst/>
                          <a:latin typeface="Arial" panose="020B0604020202020204" pitchFamily="34" charset="0"/>
                          <a:ea typeface="+mn-ea"/>
                          <a:cs typeface="+mn-cs"/>
                        </a:rPr>
                        <a:t>Highest scores since we started measuring Trust, with all 3 categories performing above 90% for the first time. There have been improvements to the customer contact and query management experience, more frequent customer engagement and Xoserve's Customer Centric approach has resulted in customer trust rising from 70.5% in Dec 2019 to 91.67% in Dec 2020. Improvements to RFT and  access to self-serve process guidance are the things that customers have said we need to improve on.</a:t>
                      </a:r>
                    </a:p>
                  </a:txBody>
                  <a:tcPr marL="2409" marR="2409" marT="240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72824176"/>
                  </a:ext>
                </a:extLst>
              </a:tr>
              <a:tr h="770605">
                <a:tc>
                  <a:txBody>
                    <a:bodyPr/>
                    <a:lstStyle/>
                    <a:p>
                      <a:pPr algn="ctr" rtl="0" fontAlgn="ctr"/>
                      <a:r>
                        <a:rPr lang="en-GB" sz="900" b="0" i="0" u="none" strike="noStrike">
                          <a:solidFill>
                            <a:srgbClr val="000000"/>
                          </a:solidFill>
                          <a:effectLst/>
                          <a:latin typeface="Arial" panose="020B0604020202020204" pitchFamily="34" charset="0"/>
                        </a:rPr>
                        <a:t>Monthly AQ processes</a:t>
                      </a:r>
                    </a:p>
                  </a:txBody>
                  <a:tcPr marL="2472" marR="2472" marT="247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900" b="0" i="0" u="none" strike="noStrike">
                          <a:solidFill>
                            <a:srgbClr val="000000"/>
                          </a:solidFill>
                          <a:effectLst/>
                          <a:latin typeface="Arial" panose="020B0604020202020204" pitchFamily="34" charset="0"/>
                        </a:rPr>
                        <a:t>Monthly</a:t>
                      </a:r>
                    </a:p>
                  </a:txBody>
                  <a:tcPr marL="2472" marR="2472" marT="247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n-GB" sz="900" b="0" i="0" u="none" strike="noStrike">
                          <a:solidFill>
                            <a:srgbClr val="000000"/>
                          </a:solidFill>
                          <a:effectLst/>
                          <a:latin typeface="Arial" panose="020B0604020202020204" pitchFamily="34" charset="0"/>
                        </a:rPr>
                        <a:t>% of AQs processed successfully</a:t>
                      </a:r>
                    </a:p>
                  </a:txBody>
                  <a:tcPr marL="2472" marR="2472" marT="247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900" b="0" i="0" u="none" strike="noStrike">
                          <a:solidFill>
                            <a:srgbClr val="000000"/>
                          </a:solidFill>
                          <a:effectLst/>
                          <a:latin typeface="Arial" panose="020B0604020202020204" pitchFamily="34" charset="0"/>
                        </a:rPr>
                        <a:t>100%</a:t>
                      </a:r>
                    </a:p>
                  </a:txBody>
                  <a:tcPr marL="2472" marR="2472" marT="247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900" b="0" i="0" u="none" strike="noStrike" dirty="0">
                          <a:solidFill>
                            <a:srgbClr val="000000"/>
                          </a:solidFill>
                          <a:effectLst/>
                          <a:latin typeface="Arial" panose="020B0604020202020204" pitchFamily="34" charset="0"/>
                        </a:rPr>
                        <a:t>99.98%</a:t>
                      </a:r>
                    </a:p>
                  </a:txBody>
                  <a:tcPr marL="2472" marR="2472" marT="247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rtl="0" fontAlgn="ctr"/>
                      <a:r>
                        <a:rPr lang="en-GB" sz="900" b="0" i="0" u="none" strike="noStrike">
                          <a:solidFill>
                            <a:srgbClr val="000000"/>
                          </a:solidFill>
                          <a:effectLst/>
                          <a:latin typeface="Arial" panose="020B0604020202020204" pitchFamily="34" charset="0"/>
                        </a:rPr>
                        <a:t>99.96%</a:t>
                      </a:r>
                    </a:p>
                  </a:txBody>
                  <a:tcPr marL="2472" marR="2472" marT="247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rtl="0" fontAlgn="ctr"/>
                      <a:r>
                        <a:rPr lang="en-GB" sz="900" b="0" i="0" u="none" strike="noStrike" dirty="0">
                          <a:solidFill>
                            <a:srgbClr val="000000"/>
                          </a:solidFill>
                          <a:effectLst/>
                          <a:latin typeface="Arial" panose="020B0604020202020204" pitchFamily="34" charset="0"/>
                        </a:rPr>
                        <a:t>99.84%</a:t>
                      </a:r>
                    </a:p>
                  </a:txBody>
                  <a:tcPr marL="2472" marR="2472" marT="247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marL="108000" algn="l" defTabSz="914400" rtl="0" eaLnBrk="1" fontAlgn="ctr" latinLnBrk="0" hangingPunct="1">
                        <a:spcBef>
                          <a:spcPts val="600"/>
                        </a:spcBef>
                        <a:spcAft>
                          <a:spcPts val="600"/>
                        </a:spcAft>
                      </a:pPr>
                      <a:r>
                        <a:rPr lang="en-GB" sz="900" b="0" i="0" u="none" strike="noStrike" kern="1200" dirty="0">
                          <a:solidFill>
                            <a:srgbClr val="000000"/>
                          </a:solidFill>
                          <a:effectLst/>
                          <a:latin typeface="Arial" panose="020B0604020202020204" pitchFamily="34" charset="0"/>
                          <a:ea typeface="+mn-ea"/>
                          <a:cs typeface="+mn-cs"/>
                        </a:rPr>
                        <a:t>Performance is below 100% as a small number of exceptions were created during this process. Those exceptions either pause the process or require manual rework, but as further intervention is required to complete the transaction, that transaction is not 'Right First Time'.</a:t>
                      </a:r>
                    </a:p>
                  </a:txBody>
                  <a:tcPr marL="2472" marR="2472" marT="247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2685251"/>
                  </a:ext>
                </a:extLst>
              </a:tr>
              <a:tr h="709019">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900" b="0" i="0" u="none" strike="noStrike">
                          <a:solidFill>
                            <a:srgbClr val="000000"/>
                          </a:solidFill>
                          <a:effectLst/>
                          <a:latin typeface="Arial" panose="020B0604020202020204" pitchFamily="34" charset="0"/>
                        </a:rPr>
                        <a:t>Monthly AQ processes</a:t>
                      </a:r>
                    </a:p>
                  </a:txBody>
                  <a:tcPr marL="2472" marR="2472" marT="247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900" b="0" i="0" u="none" strike="noStrike">
                          <a:solidFill>
                            <a:srgbClr val="000000"/>
                          </a:solidFill>
                          <a:effectLst/>
                          <a:latin typeface="Arial" panose="020B0604020202020204" pitchFamily="34" charset="0"/>
                        </a:rPr>
                        <a:t>Monthly</a:t>
                      </a:r>
                    </a:p>
                  </a:txBody>
                  <a:tcPr marL="2472" marR="2472" marT="247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n-GB" sz="900" b="0" i="0" u="none" strike="noStrike">
                          <a:solidFill>
                            <a:srgbClr val="000000"/>
                          </a:solidFill>
                          <a:effectLst/>
                          <a:latin typeface="Arial" panose="020B0604020202020204" pitchFamily="34" charset="0"/>
                        </a:rPr>
                        <a:t>% of AQs at risk/ have defects</a:t>
                      </a:r>
                    </a:p>
                  </a:txBody>
                  <a:tcPr marL="2472" marR="2472" marT="247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900" b="0" i="0" u="none" strike="noStrike">
                          <a:solidFill>
                            <a:srgbClr val="000000"/>
                          </a:solidFill>
                          <a:effectLst/>
                          <a:latin typeface="Arial" panose="020B0604020202020204" pitchFamily="34" charset="0"/>
                        </a:rPr>
                        <a:t>0.75%</a:t>
                      </a:r>
                    </a:p>
                  </a:txBody>
                  <a:tcPr marL="2472" marR="2472" marT="247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900" b="0" i="0" u="none" strike="noStrike" dirty="0">
                          <a:solidFill>
                            <a:srgbClr val="000000"/>
                          </a:solidFill>
                          <a:effectLst/>
                          <a:latin typeface="Arial" panose="020B0604020202020204" pitchFamily="34" charset="0"/>
                        </a:rPr>
                        <a:t>1.34%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rtl="0" fontAlgn="ctr"/>
                      <a:r>
                        <a:rPr lang="en-GB" sz="900" b="0" i="0" u="none" strike="noStrike">
                          <a:solidFill>
                            <a:srgbClr val="000000"/>
                          </a:solidFill>
                          <a:effectLst/>
                          <a:latin typeface="Arial" panose="020B0604020202020204" pitchFamily="34" charset="0"/>
                        </a:rPr>
                        <a:t>2.04%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rtl="0" fontAlgn="ctr"/>
                      <a:r>
                        <a:rPr lang="en-GB" sz="900" b="0" i="0" u="none" strike="noStrike">
                          <a:solidFill>
                            <a:srgbClr val="000000"/>
                          </a:solidFill>
                          <a:effectLst/>
                          <a:latin typeface="Arial" panose="020B0604020202020204" pitchFamily="34" charset="0"/>
                        </a:rPr>
                        <a:t>1.69%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marL="108000" algn="l" defTabSz="914400" rtl="0" eaLnBrk="1" fontAlgn="ctr" latinLnBrk="0" hangingPunct="1">
                        <a:spcBef>
                          <a:spcPts val="600"/>
                        </a:spcBef>
                        <a:spcAft>
                          <a:spcPts val="600"/>
                        </a:spcAft>
                      </a:pPr>
                      <a:r>
                        <a:rPr lang="en-GB" sz="900" b="0" i="0" u="none" strike="noStrike" kern="1200" dirty="0">
                          <a:solidFill>
                            <a:srgbClr val="000000"/>
                          </a:solidFill>
                          <a:effectLst/>
                          <a:latin typeface="Arial" panose="020B0604020202020204" pitchFamily="34" charset="0"/>
                          <a:ea typeface="+mn-ea"/>
                          <a:cs typeface="+mn-cs"/>
                        </a:rPr>
                        <a:t>1.69% of LDZ AQ is currently known to be at risk due to defects. 0.23% of MPRNs are known to be currently impacted by an AQ related defect. Data based on AQs Calculated up to the end of December 2020, Effective from 01/01/2021.</a:t>
                      </a:r>
                    </a:p>
                  </a:txBody>
                  <a:tcPr marL="2472" marR="2472" marT="247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78683222"/>
                  </a:ext>
                </a:extLst>
              </a:tr>
            </a:tbl>
          </a:graphicData>
        </a:graphic>
      </p:graphicFrame>
    </p:spTree>
    <p:extLst>
      <p:ext uri="{BB962C8B-B14F-4D97-AF65-F5344CB8AC3E}">
        <p14:creationId xmlns:p14="http://schemas.microsoft.com/office/powerpoint/2010/main" val="10929132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D555ABEF-93FF-4679-B4BC-19943D3ABD89}"/>
              </a:ext>
            </a:extLst>
          </p:cNvPr>
          <p:cNvGraphicFramePr>
            <a:graphicFrameLocks noGrp="1"/>
          </p:cNvGraphicFramePr>
          <p:nvPr>
            <p:extLst>
              <p:ext uri="{D42A27DB-BD31-4B8C-83A1-F6EECF244321}">
                <p14:modId xmlns:p14="http://schemas.microsoft.com/office/powerpoint/2010/main" val="373307913"/>
              </p:ext>
            </p:extLst>
          </p:nvPr>
        </p:nvGraphicFramePr>
        <p:xfrm>
          <a:off x="80683" y="678630"/>
          <a:ext cx="8991970" cy="2444549"/>
        </p:xfrm>
        <a:graphic>
          <a:graphicData uri="http://schemas.openxmlformats.org/drawingml/2006/table">
            <a:tbl>
              <a:tblPr/>
              <a:tblGrid>
                <a:gridCol w="1180662">
                  <a:extLst>
                    <a:ext uri="{9D8B030D-6E8A-4147-A177-3AD203B41FA5}">
                      <a16:colId xmlns:a16="http://schemas.microsoft.com/office/drawing/2014/main" val="295476229"/>
                    </a:ext>
                  </a:extLst>
                </a:gridCol>
                <a:gridCol w="680228">
                  <a:extLst>
                    <a:ext uri="{9D8B030D-6E8A-4147-A177-3AD203B41FA5}">
                      <a16:colId xmlns:a16="http://schemas.microsoft.com/office/drawing/2014/main" val="4079281943"/>
                    </a:ext>
                  </a:extLst>
                </a:gridCol>
                <a:gridCol w="1348308">
                  <a:extLst>
                    <a:ext uri="{9D8B030D-6E8A-4147-A177-3AD203B41FA5}">
                      <a16:colId xmlns:a16="http://schemas.microsoft.com/office/drawing/2014/main" val="2442575256"/>
                    </a:ext>
                  </a:extLst>
                </a:gridCol>
                <a:gridCol w="820270">
                  <a:extLst>
                    <a:ext uri="{9D8B030D-6E8A-4147-A177-3AD203B41FA5}">
                      <a16:colId xmlns:a16="http://schemas.microsoft.com/office/drawing/2014/main" val="2308149872"/>
                    </a:ext>
                  </a:extLst>
                </a:gridCol>
                <a:gridCol w="605118">
                  <a:extLst>
                    <a:ext uri="{9D8B030D-6E8A-4147-A177-3AD203B41FA5}">
                      <a16:colId xmlns:a16="http://schemas.microsoft.com/office/drawing/2014/main" val="2119801147"/>
                    </a:ext>
                  </a:extLst>
                </a:gridCol>
                <a:gridCol w="605117">
                  <a:extLst>
                    <a:ext uri="{9D8B030D-6E8A-4147-A177-3AD203B41FA5}">
                      <a16:colId xmlns:a16="http://schemas.microsoft.com/office/drawing/2014/main" val="1916705201"/>
                    </a:ext>
                  </a:extLst>
                </a:gridCol>
                <a:gridCol w="591671">
                  <a:extLst>
                    <a:ext uri="{9D8B030D-6E8A-4147-A177-3AD203B41FA5}">
                      <a16:colId xmlns:a16="http://schemas.microsoft.com/office/drawing/2014/main" val="1724511285"/>
                    </a:ext>
                  </a:extLst>
                </a:gridCol>
                <a:gridCol w="3160596">
                  <a:extLst>
                    <a:ext uri="{9D8B030D-6E8A-4147-A177-3AD203B41FA5}">
                      <a16:colId xmlns:a16="http://schemas.microsoft.com/office/drawing/2014/main" val="2644064491"/>
                    </a:ext>
                  </a:extLst>
                </a:gridCol>
              </a:tblGrid>
              <a:tr h="421469">
                <a:tc>
                  <a:txBody>
                    <a:bodyPr/>
                    <a:lstStyle/>
                    <a:p>
                      <a:pPr algn="ctr" rtl="0" fontAlgn="ctr"/>
                      <a:r>
                        <a:rPr lang="en-GB" sz="900" b="1" i="0" u="none" strike="noStrike" dirty="0">
                          <a:solidFill>
                            <a:srgbClr val="FFFFFF"/>
                          </a:solidFill>
                          <a:effectLst/>
                          <a:latin typeface="Arial" panose="020B0604020202020204" pitchFamily="34" charset="0"/>
                        </a:rPr>
                        <a:t>Journey / Process</a:t>
                      </a:r>
                    </a:p>
                  </a:txBody>
                  <a:tcPr marL="2770" marR="2770" marT="27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rtl="0" fontAlgn="ctr"/>
                      <a:r>
                        <a:rPr lang="en-GB" sz="900" b="1" i="0" u="none" strike="noStrike" dirty="0">
                          <a:solidFill>
                            <a:srgbClr val="FFFFFF"/>
                          </a:solidFill>
                          <a:effectLst/>
                          <a:latin typeface="Arial" panose="020B0604020202020204" pitchFamily="34" charset="0"/>
                        </a:rPr>
                        <a:t>Frequency</a:t>
                      </a:r>
                    </a:p>
                  </a:txBody>
                  <a:tcPr marL="2770" marR="2770" marT="27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rtl="0" fontAlgn="ctr"/>
                      <a:r>
                        <a:rPr lang="en-GB" sz="900" b="1" i="0" u="none" strike="noStrike" dirty="0">
                          <a:solidFill>
                            <a:srgbClr val="FFFFFF"/>
                          </a:solidFill>
                          <a:effectLst/>
                          <a:latin typeface="Arial" panose="020B0604020202020204" pitchFamily="34" charset="0"/>
                        </a:rPr>
                        <a:t>Measure Detail</a:t>
                      </a:r>
                    </a:p>
                  </a:txBody>
                  <a:tcPr marL="2770" marR="2770" marT="27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rtl="0" fontAlgn="ctr"/>
                      <a:r>
                        <a:rPr lang="en-GB" sz="900" b="1" i="0" u="none" strike="noStrike">
                          <a:solidFill>
                            <a:srgbClr val="FFFFFF"/>
                          </a:solidFill>
                          <a:effectLst/>
                          <a:latin typeface="Arial" panose="020B0604020202020204" pitchFamily="34" charset="0"/>
                        </a:rPr>
                        <a:t>Target Description</a:t>
                      </a:r>
                    </a:p>
                  </a:txBody>
                  <a:tcPr marL="2770" marR="2770" marT="27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rtl="0" fontAlgn="ctr"/>
                      <a:r>
                        <a:rPr lang="en-GB" sz="900" b="1" i="0" u="none" strike="noStrike">
                          <a:solidFill>
                            <a:srgbClr val="FFFFFF"/>
                          </a:solidFill>
                          <a:effectLst/>
                          <a:latin typeface="Arial" panose="020B0604020202020204" pitchFamily="34" charset="0"/>
                        </a:rPr>
                        <a:t>Oct-20</a:t>
                      </a:r>
                    </a:p>
                  </a:txBody>
                  <a:tcPr marL="2770" marR="2770" marT="27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rtl="0" fontAlgn="ctr"/>
                      <a:r>
                        <a:rPr lang="en-GB" sz="900" b="1" i="0" u="none" strike="noStrike">
                          <a:solidFill>
                            <a:srgbClr val="FFFFFF"/>
                          </a:solidFill>
                          <a:effectLst/>
                          <a:latin typeface="Arial" panose="020B0604020202020204" pitchFamily="34" charset="0"/>
                        </a:rPr>
                        <a:t>Nov-20</a:t>
                      </a:r>
                    </a:p>
                  </a:txBody>
                  <a:tcPr marL="2770" marR="2770" marT="27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rtl="0" fontAlgn="ctr"/>
                      <a:r>
                        <a:rPr lang="en-GB" sz="900" b="1" i="0" u="none" strike="noStrike">
                          <a:solidFill>
                            <a:srgbClr val="FFFFFF"/>
                          </a:solidFill>
                          <a:effectLst/>
                          <a:latin typeface="Arial" panose="020B0604020202020204" pitchFamily="34" charset="0"/>
                        </a:rPr>
                        <a:t>Dec-20</a:t>
                      </a:r>
                    </a:p>
                  </a:txBody>
                  <a:tcPr marL="2770" marR="2770" marT="27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rtl="0" fontAlgn="ctr"/>
                      <a:r>
                        <a:rPr lang="en-GB" sz="900" b="1" i="0" u="none" strike="noStrike">
                          <a:solidFill>
                            <a:srgbClr val="FFFFFF"/>
                          </a:solidFill>
                          <a:effectLst/>
                          <a:latin typeface="Arial" panose="020B0604020202020204" pitchFamily="34" charset="0"/>
                        </a:rPr>
                        <a:t>Comments</a:t>
                      </a:r>
                    </a:p>
                  </a:txBody>
                  <a:tcPr marL="2770" marR="2770" marT="27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extLst>
                  <a:ext uri="{0D108BD9-81ED-4DB2-BD59-A6C34878D82A}">
                    <a16:rowId xmlns:a16="http://schemas.microsoft.com/office/drawing/2014/main" val="3120136105"/>
                  </a:ext>
                </a:extLst>
              </a:tr>
              <a:tr h="923030">
                <a:tc>
                  <a:txBody>
                    <a:bodyPr/>
                    <a:lstStyle/>
                    <a:p>
                      <a:pPr algn="ctr" rtl="0" fontAlgn="ctr"/>
                      <a:r>
                        <a:rPr lang="en-GB" sz="900" b="0" i="0" u="none" strike="noStrike">
                          <a:solidFill>
                            <a:srgbClr val="000000"/>
                          </a:solidFill>
                          <a:effectLst/>
                          <a:latin typeface="Arial" panose="020B0604020202020204" pitchFamily="34" charset="0"/>
                        </a:rPr>
                        <a:t>Energy Balancing (Credit Risk Management)</a:t>
                      </a:r>
                    </a:p>
                  </a:txBody>
                  <a:tcPr marL="2770" marR="2770" marT="27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GB" sz="900" b="0" i="0" u="none" strike="noStrike" dirty="0">
                          <a:solidFill>
                            <a:srgbClr val="000000"/>
                          </a:solidFill>
                          <a:effectLst/>
                          <a:latin typeface="Arial" panose="020B0604020202020204" pitchFamily="34" charset="0"/>
                        </a:rPr>
                        <a:t>Monthly</a:t>
                      </a:r>
                    </a:p>
                  </a:txBody>
                  <a:tcPr marL="2770" marR="2770" marT="27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ctr"/>
                      <a:r>
                        <a:rPr lang="en-GB" sz="900" b="0" i="0" u="none" strike="noStrike" dirty="0">
                          <a:solidFill>
                            <a:srgbClr val="000000"/>
                          </a:solidFill>
                          <a:effectLst/>
                          <a:latin typeface="Arial" panose="020B0604020202020204" pitchFamily="34" charset="0"/>
                        </a:rPr>
                        <a:t>% of revenue collected by due date</a:t>
                      </a:r>
                    </a:p>
                  </a:txBody>
                  <a:tcPr marL="2770" marR="2770" marT="27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GB" sz="900" b="0" i="0" u="none" strike="noStrike" dirty="0">
                          <a:solidFill>
                            <a:srgbClr val="000000"/>
                          </a:solidFill>
                          <a:effectLst/>
                          <a:latin typeface="Arial" panose="020B0604020202020204" pitchFamily="34" charset="0"/>
                        </a:rPr>
                        <a:t>98%</a:t>
                      </a:r>
                    </a:p>
                  </a:txBody>
                  <a:tcPr marL="2770" marR="2770" marT="27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900" b="0" i="0" u="none" strike="noStrike" dirty="0">
                          <a:solidFill>
                            <a:srgbClr val="000000"/>
                          </a:solidFill>
                          <a:effectLst/>
                          <a:latin typeface="Arial" panose="020B0604020202020204" pitchFamily="34" charset="0"/>
                        </a:rPr>
                        <a:t>99.72%</a:t>
                      </a:r>
                    </a:p>
                  </a:txBody>
                  <a:tcPr marL="2770" marR="2770" marT="27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EFFC1"/>
                    </a:solidFill>
                  </a:tcPr>
                </a:tc>
                <a:tc>
                  <a:txBody>
                    <a:bodyPr/>
                    <a:lstStyle/>
                    <a:p>
                      <a:pPr algn="ctr" rtl="0" fontAlgn="ctr"/>
                      <a:r>
                        <a:rPr lang="en-GB" sz="900" b="0" i="0" u="none" strike="noStrike" dirty="0">
                          <a:solidFill>
                            <a:srgbClr val="000000"/>
                          </a:solidFill>
                          <a:effectLst/>
                          <a:latin typeface="Arial" panose="020B0604020202020204" pitchFamily="34" charset="0"/>
                        </a:rPr>
                        <a:t>99.92%</a:t>
                      </a:r>
                    </a:p>
                  </a:txBody>
                  <a:tcPr marL="2770" marR="2770" marT="27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EFFC1"/>
                    </a:solidFill>
                  </a:tcPr>
                </a:tc>
                <a:tc>
                  <a:txBody>
                    <a:bodyPr/>
                    <a:lstStyle/>
                    <a:p>
                      <a:pPr algn="ctr" rtl="0" fontAlgn="ctr"/>
                      <a:r>
                        <a:rPr lang="en-GB" sz="900" b="0" i="0" u="none" strike="noStrike" dirty="0">
                          <a:solidFill>
                            <a:srgbClr val="000000"/>
                          </a:solidFill>
                          <a:effectLst/>
                          <a:latin typeface="Arial" panose="020B0604020202020204" pitchFamily="34" charset="0"/>
                        </a:rPr>
                        <a:t>96.64%</a:t>
                      </a:r>
                    </a:p>
                  </a:txBody>
                  <a:tcPr marL="2770" marR="2770" marT="27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l" fontAlgn="ctr"/>
                      <a:r>
                        <a:rPr lang="en-GB" sz="900" b="0" i="0" u="none" strike="noStrike" dirty="0">
                          <a:solidFill>
                            <a:srgbClr val="000000"/>
                          </a:solidFill>
                          <a:effectLst/>
                          <a:latin typeface="Arial" panose="020B0604020202020204" pitchFamily="34" charset="0"/>
                        </a:rPr>
                        <a:t>11 customers were issued with Failure to Pay Notices this reporting month with one of them being for a high value invoice which was not paid on the payment due date. This had a significant impact on the performance this month making it unusually lower. This customer explained they used a new payment system to pay all of their invoices and this particular invoice to Xoserve was missed. All payments were settled in full the next business day.</a:t>
                      </a:r>
                    </a:p>
                  </a:txBody>
                  <a:tcPr marL="2770" marR="2770" marT="27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59430440"/>
                  </a:ext>
                </a:extLst>
              </a:tr>
              <a:tr h="923030">
                <a:tc>
                  <a:txBody>
                    <a:bodyPr/>
                    <a:lstStyle/>
                    <a:p>
                      <a:pPr algn="ctr" rtl="0" fontAlgn="ctr"/>
                      <a:r>
                        <a:rPr lang="en-GB" sz="900" b="0" i="0" u="none" strike="noStrike" dirty="0">
                          <a:solidFill>
                            <a:srgbClr val="000000"/>
                          </a:solidFill>
                          <a:effectLst/>
                          <a:latin typeface="Arial" panose="020B0604020202020204" pitchFamily="34" charset="0"/>
                        </a:rPr>
                        <a:t>Invoicing customers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GB" sz="900" b="0" i="0" u="none" strike="noStrike" dirty="0">
                          <a:solidFill>
                            <a:srgbClr val="000000"/>
                          </a:solidFill>
                          <a:effectLst/>
                          <a:latin typeface="Arial" panose="020B0604020202020204" pitchFamily="34" charset="0"/>
                        </a:rPr>
                        <a:t>Monthly</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ctr"/>
                      <a:r>
                        <a:rPr lang="en-GB" sz="900" b="0" i="0" u="none" strike="noStrike" dirty="0">
                          <a:solidFill>
                            <a:srgbClr val="000000"/>
                          </a:solidFill>
                          <a:effectLst/>
                          <a:latin typeface="Arial" panose="020B0604020202020204" pitchFamily="34" charset="0"/>
                        </a:rPr>
                        <a:t>% of exceptions resolved within 2 invoice cycles of creation date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GB" sz="900" b="0" i="0" u="none" strike="noStrike" dirty="0">
                          <a:solidFill>
                            <a:srgbClr val="000000"/>
                          </a:solidFill>
                          <a:effectLst/>
                          <a:latin typeface="Arial" panose="020B0604020202020204" pitchFamily="34" charset="0"/>
                        </a:rPr>
                        <a:t>100%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900" b="0" i="0" u="none" strike="noStrike" dirty="0">
                          <a:solidFill>
                            <a:srgbClr val="000000"/>
                          </a:solidFill>
                          <a:effectLst/>
                          <a:latin typeface="Arial" panose="020B0604020202020204" pitchFamily="34" charset="0"/>
                        </a:rPr>
                        <a:t>97.41%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rtl="0" fontAlgn="ctr"/>
                      <a:r>
                        <a:rPr lang="en-GB" sz="900" b="0" i="0" u="none" strike="noStrike" dirty="0">
                          <a:solidFill>
                            <a:srgbClr val="000000"/>
                          </a:solidFill>
                          <a:effectLst/>
                          <a:latin typeface="Arial" panose="020B0604020202020204" pitchFamily="34" charset="0"/>
                        </a:rPr>
                        <a:t>94.37%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rtl="0" fontAlgn="ctr"/>
                      <a:r>
                        <a:rPr lang="en-GB" sz="900" b="0" i="0" u="none" strike="noStrike" dirty="0">
                          <a:solidFill>
                            <a:srgbClr val="000000"/>
                          </a:solidFill>
                          <a:effectLst/>
                          <a:latin typeface="Arial" panose="020B0604020202020204" pitchFamily="34" charset="0"/>
                        </a:rPr>
                        <a:t>98.50%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l" fontAlgn="ctr"/>
                      <a:r>
                        <a:rPr lang="en-GB" sz="900" b="0" i="0" u="none" strike="noStrike" dirty="0">
                          <a:solidFill>
                            <a:srgbClr val="000000"/>
                          </a:solidFill>
                          <a:effectLst/>
                          <a:latin typeface="Arial" panose="020B0604020202020204" pitchFamily="34" charset="0"/>
                        </a:rPr>
                        <a:t>112,425 exceptions created - 110,739 exceptions closed</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0054897"/>
                  </a:ext>
                </a:extLst>
              </a:tr>
            </a:tbl>
          </a:graphicData>
        </a:graphic>
      </p:graphicFrame>
      <p:sp>
        <p:nvSpPr>
          <p:cNvPr id="6" name="Title 1">
            <a:extLst>
              <a:ext uri="{FF2B5EF4-FFF2-40B4-BE49-F238E27FC236}">
                <a16:creationId xmlns:a16="http://schemas.microsoft.com/office/drawing/2014/main" id="{C713021C-B6F0-41B9-8623-610B6793CCDE}"/>
              </a:ext>
            </a:extLst>
          </p:cNvPr>
          <p:cNvSpPr txBox="1">
            <a:spLocks/>
          </p:cNvSpPr>
          <p:nvPr/>
        </p:nvSpPr>
        <p:spPr>
          <a:xfrm>
            <a:off x="71347" y="205115"/>
            <a:ext cx="8007956" cy="281009"/>
          </a:xfrm>
          <a:prstGeom prst="rect">
            <a:avLst/>
          </a:prstGeom>
        </p:spPr>
        <p:txBody>
          <a:bodyPr vert="horz" lIns="91440" tIns="45720" rIns="91440" bIns="45720" rtlCol="0" anchor="ctr">
            <a:normAutofit fontScale="92500" lnSpcReduction="10000"/>
          </a:bodyPr>
          <a:lst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a:lstStyle>
          <a:p>
            <a:pPr algn="l"/>
            <a:r>
              <a:rPr lang="en-GB" sz="1400">
                <a:latin typeface="Arial"/>
                <a:cs typeface="Arial"/>
              </a:rPr>
              <a:t>Key Performance Measures December 2020 – Cycle Time Failures (Version 2)</a:t>
            </a:r>
            <a:endParaRPr lang="en-GB" sz="1400" b="0">
              <a:latin typeface="Arial"/>
              <a:cs typeface="Arial"/>
            </a:endParaRPr>
          </a:p>
        </p:txBody>
      </p:sp>
    </p:spTree>
    <p:extLst>
      <p:ext uri="{BB962C8B-B14F-4D97-AF65-F5344CB8AC3E}">
        <p14:creationId xmlns:p14="http://schemas.microsoft.com/office/powerpoint/2010/main" val="17776752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2517194"/>
            <a:ext cx="7772400" cy="1102519"/>
          </a:xfrm>
        </p:spPr>
        <p:txBody>
          <a:bodyPr/>
          <a:lstStyle/>
          <a:p>
            <a:r>
              <a:rPr lang="en-GB"/>
              <a:t>December Overall KPM Update 2020</a:t>
            </a:r>
            <a:br>
              <a:rPr lang="en-GB"/>
            </a:br>
            <a:r>
              <a:rPr lang="en-GB"/>
              <a:t>(Version 2 @ 12th Jan 2021)</a:t>
            </a:r>
          </a:p>
        </p:txBody>
      </p:sp>
    </p:spTree>
    <p:extLst>
      <p:ext uri="{BB962C8B-B14F-4D97-AF65-F5344CB8AC3E}">
        <p14:creationId xmlns:p14="http://schemas.microsoft.com/office/powerpoint/2010/main" val="40535441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99013013-05B3-4FF6-8F35-015967F3AEF8}"/>
              </a:ext>
            </a:extLst>
          </p:cNvPr>
          <p:cNvSpPr txBox="1">
            <a:spLocks/>
          </p:cNvSpPr>
          <p:nvPr/>
        </p:nvSpPr>
        <p:spPr>
          <a:xfrm>
            <a:off x="0" y="113752"/>
            <a:ext cx="8007956" cy="281009"/>
          </a:xfrm>
          <a:prstGeom prst="rect">
            <a:avLst/>
          </a:prstGeom>
        </p:spPr>
        <p:txBody>
          <a:bodyPr vert="horz" lIns="91440" tIns="45720" rIns="91440" bIns="45720" rtlCol="0" anchor="ctr">
            <a:normAutofit fontScale="92500" lnSpcReduction="10000"/>
          </a:bodyPr>
          <a:lst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a:lstStyle>
          <a:p>
            <a:pPr algn="l"/>
            <a:r>
              <a:rPr lang="en-GB" sz="1400">
                <a:latin typeface="Arial"/>
                <a:cs typeface="Arial"/>
              </a:rPr>
              <a:t>Key Performance Measures December 2020 – Right First Time / Quality (Version 2)</a:t>
            </a:r>
            <a:endParaRPr lang="en-GB" sz="1400" b="0">
              <a:latin typeface="Arial"/>
              <a:cs typeface="Arial"/>
            </a:endParaRPr>
          </a:p>
        </p:txBody>
      </p:sp>
      <p:graphicFrame>
        <p:nvGraphicFramePr>
          <p:cNvPr id="2" name="Table 1">
            <a:extLst>
              <a:ext uri="{FF2B5EF4-FFF2-40B4-BE49-F238E27FC236}">
                <a16:creationId xmlns:a16="http://schemas.microsoft.com/office/drawing/2014/main" id="{3B1ADE46-C6DF-4FF3-BD0B-C8088E21BC10}"/>
              </a:ext>
            </a:extLst>
          </p:cNvPr>
          <p:cNvGraphicFramePr>
            <a:graphicFrameLocks noGrp="1"/>
          </p:cNvGraphicFramePr>
          <p:nvPr>
            <p:extLst>
              <p:ext uri="{D42A27DB-BD31-4B8C-83A1-F6EECF244321}">
                <p14:modId xmlns:p14="http://schemas.microsoft.com/office/powerpoint/2010/main" val="623332856"/>
              </p:ext>
            </p:extLst>
          </p:nvPr>
        </p:nvGraphicFramePr>
        <p:xfrm>
          <a:off x="112669" y="394761"/>
          <a:ext cx="8930478" cy="4662423"/>
        </p:xfrm>
        <a:graphic>
          <a:graphicData uri="http://schemas.openxmlformats.org/drawingml/2006/table">
            <a:tbl>
              <a:tblPr/>
              <a:tblGrid>
                <a:gridCol w="1179205">
                  <a:extLst>
                    <a:ext uri="{9D8B030D-6E8A-4147-A177-3AD203B41FA5}">
                      <a16:colId xmlns:a16="http://schemas.microsoft.com/office/drawing/2014/main" val="4101415634"/>
                    </a:ext>
                  </a:extLst>
                </a:gridCol>
                <a:gridCol w="564561">
                  <a:extLst>
                    <a:ext uri="{9D8B030D-6E8A-4147-A177-3AD203B41FA5}">
                      <a16:colId xmlns:a16="http://schemas.microsoft.com/office/drawing/2014/main" val="865657899"/>
                    </a:ext>
                  </a:extLst>
                </a:gridCol>
                <a:gridCol w="1535850">
                  <a:extLst>
                    <a:ext uri="{9D8B030D-6E8A-4147-A177-3AD203B41FA5}">
                      <a16:colId xmlns:a16="http://schemas.microsoft.com/office/drawing/2014/main" val="4285242454"/>
                    </a:ext>
                  </a:extLst>
                </a:gridCol>
                <a:gridCol w="591525">
                  <a:extLst>
                    <a:ext uri="{9D8B030D-6E8A-4147-A177-3AD203B41FA5}">
                      <a16:colId xmlns:a16="http://schemas.microsoft.com/office/drawing/2014/main" val="3264065462"/>
                    </a:ext>
                  </a:extLst>
                </a:gridCol>
                <a:gridCol w="625500">
                  <a:extLst>
                    <a:ext uri="{9D8B030D-6E8A-4147-A177-3AD203B41FA5}">
                      <a16:colId xmlns:a16="http://schemas.microsoft.com/office/drawing/2014/main" val="3327898401"/>
                    </a:ext>
                  </a:extLst>
                </a:gridCol>
                <a:gridCol w="610955">
                  <a:extLst>
                    <a:ext uri="{9D8B030D-6E8A-4147-A177-3AD203B41FA5}">
                      <a16:colId xmlns:a16="http://schemas.microsoft.com/office/drawing/2014/main" val="4258248096"/>
                    </a:ext>
                  </a:extLst>
                </a:gridCol>
                <a:gridCol w="480036">
                  <a:extLst>
                    <a:ext uri="{9D8B030D-6E8A-4147-A177-3AD203B41FA5}">
                      <a16:colId xmlns:a16="http://schemas.microsoft.com/office/drawing/2014/main" val="712236780"/>
                    </a:ext>
                  </a:extLst>
                </a:gridCol>
                <a:gridCol w="3342846">
                  <a:extLst>
                    <a:ext uri="{9D8B030D-6E8A-4147-A177-3AD203B41FA5}">
                      <a16:colId xmlns:a16="http://schemas.microsoft.com/office/drawing/2014/main" val="2321437470"/>
                    </a:ext>
                  </a:extLst>
                </a:gridCol>
              </a:tblGrid>
              <a:tr h="145851">
                <a:tc>
                  <a:txBody>
                    <a:bodyPr/>
                    <a:lstStyle/>
                    <a:p>
                      <a:pPr algn="ctr" rtl="0" fontAlgn="ctr"/>
                      <a:r>
                        <a:rPr lang="en-GB" sz="500" b="1" i="0" u="none" strike="noStrike">
                          <a:solidFill>
                            <a:srgbClr val="FFFFFF"/>
                          </a:solidFill>
                          <a:effectLst/>
                          <a:latin typeface="Arial" panose="020B0604020202020204" pitchFamily="34" charset="0"/>
                        </a:rPr>
                        <a:t>Journey / Process</a:t>
                      </a:r>
                    </a:p>
                  </a:txBody>
                  <a:tcPr marL="2472" marR="2472" marT="247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rtl="0" fontAlgn="ctr"/>
                      <a:r>
                        <a:rPr lang="en-GB" sz="500" b="1" i="0" u="none" strike="noStrike">
                          <a:solidFill>
                            <a:srgbClr val="FFFFFF"/>
                          </a:solidFill>
                          <a:effectLst/>
                          <a:latin typeface="Arial" panose="020B0604020202020204" pitchFamily="34" charset="0"/>
                        </a:rPr>
                        <a:t>Frequency</a:t>
                      </a:r>
                    </a:p>
                  </a:txBody>
                  <a:tcPr marL="2472" marR="2472" marT="247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rtl="0" fontAlgn="ctr"/>
                      <a:r>
                        <a:rPr lang="en-GB" sz="500" b="1" i="0" u="none" strike="noStrike">
                          <a:solidFill>
                            <a:srgbClr val="FFFFFF"/>
                          </a:solidFill>
                          <a:effectLst/>
                          <a:latin typeface="Arial" panose="020B0604020202020204" pitchFamily="34" charset="0"/>
                        </a:rPr>
                        <a:t>Measure Detail</a:t>
                      </a:r>
                    </a:p>
                  </a:txBody>
                  <a:tcPr marL="2472" marR="2472" marT="247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rtl="0" fontAlgn="ctr"/>
                      <a:r>
                        <a:rPr lang="en-GB" sz="500" b="1" i="0" u="none" strike="noStrike">
                          <a:solidFill>
                            <a:srgbClr val="FFFFFF"/>
                          </a:solidFill>
                          <a:effectLst/>
                          <a:latin typeface="Arial" panose="020B0604020202020204" pitchFamily="34" charset="0"/>
                        </a:rPr>
                        <a:t>Target Description</a:t>
                      </a:r>
                    </a:p>
                  </a:txBody>
                  <a:tcPr marL="2472" marR="2472" marT="247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rtl="0" fontAlgn="ctr"/>
                      <a:r>
                        <a:rPr lang="en-GB" sz="500" b="1" i="0" u="none" strike="noStrike">
                          <a:solidFill>
                            <a:srgbClr val="FFFFFF"/>
                          </a:solidFill>
                          <a:effectLst/>
                          <a:latin typeface="Arial" panose="020B0604020202020204" pitchFamily="34" charset="0"/>
                        </a:rPr>
                        <a:t>Oct-20</a:t>
                      </a:r>
                    </a:p>
                  </a:txBody>
                  <a:tcPr marL="2472" marR="2472" marT="247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rtl="0" fontAlgn="ctr"/>
                      <a:r>
                        <a:rPr lang="en-GB" sz="500" b="1" i="0" u="none" strike="noStrike">
                          <a:solidFill>
                            <a:srgbClr val="FFFFFF"/>
                          </a:solidFill>
                          <a:effectLst/>
                          <a:latin typeface="Arial" panose="020B0604020202020204" pitchFamily="34" charset="0"/>
                        </a:rPr>
                        <a:t>Nov-20</a:t>
                      </a:r>
                    </a:p>
                  </a:txBody>
                  <a:tcPr marL="2472" marR="2472" marT="247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rtl="0" fontAlgn="ctr"/>
                      <a:r>
                        <a:rPr lang="en-GB" sz="500" b="1" i="0" u="none" strike="noStrike">
                          <a:solidFill>
                            <a:srgbClr val="FFFFFF"/>
                          </a:solidFill>
                          <a:effectLst/>
                          <a:latin typeface="Arial" panose="020B0604020202020204" pitchFamily="34" charset="0"/>
                        </a:rPr>
                        <a:t>Dec-20</a:t>
                      </a:r>
                    </a:p>
                  </a:txBody>
                  <a:tcPr marL="2472" marR="2472" marT="247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rtl="0" fontAlgn="ctr"/>
                      <a:r>
                        <a:rPr lang="en-GB" sz="500" b="1" i="0" u="none" strike="noStrike">
                          <a:solidFill>
                            <a:srgbClr val="FFFFFF"/>
                          </a:solidFill>
                          <a:effectLst/>
                          <a:latin typeface="Arial" panose="020B0604020202020204" pitchFamily="34" charset="0"/>
                        </a:rPr>
                        <a:t>Comments</a:t>
                      </a:r>
                    </a:p>
                  </a:txBody>
                  <a:tcPr marL="2472" marR="2472" marT="247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extLst>
                  <a:ext uri="{0D108BD9-81ED-4DB2-BD59-A6C34878D82A}">
                    <a16:rowId xmlns:a16="http://schemas.microsoft.com/office/drawing/2014/main" val="3246263382"/>
                  </a:ext>
                </a:extLst>
              </a:tr>
              <a:tr h="145851">
                <a:tc>
                  <a:txBody>
                    <a:bodyPr/>
                    <a:lstStyle/>
                    <a:p>
                      <a:pPr algn="ctr" rtl="0" fontAlgn="ctr"/>
                      <a:r>
                        <a:rPr lang="en-GB" sz="500" b="0" i="0" u="none" strike="noStrike">
                          <a:solidFill>
                            <a:srgbClr val="000000"/>
                          </a:solidFill>
                          <a:effectLst/>
                          <a:latin typeface="Arial" panose="020B0604020202020204" pitchFamily="34" charset="0"/>
                        </a:rPr>
                        <a:t>Customer Contacts </a:t>
                      </a:r>
                    </a:p>
                  </a:txBody>
                  <a:tcPr marL="2472" marR="2472" marT="247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GB" sz="500" b="0" i="0" u="none" strike="noStrike">
                          <a:solidFill>
                            <a:srgbClr val="000000"/>
                          </a:solidFill>
                          <a:effectLst/>
                          <a:latin typeface="Arial" panose="020B0604020202020204" pitchFamily="34" charset="0"/>
                        </a:rPr>
                        <a:t>Monthly</a:t>
                      </a:r>
                    </a:p>
                  </a:txBody>
                  <a:tcPr marL="2472" marR="2472" marT="247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ctr"/>
                      <a:r>
                        <a:rPr lang="en-GB" sz="500" b="0" i="0" u="none" strike="noStrike">
                          <a:solidFill>
                            <a:srgbClr val="000000"/>
                          </a:solidFill>
                          <a:effectLst/>
                          <a:latin typeface="Arial" panose="020B0604020202020204" pitchFamily="34" charset="0"/>
                        </a:rPr>
                        <a:t>% of Escalations raised against total query responses</a:t>
                      </a:r>
                    </a:p>
                  </a:txBody>
                  <a:tcPr marL="2472" marR="2472" marT="247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GB" sz="500" b="0" i="0" u="none" strike="noStrike">
                          <a:solidFill>
                            <a:srgbClr val="000000"/>
                          </a:solidFill>
                          <a:effectLst/>
                          <a:latin typeface="Arial" panose="020B0604020202020204" pitchFamily="34" charset="0"/>
                        </a:rPr>
                        <a:t>Less than 5%</a:t>
                      </a:r>
                    </a:p>
                  </a:txBody>
                  <a:tcPr marL="2472" marR="2472" marT="247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500" b="0" i="0" u="none" strike="noStrike">
                          <a:solidFill>
                            <a:srgbClr val="000000"/>
                          </a:solidFill>
                          <a:effectLst/>
                          <a:latin typeface="Arial" panose="020B0604020202020204" pitchFamily="34" charset="0"/>
                        </a:rPr>
                        <a:t>2.36%</a:t>
                      </a:r>
                    </a:p>
                  </a:txBody>
                  <a:tcPr marL="2472" marR="2472" marT="247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EFFC1"/>
                    </a:solidFill>
                  </a:tcPr>
                </a:tc>
                <a:tc>
                  <a:txBody>
                    <a:bodyPr/>
                    <a:lstStyle/>
                    <a:p>
                      <a:pPr algn="ctr" rtl="0" fontAlgn="ctr"/>
                      <a:r>
                        <a:rPr lang="en-GB" sz="500" b="0" i="0" u="none" strike="noStrike">
                          <a:solidFill>
                            <a:srgbClr val="000000"/>
                          </a:solidFill>
                          <a:effectLst/>
                          <a:latin typeface="Arial" panose="020B0604020202020204" pitchFamily="34" charset="0"/>
                        </a:rPr>
                        <a:t>5.49%</a:t>
                      </a:r>
                    </a:p>
                  </a:txBody>
                  <a:tcPr marL="2472" marR="2472" marT="247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rtl="0" fontAlgn="ctr"/>
                      <a:r>
                        <a:rPr lang="en-GB" sz="500" b="0" i="0" u="none" strike="noStrike">
                          <a:solidFill>
                            <a:srgbClr val="000000"/>
                          </a:solidFill>
                          <a:effectLst/>
                          <a:latin typeface="Arial" panose="020B0604020202020204" pitchFamily="34" charset="0"/>
                        </a:rPr>
                        <a:t>6.99%</a:t>
                      </a:r>
                    </a:p>
                  </a:txBody>
                  <a:tcPr marL="2472" marR="2472" marT="247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l" fontAlgn="ctr"/>
                      <a:r>
                        <a:rPr lang="en-GB" sz="500" b="0" i="0" u="none" strike="noStrike">
                          <a:solidFill>
                            <a:srgbClr val="000000"/>
                          </a:solidFill>
                          <a:effectLst/>
                          <a:latin typeface="Arial" panose="020B0604020202020204" pitchFamily="34" charset="0"/>
                        </a:rPr>
                        <a:t>27 out of 386 query resolutions issued in Dec'20 were 'reopened' back to Xoserve. Process improvements underway to enhance current system functionality to enable the distinction between a rejected query response versus a further question being posed as currently both scenarios count towards a failure in this KPM scenario. </a:t>
                      </a:r>
                    </a:p>
                  </a:txBody>
                  <a:tcPr marL="2472" marR="2472" marT="247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50155955"/>
                  </a:ext>
                </a:extLst>
              </a:tr>
              <a:tr h="145851">
                <a:tc>
                  <a:txBody>
                    <a:bodyPr/>
                    <a:lstStyle/>
                    <a:p>
                      <a:pPr algn="ctr" rtl="0" fontAlgn="ctr"/>
                      <a:r>
                        <a:rPr lang="en-GB" sz="500" b="0" i="0" u="none" strike="noStrike">
                          <a:solidFill>
                            <a:srgbClr val="000000"/>
                          </a:solidFill>
                          <a:effectLst/>
                          <a:latin typeface="Arial" panose="020B0604020202020204" pitchFamily="34" charset="0"/>
                        </a:rPr>
                        <a:t>Customer Contacts (technical)</a:t>
                      </a:r>
                    </a:p>
                  </a:txBody>
                  <a:tcPr marL="2472" marR="2472" marT="247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GB" sz="500" b="0" i="0" u="none" strike="noStrike">
                          <a:solidFill>
                            <a:srgbClr val="000000"/>
                          </a:solidFill>
                          <a:effectLst/>
                          <a:latin typeface="Arial" panose="020B0604020202020204" pitchFamily="34" charset="0"/>
                        </a:rPr>
                        <a:t>Monthly</a:t>
                      </a:r>
                    </a:p>
                  </a:txBody>
                  <a:tcPr marL="2472" marR="2472" marT="247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ctr"/>
                      <a:r>
                        <a:rPr lang="en-GB" sz="500" b="0" i="0" u="none" strike="noStrike">
                          <a:solidFill>
                            <a:srgbClr val="000000"/>
                          </a:solidFill>
                          <a:effectLst/>
                          <a:latin typeface="Arial" panose="020B0604020202020204" pitchFamily="34" charset="0"/>
                        </a:rPr>
                        <a:t>% of tickets not re-opened within period</a:t>
                      </a:r>
                    </a:p>
                  </a:txBody>
                  <a:tcPr marL="2472" marR="2472" marT="247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GB" sz="500" b="0" i="0" u="none" strike="noStrike">
                          <a:solidFill>
                            <a:srgbClr val="000000"/>
                          </a:solidFill>
                          <a:effectLst/>
                          <a:latin typeface="Arial" panose="020B0604020202020204" pitchFamily="34" charset="0"/>
                        </a:rPr>
                        <a:t>95%</a:t>
                      </a:r>
                    </a:p>
                  </a:txBody>
                  <a:tcPr marL="2472" marR="2472" marT="247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GB" sz="500" b="0" i="0" u="none" strike="noStrike">
                          <a:solidFill>
                            <a:srgbClr val="000000"/>
                          </a:solidFill>
                          <a:effectLst/>
                          <a:latin typeface="Arial" panose="020B0604020202020204" pitchFamily="34" charset="0"/>
                        </a:rPr>
                        <a:t>98.80%</a:t>
                      </a:r>
                    </a:p>
                  </a:txBody>
                  <a:tcPr marL="2472" marR="2472" marT="247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EFFC1"/>
                    </a:solidFill>
                  </a:tcPr>
                </a:tc>
                <a:tc>
                  <a:txBody>
                    <a:bodyPr/>
                    <a:lstStyle/>
                    <a:p>
                      <a:pPr algn="ctr" rtl="0" fontAlgn="ctr"/>
                      <a:r>
                        <a:rPr lang="en-GB" sz="500" b="0" i="0" u="none" strike="noStrike">
                          <a:solidFill>
                            <a:srgbClr val="000000"/>
                          </a:solidFill>
                          <a:effectLst/>
                          <a:latin typeface="Arial" panose="020B0604020202020204" pitchFamily="34" charset="0"/>
                        </a:rPr>
                        <a:t>98.30%</a:t>
                      </a:r>
                    </a:p>
                  </a:txBody>
                  <a:tcPr marL="2472" marR="2472" marT="247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EFFC1"/>
                    </a:solidFill>
                  </a:tcPr>
                </a:tc>
                <a:tc>
                  <a:txBody>
                    <a:bodyPr/>
                    <a:lstStyle/>
                    <a:p>
                      <a:pPr algn="ctr" rtl="0" fontAlgn="ctr"/>
                      <a:r>
                        <a:rPr lang="en-GB" sz="500" b="0" i="0" u="none" strike="noStrike">
                          <a:solidFill>
                            <a:srgbClr val="000000"/>
                          </a:solidFill>
                          <a:effectLst/>
                          <a:latin typeface="Arial" panose="020B0604020202020204" pitchFamily="34" charset="0"/>
                        </a:rPr>
                        <a:t>99%</a:t>
                      </a:r>
                    </a:p>
                  </a:txBody>
                  <a:tcPr marL="2472" marR="2472" marT="247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EFFC1"/>
                    </a:solidFill>
                  </a:tcPr>
                </a:tc>
                <a:tc>
                  <a:txBody>
                    <a:bodyPr/>
                    <a:lstStyle/>
                    <a:p>
                      <a:pPr algn="l" fontAlgn="ctr"/>
                      <a:r>
                        <a:rPr lang="en-GB" sz="500" b="0" i="0" u="none" strike="noStrike">
                          <a:solidFill>
                            <a:srgbClr val="000000"/>
                          </a:solidFill>
                          <a:effectLst/>
                          <a:latin typeface="Arial" panose="020B0604020202020204" pitchFamily="34" charset="0"/>
                        </a:rPr>
                        <a:t>December 2020 saw our highest performance on Right First Time during 2020 at 99% against our target of 95%.  This continued increased performance is driven through new operational quality processes, supported by Service Now tooling implemented during October.</a:t>
                      </a:r>
                    </a:p>
                  </a:txBody>
                  <a:tcPr marL="2472" marR="2472" marT="247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98431688"/>
                  </a:ext>
                </a:extLst>
              </a:tr>
              <a:tr h="145851">
                <a:tc>
                  <a:txBody>
                    <a:bodyPr/>
                    <a:lstStyle/>
                    <a:p>
                      <a:pPr algn="ctr" rtl="0" fontAlgn="ctr"/>
                      <a:r>
                        <a:rPr lang="en-GB" sz="500" b="0" i="0" u="none" strike="noStrike">
                          <a:solidFill>
                            <a:srgbClr val="000000"/>
                          </a:solidFill>
                          <a:effectLst/>
                          <a:latin typeface="Arial" panose="020B0604020202020204" pitchFamily="34" charset="0"/>
                        </a:rPr>
                        <a:t>Customer Joiners/Leavers (UK Gas Market)</a:t>
                      </a:r>
                    </a:p>
                  </a:txBody>
                  <a:tcPr marL="2472" marR="2472" marT="247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GB" sz="500" b="0" i="0" u="none" strike="noStrike">
                          <a:solidFill>
                            <a:srgbClr val="000000"/>
                          </a:solidFill>
                          <a:effectLst/>
                          <a:latin typeface="Arial" panose="020B0604020202020204" pitchFamily="34" charset="0"/>
                        </a:rPr>
                        <a:t>Monthly</a:t>
                      </a:r>
                    </a:p>
                  </a:txBody>
                  <a:tcPr marL="2472" marR="2472" marT="247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n-GB" sz="500" b="0" i="0" u="none" strike="noStrike">
                          <a:solidFill>
                            <a:srgbClr val="000000"/>
                          </a:solidFill>
                          <a:effectLst/>
                          <a:latin typeface="Arial" panose="020B0604020202020204" pitchFamily="34" charset="0"/>
                        </a:rPr>
                        <a:t>% of readiness criteria approved by customer (join) Shippers</a:t>
                      </a:r>
                    </a:p>
                  </a:txBody>
                  <a:tcPr marL="2472" marR="2472" marT="247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500" b="0" i="0" u="none" strike="noStrike">
                          <a:solidFill>
                            <a:srgbClr val="000000"/>
                          </a:solidFill>
                          <a:effectLst/>
                          <a:latin typeface="Arial" panose="020B0604020202020204" pitchFamily="34" charset="0"/>
                        </a:rPr>
                        <a:t>100%</a:t>
                      </a:r>
                    </a:p>
                  </a:txBody>
                  <a:tcPr marL="2472" marR="2472" marT="247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500" b="0" i="0" u="none" strike="noStrike">
                          <a:solidFill>
                            <a:srgbClr val="000000"/>
                          </a:solidFill>
                          <a:effectLst/>
                          <a:latin typeface="Arial" panose="020B0604020202020204" pitchFamily="34" charset="0"/>
                        </a:rPr>
                        <a:t>100%</a:t>
                      </a:r>
                    </a:p>
                  </a:txBody>
                  <a:tcPr marL="2472" marR="2472" marT="247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EFFC1"/>
                    </a:solidFill>
                  </a:tcPr>
                </a:tc>
                <a:tc>
                  <a:txBody>
                    <a:bodyPr/>
                    <a:lstStyle/>
                    <a:p>
                      <a:pPr algn="ctr" rtl="0" fontAlgn="ctr"/>
                      <a:r>
                        <a:rPr lang="en-GB" sz="500" b="0" i="0" u="none" strike="noStrike">
                          <a:solidFill>
                            <a:srgbClr val="000000"/>
                          </a:solidFill>
                          <a:effectLst/>
                          <a:latin typeface="Arial" panose="020B0604020202020204" pitchFamily="34" charset="0"/>
                        </a:rPr>
                        <a:t>No Joiners</a:t>
                      </a:r>
                    </a:p>
                  </a:txBody>
                  <a:tcPr marL="2472" marR="2472" marT="247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rtl="0" fontAlgn="ctr"/>
                      <a:r>
                        <a:rPr lang="en-GB" sz="500" b="0" i="0" u="none" strike="noStrike">
                          <a:solidFill>
                            <a:srgbClr val="000000"/>
                          </a:solidFill>
                          <a:effectLst/>
                          <a:latin typeface="Arial" panose="020B0604020202020204" pitchFamily="34" charset="0"/>
                        </a:rPr>
                        <a:t>100%</a:t>
                      </a:r>
                    </a:p>
                  </a:txBody>
                  <a:tcPr marL="2472" marR="2472" marT="247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EFFC1"/>
                    </a:solidFill>
                  </a:tcPr>
                </a:tc>
                <a:tc>
                  <a:txBody>
                    <a:bodyPr/>
                    <a:lstStyle/>
                    <a:p>
                      <a:pPr algn="l" fontAlgn="ctr"/>
                      <a:r>
                        <a:rPr lang="en-GB" sz="500" b="0" i="0" u="none" strike="noStrike">
                          <a:solidFill>
                            <a:srgbClr val="FF0000"/>
                          </a:solidFill>
                          <a:effectLst/>
                          <a:latin typeface="Arial" panose="020B0604020202020204" pitchFamily="34" charset="0"/>
                        </a:rPr>
                        <a:t> </a:t>
                      </a:r>
                    </a:p>
                  </a:txBody>
                  <a:tcPr marL="2472" marR="2472" marT="247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90257655"/>
                  </a:ext>
                </a:extLst>
              </a:tr>
              <a:tr h="145851">
                <a:tc>
                  <a:txBody>
                    <a:bodyPr/>
                    <a:lstStyle/>
                    <a:p>
                      <a:pPr algn="ctr" rtl="0" fontAlgn="ctr"/>
                      <a:r>
                        <a:rPr lang="en-GB" sz="500" b="0" i="0" u="none" strike="noStrike">
                          <a:solidFill>
                            <a:srgbClr val="000000"/>
                          </a:solidFill>
                          <a:effectLst/>
                          <a:latin typeface="Arial" panose="020B0604020202020204" pitchFamily="34" charset="0"/>
                        </a:rPr>
                        <a:t>Customer Joiners/Leavers (UK Gas Market)</a:t>
                      </a:r>
                    </a:p>
                  </a:txBody>
                  <a:tcPr marL="2472" marR="2472" marT="247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GB" sz="500" b="0" i="0" u="none" strike="noStrike">
                          <a:solidFill>
                            <a:srgbClr val="000000"/>
                          </a:solidFill>
                          <a:effectLst/>
                          <a:latin typeface="Arial" panose="020B0604020202020204" pitchFamily="34" charset="0"/>
                        </a:rPr>
                        <a:t>Monthly</a:t>
                      </a:r>
                    </a:p>
                  </a:txBody>
                  <a:tcPr marL="2472" marR="2472" marT="247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n-GB" sz="500" b="0" i="0" u="none" strike="noStrike">
                          <a:solidFill>
                            <a:srgbClr val="000000"/>
                          </a:solidFill>
                          <a:effectLst/>
                          <a:latin typeface="Arial" panose="020B0604020202020204" pitchFamily="34" charset="0"/>
                        </a:rPr>
                        <a:t>% of readiness criteria approved by customer (join) Non Shippers</a:t>
                      </a:r>
                    </a:p>
                  </a:txBody>
                  <a:tcPr marL="2472" marR="2472" marT="247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500" b="0" i="0" u="none" strike="noStrike">
                          <a:solidFill>
                            <a:srgbClr val="000000"/>
                          </a:solidFill>
                          <a:effectLst/>
                          <a:latin typeface="Arial" panose="020B0604020202020204" pitchFamily="34" charset="0"/>
                        </a:rPr>
                        <a:t>100%</a:t>
                      </a:r>
                    </a:p>
                  </a:txBody>
                  <a:tcPr marL="2472" marR="2472" marT="247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500" b="0" i="0" u="none" strike="noStrike">
                          <a:solidFill>
                            <a:srgbClr val="000000"/>
                          </a:solidFill>
                          <a:effectLst/>
                          <a:latin typeface="Arial" panose="020B0604020202020204" pitchFamily="34" charset="0"/>
                        </a:rPr>
                        <a:t>No Joiners</a:t>
                      </a:r>
                    </a:p>
                  </a:txBody>
                  <a:tcPr marL="2472" marR="2472" marT="247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rtl="0" fontAlgn="ctr"/>
                      <a:r>
                        <a:rPr lang="en-GB" sz="500" b="0" i="0" u="none" strike="noStrike">
                          <a:solidFill>
                            <a:srgbClr val="000000"/>
                          </a:solidFill>
                          <a:effectLst/>
                          <a:latin typeface="Arial" panose="020B0604020202020204" pitchFamily="34" charset="0"/>
                        </a:rPr>
                        <a:t>100%</a:t>
                      </a:r>
                    </a:p>
                  </a:txBody>
                  <a:tcPr marL="2472" marR="2472" marT="247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EFFC1"/>
                    </a:solidFill>
                  </a:tcPr>
                </a:tc>
                <a:tc>
                  <a:txBody>
                    <a:bodyPr/>
                    <a:lstStyle/>
                    <a:p>
                      <a:pPr algn="ctr" rtl="0" fontAlgn="ctr"/>
                      <a:r>
                        <a:rPr lang="en-GB" sz="500" b="0" i="0" u="none" strike="noStrike">
                          <a:solidFill>
                            <a:srgbClr val="000000"/>
                          </a:solidFill>
                          <a:effectLst/>
                          <a:latin typeface="Arial" panose="020B0604020202020204" pitchFamily="34" charset="0"/>
                        </a:rPr>
                        <a:t>No Joiners</a:t>
                      </a:r>
                    </a:p>
                  </a:txBody>
                  <a:tcPr marL="2472" marR="2472" marT="247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l" fontAlgn="ctr"/>
                      <a:r>
                        <a:rPr lang="en-GB" sz="500" b="0" i="0" u="none" strike="noStrike">
                          <a:solidFill>
                            <a:srgbClr val="FF0000"/>
                          </a:solidFill>
                          <a:effectLst/>
                          <a:latin typeface="Arial" panose="020B0604020202020204" pitchFamily="34" charset="0"/>
                        </a:rPr>
                        <a:t> </a:t>
                      </a:r>
                    </a:p>
                  </a:txBody>
                  <a:tcPr marL="2472" marR="2472" marT="247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88273986"/>
                  </a:ext>
                </a:extLst>
              </a:tr>
              <a:tr h="145851">
                <a:tc>
                  <a:txBody>
                    <a:bodyPr/>
                    <a:lstStyle/>
                    <a:p>
                      <a:pPr algn="ctr" rtl="0" fontAlgn="ctr"/>
                      <a:r>
                        <a:rPr lang="en-GB" sz="500" b="0" i="0" u="none" strike="noStrike">
                          <a:solidFill>
                            <a:srgbClr val="000000"/>
                          </a:solidFill>
                          <a:effectLst/>
                          <a:latin typeface="Arial" panose="020B0604020202020204" pitchFamily="34" charset="0"/>
                        </a:rPr>
                        <a:t>Customer Joiners/Leavers (UK Gas Market)</a:t>
                      </a:r>
                    </a:p>
                  </a:txBody>
                  <a:tcPr marL="2472" marR="2472" marT="247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GB" sz="500" b="0" i="0" u="none" strike="noStrike">
                          <a:solidFill>
                            <a:srgbClr val="000000"/>
                          </a:solidFill>
                          <a:effectLst/>
                          <a:latin typeface="Arial" panose="020B0604020202020204" pitchFamily="34" charset="0"/>
                        </a:rPr>
                        <a:t>Monthly</a:t>
                      </a:r>
                    </a:p>
                  </a:txBody>
                  <a:tcPr marL="2472" marR="2472" marT="247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n-GB" sz="500" b="0" i="0" u="none" strike="noStrike">
                          <a:solidFill>
                            <a:srgbClr val="000000"/>
                          </a:solidFill>
                          <a:effectLst/>
                          <a:latin typeface="Arial" panose="020B0604020202020204" pitchFamily="34" charset="0"/>
                        </a:rPr>
                        <a:t>% of exit criteria approved and account deactivated within D+1 of cessation notice being issued (leave) Shippers</a:t>
                      </a:r>
                    </a:p>
                  </a:txBody>
                  <a:tcPr marL="2472" marR="2472" marT="247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500" b="0" i="0" u="none" strike="noStrike">
                          <a:solidFill>
                            <a:srgbClr val="000000"/>
                          </a:solidFill>
                          <a:effectLst/>
                          <a:latin typeface="Arial" panose="020B0604020202020204" pitchFamily="34" charset="0"/>
                        </a:rPr>
                        <a:t>100%</a:t>
                      </a:r>
                    </a:p>
                  </a:txBody>
                  <a:tcPr marL="2472" marR="2472" marT="247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500" b="0" i="0" u="none" strike="noStrike">
                          <a:solidFill>
                            <a:srgbClr val="000000"/>
                          </a:solidFill>
                          <a:effectLst/>
                          <a:latin typeface="Arial" panose="020B0604020202020204" pitchFamily="34" charset="0"/>
                        </a:rPr>
                        <a:t>100%</a:t>
                      </a:r>
                    </a:p>
                  </a:txBody>
                  <a:tcPr marL="2472" marR="2472" marT="247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EFFC1"/>
                    </a:solidFill>
                  </a:tcPr>
                </a:tc>
                <a:tc>
                  <a:txBody>
                    <a:bodyPr/>
                    <a:lstStyle/>
                    <a:p>
                      <a:pPr algn="ctr" rtl="0" fontAlgn="ctr"/>
                      <a:r>
                        <a:rPr lang="en-GB" sz="500" b="0" i="0" u="none" strike="noStrike">
                          <a:solidFill>
                            <a:srgbClr val="000000"/>
                          </a:solidFill>
                          <a:effectLst/>
                          <a:latin typeface="Arial" panose="020B0604020202020204" pitchFamily="34" charset="0"/>
                        </a:rPr>
                        <a:t>No Leavers</a:t>
                      </a:r>
                    </a:p>
                  </a:txBody>
                  <a:tcPr marL="2472" marR="2472" marT="247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rtl="0" fontAlgn="ctr"/>
                      <a:r>
                        <a:rPr lang="en-GB" sz="500" b="0" i="0" u="none" strike="noStrike">
                          <a:solidFill>
                            <a:srgbClr val="000000"/>
                          </a:solidFill>
                          <a:effectLst/>
                          <a:latin typeface="Arial" panose="020B0604020202020204" pitchFamily="34" charset="0"/>
                        </a:rPr>
                        <a:t>100%</a:t>
                      </a:r>
                    </a:p>
                  </a:txBody>
                  <a:tcPr marL="2472" marR="2472" marT="247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EFFC1"/>
                    </a:solidFill>
                  </a:tcPr>
                </a:tc>
                <a:tc>
                  <a:txBody>
                    <a:bodyPr/>
                    <a:lstStyle/>
                    <a:p>
                      <a:pPr algn="l" fontAlgn="ctr"/>
                      <a:r>
                        <a:rPr lang="en-GB" sz="500" b="0" i="0" u="none" strike="noStrike">
                          <a:solidFill>
                            <a:srgbClr val="FF0000"/>
                          </a:solidFill>
                          <a:effectLst/>
                          <a:latin typeface="Arial" panose="020B0604020202020204" pitchFamily="34" charset="0"/>
                        </a:rPr>
                        <a:t> </a:t>
                      </a:r>
                    </a:p>
                  </a:txBody>
                  <a:tcPr marL="2472" marR="2472" marT="247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71680589"/>
                  </a:ext>
                </a:extLst>
              </a:tr>
              <a:tr h="145851">
                <a:tc>
                  <a:txBody>
                    <a:bodyPr/>
                    <a:lstStyle/>
                    <a:p>
                      <a:pPr algn="ctr" rtl="0" fontAlgn="ctr"/>
                      <a:r>
                        <a:rPr lang="en-GB" sz="500" b="0" i="0" u="none" strike="noStrike">
                          <a:solidFill>
                            <a:srgbClr val="000000"/>
                          </a:solidFill>
                          <a:effectLst/>
                          <a:latin typeface="Arial" panose="020B0604020202020204" pitchFamily="34" charset="0"/>
                        </a:rPr>
                        <a:t>Customer Joiners/Leavers (UK Gas Market)</a:t>
                      </a:r>
                    </a:p>
                  </a:txBody>
                  <a:tcPr marL="2472" marR="2472" marT="247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GB" sz="500" b="0" i="0" u="none" strike="noStrike">
                          <a:solidFill>
                            <a:srgbClr val="000000"/>
                          </a:solidFill>
                          <a:effectLst/>
                          <a:latin typeface="Arial" panose="020B0604020202020204" pitchFamily="34" charset="0"/>
                        </a:rPr>
                        <a:t>Monthly</a:t>
                      </a:r>
                    </a:p>
                  </a:txBody>
                  <a:tcPr marL="2472" marR="2472" marT="247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n-GB" sz="500" b="0" i="0" u="none" strike="noStrike">
                          <a:solidFill>
                            <a:srgbClr val="000000"/>
                          </a:solidFill>
                          <a:effectLst/>
                          <a:latin typeface="Arial" panose="020B0604020202020204" pitchFamily="34" charset="0"/>
                        </a:rPr>
                        <a:t>% of exit criteria approved and account deactivated within D+1 of cessation notice being issued. (leave) Non-Shippers</a:t>
                      </a:r>
                    </a:p>
                  </a:txBody>
                  <a:tcPr marL="2472" marR="2472" marT="247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500" b="0" i="0" u="none" strike="noStrike">
                          <a:solidFill>
                            <a:srgbClr val="000000"/>
                          </a:solidFill>
                          <a:effectLst/>
                          <a:latin typeface="Arial" panose="020B0604020202020204" pitchFamily="34" charset="0"/>
                        </a:rPr>
                        <a:t>100%</a:t>
                      </a:r>
                    </a:p>
                  </a:txBody>
                  <a:tcPr marL="2472" marR="2472" marT="247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500" b="0" i="0" u="none" strike="noStrike">
                          <a:solidFill>
                            <a:srgbClr val="000000"/>
                          </a:solidFill>
                          <a:effectLst/>
                          <a:latin typeface="Arial" panose="020B0604020202020204" pitchFamily="34" charset="0"/>
                        </a:rPr>
                        <a:t>100%</a:t>
                      </a:r>
                    </a:p>
                  </a:txBody>
                  <a:tcPr marL="2472" marR="2472" marT="247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EFFC1"/>
                    </a:solidFill>
                  </a:tcPr>
                </a:tc>
                <a:tc>
                  <a:txBody>
                    <a:bodyPr/>
                    <a:lstStyle/>
                    <a:p>
                      <a:pPr algn="ctr" rtl="0" fontAlgn="ctr"/>
                      <a:r>
                        <a:rPr lang="en-GB" sz="500" b="0" i="0" u="none" strike="noStrike">
                          <a:solidFill>
                            <a:srgbClr val="000000"/>
                          </a:solidFill>
                          <a:effectLst/>
                          <a:latin typeface="Arial" panose="020B0604020202020204" pitchFamily="34" charset="0"/>
                        </a:rPr>
                        <a:t>100%</a:t>
                      </a:r>
                    </a:p>
                  </a:txBody>
                  <a:tcPr marL="2472" marR="2472" marT="247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EFFC1"/>
                    </a:solidFill>
                  </a:tcPr>
                </a:tc>
                <a:tc>
                  <a:txBody>
                    <a:bodyPr/>
                    <a:lstStyle/>
                    <a:p>
                      <a:pPr algn="ctr" rtl="0" fontAlgn="ctr"/>
                      <a:r>
                        <a:rPr lang="en-GB" sz="500" b="0" i="0" u="none" strike="noStrike">
                          <a:solidFill>
                            <a:srgbClr val="000000"/>
                          </a:solidFill>
                          <a:effectLst/>
                          <a:latin typeface="Arial" panose="020B0604020202020204" pitchFamily="34" charset="0"/>
                        </a:rPr>
                        <a:t>100%</a:t>
                      </a:r>
                    </a:p>
                  </a:txBody>
                  <a:tcPr marL="2472" marR="2472" marT="247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EFFC1"/>
                    </a:solidFill>
                  </a:tcPr>
                </a:tc>
                <a:tc>
                  <a:txBody>
                    <a:bodyPr/>
                    <a:lstStyle/>
                    <a:p>
                      <a:pPr algn="l" fontAlgn="ctr"/>
                      <a:r>
                        <a:rPr lang="en-GB" sz="500" b="0" i="0" u="none" strike="noStrike">
                          <a:solidFill>
                            <a:srgbClr val="FF0000"/>
                          </a:solidFill>
                          <a:effectLst/>
                          <a:latin typeface="Arial" panose="020B0604020202020204" pitchFamily="34" charset="0"/>
                        </a:rPr>
                        <a:t> </a:t>
                      </a:r>
                    </a:p>
                  </a:txBody>
                  <a:tcPr marL="2472" marR="2472" marT="247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93310827"/>
                  </a:ext>
                </a:extLst>
              </a:tr>
              <a:tr h="239789">
                <a:tc>
                  <a:txBody>
                    <a:bodyPr/>
                    <a:lstStyle/>
                    <a:p>
                      <a:pPr algn="ctr" rtl="0" fontAlgn="ctr"/>
                      <a:r>
                        <a:rPr lang="en-GB" sz="500" b="0" i="0" u="none" strike="noStrike">
                          <a:solidFill>
                            <a:srgbClr val="000000"/>
                          </a:solidFill>
                          <a:effectLst/>
                          <a:latin typeface="Arial" panose="020B0604020202020204" pitchFamily="34" charset="0"/>
                        </a:rPr>
                        <a:t>Customer Relationship Management</a:t>
                      </a:r>
                    </a:p>
                  </a:txBody>
                  <a:tcPr marL="2472" marR="2472" marT="247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500" b="0" i="0" u="none" strike="noStrike">
                          <a:solidFill>
                            <a:srgbClr val="000000"/>
                          </a:solidFill>
                          <a:effectLst/>
                          <a:latin typeface="Arial" panose="020B0604020202020204" pitchFamily="34" charset="0"/>
                        </a:rPr>
                        <a:t>Quarterly</a:t>
                      </a:r>
                    </a:p>
                  </a:txBody>
                  <a:tcPr marL="2472" marR="2472" marT="247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n-GB" sz="500" b="0" i="0" u="none" strike="noStrike" dirty="0">
                          <a:solidFill>
                            <a:srgbClr val="000000"/>
                          </a:solidFill>
                          <a:effectLst/>
                          <a:latin typeface="Arial" panose="020B0604020202020204" pitchFamily="34" charset="0"/>
                        </a:rPr>
                        <a:t>KVI relationship survey</a:t>
                      </a:r>
                    </a:p>
                  </a:txBody>
                  <a:tcPr marL="2472" marR="2472" marT="247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500" b="0" i="0" u="none" strike="noStrike">
                          <a:solidFill>
                            <a:srgbClr val="000000"/>
                          </a:solidFill>
                          <a:effectLst/>
                          <a:latin typeface="Arial" panose="020B0604020202020204" pitchFamily="34" charset="0"/>
                        </a:rPr>
                        <a:t>95% starting to trust/ trust</a:t>
                      </a:r>
                    </a:p>
                  </a:txBody>
                  <a:tcPr marL="2472" marR="2472" marT="247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500" b="0" i="0" u="none" strike="noStrike">
                          <a:solidFill>
                            <a:srgbClr val="000000"/>
                          </a:solidFill>
                          <a:effectLst/>
                          <a:latin typeface="Arial" panose="020B0604020202020204" pitchFamily="34" charset="0"/>
                        </a:rPr>
                        <a:t>Next Survey-Dec  Next Report-Jan</a:t>
                      </a:r>
                    </a:p>
                  </a:txBody>
                  <a:tcPr marL="2472" marR="2472" marT="247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rtl="0" fontAlgn="ctr"/>
                      <a:r>
                        <a:rPr lang="en-GB" sz="500" b="0" i="0" u="none" strike="noStrike">
                          <a:solidFill>
                            <a:srgbClr val="000000"/>
                          </a:solidFill>
                          <a:effectLst/>
                          <a:latin typeface="Arial" panose="020B0604020202020204" pitchFamily="34" charset="0"/>
                        </a:rPr>
                        <a:t>Next Survey-Dec  Next Report-Jan</a:t>
                      </a:r>
                    </a:p>
                  </a:txBody>
                  <a:tcPr marL="2472" marR="2472" marT="247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rtl="0" fontAlgn="ctr"/>
                      <a:r>
                        <a:rPr lang="en-GB" sz="500" b="0" i="0" u="none" strike="noStrike">
                          <a:solidFill>
                            <a:srgbClr val="000000"/>
                          </a:solidFill>
                          <a:effectLst/>
                          <a:latin typeface="Arial" panose="020B0604020202020204" pitchFamily="34" charset="0"/>
                        </a:rPr>
                        <a:t>91.67%</a:t>
                      </a:r>
                    </a:p>
                  </a:txBody>
                  <a:tcPr marL="2472" marR="2472" marT="247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l" rtl="0" fontAlgn="ctr"/>
                      <a:r>
                        <a:rPr lang="en-GB" sz="500" b="0" i="0" u="none" strike="noStrike">
                          <a:solidFill>
                            <a:srgbClr val="000000"/>
                          </a:solidFill>
                          <a:effectLst/>
                          <a:latin typeface="Arial" panose="020B0604020202020204" pitchFamily="34" charset="0"/>
                        </a:rPr>
                        <a:t>Highest scores since we started measuring Trust, with all 3 categories performing above 90% for the first time. There have been improvements to the customer contact and query management experience, more frequent customer engagement and Xoserve's Customer Centric approach has resulted in customer trust rising from 70.5% in Dec 2019 to 91.67% in Dec 2020. Improvements to RFT and  access to self-serve process guidance are the things that customers have said we need to improve on.</a:t>
                      </a:r>
                    </a:p>
                  </a:txBody>
                  <a:tcPr marL="2472" marR="2472" marT="247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76781170"/>
                  </a:ext>
                </a:extLst>
              </a:tr>
              <a:tr h="145851">
                <a:tc>
                  <a:txBody>
                    <a:bodyPr/>
                    <a:lstStyle/>
                    <a:p>
                      <a:pPr algn="ctr" rtl="0" fontAlgn="ctr"/>
                      <a:r>
                        <a:rPr lang="en-GB" sz="500" b="0" i="0" u="none" strike="noStrike">
                          <a:solidFill>
                            <a:srgbClr val="000000"/>
                          </a:solidFill>
                          <a:effectLst/>
                          <a:latin typeface="Arial" panose="020B0604020202020204" pitchFamily="34" charset="0"/>
                        </a:rPr>
                        <a:t>Customer Reporting (all forms)</a:t>
                      </a:r>
                    </a:p>
                  </a:txBody>
                  <a:tcPr marL="2472" marR="2472" marT="247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500" b="0" i="0" u="none" strike="noStrike">
                          <a:solidFill>
                            <a:srgbClr val="000000"/>
                          </a:solidFill>
                          <a:effectLst/>
                          <a:latin typeface="Arial" panose="020B0604020202020204" pitchFamily="34" charset="0"/>
                        </a:rPr>
                        <a:t>Monthly</a:t>
                      </a:r>
                    </a:p>
                  </a:txBody>
                  <a:tcPr marL="2472" marR="2472" marT="247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n-GB" sz="500" b="0" i="0" u="none" strike="noStrike">
                          <a:solidFill>
                            <a:srgbClr val="000000"/>
                          </a:solidFill>
                          <a:effectLst/>
                          <a:latin typeface="Arial" panose="020B0604020202020204" pitchFamily="34" charset="0"/>
                        </a:rPr>
                        <a:t>% of RFT against all reports dispatched</a:t>
                      </a:r>
                    </a:p>
                  </a:txBody>
                  <a:tcPr marL="2472" marR="2472" marT="247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500" b="0" i="0" u="none" strike="noStrike">
                          <a:solidFill>
                            <a:srgbClr val="000000"/>
                          </a:solidFill>
                          <a:effectLst/>
                          <a:latin typeface="Arial" panose="020B0604020202020204" pitchFamily="34" charset="0"/>
                        </a:rPr>
                        <a:t>99%</a:t>
                      </a:r>
                    </a:p>
                  </a:txBody>
                  <a:tcPr marL="2472" marR="2472" marT="247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500" b="0" i="0" u="none" strike="noStrike">
                          <a:solidFill>
                            <a:srgbClr val="000000"/>
                          </a:solidFill>
                          <a:effectLst/>
                          <a:latin typeface="Arial" panose="020B0604020202020204" pitchFamily="34" charset="0"/>
                        </a:rPr>
                        <a:t>100%</a:t>
                      </a:r>
                    </a:p>
                  </a:txBody>
                  <a:tcPr marL="2472" marR="2472" marT="247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EFFC1"/>
                    </a:solidFill>
                  </a:tcPr>
                </a:tc>
                <a:tc>
                  <a:txBody>
                    <a:bodyPr/>
                    <a:lstStyle/>
                    <a:p>
                      <a:pPr algn="ctr" rtl="0" fontAlgn="ctr"/>
                      <a:r>
                        <a:rPr lang="en-GB" sz="500" b="0" i="0" u="none" strike="noStrike">
                          <a:solidFill>
                            <a:srgbClr val="000000"/>
                          </a:solidFill>
                          <a:effectLst/>
                          <a:latin typeface="Arial" panose="020B0604020202020204" pitchFamily="34" charset="0"/>
                        </a:rPr>
                        <a:t>100%</a:t>
                      </a:r>
                    </a:p>
                  </a:txBody>
                  <a:tcPr marL="2472" marR="2472" marT="247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EFFC1"/>
                    </a:solidFill>
                  </a:tcPr>
                </a:tc>
                <a:tc>
                  <a:txBody>
                    <a:bodyPr/>
                    <a:lstStyle/>
                    <a:p>
                      <a:pPr algn="ctr" rtl="0" fontAlgn="ctr"/>
                      <a:r>
                        <a:rPr lang="en-GB" sz="500" b="0" i="0" u="none" strike="noStrike">
                          <a:solidFill>
                            <a:srgbClr val="000000"/>
                          </a:solidFill>
                          <a:effectLst/>
                          <a:latin typeface="Arial" panose="020B0604020202020204" pitchFamily="34" charset="0"/>
                        </a:rPr>
                        <a:t>99%</a:t>
                      </a:r>
                    </a:p>
                  </a:txBody>
                  <a:tcPr marL="2472" marR="2472" marT="247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EFFC1"/>
                    </a:solidFill>
                  </a:tcPr>
                </a:tc>
                <a:tc>
                  <a:txBody>
                    <a:bodyPr/>
                    <a:lstStyle/>
                    <a:p>
                      <a:pPr algn="l" rtl="0" fontAlgn="ctr"/>
                      <a:r>
                        <a:rPr lang="en-GB" sz="500" b="0" i="0" u="none" strike="noStrike">
                          <a:solidFill>
                            <a:srgbClr val="000000"/>
                          </a:solidFill>
                          <a:effectLst/>
                          <a:latin typeface="Arial" panose="020B0604020202020204" pitchFamily="34" charset="0"/>
                        </a:rPr>
                        <a:t>A customer identified that one of the Mno. Data Extract Files was issued with extra characters. This prevented the internal upload. The CDS team undertake QC's but due to the size of this data-set the error was not flagged. We are still working with Tech Ops to understand why this occurred. </a:t>
                      </a:r>
                    </a:p>
                  </a:txBody>
                  <a:tcPr marL="2472" marR="2472" marT="247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41774984"/>
                  </a:ext>
                </a:extLst>
              </a:tr>
              <a:tr h="145851">
                <a:tc>
                  <a:txBody>
                    <a:bodyPr/>
                    <a:lstStyle/>
                    <a:p>
                      <a:pPr algn="ctr" rtl="0" fontAlgn="ctr"/>
                      <a:r>
                        <a:rPr lang="en-GB" sz="500" b="0" i="0" u="none" strike="noStrike">
                          <a:solidFill>
                            <a:srgbClr val="000000"/>
                          </a:solidFill>
                          <a:effectLst/>
                          <a:latin typeface="Arial" panose="020B0604020202020204" pitchFamily="34" charset="0"/>
                        </a:rPr>
                        <a:t>Demand Estimation obligations</a:t>
                      </a:r>
                    </a:p>
                  </a:txBody>
                  <a:tcPr marL="2472" marR="2472" marT="247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500" b="0" i="0" u="none" strike="noStrike">
                          <a:solidFill>
                            <a:srgbClr val="000000"/>
                          </a:solidFill>
                          <a:effectLst/>
                          <a:latin typeface="Arial" panose="020B0604020202020204" pitchFamily="34" charset="0"/>
                        </a:rPr>
                        <a:t>Bi Annually</a:t>
                      </a:r>
                    </a:p>
                  </a:txBody>
                  <a:tcPr marL="2472" marR="2472" marT="247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n-GB" sz="500" b="0" i="0" u="none" strike="noStrike">
                          <a:solidFill>
                            <a:srgbClr val="000000"/>
                          </a:solidFill>
                          <a:effectLst/>
                          <a:latin typeface="Arial" panose="020B0604020202020204" pitchFamily="34" charset="0"/>
                        </a:rPr>
                        <a:t>Confidence in DE Team to deliver DESC obligations (via Survey of DESC Members)</a:t>
                      </a:r>
                    </a:p>
                  </a:txBody>
                  <a:tcPr marL="2472" marR="2472" marT="247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500" b="0" i="0" u="none" strike="noStrike">
                          <a:solidFill>
                            <a:srgbClr val="000000"/>
                          </a:solidFill>
                          <a:effectLst/>
                          <a:latin typeface="Arial" panose="020B0604020202020204" pitchFamily="34" charset="0"/>
                        </a:rPr>
                        <a:t>75% Met or Exceeded</a:t>
                      </a:r>
                    </a:p>
                  </a:txBody>
                  <a:tcPr marL="2472" marR="2472" marT="247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500" b="0" i="0" u="none" strike="noStrike">
                          <a:solidFill>
                            <a:srgbClr val="000000"/>
                          </a:solidFill>
                          <a:effectLst/>
                          <a:latin typeface="Arial" panose="020B0604020202020204" pitchFamily="34" charset="0"/>
                        </a:rPr>
                        <a:t>Next Survey-Dec  Next Report-Jan</a:t>
                      </a:r>
                    </a:p>
                  </a:txBody>
                  <a:tcPr marL="2472" marR="2472" marT="247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rtl="0" fontAlgn="ctr"/>
                      <a:r>
                        <a:rPr lang="en-GB" sz="500" b="0" i="0" u="none" strike="noStrike">
                          <a:solidFill>
                            <a:srgbClr val="000000"/>
                          </a:solidFill>
                          <a:effectLst/>
                          <a:latin typeface="Arial" panose="020B0604020202020204" pitchFamily="34" charset="0"/>
                        </a:rPr>
                        <a:t>Next Survey-Dec  Next Report-Jan</a:t>
                      </a:r>
                    </a:p>
                  </a:txBody>
                  <a:tcPr marL="2472" marR="2472" marT="247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rtl="0" fontAlgn="ctr"/>
                      <a:r>
                        <a:rPr lang="en-GB" sz="500" b="0" i="0" u="none" strike="noStrike">
                          <a:solidFill>
                            <a:srgbClr val="000000"/>
                          </a:solidFill>
                          <a:effectLst/>
                          <a:latin typeface="Arial" panose="020B0604020202020204" pitchFamily="34" charset="0"/>
                        </a:rPr>
                        <a:t>100%</a:t>
                      </a:r>
                    </a:p>
                  </a:txBody>
                  <a:tcPr marL="2472" marR="2472" marT="247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EFFC1"/>
                    </a:solidFill>
                  </a:tcPr>
                </a:tc>
                <a:tc>
                  <a:txBody>
                    <a:bodyPr/>
                    <a:lstStyle/>
                    <a:p>
                      <a:pPr algn="l" rtl="0" fontAlgn="ctr"/>
                      <a:r>
                        <a:rPr lang="en-GB" sz="500" b="0" i="0" u="none" strike="noStrike">
                          <a:solidFill>
                            <a:srgbClr val="FF0000"/>
                          </a:solidFill>
                          <a:effectLst/>
                          <a:latin typeface="Arial" panose="020B0604020202020204" pitchFamily="34" charset="0"/>
                        </a:rPr>
                        <a:t> </a:t>
                      </a:r>
                    </a:p>
                  </a:txBody>
                  <a:tcPr marL="2472" marR="2472" marT="247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22967347"/>
                  </a:ext>
                </a:extLst>
              </a:tr>
              <a:tr h="145851">
                <a:tc>
                  <a:txBody>
                    <a:bodyPr/>
                    <a:lstStyle/>
                    <a:p>
                      <a:pPr algn="ctr" rtl="0" fontAlgn="ctr"/>
                      <a:r>
                        <a:rPr lang="en-GB" sz="500" b="0" i="0" u="none" strike="noStrike">
                          <a:solidFill>
                            <a:srgbClr val="000000"/>
                          </a:solidFill>
                          <a:effectLst/>
                          <a:latin typeface="Arial" panose="020B0604020202020204" pitchFamily="34" charset="0"/>
                        </a:rPr>
                        <a:t>Energy Balancing (Credit Risk Management)</a:t>
                      </a:r>
                    </a:p>
                  </a:txBody>
                  <a:tcPr marL="2472" marR="2472" marT="247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GB" sz="500" b="0" i="0" u="none" strike="noStrike">
                          <a:solidFill>
                            <a:srgbClr val="000000"/>
                          </a:solidFill>
                          <a:effectLst/>
                          <a:latin typeface="Arial" panose="020B0604020202020204" pitchFamily="34" charset="0"/>
                        </a:rPr>
                        <a:t>Monthly</a:t>
                      </a:r>
                    </a:p>
                  </a:txBody>
                  <a:tcPr marL="2472" marR="2472" marT="247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500" b="0" i="0" u="none" strike="noStrike">
                          <a:solidFill>
                            <a:srgbClr val="000000"/>
                          </a:solidFill>
                          <a:effectLst/>
                          <a:latin typeface="Arial" panose="020B0604020202020204" pitchFamily="34" charset="0"/>
                        </a:rPr>
                        <a:t>Energy Balancing Credit Rules adhered to, to ensure adequate security in place</a:t>
                      </a:r>
                    </a:p>
                  </a:txBody>
                  <a:tcPr marL="2472" marR="2472" marT="247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500" b="0" i="0" u="none" strike="noStrike">
                          <a:solidFill>
                            <a:srgbClr val="000000"/>
                          </a:solidFill>
                          <a:effectLst/>
                          <a:latin typeface="Arial" panose="020B0604020202020204" pitchFamily="34" charset="0"/>
                        </a:rPr>
                        <a:t>100%</a:t>
                      </a:r>
                    </a:p>
                  </a:txBody>
                  <a:tcPr marL="2472" marR="2472" marT="247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500" b="0" i="0" u="none" strike="noStrike">
                          <a:solidFill>
                            <a:srgbClr val="000000"/>
                          </a:solidFill>
                          <a:effectLst/>
                          <a:latin typeface="Arial" panose="020B0604020202020204" pitchFamily="34" charset="0"/>
                        </a:rPr>
                        <a:t>100%</a:t>
                      </a:r>
                    </a:p>
                  </a:txBody>
                  <a:tcPr marL="2472" marR="2472" marT="247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EFFC1"/>
                    </a:solidFill>
                  </a:tcPr>
                </a:tc>
                <a:tc>
                  <a:txBody>
                    <a:bodyPr/>
                    <a:lstStyle/>
                    <a:p>
                      <a:pPr algn="ctr" rtl="0" fontAlgn="ctr"/>
                      <a:r>
                        <a:rPr lang="en-GB" sz="500" b="0" i="0" u="none" strike="noStrike" dirty="0">
                          <a:solidFill>
                            <a:srgbClr val="000000"/>
                          </a:solidFill>
                          <a:effectLst/>
                          <a:latin typeface="Arial" panose="020B0604020202020204" pitchFamily="34" charset="0"/>
                        </a:rPr>
                        <a:t>100%</a:t>
                      </a:r>
                    </a:p>
                  </a:txBody>
                  <a:tcPr marL="2472" marR="2472" marT="247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EFFC1"/>
                    </a:solidFill>
                  </a:tcPr>
                </a:tc>
                <a:tc>
                  <a:txBody>
                    <a:bodyPr/>
                    <a:lstStyle/>
                    <a:p>
                      <a:pPr algn="ctr" rtl="0" fontAlgn="ctr"/>
                      <a:r>
                        <a:rPr lang="en-GB" sz="500" b="0" i="0" u="none" strike="noStrike">
                          <a:solidFill>
                            <a:srgbClr val="000000"/>
                          </a:solidFill>
                          <a:effectLst/>
                          <a:latin typeface="Arial" panose="020B0604020202020204" pitchFamily="34" charset="0"/>
                        </a:rPr>
                        <a:t>100%</a:t>
                      </a:r>
                    </a:p>
                  </a:txBody>
                  <a:tcPr marL="2472" marR="2472" marT="247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EFFC1"/>
                    </a:solidFill>
                  </a:tcPr>
                </a:tc>
                <a:tc>
                  <a:txBody>
                    <a:bodyPr/>
                    <a:lstStyle/>
                    <a:p>
                      <a:pPr algn="l" fontAlgn="ctr"/>
                      <a:r>
                        <a:rPr lang="en-GB" sz="500" b="0" i="0" u="none" strike="noStrike">
                          <a:solidFill>
                            <a:srgbClr val="FF0000"/>
                          </a:solidFill>
                          <a:effectLst/>
                          <a:latin typeface="Arial" panose="020B0604020202020204" pitchFamily="34" charset="0"/>
                        </a:rPr>
                        <a:t> </a:t>
                      </a:r>
                    </a:p>
                  </a:txBody>
                  <a:tcPr marL="2472" marR="2472" marT="247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0263090"/>
                  </a:ext>
                </a:extLst>
              </a:tr>
              <a:tr h="145851">
                <a:tc>
                  <a:txBody>
                    <a:bodyPr/>
                    <a:lstStyle/>
                    <a:p>
                      <a:pPr algn="ctr" rtl="0" fontAlgn="ctr"/>
                      <a:r>
                        <a:rPr lang="en-GB" sz="500" b="0" i="0" u="none" strike="noStrike">
                          <a:solidFill>
                            <a:srgbClr val="000000"/>
                          </a:solidFill>
                          <a:effectLst/>
                          <a:latin typeface="Arial" panose="020B0604020202020204" pitchFamily="34" charset="0"/>
                        </a:rPr>
                        <a:t>Invoicing customers</a:t>
                      </a:r>
                    </a:p>
                  </a:txBody>
                  <a:tcPr marL="2472" marR="2472" marT="247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GB" sz="500" b="0" i="0" u="none" strike="noStrike">
                          <a:solidFill>
                            <a:srgbClr val="000000"/>
                          </a:solidFill>
                          <a:effectLst/>
                          <a:latin typeface="Arial" panose="020B0604020202020204" pitchFamily="34" charset="0"/>
                        </a:rPr>
                        <a:t>Monthly</a:t>
                      </a:r>
                    </a:p>
                  </a:txBody>
                  <a:tcPr marL="2472" marR="2472" marT="247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ctr"/>
                      <a:r>
                        <a:rPr lang="en-GB" sz="500" b="0" i="0" u="none" strike="noStrike">
                          <a:solidFill>
                            <a:srgbClr val="000000"/>
                          </a:solidFill>
                          <a:effectLst/>
                          <a:latin typeface="Arial" panose="020B0604020202020204" pitchFamily="34" charset="0"/>
                        </a:rPr>
                        <a:t>% of invoices not requiring adjustment post original invoice dispatch</a:t>
                      </a:r>
                    </a:p>
                  </a:txBody>
                  <a:tcPr marL="2472" marR="2472" marT="247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GB" sz="500" b="0" i="0" u="none" strike="noStrike">
                          <a:solidFill>
                            <a:srgbClr val="000000"/>
                          </a:solidFill>
                          <a:effectLst/>
                          <a:latin typeface="Arial" panose="020B0604020202020204" pitchFamily="34" charset="0"/>
                        </a:rPr>
                        <a:t>98%</a:t>
                      </a:r>
                    </a:p>
                  </a:txBody>
                  <a:tcPr marL="2472" marR="2472" marT="247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500" b="0" i="0" u="none" strike="noStrike">
                          <a:solidFill>
                            <a:srgbClr val="000000"/>
                          </a:solidFill>
                          <a:effectLst/>
                          <a:latin typeface="Arial" panose="020B0604020202020204" pitchFamily="34" charset="0"/>
                        </a:rPr>
                        <a:t>100%</a:t>
                      </a:r>
                    </a:p>
                  </a:txBody>
                  <a:tcPr marL="2472" marR="2472" marT="247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EFFC1"/>
                    </a:solidFill>
                  </a:tcPr>
                </a:tc>
                <a:tc>
                  <a:txBody>
                    <a:bodyPr/>
                    <a:lstStyle/>
                    <a:p>
                      <a:pPr algn="ctr" rtl="0" fontAlgn="ctr"/>
                      <a:r>
                        <a:rPr lang="en-GB" sz="500" b="0" i="0" u="none" strike="noStrike">
                          <a:solidFill>
                            <a:srgbClr val="000000"/>
                          </a:solidFill>
                          <a:effectLst/>
                          <a:latin typeface="Arial" panose="020B0604020202020204" pitchFamily="34" charset="0"/>
                        </a:rPr>
                        <a:t>100%</a:t>
                      </a:r>
                    </a:p>
                  </a:txBody>
                  <a:tcPr marL="2472" marR="2472" marT="247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EFFC1"/>
                    </a:solidFill>
                  </a:tcPr>
                </a:tc>
                <a:tc>
                  <a:txBody>
                    <a:bodyPr/>
                    <a:lstStyle/>
                    <a:p>
                      <a:pPr algn="ctr" rtl="0" fontAlgn="ctr"/>
                      <a:r>
                        <a:rPr lang="en-GB" sz="500" b="0" i="0" u="none" strike="noStrike">
                          <a:solidFill>
                            <a:srgbClr val="000000"/>
                          </a:solidFill>
                          <a:effectLst/>
                          <a:latin typeface="Arial" panose="020B0604020202020204" pitchFamily="34" charset="0"/>
                        </a:rPr>
                        <a:t>100%</a:t>
                      </a:r>
                    </a:p>
                  </a:txBody>
                  <a:tcPr marL="2472" marR="2472" marT="247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EFFC1"/>
                    </a:solidFill>
                  </a:tcPr>
                </a:tc>
                <a:tc>
                  <a:txBody>
                    <a:bodyPr/>
                    <a:lstStyle/>
                    <a:p>
                      <a:pPr algn="l" fontAlgn="ctr"/>
                      <a:r>
                        <a:rPr lang="en-GB" sz="500" b="0" i="0" u="none" strike="noStrike">
                          <a:solidFill>
                            <a:srgbClr val="FF0000"/>
                          </a:solidFill>
                          <a:effectLst/>
                          <a:latin typeface="Arial" panose="020B0604020202020204" pitchFamily="34" charset="0"/>
                        </a:rPr>
                        <a:t> </a:t>
                      </a:r>
                    </a:p>
                  </a:txBody>
                  <a:tcPr marL="2472" marR="2472" marT="247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26457041"/>
                  </a:ext>
                </a:extLst>
              </a:tr>
              <a:tr h="145851">
                <a:tc>
                  <a:txBody>
                    <a:bodyPr/>
                    <a:lstStyle/>
                    <a:p>
                      <a:pPr algn="ctr" rtl="0" fontAlgn="ctr"/>
                      <a:r>
                        <a:rPr lang="en-GB" sz="500" b="0" i="0" u="none" strike="noStrike">
                          <a:solidFill>
                            <a:srgbClr val="000000"/>
                          </a:solidFill>
                          <a:effectLst/>
                          <a:latin typeface="Arial" panose="020B0604020202020204" pitchFamily="34" charset="0"/>
                        </a:rPr>
                        <a:t>Invoicing customers</a:t>
                      </a:r>
                    </a:p>
                  </a:txBody>
                  <a:tcPr marL="2472" marR="2472" marT="247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GB" sz="500" b="0" i="0" u="none" strike="noStrike">
                          <a:solidFill>
                            <a:srgbClr val="000000"/>
                          </a:solidFill>
                          <a:effectLst/>
                          <a:latin typeface="Arial" panose="020B0604020202020204" pitchFamily="34" charset="0"/>
                        </a:rPr>
                        <a:t>Monthly</a:t>
                      </a:r>
                    </a:p>
                  </a:txBody>
                  <a:tcPr marL="2472" marR="2472" marT="247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ctr"/>
                      <a:r>
                        <a:rPr lang="en-GB" sz="500" b="0" i="0" u="none" strike="noStrike">
                          <a:solidFill>
                            <a:srgbClr val="000000"/>
                          </a:solidFill>
                          <a:effectLst/>
                          <a:latin typeface="Arial" panose="020B0604020202020204" pitchFamily="34" charset="0"/>
                        </a:rPr>
                        <a:t>% of customers that have been invoiced without issues/ exceptions (exc. AMS)</a:t>
                      </a:r>
                    </a:p>
                  </a:txBody>
                  <a:tcPr marL="2472" marR="2472" marT="247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GB" sz="500" b="0" i="0" u="none" strike="noStrike">
                          <a:solidFill>
                            <a:srgbClr val="000000"/>
                          </a:solidFill>
                          <a:effectLst/>
                          <a:latin typeface="Arial" panose="020B0604020202020204" pitchFamily="34" charset="0"/>
                        </a:rPr>
                        <a:t>100%</a:t>
                      </a:r>
                    </a:p>
                  </a:txBody>
                  <a:tcPr marL="2472" marR="2472" marT="247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500" b="0" i="0" u="none" strike="noStrike">
                          <a:solidFill>
                            <a:srgbClr val="000000"/>
                          </a:solidFill>
                          <a:effectLst/>
                          <a:latin typeface="Arial" panose="020B0604020202020204" pitchFamily="34" charset="0"/>
                        </a:rPr>
                        <a:t>100%</a:t>
                      </a:r>
                    </a:p>
                  </a:txBody>
                  <a:tcPr marL="2472" marR="2472" marT="247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EFFC1"/>
                    </a:solidFill>
                  </a:tcPr>
                </a:tc>
                <a:tc>
                  <a:txBody>
                    <a:bodyPr/>
                    <a:lstStyle/>
                    <a:p>
                      <a:pPr algn="ctr" rtl="0" fontAlgn="ctr"/>
                      <a:r>
                        <a:rPr lang="en-GB" sz="500" b="0" i="0" u="none" strike="noStrike">
                          <a:solidFill>
                            <a:srgbClr val="000000"/>
                          </a:solidFill>
                          <a:effectLst/>
                          <a:latin typeface="Arial" panose="020B0604020202020204" pitchFamily="34" charset="0"/>
                        </a:rPr>
                        <a:t>100%</a:t>
                      </a:r>
                    </a:p>
                  </a:txBody>
                  <a:tcPr marL="2472" marR="2472" marT="247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EFFC1"/>
                    </a:solidFill>
                  </a:tcPr>
                </a:tc>
                <a:tc>
                  <a:txBody>
                    <a:bodyPr/>
                    <a:lstStyle/>
                    <a:p>
                      <a:pPr algn="ctr" rtl="0" fontAlgn="ctr"/>
                      <a:r>
                        <a:rPr lang="en-GB" sz="500" b="0" i="0" u="none" strike="noStrike">
                          <a:solidFill>
                            <a:srgbClr val="000000"/>
                          </a:solidFill>
                          <a:effectLst/>
                          <a:latin typeface="Arial" panose="020B0604020202020204" pitchFamily="34" charset="0"/>
                        </a:rPr>
                        <a:t>100%</a:t>
                      </a:r>
                    </a:p>
                  </a:txBody>
                  <a:tcPr marL="2472" marR="2472" marT="247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EFFC1"/>
                    </a:solidFill>
                  </a:tcPr>
                </a:tc>
                <a:tc>
                  <a:txBody>
                    <a:bodyPr/>
                    <a:lstStyle/>
                    <a:p>
                      <a:pPr algn="l" fontAlgn="ctr"/>
                      <a:r>
                        <a:rPr lang="en-GB" sz="500" b="0" i="0" u="none" strike="noStrike">
                          <a:solidFill>
                            <a:srgbClr val="FF0000"/>
                          </a:solidFill>
                          <a:effectLst/>
                          <a:latin typeface="Arial" panose="020B0604020202020204" pitchFamily="34" charset="0"/>
                        </a:rPr>
                        <a:t> </a:t>
                      </a:r>
                    </a:p>
                  </a:txBody>
                  <a:tcPr marL="2472" marR="2472" marT="247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40241594"/>
                  </a:ext>
                </a:extLst>
              </a:tr>
              <a:tr h="145851">
                <a:tc>
                  <a:txBody>
                    <a:bodyPr/>
                    <a:lstStyle/>
                    <a:p>
                      <a:pPr algn="ctr" rtl="0" fontAlgn="ctr"/>
                      <a:r>
                        <a:rPr lang="en-GB" sz="500" b="0" i="0" u="none" strike="noStrike">
                          <a:solidFill>
                            <a:srgbClr val="000000"/>
                          </a:solidFill>
                          <a:effectLst/>
                          <a:latin typeface="Arial" panose="020B0604020202020204" pitchFamily="34" charset="0"/>
                        </a:rPr>
                        <a:t>Invoicing customers</a:t>
                      </a:r>
                    </a:p>
                  </a:txBody>
                  <a:tcPr marL="2472" marR="2472" marT="247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GB" sz="500" b="0" i="0" u="none" strike="noStrike">
                          <a:solidFill>
                            <a:srgbClr val="000000"/>
                          </a:solidFill>
                          <a:effectLst/>
                          <a:latin typeface="Arial" panose="020B0604020202020204" pitchFamily="34" charset="0"/>
                        </a:rPr>
                        <a:t>Monthly</a:t>
                      </a:r>
                    </a:p>
                  </a:txBody>
                  <a:tcPr marL="2472" marR="2472" marT="247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ctr"/>
                      <a:r>
                        <a:rPr lang="en-GB" sz="500" b="0" i="0" u="none" strike="noStrike">
                          <a:solidFill>
                            <a:srgbClr val="000000"/>
                          </a:solidFill>
                          <a:effectLst/>
                          <a:latin typeface="Arial" panose="020B0604020202020204" pitchFamily="34" charset="0"/>
                        </a:rPr>
                        <a:t>% customers with less than 1% of MPRNs which have an AMS Invoice exception</a:t>
                      </a:r>
                    </a:p>
                  </a:txBody>
                  <a:tcPr marL="2472" marR="2472" marT="247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GB" sz="500" b="0" i="0" u="none" strike="noStrike">
                          <a:solidFill>
                            <a:srgbClr val="000000"/>
                          </a:solidFill>
                          <a:effectLst/>
                          <a:latin typeface="Arial" panose="020B0604020202020204" pitchFamily="34" charset="0"/>
                        </a:rPr>
                        <a:t>97%</a:t>
                      </a:r>
                    </a:p>
                  </a:txBody>
                  <a:tcPr marL="2472" marR="2472" marT="247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GB" sz="500" b="0" i="0" u="none" strike="noStrike">
                          <a:solidFill>
                            <a:srgbClr val="000000"/>
                          </a:solidFill>
                          <a:effectLst/>
                          <a:latin typeface="Arial" panose="020B0604020202020204" pitchFamily="34" charset="0"/>
                        </a:rPr>
                        <a:t>In Development</a:t>
                      </a:r>
                    </a:p>
                  </a:txBody>
                  <a:tcPr marL="2472" marR="2472" marT="247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rtl="0" fontAlgn="ctr"/>
                      <a:r>
                        <a:rPr lang="en-GB" sz="500" b="0" i="0" u="none" strike="noStrike">
                          <a:solidFill>
                            <a:srgbClr val="000000"/>
                          </a:solidFill>
                          <a:effectLst/>
                          <a:latin typeface="Arial" panose="020B0604020202020204" pitchFamily="34" charset="0"/>
                        </a:rPr>
                        <a:t>100%</a:t>
                      </a:r>
                    </a:p>
                  </a:txBody>
                  <a:tcPr marL="2472" marR="2472" marT="247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EFFC1"/>
                    </a:solidFill>
                  </a:tcPr>
                </a:tc>
                <a:tc>
                  <a:txBody>
                    <a:bodyPr/>
                    <a:lstStyle/>
                    <a:p>
                      <a:pPr algn="ctr" rtl="0" fontAlgn="ctr"/>
                      <a:r>
                        <a:rPr lang="en-GB" sz="500" b="0" i="0" u="none" strike="noStrike">
                          <a:solidFill>
                            <a:srgbClr val="000000"/>
                          </a:solidFill>
                          <a:effectLst/>
                          <a:latin typeface="Arial" panose="020B0604020202020204" pitchFamily="34" charset="0"/>
                        </a:rPr>
                        <a:t>100%</a:t>
                      </a:r>
                    </a:p>
                  </a:txBody>
                  <a:tcPr marL="2472" marR="2472" marT="247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EFFC1"/>
                    </a:solidFill>
                  </a:tcPr>
                </a:tc>
                <a:tc>
                  <a:txBody>
                    <a:bodyPr/>
                    <a:lstStyle/>
                    <a:p>
                      <a:pPr algn="l" fontAlgn="ctr"/>
                      <a:r>
                        <a:rPr lang="en-GB" sz="500" b="0" i="0" u="none" strike="noStrike">
                          <a:solidFill>
                            <a:srgbClr val="FF0000"/>
                          </a:solidFill>
                          <a:effectLst/>
                          <a:latin typeface="Arial" panose="020B0604020202020204" pitchFamily="34" charset="0"/>
                        </a:rPr>
                        <a:t> </a:t>
                      </a:r>
                    </a:p>
                  </a:txBody>
                  <a:tcPr marL="2472" marR="2472" marT="247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23889379"/>
                  </a:ext>
                </a:extLst>
              </a:tr>
              <a:tr h="145851">
                <a:tc>
                  <a:txBody>
                    <a:bodyPr/>
                    <a:lstStyle/>
                    <a:p>
                      <a:pPr algn="ctr" rtl="0" fontAlgn="ctr"/>
                      <a:r>
                        <a:rPr lang="en-GB" sz="500" b="0" i="0" u="none" strike="noStrike">
                          <a:solidFill>
                            <a:srgbClr val="000000"/>
                          </a:solidFill>
                          <a:effectLst/>
                          <a:latin typeface="Arial" panose="020B0604020202020204" pitchFamily="34" charset="0"/>
                        </a:rPr>
                        <a:t>Manage Shipper Transfers</a:t>
                      </a:r>
                    </a:p>
                  </a:txBody>
                  <a:tcPr marL="2472" marR="2472" marT="247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GB" sz="500" b="0" i="0" u="none" strike="noStrike">
                          <a:solidFill>
                            <a:srgbClr val="000000"/>
                          </a:solidFill>
                          <a:effectLst/>
                          <a:latin typeface="Arial" panose="020B0604020202020204" pitchFamily="34" charset="0"/>
                        </a:rPr>
                        <a:t>Monthly</a:t>
                      </a:r>
                    </a:p>
                  </a:txBody>
                  <a:tcPr marL="2472" marR="2472" marT="247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ctr"/>
                      <a:r>
                        <a:rPr lang="en-GB" sz="500" b="0" i="0" u="none" strike="noStrike">
                          <a:solidFill>
                            <a:srgbClr val="000000"/>
                          </a:solidFill>
                          <a:effectLst/>
                          <a:latin typeface="Arial" panose="020B0604020202020204" pitchFamily="34" charset="0"/>
                        </a:rPr>
                        <a:t>% of successful shipper transfers processed</a:t>
                      </a:r>
                    </a:p>
                  </a:txBody>
                  <a:tcPr marL="2472" marR="2472" marT="247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GB" sz="500" b="0" i="0" u="none" strike="noStrike">
                          <a:solidFill>
                            <a:srgbClr val="000000"/>
                          </a:solidFill>
                          <a:effectLst/>
                          <a:latin typeface="Arial" panose="020B0604020202020204" pitchFamily="34" charset="0"/>
                        </a:rPr>
                        <a:t>100%</a:t>
                      </a:r>
                    </a:p>
                  </a:txBody>
                  <a:tcPr marL="2472" marR="2472" marT="247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500" b="0" i="0" u="none" strike="noStrike">
                          <a:solidFill>
                            <a:srgbClr val="000000"/>
                          </a:solidFill>
                          <a:effectLst/>
                          <a:latin typeface="Arial" panose="020B0604020202020204" pitchFamily="34" charset="0"/>
                        </a:rPr>
                        <a:t>100%</a:t>
                      </a:r>
                    </a:p>
                  </a:txBody>
                  <a:tcPr marL="2472" marR="2472" marT="247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EFFC1"/>
                    </a:solidFill>
                  </a:tcPr>
                </a:tc>
                <a:tc>
                  <a:txBody>
                    <a:bodyPr/>
                    <a:lstStyle/>
                    <a:p>
                      <a:pPr algn="ctr" rtl="0" fontAlgn="ctr"/>
                      <a:r>
                        <a:rPr lang="en-GB" sz="500" b="0" i="0" u="none" strike="noStrike">
                          <a:solidFill>
                            <a:srgbClr val="000000"/>
                          </a:solidFill>
                          <a:effectLst/>
                          <a:latin typeface="Arial" panose="020B0604020202020204" pitchFamily="34" charset="0"/>
                        </a:rPr>
                        <a:t>100%</a:t>
                      </a:r>
                    </a:p>
                  </a:txBody>
                  <a:tcPr marL="2472" marR="2472" marT="247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EFFC1"/>
                    </a:solidFill>
                  </a:tcPr>
                </a:tc>
                <a:tc>
                  <a:txBody>
                    <a:bodyPr/>
                    <a:lstStyle/>
                    <a:p>
                      <a:pPr algn="ctr" rtl="0" fontAlgn="ctr"/>
                      <a:r>
                        <a:rPr lang="en-GB" sz="500" b="0" i="0" u="none" strike="noStrike">
                          <a:solidFill>
                            <a:srgbClr val="000000"/>
                          </a:solidFill>
                          <a:effectLst/>
                          <a:latin typeface="Arial" panose="020B0604020202020204" pitchFamily="34" charset="0"/>
                        </a:rPr>
                        <a:t>100%</a:t>
                      </a:r>
                    </a:p>
                  </a:txBody>
                  <a:tcPr marL="2472" marR="2472" marT="247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EFFC1"/>
                    </a:solidFill>
                  </a:tcPr>
                </a:tc>
                <a:tc>
                  <a:txBody>
                    <a:bodyPr/>
                    <a:lstStyle/>
                    <a:p>
                      <a:pPr algn="l" rtl="0" fontAlgn="ctr"/>
                      <a:r>
                        <a:rPr lang="en-GB" sz="500" b="0" i="0" u="none" strike="noStrike">
                          <a:solidFill>
                            <a:srgbClr val="FF0000"/>
                          </a:solidFill>
                          <a:effectLst/>
                          <a:latin typeface="Arial" panose="020B0604020202020204" pitchFamily="34" charset="0"/>
                        </a:rPr>
                        <a:t> </a:t>
                      </a:r>
                    </a:p>
                  </a:txBody>
                  <a:tcPr marL="2472" marR="2472" marT="247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87790867"/>
                  </a:ext>
                </a:extLst>
              </a:tr>
              <a:tr h="145851">
                <a:tc>
                  <a:txBody>
                    <a:bodyPr/>
                    <a:lstStyle/>
                    <a:p>
                      <a:pPr algn="ctr" rtl="0" fontAlgn="ctr"/>
                      <a:r>
                        <a:rPr lang="en-GB" sz="500" b="0" i="0" u="none" strike="noStrike">
                          <a:solidFill>
                            <a:srgbClr val="000000"/>
                          </a:solidFill>
                          <a:effectLst/>
                          <a:latin typeface="Arial" panose="020B0604020202020204" pitchFamily="34" charset="0"/>
                        </a:rPr>
                        <a:t>Manage updates to customer portfolio</a:t>
                      </a:r>
                    </a:p>
                  </a:txBody>
                  <a:tcPr marL="2472" marR="2472" marT="247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GB" sz="500" b="0" i="0" u="none" strike="noStrike">
                          <a:solidFill>
                            <a:srgbClr val="000000"/>
                          </a:solidFill>
                          <a:effectLst/>
                          <a:latin typeface="Arial" panose="020B0604020202020204" pitchFamily="34" charset="0"/>
                        </a:rPr>
                        <a:t>Monthly</a:t>
                      </a:r>
                    </a:p>
                  </a:txBody>
                  <a:tcPr marL="2472" marR="2472" marT="247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ctr"/>
                      <a:r>
                        <a:rPr lang="en-GB" sz="500" b="0" i="0" u="none" strike="noStrike">
                          <a:solidFill>
                            <a:srgbClr val="000000"/>
                          </a:solidFill>
                          <a:effectLst/>
                          <a:latin typeface="Arial" panose="020B0604020202020204" pitchFamily="34" charset="0"/>
                        </a:rPr>
                        <a:t>% of valid CMS challenges received (PSCs)</a:t>
                      </a:r>
                    </a:p>
                  </a:txBody>
                  <a:tcPr marL="2472" marR="2472" marT="247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GB" sz="500" b="0" i="0" u="none" strike="noStrike">
                          <a:solidFill>
                            <a:srgbClr val="000000"/>
                          </a:solidFill>
                          <a:effectLst/>
                          <a:latin typeface="Arial" panose="020B0604020202020204" pitchFamily="34" charset="0"/>
                        </a:rPr>
                        <a:t>Less than 1%</a:t>
                      </a:r>
                    </a:p>
                  </a:txBody>
                  <a:tcPr marL="2472" marR="2472" marT="247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500" b="0" i="0" u="none" strike="noStrike">
                          <a:solidFill>
                            <a:srgbClr val="000000"/>
                          </a:solidFill>
                          <a:effectLst/>
                          <a:latin typeface="Arial" panose="020B0604020202020204" pitchFamily="34" charset="0"/>
                        </a:rPr>
                        <a:t>0.14%</a:t>
                      </a:r>
                    </a:p>
                  </a:txBody>
                  <a:tcPr marL="2472" marR="2472" marT="247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EFFC1"/>
                    </a:solidFill>
                  </a:tcPr>
                </a:tc>
                <a:tc>
                  <a:txBody>
                    <a:bodyPr/>
                    <a:lstStyle/>
                    <a:p>
                      <a:pPr algn="ctr" rtl="0" fontAlgn="ctr"/>
                      <a:r>
                        <a:rPr lang="en-GB" sz="500" b="0" i="0" u="none" strike="noStrike">
                          <a:solidFill>
                            <a:srgbClr val="000000"/>
                          </a:solidFill>
                          <a:effectLst/>
                          <a:latin typeface="Arial" panose="020B0604020202020204" pitchFamily="34" charset="0"/>
                        </a:rPr>
                        <a:t>0.07%</a:t>
                      </a:r>
                    </a:p>
                  </a:txBody>
                  <a:tcPr marL="2472" marR="2472" marT="247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EFFC1"/>
                    </a:solidFill>
                  </a:tcPr>
                </a:tc>
                <a:tc>
                  <a:txBody>
                    <a:bodyPr/>
                    <a:lstStyle/>
                    <a:p>
                      <a:pPr algn="ctr" rtl="0" fontAlgn="ctr"/>
                      <a:r>
                        <a:rPr lang="en-GB" sz="500" b="0" i="0" u="none" strike="noStrike">
                          <a:solidFill>
                            <a:srgbClr val="000000"/>
                          </a:solidFill>
                          <a:effectLst/>
                          <a:latin typeface="Arial" panose="020B0604020202020204" pitchFamily="34" charset="0"/>
                        </a:rPr>
                        <a:t>0.07%</a:t>
                      </a:r>
                    </a:p>
                  </a:txBody>
                  <a:tcPr marL="2472" marR="2472" marT="247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EFFC1"/>
                    </a:solidFill>
                  </a:tcPr>
                </a:tc>
                <a:tc>
                  <a:txBody>
                    <a:bodyPr/>
                    <a:lstStyle/>
                    <a:p>
                      <a:pPr algn="l" fontAlgn="ctr"/>
                      <a:r>
                        <a:rPr lang="en-GB" sz="500" b="0" i="0" u="none" strike="noStrike">
                          <a:solidFill>
                            <a:srgbClr val="000000"/>
                          </a:solidFill>
                          <a:effectLst/>
                          <a:latin typeface="Arial" panose="020B0604020202020204" pitchFamily="34" charset="0"/>
                        </a:rPr>
                        <a:t>A record equalling performance.  </a:t>
                      </a:r>
                    </a:p>
                  </a:txBody>
                  <a:tcPr marL="2472" marR="2472" marT="247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13716294"/>
                  </a:ext>
                </a:extLst>
              </a:tr>
              <a:tr h="145851">
                <a:tc>
                  <a:txBody>
                    <a:bodyPr/>
                    <a:lstStyle/>
                    <a:p>
                      <a:pPr algn="ctr" rtl="0" fontAlgn="ctr"/>
                      <a:r>
                        <a:rPr lang="en-GB" sz="500" b="0" i="0" u="none" strike="noStrike">
                          <a:solidFill>
                            <a:srgbClr val="000000"/>
                          </a:solidFill>
                          <a:effectLst/>
                          <a:latin typeface="Arial" panose="020B0604020202020204" pitchFamily="34" charset="0"/>
                        </a:rPr>
                        <a:t>Management of Customer Issues</a:t>
                      </a:r>
                    </a:p>
                  </a:txBody>
                  <a:tcPr marL="2472" marR="2472" marT="247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GB" sz="500" b="0" i="0" u="none" strike="noStrike">
                          <a:solidFill>
                            <a:srgbClr val="000000"/>
                          </a:solidFill>
                          <a:effectLst/>
                          <a:latin typeface="Arial" panose="020B0604020202020204" pitchFamily="34" charset="0"/>
                        </a:rPr>
                        <a:t>Monthly</a:t>
                      </a:r>
                    </a:p>
                  </a:txBody>
                  <a:tcPr marL="2472" marR="2472" marT="247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ctr"/>
                      <a:r>
                        <a:rPr lang="en-GB" sz="500" b="0" i="0" u="none" strike="noStrike">
                          <a:solidFill>
                            <a:srgbClr val="000000"/>
                          </a:solidFill>
                          <a:effectLst/>
                          <a:latin typeface="Arial" panose="020B0604020202020204" pitchFamily="34" charset="0"/>
                        </a:rPr>
                        <a:t>Provision of relevant issue updates to customers accepted at CoMC and no negativity on how the issue is managed.</a:t>
                      </a:r>
                    </a:p>
                  </a:txBody>
                  <a:tcPr marL="2472" marR="2472" marT="247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GB" sz="500" b="0" i="0" u="none" strike="noStrike">
                          <a:solidFill>
                            <a:srgbClr val="000000"/>
                          </a:solidFill>
                          <a:effectLst/>
                          <a:latin typeface="Arial" panose="020B0604020202020204" pitchFamily="34" charset="0"/>
                        </a:rPr>
                        <a:t>100%</a:t>
                      </a:r>
                    </a:p>
                  </a:txBody>
                  <a:tcPr marL="2472" marR="2472" marT="247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500" b="0" i="0" u="none" strike="noStrike">
                          <a:solidFill>
                            <a:srgbClr val="000000"/>
                          </a:solidFill>
                          <a:effectLst/>
                          <a:latin typeface="Arial" panose="020B0604020202020204" pitchFamily="34" charset="0"/>
                        </a:rPr>
                        <a:t>100%</a:t>
                      </a:r>
                    </a:p>
                  </a:txBody>
                  <a:tcPr marL="2472" marR="2472" marT="247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EFFC1"/>
                    </a:solidFill>
                  </a:tcPr>
                </a:tc>
                <a:tc>
                  <a:txBody>
                    <a:bodyPr/>
                    <a:lstStyle/>
                    <a:p>
                      <a:pPr algn="ctr" rtl="0" fontAlgn="ctr"/>
                      <a:r>
                        <a:rPr lang="en-GB" sz="500" b="0" i="0" u="none" strike="noStrike">
                          <a:solidFill>
                            <a:srgbClr val="000000"/>
                          </a:solidFill>
                          <a:effectLst/>
                          <a:latin typeface="Arial" panose="020B0604020202020204" pitchFamily="34" charset="0"/>
                        </a:rPr>
                        <a:t>100%</a:t>
                      </a:r>
                    </a:p>
                  </a:txBody>
                  <a:tcPr marL="2472" marR="2472" marT="247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EFFC1"/>
                    </a:solidFill>
                  </a:tcPr>
                </a:tc>
                <a:tc>
                  <a:txBody>
                    <a:bodyPr/>
                    <a:lstStyle/>
                    <a:p>
                      <a:pPr algn="ctr" rtl="0" fontAlgn="ctr"/>
                      <a:r>
                        <a:rPr lang="en-GB" sz="500" b="0" i="0" u="none" strike="noStrike">
                          <a:solidFill>
                            <a:srgbClr val="000000"/>
                          </a:solidFill>
                          <a:effectLst/>
                          <a:latin typeface="Arial" panose="020B0604020202020204" pitchFamily="34" charset="0"/>
                        </a:rPr>
                        <a:t>100%</a:t>
                      </a:r>
                    </a:p>
                  </a:txBody>
                  <a:tcPr marL="2472" marR="2472" marT="247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EFFC1"/>
                    </a:solidFill>
                  </a:tcPr>
                </a:tc>
                <a:tc>
                  <a:txBody>
                    <a:bodyPr/>
                    <a:lstStyle/>
                    <a:p>
                      <a:pPr algn="l" rtl="0" fontAlgn="ctr"/>
                      <a:r>
                        <a:rPr lang="en-GB" sz="500" b="0" i="0" u="none" strike="noStrike">
                          <a:solidFill>
                            <a:srgbClr val="000000"/>
                          </a:solidFill>
                          <a:effectLst/>
                          <a:latin typeface="Arial" panose="020B0604020202020204" pitchFamily="34" charset="0"/>
                        </a:rPr>
                        <a:t>Issue updates provided at December CoMC. Communications issued to customers as per the agreed Issue Management Framework. No negative comments received regarding the management of issues. </a:t>
                      </a:r>
                    </a:p>
                  </a:txBody>
                  <a:tcPr marL="2472" marR="2472" marT="247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87033602"/>
                  </a:ext>
                </a:extLst>
              </a:tr>
              <a:tr h="145851">
                <a:tc>
                  <a:txBody>
                    <a:bodyPr/>
                    <a:lstStyle/>
                    <a:p>
                      <a:pPr algn="ctr" rtl="0" fontAlgn="ctr"/>
                      <a:r>
                        <a:rPr lang="en-GB" sz="500" b="0" i="0" u="none" strike="noStrike">
                          <a:solidFill>
                            <a:srgbClr val="000000"/>
                          </a:solidFill>
                          <a:effectLst/>
                          <a:latin typeface="Arial" panose="020B0604020202020204" pitchFamily="34" charset="0"/>
                        </a:rPr>
                        <a:t>Managing Change </a:t>
                      </a:r>
                    </a:p>
                  </a:txBody>
                  <a:tcPr marL="2472" marR="2472" marT="247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GB" sz="500" b="0" i="0" u="none" strike="noStrike">
                          <a:solidFill>
                            <a:srgbClr val="000000"/>
                          </a:solidFill>
                          <a:effectLst/>
                          <a:latin typeface="Arial" panose="020B0604020202020204" pitchFamily="34" charset="0"/>
                        </a:rPr>
                        <a:t>Monthly</a:t>
                      </a:r>
                    </a:p>
                  </a:txBody>
                  <a:tcPr marL="2472" marR="2472" marT="247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ctr"/>
                      <a:r>
                        <a:rPr lang="en-GB" sz="500" b="0" i="0" u="none" strike="noStrike">
                          <a:solidFill>
                            <a:srgbClr val="000000"/>
                          </a:solidFill>
                          <a:effectLst/>
                          <a:latin typeface="Arial" panose="020B0604020202020204" pitchFamily="34" charset="0"/>
                        </a:rPr>
                        <a:t>No of valid defects raised within PIS period relating to relevant change (excluding programmes)</a:t>
                      </a:r>
                    </a:p>
                  </a:txBody>
                  <a:tcPr marL="2472" marR="2472" marT="247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GB" sz="500" b="0" i="0" u="none" strike="noStrike">
                          <a:solidFill>
                            <a:srgbClr val="000000"/>
                          </a:solidFill>
                          <a:effectLst/>
                          <a:latin typeface="Arial" panose="020B0604020202020204" pitchFamily="34" charset="0"/>
                        </a:rPr>
                        <a:t>Zero P1 or P2 valid defects</a:t>
                      </a:r>
                    </a:p>
                  </a:txBody>
                  <a:tcPr marL="2472" marR="2472" marT="247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GB" sz="500" b="0" i="0" u="none" strike="noStrike">
                          <a:solidFill>
                            <a:srgbClr val="000000"/>
                          </a:solidFill>
                          <a:effectLst/>
                          <a:latin typeface="Arial" panose="020B0604020202020204" pitchFamily="34" charset="0"/>
                        </a:rPr>
                        <a:t>0</a:t>
                      </a:r>
                    </a:p>
                  </a:txBody>
                  <a:tcPr marL="2472" marR="2472" marT="247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EFFC1"/>
                    </a:solidFill>
                  </a:tcPr>
                </a:tc>
                <a:tc>
                  <a:txBody>
                    <a:bodyPr/>
                    <a:lstStyle/>
                    <a:p>
                      <a:pPr algn="ctr" rtl="0" fontAlgn="ctr"/>
                      <a:r>
                        <a:rPr lang="en-GB" sz="500" b="0" i="0" u="none" strike="noStrike">
                          <a:solidFill>
                            <a:srgbClr val="000000"/>
                          </a:solidFill>
                          <a:effectLst/>
                          <a:latin typeface="Arial" panose="020B0604020202020204" pitchFamily="34" charset="0"/>
                        </a:rPr>
                        <a:t>0</a:t>
                      </a:r>
                    </a:p>
                  </a:txBody>
                  <a:tcPr marL="2472" marR="2472" marT="247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EFFC1"/>
                    </a:solidFill>
                  </a:tcPr>
                </a:tc>
                <a:tc>
                  <a:txBody>
                    <a:bodyPr/>
                    <a:lstStyle/>
                    <a:p>
                      <a:pPr algn="ctr" rtl="0" fontAlgn="ctr"/>
                      <a:r>
                        <a:rPr lang="en-GB" sz="500" b="0" i="0" u="none" strike="noStrike">
                          <a:solidFill>
                            <a:srgbClr val="000000"/>
                          </a:solidFill>
                          <a:effectLst/>
                          <a:latin typeface="Arial" panose="020B0604020202020204" pitchFamily="34" charset="0"/>
                        </a:rPr>
                        <a:t>0</a:t>
                      </a:r>
                    </a:p>
                  </a:txBody>
                  <a:tcPr marL="2472" marR="2472" marT="247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EFFC1"/>
                    </a:solidFill>
                  </a:tcPr>
                </a:tc>
                <a:tc>
                  <a:txBody>
                    <a:bodyPr/>
                    <a:lstStyle/>
                    <a:p>
                      <a:pPr algn="l" fontAlgn="ctr"/>
                      <a:r>
                        <a:rPr lang="en-GB" sz="500" b="0" i="0" u="none" strike="noStrike">
                          <a:solidFill>
                            <a:srgbClr val="000000"/>
                          </a:solidFill>
                          <a:effectLst/>
                          <a:latin typeface="Arial" panose="020B0604020202020204" pitchFamily="34" charset="0"/>
                        </a:rPr>
                        <a:t>0 defects raised on Gemini changes during December</a:t>
                      </a:r>
                    </a:p>
                  </a:txBody>
                  <a:tcPr marL="2472" marR="2472" marT="247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726894844"/>
                  </a:ext>
                </a:extLst>
              </a:tr>
              <a:tr h="140907">
                <a:tc>
                  <a:txBody>
                    <a:bodyPr/>
                    <a:lstStyle/>
                    <a:p>
                      <a:pPr algn="ctr" rtl="0" fontAlgn="ctr"/>
                      <a:r>
                        <a:rPr lang="en-GB" sz="500" b="0" i="0" u="none" strike="noStrike">
                          <a:solidFill>
                            <a:srgbClr val="000000"/>
                          </a:solidFill>
                          <a:effectLst/>
                          <a:latin typeface="Arial" panose="020B0604020202020204" pitchFamily="34" charset="0"/>
                        </a:rPr>
                        <a:t>Managing Change </a:t>
                      </a:r>
                    </a:p>
                  </a:txBody>
                  <a:tcPr marL="2472" marR="2472" marT="247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GB" sz="500" b="0" i="0" u="none" strike="noStrike">
                          <a:solidFill>
                            <a:srgbClr val="000000"/>
                          </a:solidFill>
                          <a:effectLst/>
                          <a:latin typeface="Arial" panose="020B0604020202020204" pitchFamily="34" charset="0"/>
                        </a:rPr>
                        <a:t>Monthly</a:t>
                      </a:r>
                    </a:p>
                  </a:txBody>
                  <a:tcPr marL="2472" marR="2472" marT="247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ctr"/>
                      <a:r>
                        <a:rPr lang="en-GB" sz="500" b="0" i="0" u="none" strike="noStrike">
                          <a:solidFill>
                            <a:srgbClr val="000000"/>
                          </a:solidFill>
                          <a:effectLst/>
                          <a:latin typeface="Arial" panose="020B0604020202020204" pitchFamily="34" charset="0"/>
                        </a:rPr>
                        <a:t>No of valid defects raised within PIS period relating to relevant change (excluding programmes)</a:t>
                      </a:r>
                    </a:p>
                  </a:txBody>
                  <a:tcPr marL="2472" marR="2472" marT="247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GB" sz="500" b="0" i="0" u="none" strike="noStrike">
                          <a:solidFill>
                            <a:srgbClr val="000000"/>
                          </a:solidFill>
                          <a:effectLst/>
                          <a:latin typeface="Arial" panose="020B0604020202020204" pitchFamily="34" charset="0"/>
                        </a:rPr>
                        <a:t>&lt;=four valid P3 defects</a:t>
                      </a:r>
                    </a:p>
                  </a:txBody>
                  <a:tcPr marL="2472" marR="2472" marT="247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GB" sz="500" b="0" i="0" u="none" strike="noStrike">
                          <a:solidFill>
                            <a:srgbClr val="000000"/>
                          </a:solidFill>
                          <a:effectLst/>
                          <a:latin typeface="Arial" panose="020B0604020202020204" pitchFamily="34" charset="0"/>
                        </a:rPr>
                        <a:t>0</a:t>
                      </a:r>
                    </a:p>
                  </a:txBody>
                  <a:tcPr marL="2472" marR="2472" marT="247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EFFC1"/>
                    </a:solidFill>
                  </a:tcPr>
                </a:tc>
                <a:tc>
                  <a:txBody>
                    <a:bodyPr/>
                    <a:lstStyle/>
                    <a:p>
                      <a:pPr algn="ctr" rtl="0" fontAlgn="ctr"/>
                      <a:r>
                        <a:rPr lang="en-GB" sz="500" b="0" i="0" u="none" strike="noStrike">
                          <a:solidFill>
                            <a:srgbClr val="000000"/>
                          </a:solidFill>
                          <a:effectLst/>
                          <a:latin typeface="Arial" panose="020B0604020202020204" pitchFamily="34" charset="0"/>
                        </a:rPr>
                        <a:t>1</a:t>
                      </a:r>
                    </a:p>
                  </a:txBody>
                  <a:tcPr marL="2472" marR="2472" marT="247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EFFC1"/>
                    </a:solidFill>
                  </a:tcPr>
                </a:tc>
                <a:tc>
                  <a:txBody>
                    <a:bodyPr/>
                    <a:lstStyle/>
                    <a:p>
                      <a:pPr algn="ctr" rtl="0" fontAlgn="ctr"/>
                      <a:r>
                        <a:rPr lang="en-GB" sz="500" b="0" i="0" u="none" strike="noStrike">
                          <a:solidFill>
                            <a:srgbClr val="000000"/>
                          </a:solidFill>
                          <a:effectLst/>
                          <a:latin typeface="Arial" panose="020B0604020202020204" pitchFamily="34" charset="0"/>
                        </a:rPr>
                        <a:t>0</a:t>
                      </a:r>
                    </a:p>
                  </a:txBody>
                  <a:tcPr marL="2472" marR="2472" marT="247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EFFC1"/>
                    </a:solidFill>
                  </a:tcPr>
                </a:tc>
                <a:tc>
                  <a:txBody>
                    <a:bodyPr/>
                    <a:lstStyle/>
                    <a:p>
                      <a:pPr algn="l" fontAlgn="ctr"/>
                      <a:r>
                        <a:rPr lang="en-GB" sz="500" b="0" i="0" u="none" strike="noStrike">
                          <a:solidFill>
                            <a:srgbClr val="000000"/>
                          </a:solidFill>
                          <a:effectLst/>
                          <a:latin typeface="Arial" panose="020B0604020202020204" pitchFamily="34" charset="0"/>
                        </a:rPr>
                        <a:t>0 defects raised on Gemini changes during December</a:t>
                      </a:r>
                    </a:p>
                  </a:txBody>
                  <a:tcPr marL="2472" marR="2472" marT="247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280876867"/>
                  </a:ext>
                </a:extLst>
              </a:tr>
              <a:tr h="234845">
                <a:tc>
                  <a:txBody>
                    <a:bodyPr/>
                    <a:lstStyle/>
                    <a:p>
                      <a:pPr algn="ctr" rtl="0" fontAlgn="ctr"/>
                      <a:r>
                        <a:rPr lang="en-GB" sz="500" b="0" i="0" u="none" strike="noStrike">
                          <a:solidFill>
                            <a:srgbClr val="000000"/>
                          </a:solidFill>
                          <a:effectLst/>
                          <a:latin typeface="Arial" panose="020B0604020202020204" pitchFamily="34" charset="0"/>
                        </a:rPr>
                        <a:t>Managing Change </a:t>
                      </a:r>
                    </a:p>
                  </a:txBody>
                  <a:tcPr marL="2472" marR="2472" marT="247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GB" sz="500" b="0" i="0" u="none" strike="noStrike">
                          <a:solidFill>
                            <a:srgbClr val="000000"/>
                          </a:solidFill>
                          <a:effectLst/>
                          <a:latin typeface="Arial" panose="020B0604020202020204" pitchFamily="34" charset="0"/>
                        </a:rPr>
                        <a:t>Monthly</a:t>
                      </a:r>
                    </a:p>
                  </a:txBody>
                  <a:tcPr marL="2472" marR="2472" marT="247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ctr"/>
                      <a:r>
                        <a:rPr lang="en-GB" sz="500" b="0" i="0" u="none" strike="noStrike">
                          <a:solidFill>
                            <a:srgbClr val="000000"/>
                          </a:solidFill>
                          <a:effectLst/>
                          <a:latin typeface="Arial" panose="020B0604020202020204" pitchFamily="34" charset="0"/>
                        </a:rPr>
                        <a:t>No of valid defects raised within PIS period relating to relevant change (excluding programmes)</a:t>
                      </a:r>
                    </a:p>
                  </a:txBody>
                  <a:tcPr marL="2472" marR="2472" marT="247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GB" sz="500" b="0" i="0" u="none" strike="noStrike">
                          <a:solidFill>
                            <a:srgbClr val="000000"/>
                          </a:solidFill>
                          <a:effectLst/>
                          <a:latin typeface="Arial" panose="020B0604020202020204" pitchFamily="34" charset="0"/>
                        </a:rPr>
                        <a:t>&lt;=five valid P4 defects</a:t>
                      </a:r>
                    </a:p>
                  </a:txBody>
                  <a:tcPr marL="2472" marR="2472" marT="247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GB" sz="500" b="0" i="0" u="none" strike="noStrike">
                          <a:solidFill>
                            <a:srgbClr val="000000"/>
                          </a:solidFill>
                          <a:effectLst/>
                          <a:latin typeface="Arial" panose="020B0604020202020204" pitchFamily="34" charset="0"/>
                        </a:rPr>
                        <a:t>0</a:t>
                      </a:r>
                    </a:p>
                  </a:txBody>
                  <a:tcPr marL="2472" marR="2472" marT="247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EFFC1"/>
                    </a:solidFill>
                  </a:tcPr>
                </a:tc>
                <a:tc>
                  <a:txBody>
                    <a:bodyPr/>
                    <a:lstStyle/>
                    <a:p>
                      <a:pPr algn="ctr" rtl="0" fontAlgn="ctr"/>
                      <a:r>
                        <a:rPr lang="en-GB" sz="500" b="0" i="0" u="none" strike="noStrike">
                          <a:solidFill>
                            <a:srgbClr val="000000"/>
                          </a:solidFill>
                          <a:effectLst/>
                          <a:latin typeface="Arial" panose="020B0604020202020204" pitchFamily="34" charset="0"/>
                        </a:rPr>
                        <a:t>5</a:t>
                      </a:r>
                    </a:p>
                  </a:txBody>
                  <a:tcPr marL="2472" marR="2472" marT="247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EFFC1"/>
                    </a:solidFill>
                  </a:tcPr>
                </a:tc>
                <a:tc>
                  <a:txBody>
                    <a:bodyPr/>
                    <a:lstStyle/>
                    <a:p>
                      <a:pPr algn="ctr" rtl="0" fontAlgn="ctr"/>
                      <a:r>
                        <a:rPr lang="en-GB" sz="500" b="0" i="0" u="none" strike="noStrike">
                          <a:solidFill>
                            <a:srgbClr val="000000"/>
                          </a:solidFill>
                          <a:effectLst/>
                          <a:latin typeface="Arial" panose="020B0604020202020204" pitchFamily="34" charset="0"/>
                        </a:rPr>
                        <a:t>2</a:t>
                      </a:r>
                    </a:p>
                  </a:txBody>
                  <a:tcPr marL="2472" marR="2472" marT="247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EFFC1"/>
                    </a:solidFill>
                  </a:tcPr>
                </a:tc>
                <a:tc>
                  <a:txBody>
                    <a:bodyPr/>
                    <a:lstStyle/>
                    <a:p>
                      <a:pPr algn="l" fontAlgn="ctr"/>
                      <a:r>
                        <a:rPr lang="en-GB" sz="500" b="0" i="0" u="none" strike="noStrike">
                          <a:solidFill>
                            <a:srgbClr val="000000"/>
                          </a:solidFill>
                          <a:effectLst/>
                          <a:latin typeface="Arial" panose="020B0604020202020204" pitchFamily="34" charset="0"/>
                        </a:rPr>
                        <a:t>0 defects raised on Gemini changes during December</a:t>
                      </a:r>
                      <a:br>
                        <a:rPr lang="en-GB" sz="500" b="0" i="0" u="none" strike="noStrike">
                          <a:solidFill>
                            <a:srgbClr val="000000"/>
                          </a:solidFill>
                          <a:effectLst/>
                          <a:latin typeface="Arial" panose="020B0604020202020204" pitchFamily="34" charset="0"/>
                        </a:rPr>
                      </a:br>
                      <a:r>
                        <a:rPr lang="en-GB" sz="500" b="0" i="0" u="none" strike="noStrike">
                          <a:solidFill>
                            <a:srgbClr val="000000"/>
                          </a:solidFill>
                          <a:effectLst/>
                          <a:latin typeface="Arial" panose="020B0604020202020204" pitchFamily="34" charset="0"/>
                        </a:rPr>
                        <a:t>1 defect raised against UK Link Nov-20 on 3rd Dec, Difference in ratchet changes calculated for class 2 sites, code fixed on 4th Dec</a:t>
                      </a:r>
                      <a:br>
                        <a:rPr lang="en-GB" sz="500" b="0" i="0" u="none" strike="noStrike">
                          <a:solidFill>
                            <a:srgbClr val="000000"/>
                          </a:solidFill>
                          <a:effectLst/>
                          <a:latin typeface="Arial" panose="020B0604020202020204" pitchFamily="34" charset="0"/>
                        </a:rPr>
                      </a:br>
                      <a:r>
                        <a:rPr lang="en-GB" sz="500" b="0" i="0" u="none" strike="noStrike">
                          <a:solidFill>
                            <a:srgbClr val="000000"/>
                          </a:solidFill>
                          <a:effectLst/>
                          <a:latin typeface="Arial" panose="020B0604020202020204" pitchFamily="34" charset="0"/>
                        </a:rPr>
                        <a:t>1 defect raised against UK Link Minor Release 8 on 15th Dec, Monthly AQ Roll Process, code fix planned for 5th Feb 2021 </a:t>
                      </a:r>
                    </a:p>
                  </a:txBody>
                  <a:tcPr marL="2472" marR="2472" marT="247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363130620"/>
                  </a:ext>
                </a:extLst>
              </a:tr>
              <a:tr h="145851">
                <a:tc>
                  <a:txBody>
                    <a:bodyPr/>
                    <a:lstStyle/>
                    <a:p>
                      <a:pPr algn="ctr" rtl="0" fontAlgn="ctr"/>
                      <a:r>
                        <a:rPr lang="en-GB" sz="500" b="0" i="0" u="none" strike="noStrike">
                          <a:solidFill>
                            <a:srgbClr val="000000"/>
                          </a:solidFill>
                          <a:effectLst/>
                          <a:latin typeface="Arial" panose="020B0604020202020204" pitchFamily="34" charset="0"/>
                        </a:rPr>
                        <a:t>Meter Read / Asset processing</a:t>
                      </a:r>
                    </a:p>
                  </a:txBody>
                  <a:tcPr marL="2472" marR="2472" marT="247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GB" sz="500" b="0" i="0" u="none" strike="noStrike">
                          <a:solidFill>
                            <a:srgbClr val="000000"/>
                          </a:solidFill>
                          <a:effectLst/>
                          <a:latin typeface="Arial" panose="020B0604020202020204" pitchFamily="34" charset="0"/>
                        </a:rPr>
                        <a:t>Monthly</a:t>
                      </a:r>
                    </a:p>
                  </a:txBody>
                  <a:tcPr marL="2472" marR="2472" marT="247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ctr"/>
                      <a:r>
                        <a:rPr lang="en-GB" sz="500" b="0" i="0" u="none" strike="noStrike">
                          <a:solidFill>
                            <a:srgbClr val="000000"/>
                          </a:solidFill>
                          <a:effectLst/>
                          <a:latin typeface="Arial" panose="020B0604020202020204" pitchFamily="34" charset="0"/>
                        </a:rPr>
                        <a:t>% of meter reads successfully processed</a:t>
                      </a:r>
                    </a:p>
                  </a:txBody>
                  <a:tcPr marL="2472" marR="2472" marT="247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GB" sz="500" b="0" i="0" u="none" strike="noStrike">
                          <a:solidFill>
                            <a:srgbClr val="000000"/>
                          </a:solidFill>
                          <a:effectLst/>
                          <a:latin typeface="Arial" panose="020B0604020202020204" pitchFamily="34" charset="0"/>
                        </a:rPr>
                        <a:t>99.5%</a:t>
                      </a:r>
                    </a:p>
                  </a:txBody>
                  <a:tcPr marL="2472" marR="2472" marT="247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500" b="0" i="0" u="none" strike="noStrike">
                          <a:solidFill>
                            <a:srgbClr val="000000"/>
                          </a:solidFill>
                          <a:effectLst/>
                          <a:latin typeface="Arial" panose="020B0604020202020204" pitchFamily="34" charset="0"/>
                        </a:rPr>
                        <a:t>99.97%</a:t>
                      </a:r>
                    </a:p>
                  </a:txBody>
                  <a:tcPr marL="2472" marR="2472" marT="247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EFFC1"/>
                    </a:solidFill>
                  </a:tcPr>
                </a:tc>
                <a:tc>
                  <a:txBody>
                    <a:bodyPr/>
                    <a:lstStyle/>
                    <a:p>
                      <a:pPr algn="ctr" rtl="0" fontAlgn="ctr"/>
                      <a:r>
                        <a:rPr lang="en-GB" sz="500" b="0" i="0" u="none" strike="noStrike">
                          <a:solidFill>
                            <a:srgbClr val="000000"/>
                          </a:solidFill>
                          <a:effectLst/>
                          <a:latin typeface="Arial" panose="020B0604020202020204" pitchFamily="34" charset="0"/>
                        </a:rPr>
                        <a:t>99.98%</a:t>
                      </a:r>
                    </a:p>
                  </a:txBody>
                  <a:tcPr marL="2472" marR="2472" marT="247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EFFC1"/>
                    </a:solidFill>
                  </a:tcPr>
                </a:tc>
                <a:tc>
                  <a:txBody>
                    <a:bodyPr/>
                    <a:lstStyle/>
                    <a:p>
                      <a:pPr algn="ctr" rtl="0" fontAlgn="ctr"/>
                      <a:r>
                        <a:rPr lang="en-GB" sz="500" b="0" i="0" u="none" strike="noStrike">
                          <a:solidFill>
                            <a:srgbClr val="000000"/>
                          </a:solidFill>
                          <a:effectLst/>
                          <a:latin typeface="Arial" panose="020B0604020202020204" pitchFamily="34" charset="0"/>
                        </a:rPr>
                        <a:t>99.98%</a:t>
                      </a:r>
                    </a:p>
                  </a:txBody>
                  <a:tcPr marL="2472" marR="2472" marT="247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EFFC1"/>
                    </a:solidFill>
                  </a:tcPr>
                </a:tc>
                <a:tc>
                  <a:txBody>
                    <a:bodyPr/>
                    <a:lstStyle/>
                    <a:p>
                      <a:pPr algn="l" fontAlgn="ctr"/>
                      <a:r>
                        <a:rPr lang="en-GB" sz="500" b="0" i="0" u="none" strike="noStrike">
                          <a:solidFill>
                            <a:srgbClr val="FF0000"/>
                          </a:solidFill>
                          <a:effectLst/>
                          <a:latin typeface="Arial" panose="020B0604020202020204" pitchFamily="34" charset="0"/>
                        </a:rPr>
                        <a:t> </a:t>
                      </a:r>
                    </a:p>
                  </a:txBody>
                  <a:tcPr marL="2472" marR="2472" marT="247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15541926"/>
                  </a:ext>
                </a:extLst>
              </a:tr>
              <a:tr h="145851">
                <a:tc>
                  <a:txBody>
                    <a:bodyPr/>
                    <a:lstStyle/>
                    <a:p>
                      <a:pPr algn="ctr" rtl="0" fontAlgn="ctr"/>
                      <a:r>
                        <a:rPr lang="en-GB" sz="500" b="0" i="0" u="none" strike="noStrike">
                          <a:solidFill>
                            <a:srgbClr val="000000"/>
                          </a:solidFill>
                          <a:effectLst/>
                          <a:latin typeface="Arial" panose="020B0604020202020204" pitchFamily="34" charset="0"/>
                        </a:rPr>
                        <a:t>Meter Read / Asset processing</a:t>
                      </a:r>
                    </a:p>
                  </a:txBody>
                  <a:tcPr marL="2472" marR="2472" marT="247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GB" sz="500" b="0" i="0" u="none" strike="noStrike">
                          <a:solidFill>
                            <a:srgbClr val="000000"/>
                          </a:solidFill>
                          <a:effectLst/>
                          <a:latin typeface="Arial" panose="020B0604020202020204" pitchFamily="34" charset="0"/>
                        </a:rPr>
                        <a:t>Monthly</a:t>
                      </a:r>
                    </a:p>
                  </a:txBody>
                  <a:tcPr marL="2472" marR="2472" marT="247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ctr"/>
                      <a:r>
                        <a:rPr lang="en-GB" sz="500" b="0" i="0" u="none" strike="noStrike">
                          <a:solidFill>
                            <a:srgbClr val="000000"/>
                          </a:solidFill>
                          <a:effectLst/>
                          <a:latin typeface="Arial" panose="020B0604020202020204" pitchFamily="34" charset="0"/>
                        </a:rPr>
                        <a:t>% of asset updates successfully processed</a:t>
                      </a:r>
                    </a:p>
                  </a:txBody>
                  <a:tcPr marL="2472" marR="2472" marT="247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GB" sz="500" b="0" i="0" u="none" strike="noStrike">
                          <a:solidFill>
                            <a:srgbClr val="000000"/>
                          </a:solidFill>
                          <a:effectLst/>
                          <a:latin typeface="Arial" panose="020B0604020202020204" pitchFamily="34" charset="0"/>
                        </a:rPr>
                        <a:t>99.5%</a:t>
                      </a:r>
                    </a:p>
                  </a:txBody>
                  <a:tcPr marL="2472" marR="2472" marT="247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500" b="0" i="0" u="none" strike="noStrike">
                          <a:solidFill>
                            <a:srgbClr val="000000"/>
                          </a:solidFill>
                          <a:effectLst/>
                          <a:latin typeface="Arial" panose="020B0604020202020204" pitchFamily="34" charset="0"/>
                        </a:rPr>
                        <a:t>99.68%</a:t>
                      </a:r>
                    </a:p>
                  </a:txBody>
                  <a:tcPr marL="2472" marR="2472" marT="247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EFFC1"/>
                    </a:solidFill>
                  </a:tcPr>
                </a:tc>
                <a:tc>
                  <a:txBody>
                    <a:bodyPr/>
                    <a:lstStyle/>
                    <a:p>
                      <a:pPr algn="ctr" rtl="0" fontAlgn="ctr"/>
                      <a:r>
                        <a:rPr lang="en-GB" sz="500" b="0" i="0" u="none" strike="noStrike">
                          <a:solidFill>
                            <a:srgbClr val="000000"/>
                          </a:solidFill>
                          <a:effectLst/>
                          <a:latin typeface="Arial" panose="020B0604020202020204" pitchFamily="34" charset="0"/>
                        </a:rPr>
                        <a:t>99.79%</a:t>
                      </a:r>
                    </a:p>
                  </a:txBody>
                  <a:tcPr marL="2472" marR="2472" marT="247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EFFC1"/>
                    </a:solidFill>
                  </a:tcPr>
                </a:tc>
                <a:tc>
                  <a:txBody>
                    <a:bodyPr/>
                    <a:lstStyle/>
                    <a:p>
                      <a:pPr algn="ctr" rtl="0" fontAlgn="ctr"/>
                      <a:r>
                        <a:rPr lang="en-GB" sz="500" b="0" i="0" u="none" strike="noStrike">
                          <a:solidFill>
                            <a:srgbClr val="000000"/>
                          </a:solidFill>
                          <a:effectLst/>
                          <a:latin typeface="Arial" panose="020B0604020202020204" pitchFamily="34" charset="0"/>
                        </a:rPr>
                        <a:t>99.99%</a:t>
                      </a:r>
                    </a:p>
                  </a:txBody>
                  <a:tcPr marL="2472" marR="2472" marT="247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EFFC1"/>
                    </a:solidFill>
                  </a:tcPr>
                </a:tc>
                <a:tc>
                  <a:txBody>
                    <a:bodyPr/>
                    <a:lstStyle/>
                    <a:p>
                      <a:pPr algn="l" fontAlgn="ctr"/>
                      <a:r>
                        <a:rPr lang="en-GB" sz="500" b="0" i="0" u="none" strike="noStrike">
                          <a:solidFill>
                            <a:srgbClr val="FF0000"/>
                          </a:solidFill>
                          <a:effectLst/>
                          <a:latin typeface="Arial" panose="020B0604020202020204" pitchFamily="34" charset="0"/>
                        </a:rPr>
                        <a:t> </a:t>
                      </a:r>
                    </a:p>
                  </a:txBody>
                  <a:tcPr marL="2472" marR="2472" marT="247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47265287"/>
                  </a:ext>
                </a:extLst>
              </a:tr>
              <a:tr h="140907">
                <a:tc>
                  <a:txBody>
                    <a:bodyPr/>
                    <a:lstStyle/>
                    <a:p>
                      <a:pPr algn="ctr" rtl="0" fontAlgn="ctr"/>
                      <a:r>
                        <a:rPr lang="en-GB" sz="500" b="0" i="0" u="none" strike="noStrike">
                          <a:solidFill>
                            <a:srgbClr val="000000"/>
                          </a:solidFill>
                          <a:effectLst/>
                          <a:latin typeface="Arial" panose="020B0604020202020204" pitchFamily="34" charset="0"/>
                        </a:rPr>
                        <a:t>Monthly AQ processes</a:t>
                      </a:r>
                    </a:p>
                  </a:txBody>
                  <a:tcPr marL="2472" marR="2472" marT="247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GB" sz="500" b="0" i="0" u="none" strike="noStrike">
                          <a:solidFill>
                            <a:srgbClr val="000000"/>
                          </a:solidFill>
                          <a:effectLst/>
                          <a:latin typeface="Arial" panose="020B0604020202020204" pitchFamily="34" charset="0"/>
                        </a:rPr>
                        <a:t>Monthly</a:t>
                      </a:r>
                    </a:p>
                  </a:txBody>
                  <a:tcPr marL="2472" marR="2472" marT="247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ctr"/>
                      <a:r>
                        <a:rPr lang="en-GB" sz="500" b="0" i="0" u="none" strike="noStrike">
                          <a:solidFill>
                            <a:srgbClr val="000000"/>
                          </a:solidFill>
                          <a:effectLst/>
                          <a:latin typeface="Arial" panose="020B0604020202020204" pitchFamily="34" charset="0"/>
                        </a:rPr>
                        <a:t>% of AQs processed successfully</a:t>
                      </a:r>
                    </a:p>
                  </a:txBody>
                  <a:tcPr marL="2472" marR="2472" marT="247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GB" sz="500" b="0" i="0" u="none" strike="noStrike">
                          <a:solidFill>
                            <a:srgbClr val="000000"/>
                          </a:solidFill>
                          <a:effectLst/>
                          <a:latin typeface="Arial" panose="020B0604020202020204" pitchFamily="34" charset="0"/>
                        </a:rPr>
                        <a:t>100%</a:t>
                      </a:r>
                    </a:p>
                  </a:txBody>
                  <a:tcPr marL="2472" marR="2472" marT="247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500" b="0" i="0" u="none" strike="noStrike">
                          <a:solidFill>
                            <a:srgbClr val="000000"/>
                          </a:solidFill>
                          <a:effectLst/>
                          <a:latin typeface="Arial" panose="020B0604020202020204" pitchFamily="34" charset="0"/>
                        </a:rPr>
                        <a:t>99.98%</a:t>
                      </a:r>
                    </a:p>
                  </a:txBody>
                  <a:tcPr marL="2472" marR="2472" marT="247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rtl="0" fontAlgn="ctr"/>
                      <a:r>
                        <a:rPr lang="en-GB" sz="500" b="0" i="0" u="none" strike="noStrike">
                          <a:solidFill>
                            <a:srgbClr val="000000"/>
                          </a:solidFill>
                          <a:effectLst/>
                          <a:latin typeface="Arial" panose="020B0604020202020204" pitchFamily="34" charset="0"/>
                        </a:rPr>
                        <a:t>99.96%</a:t>
                      </a:r>
                    </a:p>
                  </a:txBody>
                  <a:tcPr marL="2472" marR="2472" marT="247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rtl="0" fontAlgn="ctr"/>
                      <a:r>
                        <a:rPr lang="en-GB" sz="500" b="0" i="0" u="none" strike="noStrike">
                          <a:solidFill>
                            <a:srgbClr val="000000"/>
                          </a:solidFill>
                          <a:effectLst/>
                          <a:latin typeface="Arial" panose="020B0604020202020204" pitchFamily="34" charset="0"/>
                        </a:rPr>
                        <a:t>99.84%</a:t>
                      </a:r>
                    </a:p>
                  </a:txBody>
                  <a:tcPr marL="2472" marR="2472" marT="247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l" fontAlgn="ctr"/>
                      <a:r>
                        <a:rPr lang="en-GB" sz="500" b="0" i="0" u="none" strike="noStrike">
                          <a:solidFill>
                            <a:srgbClr val="000000"/>
                          </a:solidFill>
                          <a:effectLst/>
                          <a:latin typeface="Arial" panose="020B0604020202020204" pitchFamily="34" charset="0"/>
                        </a:rPr>
                        <a:t>Performance is below 100% as a small number of exceptions were created during this process. Those exceptions either pause the process or require manual rework, but as further intervention is required to complete the transaction, that transaction is not 'Right First Time'.</a:t>
                      </a:r>
                    </a:p>
                  </a:txBody>
                  <a:tcPr marL="2472" marR="2472" marT="247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53161451"/>
                  </a:ext>
                </a:extLst>
              </a:tr>
              <a:tr h="145851">
                <a:tc>
                  <a:txBody>
                    <a:bodyPr/>
                    <a:lstStyle/>
                    <a:p>
                      <a:pPr algn="ctr" rtl="0" fontAlgn="ctr"/>
                      <a:r>
                        <a:rPr lang="en-GB" sz="500" b="0" i="0" u="none" strike="noStrike">
                          <a:solidFill>
                            <a:srgbClr val="000000"/>
                          </a:solidFill>
                          <a:effectLst/>
                          <a:latin typeface="Arial" panose="020B0604020202020204" pitchFamily="34" charset="0"/>
                        </a:rPr>
                        <a:t>Monthly AQ processes</a:t>
                      </a:r>
                    </a:p>
                  </a:txBody>
                  <a:tcPr marL="2472" marR="2472" marT="247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GB" sz="500" b="0" i="0" u="none" strike="noStrike">
                          <a:solidFill>
                            <a:srgbClr val="000000"/>
                          </a:solidFill>
                          <a:effectLst/>
                          <a:latin typeface="Arial" panose="020B0604020202020204" pitchFamily="34" charset="0"/>
                        </a:rPr>
                        <a:t>Monthly</a:t>
                      </a:r>
                    </a:p>
                  </a:txBody>
                  <a:tcPr marL="2472" marR="2472" marT="247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GB" sz="500" b="0" i="0" u="none" strike="noStrike">
                          <a:solidFill>
                            <a:srgbClr val="000000"/>
                          </a:solidFill>
                          <a:effectLst/>
                          <a:latin typeface="Arial" panose="020B0604020202020204" pitchFamily="34" charset="0"/>
                        </a:rPr>
                        <a:t>% of AQs at risk/ have defects</a:t>
                      </a:r>
                    </a:p>
                  </a:txBody>
                  <a:tcPr marL="2472" marR="2472" marT="247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GB" sz="500" b="0" i="0" u="none" strike="noStrike">
                          <a:solidFill>
                            <a:srgbClr val="000000"/>
                          </a:solidFill>
                          <a:effectLst/>
                          <a:latin typeface="Arial" panose="020B0604020202020204" pitchFamily="34" charset="0"/>
                        </a:rPr>
                        <a:t>0.75%</a:t>
                      </a:r>
                    </a:p>
                  </a:txBody>
                  <a:tcPr marL="2472" marR="2472" marT="247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GB" sz="500" b="0" i="0" u="none" strike="noStrike">
                          <a:solidFill>
                            <a:srgbClr val="000000"/>
                          </a:solidFill>
                          <a:effectLst/>
                          <a:latin typeface="Arial" panose="020B0604020202020204" pitchFamily="34" charset="0"/>
                        </a:rPr>
                        <a:t>1.34%</a:t>
                      </a:r>
                    </a:p>
                  </a:txBody>
                  <a:tcPr marL="2472" marR="2472" marT="247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rtl="0" fontAlgn="ctr"/>
                      <a:r>
                        <a:rPr lang="en-GB" sz="500" b="0" i="0" u="none" strike="noStrike">
                          <a:solidFill>
                            <a:srgbClr val="000000"/>
                          </a:solidFill>
                          <a:effectLst/>
                          <a:latin typeface="Arial" panose="020B0604020202020204" pitchFamily="34" charset="0"/>
                        </a:rPr>
                        <a:t>2.04%</a:t>
                      </a:r>
                    </a:p>
                  </a:txBody>
                  <a:tcPr marL="2472" marR="2472" marT="247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rtl="0" fontAlgn="ctr"/>
                      <a:r>
                        <a:rPr lang="en-GB" sz="500" b="0" i="0" u="none" strike="noStrike">
                          <a:solidFill>
                            <a:srgbClr val="000000"/>
                          </a:solidFill>
                          <a:effectLst/>
                          <a:latin typeface="Arial" panose="020B0604020202020204" pitchFamily="34" charset="0"/>
                        </a:rPr>
                        <a:t>1.69%</a:t>
                      </a:r>
                    </a:p>
                  </a:txBody>
                  <a:tcPr marL="2472" marR="2472" marT="247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l" fontAlgn="ctr"/>
                      <a:r>
                        <a:rPr lang="en-GB" sz="500" b="0" i="0" u="none" strike="noStrike" dirty="0">
                          <a:solidFill>
                            <a:srgbClr val="000000"/>
                          </a:solidFill>
                          <a:effectLst/>
                          <a:latin typeface="Arial" panose="020B0604020202020204" pitchFamily="34" charset="0"/>
                        </a:rPr>
                        <a:t>1.69% of LDZ AQ is currently known to be at risk due to defects. 0.23% of MPRNs are known to be currently impacted by an AQ related defect. Data based on AQs Calculated up to the end of December 2020, Effective from 01/01/2021.</a:t>
                      </a:r>
                    </a:p>
                  </a:txBody>
                  <a:tcPr marL="2472" marR="2472" marT="247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30479470"/>
                  </a:ext>
                </a:extLst>
              </a:tr>
            </a:tbl>
          </a:graphicData>
        </a:graphic>
      </p:graphicFrame>
    </p:spTree>
    <p:extLst>
      <p:ext uri="{BB962C8B-B14F-4D97-AF65-F5344CB8AC3E}">
        <p14:creationId xmlns:p14="http://schemas.microsoft.com/office/powerpoint/2010/main" val="9561731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99013013-05B3-4FF6-8F35-015967F3AEF8}"/>
              </a:ext>
            </a:extLst>
          </p:cNvPr>
          <p:cNvSpPr txBox="1">
            <a:spLocks/>
          </p:cNvSpPr>
          <p:nvPr/>
        </p:nvSpPr>
        <p:spPr>
          <a:xfrm>
            <a:off x="-1" y="113752"/>
            <a:ext cx="8034617" cy="307905"/>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a:lstStyle>
          <a:p>
            <a:pPr algn="l"/>
            <a:r>
              <a:rPr lang="en-GB" sz="1400">
                <a:latin typeface="Arial"/>
                <a:cs typeface="Arial"/>
              </a:rPr>
              <a:t>Key Performance Measures December 2020 – Cycle Time / Delivery (Version 2)</a:t>
            </a:r>
            <a:endParaRPr lang="en-GB" sz="1400" b="0">
              <a:latin typeface="Arial"/>
              <a:cs typeface="Arial"/>
            </a:endParaRPr>
          </a:p>
        </p:txBody>
      </p:sp>
      <p:graphicFrame>
        <p:nvGraphicFramePr>
          <p:cNvPr id="5" name="Table 4">
            <a:extLst>
              <a:ext uri="{FF2B5EF4-FFF2-40B4-BE49-F238E27FC236}">
                <a16:creationId xmlns:a16="http://schemas.microsoft.com/office/drawing/2014/main" id="{9D3D85B5-B5ED-4560-8723-1114F48DF1A6}"/>
              </a:ext>
            </a:extLst>
          </p:cNvPr>
          <p:cNvGraphicFramePr>
            <a:graphicFrameLocks noGrp="1"/>
          </p:cNvGraphicFramePr>
          <p:nvPr>
            <p:extLst>
              <p:ext uri="{D42A27DB-BD31-4B8C-83A1-F6EECF244321}">
                <p14:modId xmlns:p14="http://schemas.microsoft.com/office/powerpoint/2010/main" val="4213486013"/>
              </p:ext>
            </p:extLst>
          </p:nvPr>
        </p:nvGraphicFramePr>
        <p:xfrm>
          <a:off x="148147" y="421657"/>
          <a:ext cx="8868105" cy="4520139"/>
        </p:xfrm>
        <a:graphic>
          <a:graphicData uri="http://schemas.openxmlformats.org/drawingml/2006/table">
            <a:tbl>
              <a:tblPr/>
              <a:tblGrid>
                <a:gridCol w="1272722">
                  <a:extLst>
                    <a:ext uri="{9D8B030D-6E8A-4147-A177-3AD203B41FA5}">
                      <a16:colId xmlns:a16="http://schemas.microsoft.com/office/drawing/2014/main" val="1236483520"/>
                    </a:ext>
                  </a:extLst>
                </a:gridCol>
                <a:gridCol w="655199">
                  <a:extLst>
                    <a:ext uri="{9D8B030D-6E8A-4147-A177-3AD203B41FA5}">
                      <a16:colId xmlns:a16="http://schemas.microsoft.com/office/drawing/2014/main" val="4233914940"/>
                    </a:ext>
                  </a:extLst>
                </a:gridCol>
                <a:gridCol w="938571">
                  <a:extLst>
                    <a:ext uri="{9D8B030D-6E8A-4147-A177-3AD203B41FA5}">
                      <a16:colId xmlns:a16="http://schemas.microsoft.com/office/drawing/2014/main" val="1213739042"/>
                    </a:ext>
                  </a:extLst>
                </a:gridCol>
                <a:gridCol w="694510">
                  <a:extLst>
                    <a:ext uri="{9D8B030D-6E8A-4147-A177-3AD203B41FA5}">
                      <a16:colId xmlns:a16="http://schemas.microsoft.com/office/drawing/2014/main" val="3336567191"/>
                    </a:ext>
                  </a:extLst>
                </a:gridCol>
                <a:gridCol w="683044">
                  <a:extLst>
                    <a:ext uri="{9D8B030D-6E8A-4147-A177-3AD203B41FA5}">
                      <a16:colId xmlns:a16="http://schemas.microsoft.com/office/drawing/2014/main" val="2905002933"/>
                    </a:ext>
                  </a:extLst>
                </a:gridCol>
                <a:gridCol w="683044">
                  <a:extLst>
                    <a:ext uri="{9D8B030D-6E8A-4147-A177-3AD203B41FA5}">
                      <a16:colId xmlns:a16="http://schemas.microsoft.com/office/drawing/2014/main" val="2688487189"/>
                    </a:ext>
                  </a:extLst>
                </a:gridCol>
                <a:gridCol w="683044">
                  <a:extLst>
                    <a:ext uri="{9D8B030D-6E8A-4147-A177-3AD203B41FA5}">
                      <a16:colId xmlns:a16="http://schemas.microsoft.com/office/drawing/2014/main" val="2310824625"/>
                    </a:ext>
                  </a:extLst>
                </a:gridCol>
                <a:gridCol w="3257971">
                  <a:extLst>
                    <a:ext uri="{9D8B030D-6E8A-4147-A177-3AD203B41FA5}">
                      <a16:colId xmlns:a16="http://schemas.microsoft.com/office/drawing/2014/main" val="3354134728"/>
                    </a:ext>
                  </a:extLst>
                </a:gridCol>
              </a:tblGrid>
              <a:tr h="183006">
                <a:tc>
                  <a:txBody>
                    <a:bodyPr/>
                    <a:lstStyle/>
                    <a:p>
                      <a:pPr algn="ctr" rtl="0" fontAlgn="ctr"/>
                      <a:r>
                        <a:rPr lang="en-GB" sz="500" b="1" i="0" u="none" strike="noStrike">
                          <a:solidFill>
                            <a:srgbClr val="FFFFFF"/>
                          </a:solidFill>
                          <a:effectLst/>
                          <a:latin typeface="Arial" panose="020B0604020202020204" pitchFamily="34" charset="0"/>
                        </a:rPr>
                        <a:t>Journey / Process</a:t>
                      </a:r>
                    </a:p>
                  </a:txBody>
                  <a:tcPr marL="2693" marR="2693" marT="26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rtl="0" fontAlgn="ctr"/>
                      <a:r>
                        <a:rPr lang="en-GB" sz="500" b="1" i="0" u="none" strike="noStrike">
                          <a:solidFill>
                            <a:srgbClr val="FFFFFF"/>
                          </a:solidFill>
                          <a:effectLst/>
                          <a:latin typeface="Arial" panose="020B0604020202020204" pitchFamily="34" charset="0"/>
                        </a:rPr>
                        <a:t>Frequency</a:t>
                      </a:r>
                    </a:p>
                  </a:txBody>
                  <a:tcPr marL="2693" marR="2693" marT="26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rtl="0" fontAlgn="ctr"/>
                      <a:r>
                        <a:rPr lang="en-GB" sz="500" b="1" i="0" u="none" strike="noStrike" dirty="0">
                          <a:solidFill>
                            <a:srgbClr val="FFFFFF"/>
                          </a:solidFill>
                          <a:effectLst/>
                          <a:latin typeface="Arial" panose="020B0604020202020204" pitchFamily="34" charset="0"/>
                        </a:rPr>
                        <a:t>Measure Detail</a:t>
                      </a:r>
                    </a:p>
                  </a:txBody>
                  <a:tcPr marL="2693" marR="2693" marT="26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rtl="0" fontAlgn="ctr"/>
                      <a:r>
                        <a:rPr lang="en-GB" sz="500" b="1" i="0" u="none" strike="noStrike">
                          <a:solidFill>
                            <a:srgbClr val="FFFFFF"/>
                          </a:solidFill>
                          <a:effectLst/>
                          <a:latin typeface="Arial" panose="020B0604020202020204" pitchFamily="34" charset="0"/>
                        </a:rPr>
                        <a:t>Target Description</a:t>
                      </a:r>
                    </a:p>
                  </a:txBody>
                  <a:tcPr marL="2693" marR="2693" marT="26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rtl="0" fontAlgn="ctr"/>
                      <a:r>
                        <a:rPr lang="en-GB" sz="500" b="1" i="0" u="none" strike="noStrike">
                          <a:solidFill>
                            <a:srgbClr val="FFFFFF"/>
                          </a:solidFill>
                          <a:effectLst/>
                          <a:latin typeface="Arial" panose="020B0604020202020204" pitchFamily="34" charset="0"/>
                        </a:rPr>
                        <a:t>Oct-20</a:t>
                      </a:r>
                    </a:p>
                  </a:txBody>
                  <a:tcPr marL="2693" marR="2693" marT="26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rtl="0" fontAlgn="ctr"/>
                      <a:r>
                        <a:rPr lang="en-GB" sz="500" b="1" i="0" u="none" strike="noStrike">
                          <a:solidFill>
                            <a:srgbClr val="FFFFFF"/>
                          </a:solidFill>
                          <a:effectLst/>
                          <a:latin typeface="Arial" panose="020B0604020202020204" pitchFamily="34" charset="0"/>
                        </a:rPr>
                        <a:t>Nov-20</a:t>
                      </a:r>
                    </a:p>
                  </a:txBody>
                  <a:tcPr marL="2693" marR="2693" marT="26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rtl="0" fontAlgn="ctr"/>
                      <a:r>
                        <a:rPr lang="en-GB" sz="500" b="1" i="0" u="none" strike="noStrike">
                          <a:solidFill>
                            <a:srgbClr val="FFFFFF"/>
                          </a:solidFill>
                          <a:effectLst/>
                          <a:latin typeface="Arial" panose="020B0604020202020204" pitchFamily="34" charset="0"/>
                        </a:rPr>
                        <a:t>Dec-20</a:t>
                      </a:r>
                    </a:p>
                  </a:txBody>
                  <a:tcPr marL="2693" marR="2693" marT="26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rtl="0" fontAlgn="ctr"/>
                      <a:r>
                        <a:rPr lang="en-GB" sz="500" b="1" i="0" u="none" strike="noStrike">
                          <a:solidFill>
                            <a:srgbClr val="FFFFFF"/>
                          </a:solidFill>
                          <a:effectLst/>
                          <a:latin typeface="Arial" panose="020B0604020202020204" pitchFamily="34" charset="0"/>
                        </a:rPr>
                        <a:t>Comments</a:t>
                      </a:r>
                    </a:p>
                  </a:txBody>
                  <a:tcPr marL="2693" marR="2693" marT="26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extLst>
                  <a:ext uri="{0D108BD9-81ED-4DB2-BD59-A6C34878D82A}">
                    <a16:rowId xmlns:a16="http://schemas.microsoft.com/office/drawing/2014/main" val="3390976641"/>
                  </a:ext>
                </a:extLst>
              </a:tr>
              <a:tr h="166612">
                <a:tc>
                  <a:txBody>
                    <a:bodyPr/>
                    <a:lstStyle/>
                    <a:p>
                      <a:pPr algn="ctr" rtl="0" fontAlgn="ctr"/>
                      <a:r>
                        <a:rPr lang="en-GB" sz="500" b="0" i="0" u="none" strike="noStrike">
                          <a:solidFill>
                            <a:srgbClr val="000000"/>
                          </a:solidFill>
                          <a:effectLst/>
                          <a:latin typeface="Arial" panose="020B0604020202020204" pitchFamily="34" charset="0"/>
                        </a:rPr>
                        <a:t>Customer Contacts</a:t>
                      </a:r>
                    </a:p>
                  </a:txBody>
                  <a:tcPr marL="2693" marR="2693" marT="26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GB" sz="500" b="0" i="0" u="none" strike="noStrike">
                          <a:solidFill>
                            <a:srgbClr val="000000"/>
                          </a:solidFill>
                          <a:effectLst/>
                          <a:latin typeface="Arial" panose="020B0604020202020204" pitchFamily="34" charset="0"/>
                        </a:rPr>
                        <a:t>Monthly</a:t>
                      </a:r>
                    </a:p>
                  </a:txBody>
                  <a:tcPr marL="2693" marR="2693" marT="26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ctr"/>
                      <a:r>
                        <a:rPr lang="en-GB" sz="500" b="0" i="0" u="none" strike="noStrike">
                          <a:solidFill>
                            <a:srgbClr val="000000"/>
                          </a:solidFill>
                          <a:effectLst/>
                          <a:latin typeface="Arial" panose="020B0604020202020204" pitchFamily="34" charset="0"/>
                        </a:rPr>
                        <a:t>% P5 queries responded to within SLA/ OLA</a:t>
                      </a:r>
                    </a:p>
                  </a:txBody>
                  <a:tcPr marL="2693" marR="2693" marT="26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GB" sz="500" b="0" i="0" u="none" strike="noStrike">
                          <a:solidFill>
                            <a:srgbClr val="000000"/>
                          </a:solidFill>
                          <a:effectLst/>
                          <a:latin typeface="Arial" panose="020B0604020202020204" pitchFamily="34" charset="0"/>
                        </a:rPr>
                        <a:t>90%</a:t>
                      </a:r>
                    </a:p>
                  </a:txBody>
                  <a:tcPr marL="2693" marR="2693" marT="26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500" b="0" i="0" u="none" strike="noStrike">
                          <a:solidFill>
                            <a:srgbClr val="000000"/>
                          </a:solidFill>
                          <a:effectLst/>
                          <a:latin typeface="Arial" panose="020B0604020202020204" pitchFamily="34" charset="0"/>
                        </a:rPr>
                        <a:t>88.80%</a:t>
                      </a:r>
                    </a:p>
                  </a:txBody>
                  <a:tcPr marL="2693" marR="2693" marT="26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rtl="0" fontAlgn="ctr"/>
                      <a:r>
                        <a:rPr lang="en-GB" sz="500" b="0" i="0" u="none" strike="noStrike">
                          <a:solidFill>
                            <a:srgbClr val="000000"/>
                          </a:solidFill>
                          <a:effectLst/>
                          <a:latin typeface="Arial" panose="020B0604020202020204" pitchFamily="34" charset="0"/>
                        </a:rPr>
                        <a:t>91.85%</a:t>
                      </a:r>
                    </a:p>
                  </a:txBody>
                  <a:tcPr marL="2693" marR="2693" marT="26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EFFC1"/>
                    </a:solidFill>
                  </a:tcPr>
                </a:tc>
                <a:tc>
                  <a:txBody>
                    <a:bodyPr/>
                    <a:lstStyle/>
                    <a:p>
                      <a:pPr algn="ctr" rtl="0" fontAlgn="ctr"/>
                      <a:r>
                        <a:rPr lang="en-GB" sz="500" b="0" i="0" u="none" strike="noStrike">
                          <a:solidFill>
                            <a:srgbClr val="000000"/>
                          </a:solidFill>
                          <a:effectLst/>
                          <a:latin typeface="Arial" panose="020B0604020202020204" pitchFamily="34" charset="0"/>
                        </a:rPr>
                        <a:t>90.76%</a:t>
                      </a:r>
                    </a:p>
                  </a:txBody>
                  <a:tcPr marL="2693" marR="2693" marT="26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EFFC1"/>
                    </a:solidFill>
                  </a:tcPr>
                </a:tc>
                <a:tc>
                  <a:txBody>
                    <a:bodyPr/>
                    <a:lstStyle/>
                    <a:p>
                      <a:pPr algn="l" fontAlgn="ctr"/>
                      <a:r>
                        <a:rPr lang="en-GB" sz="500" b="0" i="0" u="none" strike="noStrike">
                          <a:solidFill>
                            <a:srgbClr val="FF0000"/>
                          </a:solidFill>
                          <a:effectLst/>
                          <a:latin typeface="Arial" panose="020B0604020202020204" pitchFamily="34" charset="0"/>
                        </a:rPr>
                        <a:t> </a:t>
                      </a:r>
                    </a:p>
                  </a:txBody>
                  <a:tcPr marL="2693" marR="2693" marT="26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62083729"/>
                  </a:ext>
                </a:extLst>
              </a:tr>
              <a:tr h="166612">
                <a:tc>
                  <a:txBody>
                    <a:bodyPr/>
                    <a:lstStyle/>
                    <a:p>
                      <a:pPr algn="ctr" rtl="0" fontAlgn="ctr"/>
                      <a:r>
                        <a:rPr lang="en-GB" sz="500" b="0" i="0" u="none" strike="noStrike">
                          <a:solidFill>
                            <a:srgbClr val="000000"/>
                          </a:solidFill>
                          <a:effectLst/>
                          <a:latin typeface="Arial" panose="020B0604020202020204" pitchFamily="34" charset="0"/>
                        </a:rPr>
                        <a:t>Customer Contacts</a:t>
                      </a:r>
                    </a:p>
                  </a:txBody>
                  <a:tcPr marL="2693" marR="2693" marT="26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GB" sz="500" b="0" i="0" u="none" strike="noStrike">
                          <a:solidFill>
                            <a:srgbClr val="000000"/>
                          </a:solidFill>
                          <a:effectLst/>
                          <a:latin typeface="Arial" panose="020B0604020202020204" pitchFamily="34" charset="0"/>
                        </a:rPr>
                        <a:t>Monthly</a:t>
                      </a:r>
                    </a:p>
                  </a:txBody>
                  <a:tcPr marL="2693" marR="2693" marT="26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ctr"/>
                      <a:r>
                        <a:rPr lang="en-GB" sz="500" b="0" i="0" u="none" strike="noStrike">
                          <a:solidFill>
                            <a:srgbClr val="000000"/>
                          </a:solidFill>
                          <a:effectLst/>
                          <a:latin typeface="Arial" panose="020B0604020202020204" pitchFamily="34" charset="0"/>
                        </a:rPr>
                        <a:t>% responded to within SLA</a:t>
                      </a:r>
                    </a:p>
                  </a:txBody>
                  <a:tcPr marL="2693" marR="2693" marT="26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GB" sz="500" b="0" i="0" u="none" strike="noStrike">
                          <a:solidFill>
                            <a:srgbClr val="000000"/>
                          </a:solidFill>
                          <a:effectLst/>
                          <a:latin typeface="Arial" panose="020B0604020202020204" pitchFamily="34" charset="0"/>
                        </a:rPr>
                        <a:t>90%</a:t>
                      </a:r>
                    </a:p>
                  </a:txBody>
                  <a:tcPr marL="2693" marR="2693" marT="26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500" b="0" i="0" u="none" strike="noStrike">
                          <a:solidFill>
                            <a:srgbClr val="000000"/>
                          </a:solidFill>
                          <a:effectLst/>
                          <a:latin typeface="Arial" panose="020B0604020202020204" pitchFamily="34" charset="0"/>
                        </a:rPr>
                        <a:t>94.45%</a:t>
                      </a:r>
                    </a:p>
                  </a:txBody>
                  <a:tcPr marL="2693" marR="2693" marT="26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EFFC1"/>
                    </a:solidFill>
                  </a:tcPr>
                </a:tc>
                <a:tc>
                  <a:txBody>
                    <a:bodyPr/>
                    <a:lstStyle/>
                    <a:p>
                      <a:pPr algn="ctr" rtl="0" fontAlgn="ctr"/>
                      <a:r>
                        <a:rPr lang="en-GB" sz="500" b="0" i="0" u="none" strike="noStrike">
                          <a:solidFill>
                            <a:srgbClr val="000000"/>
                          </a:solidFill>
                          <a:effectLst/>
                          <a:latin typeface="Arial" panose="020B0604020202020204" pitchFamily="34" charset="0"/>
                        </a:rPr>
                        <a:t>96.00%</a:t>
                      </a:r>
                    </a:p>
                  </a:txBody>
                  <a:tcPr marL="2693" marR="2693" marT="26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EFFC1"/>
                    </a:solidFill>
                  </a:tcPr>
                </a:tc>
                <a:tc>
                  <a:txBody>
                    <a:bodyPr/>
                    <a:lstStyle/>
                    <a:p>
                      <a:pPr algn="ctr" rtl="0" fontAlgn="ctr"/>
                      <a:r>
                        <a:rPr lang="en-GB" sz="500" b="0" i="0" u="none" strike="noStrike">
                          <a:solidFill>
                            <a:srgbClr val="000000"/>
                          </a:solidFill>
                          <a:effectLst/>
                          <a:latin typeface="Arial" panose="020B0604020202020204" pitchFamily="34" charset="0"/>
                        </a:rPr>
                        <a:t>96.18%</a:t>
                      </a:r>
                    </a:p>
                  </a:txBody>
                  <a:tcPr marL="2693" marR="2693" marT="26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EFFC1"/>
                    </a:solidFill>
                  </a:tcPr>
                </a:tc>
                <a:tc>
                  <a:txBody>
                    <a:bodyPr/>
                    <a:lstStyle/>
                    <a:p>
                      <a:pPr algn="l" fontAlgn="ctr"/>
                      <a:r>
                        <a:rPr lang="en-GB" sz="500" b="0" i="0" u="none" strike="noStrike">
                          <a:solidFill>
                            <a:srgbClr val="000000"/>
                          </a:solidFill>
                          <a:effectLst/>
                          <a:latin typeface="Arial" panose="020B0604020202020204" pitchFamily="34" charset="0"/>
                        </a:rPr>
                        <a:t>Continued strong performance within response SLAs, there is further opportunity to improve this during 2021 through use of automation and tooling which will be explored later in the year.</a:t>
                      </a:r>
                    </a:p>
                  </a:txBody>
                  <a:tcPr marL="2693" marR="2693" marT="26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21438246"/>
                  </a:ext>
                </a:extLst>
              </a:tr>
              <a:tr h="179342">
                <a:tc>
                  <a:txBody>
                    <a:bodyPr/>
                    <a:lstStyle/>
                    <a:p>
                      <a:pPr algn="ctr" rtl="0" fontAlgn="ctr"/>
                      <a:r>
                        <a:rPr lang="en-GB" sz="500" b="0" i="0" u="none" strike="noStrike">
                          <a:solidFill>
                            <a:srgbClr val="000000"/>
                          </a:solidFill>
                          <a:effectLst/>
                          <a:latin typeface="Arial" panose="020B0604020202020204" pitchFamily="34" charset="0"/>
                        </a:rPr>
                        <a:t>Customer Joiners/Leavers (UK Gas Market)</a:t>
                      </a:r>
                    </a:p>
                  </a:txBody>
                  <a:tcPr marL="2693" marR="2693" marT="26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GB" sz="500" b="0" i="0" u="none" strike="noStrike">
                          <a:solidFill>
                            <a:srgbClr val="000000"/>
                          </a:solidFill>
                          <a:effectLst/>
                          <a:latin typeface="Arial" panose="020B0604020202020204" pitchFamily="34" charset="0"/>
                        </a:rPr>
                        <a:t>Monthly</a:t>
                      </a:r>
                    </a:p>
                  </a:txBody>
                  <a:tcPr marL="2693" marR="2693" marT="26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ctr"/>
                      <a:r>
                        <a:rPr lang="en-GB" sz="500" b="0" i="0" u="none" strike="noStrike">
                          <a:solidFill>
                            <a:srgbClr val="000000"/>
                          </a:solidFill>
                          <a:effectLst/>
                          <a:latin typeface="Arial" panose="020B0604020202020204" pitchFamily="34" charset="0"/>
                        </a:rPr>
                        <a:t>% key milestones met on readiness plan (join) Shipper</a:t>
                      </a:r>
                    </a:p>
                  </a:txBody>
                  <a:tcPr marL="2693" marR="2693" marT="26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GB" sz="500" b="0" i="0" u="none" strike="noStrike">
                          <a:solidFill>
                            <a:srgbClr val="000000"/>
                          </a:solidFill>
                          <a:effectLst/>
                          <a:latin typeface="Arial" panose="020B0604020202020204" pitchFamily="34" charset="0"/>
                        </a:rPr>
                        <a:t>100%</a:t>
                      </a:r>
                    </a:p>
                  </a:txBody>
                  <a:tcPr marL="2693" marR="2693" marT="26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500" b="0" i="0" u="none" strike="noStrike">
                          <a:solidFill>
                            <a:srgbClr val="000000"/>
                          </a:solidFill>
                          <a:effectLst/>
                          <a:latin typeface="Arial" panose="020B0604020202020204" pitchFamily="34" charset="0"/>
                        </a:rPr>
                        <a:t>100%</a:t>
                      </a:r>
                    </a:p>
                  </a:txBody>
                  <a:tcPr marL="2693" marR="2693" marT="26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EFFC1"/>
                    </a:solidFill>
                  </a:tcPr>
                </a:tc>
                <a:tc>
                  <a:txBody>
                    <a:bodyPr/>
                    <a:lstStyle/>
                    <a:p>
                      <a:pPr algn="ctr" rtl="0" fontAlgn="ctr"/>
                      <a:r>
                        <a:rPr lang="en-GB" sz="500" b="0" i="0" u="none" strike="noStrike">
                          <a:solidFill>
                            <a:srgbClr val="000000"/>
                          </a:solidFill>
                          <a:effectLst/>
                          <a:latin typeface="Arial" panose="020B0604020202020204" pitchFamily="34" charset="0"/>
                        </a:rPr>
                        <a:t>No Joiners</a:t>
                      </a:r>
                    </a:p>
                  </a:txBody>
                  <a:tcPr marL="2693" marR="2693" marT="26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rtl="0" fontAlgn="ctr"/>
                      <a:r>
                        <a:rPr lang="en-GB" sz="500" b="0" i="0" u="none" strike="noStrike">
                          <a:solidFill>
                            <a:srgbClr val="000000"/>
                          </a:solidFill>
                          <a:effectLst/>
                          <a:latin typeface="Arial" panose="020B0604020202020204" pitchFamily="34" charset="0"/>
                        </a:rPr>
                        <a:t>100%</a:t>
                      </a:r>
                    </a:p>
                  </a:txBody>
                  <a:tcPr marL="2693" marR="2693" marT="26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EFFC1"/>
                    </a:solidFill>
                  </a:tcPr>
                </a:tc>
                <a:tc>
                  <a:txBody>
                    <a:bodyPr/>
                    <a:lstStyle/>
                    <a:p>
                      <a:pPr algn="l" fontAlgn="ctr"/>
                      <a:r>
                        <a:rPr lang="en-GB" sz="500" b="0" i="0" u="none" strike="noStrike">
                          <a:solidFill>
                            <a:srgbClr val="FF0000"/>
                          </a:solidFill>
                          <a:effectLst/>
                          <a:latin typeface="Arial" panose="020B0604020202020204" pitchFamily="34" charset="0"/>
                        </a:rPr>
                        <a:t> </a:t>
                      </a:r>
                    </a:p>
                  </a:txBody>
                  <a:tcPr marL="2693" marR="2693" marT="26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5015675"/>
                  </a:ext>
                </a:extLst>
              </a:tr>
              <a:tr h="248471">
                <a:tc>
                  <a:txBody>
                    <a:bodyPr/>
                    <a:lstStyle/>
                    <a:p>
                      <a:pPr algn="ctr" rtl="0" fontAlgn="ctr"/>
                      <a:r>
                        <a:rPr lang="en-GB" sz="500" b="0" i="0" u="none" strike="noStrike">
                          <a:solidFill>
                            <a:srgbClr val="000000"/>
                          </a:solidFill>
                          <a:effectLst/>
                          <a:latin typeface="Arial" panose="020B0604020202020204" pitchFamily="34" charset="0"/>
                        </a:rPr>
                        <a:t>Customer Joiners/Leavers (UK Gas Market)</a:t>
                      </a:r>
                    </a:p>
                  </a:txBody>
                  <a:tcPr marL="2693" marR="2693" marT="26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GB" sz="500" b="0" i="0" u="none" strike="noStrike">
                          <a:solidFill>
                            <a:srgbClr val="000000"/>
                          </a:solidFill>
                          <a:effectLst/>
                          <a:latin typeface="Arial" panose="020B0604020202020204" pitchFamily="34" charset="0"/>
                        </a:rPr>
                        <a:t>Monthly</a:t>
                      </a:r>
                    </a:p>
                  </a:txBody>
                  <a:tcPr marL="2693" marR="2693" marT="26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ctr"/>
                      <a:r>
                        <a:rPr lang="en-GB" sz="500" b="0" i="0" u="none" strike="noStrike">
                          <a:solidFill>
                            <a:srgbClr val="000000"/>
                          </a:solidFill>
                          <a:effectLst/>
                          <a:latin typeface="Arial" panose="020B0604020202020204" pitchFamily="34" charset="0"/>
                        </a:rPr>
                        <a:t>% key milestones met on readiness plan (join) Non Shipper</a:t>
                      </a:r>
                    </a:p>
                  </a:txBody>
                  <a:tcPr marL="2693" marR="2693" marT="26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GB" sz="500" b="0" i="0" u="none" strike="noStrike">
                          <a:solidFill>
                            <a:srgbClr val="000000"/>
                          </a:solidFill>
                          <a:effectLst/>
                          <a:latin typeface="Arial" panose="020B0604020202020204" pitchFamily="34" charset="0"/>
                        </a:rPr>
                        <a:t>100%</a:t>
                      </a:r>
                    </a:p>
                  </a:txBody>
                  <a:tcPr marL="2693" marR="2693" marT="26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500" b="0" i="0" u="none" strike="noStrike">
                          <a:solidFill>
                            <a:srgbClr val="000000"/>
                          </a:solidFill>
                          <a:effectLst/>
                          <a:latin typeface="Arial" panose="020B0604020202020204" pitchFamily="34" charset="0"/>
                        </a:rPr>
                        <a:t>No Joiners</a:t>
                      </a:r>
                    </a:p>
                  </a:txBody>
                  <a:tcPr marL="2693" marR="2693" marT="26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rtl="0" fontAlgn="ctr"/>
                      <a:r>
                        <a:rPr lang="en-GB" sz="500" b="0" i="0" u="none" strike="noStrike">
                          <a:solidFill>
                            <a:srgbClr val="000000"/>
                          </a:solidFill>
                          <a:effectLst/>
                          <a:latin typeface="Arial" panose="020B0604020202020204" pitchFamily="34" charset="0"/>
                        </a:rPr>
                        <a:t>100%</a:t>
                      </a:r>
                    </a:p>
                  </a:txBody>
                  <a:tcPr marL="2693" marR="2693" marT="26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EFFC1"/>
                    </a:solidFill>
                  </a:tcPr>
                </a:tc>
                <a:tc>
                  <a:txBody>
                    <a:bodyPr/>
                    <a:lstStyle/>
                    <a:p>
                      <a:pPr algn="ctr" rtl="0" fontAlgn="ctr"/>
                      <a:r>
                        <a:rPr lang="en-GB" sz="500" b="0" i="0" u="none" strike="noStrike">
                          <a:solidFill>
                            <a:srgbClr val="000000"/>
                          </a:solidFill>
                          <a:effectLst/>
                          <a:latin typeface="Arial" panose="020B0604020202020204" pitchFamily="34" charset="0"/>
                        </a:rPr>
                        <a:t>No Joiners</a:t>
                      </a:r>
                    </a:p>
                  </a:txBody>
                  <a:tcPr marL="2693" marR="2693" marT="26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l" fontAlgn="ctr"/>
                      <a:r>
                        <a:rPr lang="en-GB" sz="500" b="0" i="0" u="none" strike="noStrike">
                          <a:solidFill>
                            <a:srgbClr val="FF0000"/>
                          </a:solidFill>
                          <a:effectLst/>
                          <a:latin typeface="Arial" panose="020B0604020202020204" pitchFamily="34" charset="0"/>
                        </a:rPr>
                        <a:t> </a:t>
                      </a:r>
                    </a:p>
                  </a:txBody>
                  <a:tcPr marL="2693" marR="2693" marT="26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50018452"/>
                  </a:ext>
                </a:extLst>
              </a:tr>
              <a:tr h="248471">
                <a:tc>
                  <a:txBody>
                    <a:bodyPr/>
                    <a:lstStyle/>
                    <a:p>
                      <a:pPr algn="ctr" rtl="0" fontAlgn="ctr"/>
                      <a:r>
                        <a:rPr lang="en-GB" sz="500" b="0" i="0" u="none" strike="noStrike">
                          <a:solidFill>
                            <a:srgbClr val="000000"/>
                          </a:solidFill>
                          <a:effectLst/>
                          <a:latin typeface="Arial" panose="020B0604020202020204" pitchFamily="34" charset="0"/>
                        </a:rPr>
                        <a:t>Customer Joiners/Leavers (UK Gas Market)</a:t>
                      </a:r>
                    </a:p>
                  </a:txBody>
                  <a:tcPr marL="2693" marR="2693" marT="26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GB" sz="500" b="0" i="0" u="none" strike="noStrike">
                          <a:solidFill>
                            <a:srgbClr val="000000"/>
                          </a:solidFill>
                          <a:effectLst/>
                          <a:latin typeface="Arial" panose="020B0604020202020204" pitchFamily="34" charset="0"/>
                        </a:rPr>
                        <a:t>Monthly</a:t>
                      </a:r>
                    </a:p>
                  </a:txBody>
                  <a:tcPr marL="2693" marR="2693" marT="26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ctr"/>
                      <a:r>
                        <a:rPr lang="en-GB" sz="500" b="0" i="0" u="none" strike="noStrike">
                          <a:solidFill>
                            <a:srgbClr val="000000"/>
                          </a:solidFill>
                          <a:effectLst/>
                          <a:latin typeface="Arial" panose="020B0604020202020204" pitchFamily="34" charset="0"/>
                        </a:rPr>
                        <a:t>% closure/termination notices issued in line with Service Lines (leave) Shipper</a:t>
                      </a:r>
                    </a:p>
                  </a:txBody>
                  <a:tcPr marL="2693" marR="2693" marT="26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GB" sz="500" b="0" i="0" u="none" strike="noStrike">
                          <a:solidFill>
                            <a:srgbClr val="000000"/>
                          </a:solidFill>
                          <a:effectLst/>
                          <a:latin typeface="Arial" panose="020B0604020202020204" pitchFamily="34" charset="0"/>
                        </a:rPr>
                        <a:t>100%</a:t>
                      </a:r>
                    </a:p>
                  </a:txBody>
                  <a:tcPr marL="2693" marR="2693" marT="26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500" b="0" i="0" u="none" strike="noStrike">
                          <a:solidFill>
                            <a:srgbClr val="000000"/>
                          </a:solidFill>
                          <a:effectLst/>
                          <a:latin typeface="Arial" panose="020B0604020202020204" pitchFamily="34" charset="0"/>
                        </a:rPr>
                        <a:t>100%</a:t>
                      </a:r>
                    </a:p>
                  </a:txBody>
                  <a:tcPr marL="2693" marR="2693" marT="26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EFFC1"/>
                    </a:solidFill>
                  </a:tcPr>
                </a:tc>
                <a:tc>
                  <a:txBody>
                    <a:bodyPr/>
                    <a:lstStyle/>
                    <a:p>
                      <a:pPr algn="ctr" rtl="0" fontAlgn="ctr"/>
                      <a:r>
                        <a:rPr lang="en-GB" sz="500" b="0" i="0" u="none" strike="noStrike">
                          <a:solidFill>
                            <a:srgbClr val="000000"/>
                          </a:solidFill>
                          <a:effectLst/>
                          <a:latin typeface="Arial" panose="020B0604020202020204" pitchFamily="34" charset="0"/>
                        </a:rPr>
                        <a:t>No Leavers</a:t>
                      </a:r>
                    </a:p>
                  </a:txBody>
                  <a:tcPr marL="2693" marR="2693" marT="26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rtl="0" fontAlgn="ctr"/>
                      <a:r>
                        <a:rPr lang="en-GB" sz="500" b="0" i="0" u="none" strike="noStrike">
                          <a:solidFill>
                            <a:srgbClr val="000000"/>
                          </a:solidFill>
                          <a:effectLst/>
                          <a:latin typeface="Arial" panose="020B0604020202020204" pitchFamily="34" charset="0"/>
                        </a:rPr>
                        <a:t>100%</a:t>
                      </a:r>
                    </a:p>
                  </a:txBody>
                  <a:tcPr marL="2693" marR="2693" marT="26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EFFC1"/>
                    </a:solidFill>
                  </a:tcPr>
                </a:tc>
                <a:tc>
                  <a:txBody>
                    <a:bodyPr/>
                    <a:lstStyle/>
                    <a:p>
                      <a:pPr algn="l" fontAlgn="ctr"/>
                      <a:r>
                        <a:rPr lang="en-GB" sz="500" b="0" i="0" u="none" strike="noStrike">
                          <a:solidFill>
                            <a:srgbClr val="FF0000"/>
                          </a:solidFill>
                          <a:effectLst/>
                          <a:latin typeface="Arial" panose="020B0604020202020204" pitchFamily="34" charset="0"/>
                        </a:rPr>
                        <a:t> </a:t>
                      </a:r>
                    </a:p>
                  </a:txBody>
                  <a:tcPr marL="2693" marR="2693" marT="26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54733182"/>
                  </a:ext>
                </a:extLst>
              </a:tr>
              <a:tr h="330330">
                <a:tc>
                  <a:txBody>
                    <a:bodyPr/>
                    <a:lstStyle/>
                    <a:p>
                      <a:pPr algn="ctr" rtl="0" fontAlgn="ctr"/>
                      <a:r>
                        <a:rPr lang="en-GB" sz="500" b="0" i="0" u="none" strike="noStrike">
                          <a:solidFill>
                            <a:srgbClr val="000000"/>
                          </a:solidFill>
                          <a:effectLst/>
                          <a:latin typeface="Arial" panose="020B0604020202020204" pitchFamily="34" charset="0"/>
                        </a:rPr>
                        <a:t>Customer Joiners/Leavers (UK Gas Market)</a:t>
                      </a:r>
                    </a:p>
                  </a:txBody>
                  <a:tcPr marL="2693" marR="2693" marT="26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GB" sz="500" b="0" i="0" u="none" strike="noStrike">
                          <a:solidFill>
                            <a:srgbClr val="000000"/>
                          </a:solidFill>
                          <a:effectLst/>
                          <a:latin typeface="Arial" panose="020B0604020202020204" pitchFamily="34" charset="0"/>
                        </a:rPr>
                        <a:t>Monthly</a:t>
                      </a:r>
                    </a:p>
                  </a:txBody>
                  <a:tcPr marL="2693" marR="2693" marT="26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ctr"/>
                      <a:r>
                        <a:rPr lang="en-GB" sz="500" b="0" i="0" u="none" strike="noStrike">
                          <a:solidFill>
                            <a:srgbClr val="000000"/>
                          </a:solidFill>
                          <a:effectLst/>
                          <a:latin typeface="Arial" panose="020B0604020202020204" pitchFamily="34" charset="0"/>
                        </a:rPr>
                        <a:t>% of closure notices issued within 1 business day following last exit obligation being met (leave) Non Shipper</a:t>
                      </a:r>
                    </a:p>
                  </a:txBody>
                  <a:tcPr marL="2693" marR="2693" marT="26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GB" sz="500" b="0" i="0" u="none" strike="noStrike">
                          <a:solidFill>
                            <a:srgbClr val="000000"/>
                          </a:solidFill>
                          <a:effectLst/>
                          <a:latin typeface="Arial" panose="020B0604020202020204" pitchFamily="34" charset="0"/>
                        </a:rPr>
                        <a:t>100%</a:t>
                      </a:r>
                    </a:p>
                  </a:txBody>
                  <a:tcPr marL="2693" marR="2693" marT="26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500" b="0" i="0" u="none" strike="noStrike">
                          <a:solidFill>
                            <a:srgbClr val="000000"/>
                          </a:solidFill>
                          <a:effectLst/>
                          <a:latin typeface="Arial" panose="020B0604020202020204" pitchFamily="34" charset="0"/>
                        </a:rPr>
                        <a:t>100%</a:t>
                      </a:r>
                    </a:p>
                  </a:txBody>
                  <a:tcPr marL="2693" marR="2693" marT="26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EFFC1"/>
                    </a:solidFill>
                  </a:tcPr>
                </a:tc>
                <a:tc>
                  <a:txBody>
                    <a:bodyPr/>
                    <a:lstStyle/>
                    <a:p>
                      <a:pPr algn="ctr" rtl="0" fontAlgn="ctr"/>
                      <a:r>
                        <a:rPr lang="en-GB" sz="500" b="0" i="0" u="none" strike="noStrike">
                          <a:solidFill>
                            <a:srgbClr val="000000"/>
                          </a:solidFill>
                          <a:effectLst/>
                          <a:latin typeface="Arial" panose="020B0604020202020204" pitchFamily="34" charset="0"/>
                        </a:rPr>
                        <a:t>100%</a:t>
                      </a:r>
                    </a:p>
                  </a:txBody>
                  <a:tcPr marL="2693" marR="2693" marT="26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EFFC1"/>
                    </a:solidFill>
                  </a:tcPr>
                </a:tc>
                <a:tc>
                  <a:txBody>
                    <a:bodyPr/>
                    <a:lstStyle/>
                    <a:p>
                      <a:pPr algn="ctr" rtl="0" fontAlgn="ctr"/>
                      <a:r>
                        <a:rPr lang="en-GB" sz="500" b="0" i="0" u="none" strike="noStrike">
                          <a:solidFill>
                            <a:srgbClr val="000000"/>
                          </a:solidFill>
                          <a:effectLst/>
                          <a:latin typeface="Arial" panose="020B0604020202020204" pitchFamily="34" charset="0"/>
                        </a:rPr>
                        <a:t>100%</a:t>
                      </a:r>
                    </a:p>
                  </a:txBody>
                  <a:tcPr marL="2693" marR="2693" marT="26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EFFC1"/>
                    </a:solidFill>
                  </a:tcPr>
                </a:tc>
                <a:tc>
                  <a:txBody>
                    <a:bodyPr/>
                    <a:lstStyle/>
                    <a:p>
                      <a:pPr algn="l" fontAlgn="ctr"/>
                      <a:r>
                        <a:rPr lang="en-GB" sz="500" b="0" i="0" u="none" strike="noStrike">
                          <a:solidFill>
                            <a:srgbClr val="FF0000"/>
                          </a:solidFill>
                          <a:effectLst/>
                          <a:latin typeface="Arial" panose="020B0604020202020204" pitchFamily="34" charset="0"/>
                        </a:rPr>
                        <a:t> </a:t>
                      </a:r>
                    </a:p>
                  </a:txBody>
                  <a:tcPr marL="2693" marR="2693" marT="26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86490127"/>
                  </a:ext>
                </a:extLst>
              </a:tr>
              <a:tr h="166612">
                <a:tc>
                  <a:txBody>
                    <a:bodyPr/>
                    <a:lstStyle/>
                    <a:p>
                      <a:pPr algn="ctr" rtl="0" fontAlgn="ctr"/>
                      <a:r>
                        <a:rPr lang="en-GB" sz="500" b="0" i="0" u="none" strike="noStrike">
                          <a:solidFill>
                            <a:srgbClr val="000000"/>
                          </a:solidFill>
                          <a:effectLst/>
                          <a:latin typeface="Arial" panose="020B0604020202020204" pitchFamily="34" charset="0"/>
                        </a:rPr>
                        <a:t>Customer Relationship Management</a:t>
                      </a:r>
                    </a:p>
                  </a:txBody>
                  <a:tcPr marL="2693" marR="2693" marT="26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500" b="0" i="0" u="none" strike="noStrike">
                          <a:solidFill>
                            <a:srgbClr val="000000"/>
                          </a:solidFill>
                          <a:effectLst/>
                          <a:latin typeface="Arial" panose="020B0604020202020204" pitchFamily="34" charset="0"/>
                        </a:rPr>
                        <a:t>Quarterly</a:t>
                      </a:r>
                    </a:p>
                  </a:txBody>
                  <a:tcPr marL="2693" marR="2693" marT="26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n-GB" sz="500" b="0" i="0" u="none" strike="noStrike">
                          <a:solidFill>
                            <a:srgbClr val="000000"/>
                          </a:solidFill>
                          <a:effectLst/>
                          <a:latin typeface="Arial" panose="020B0604020202020204" pitchFamily="34" charset="0"/>
                        </a:rPr>
                        <a:t>Survey results delivered to CoMC in Month +1</a:t>
                      </a:r>
                    </a:p>
                  </a:txBody>
                  <a:tcPr marL="2693" marR="2693" marT="26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500" b="0" i="0" u="none" strike="noStrike">
                          <a:solidFill>
                            <a:srgbClr val="000000"/>
                          </a:solidFill>
                          <a:effectLst/>
                          <a:latin typeface="Arial" panose="020B0604020202020204" pitchFamily="34" charset="0"/>
                        </a:rPr>
                        <a:t>100%</a:t>
                      </a:r>
                    </a:p>
                  </a:txBody>
                  <a:tcPr marL="2693" marR="2693" marT="26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500" b="0" i="0" u="none" strike="noStrike">
                          <a:solidFill>
                            <a:srgbClr val="000000"/>
                          </a:solidFill>
                          <a:effectLst/>
                          <a:latin typeface="Arial" panose="020B0604020202020204" pitchFamily="34" charset="0"/>
                        </a:rPr>
                        <a:t>100%</a:t>
                      </a:r>
                    </a:p>
                  </a:txBody>
                  <a:tcPr marL="2693" marR="2693" marT="26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EFFC1"/>
                    </a:solidFill>
                  </a:tcPr>
                </a:tc>
                <a:tc>
                  <a:txBody>
                    <a:bodyPr/>
                    <a:lstStyle/>
                    <a:p>
                      <a:pPr algn="ctr" rtl="0" fontAlgn="ctr"/>
                      <a:r>
                        <a:rPr lang="en-GB" sz="500" b="0" i="0" u="none" strike="noStrike">
                          <a:solidFill>
                            <a:srgbClr val="000000"/>
                          </a:solidFill>
                          <a:effectLst/>
                          <a:latin typeface="Arial" panose="020B0604020202020204" pitchFamily="34" charset="0"/>
                        </a:rPr>
                        <a:t>Next Report-Jan</a:t>
                      </a:r>
                    </a:p>
                  </a:txBody>
                  <a:tcPr marL="2693" marR="2693" marT="26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rtl="0" fontAlgn="ctr"/>
                      <a:r>
                        <a:rPr lang="en-GB" sz="500" b="0" i="0" u="none" strike="noStrike">
                          <a:solidFill>
                            <a:srgbClr val="000000"/>
                          </a:solidFill>
                          <a:effectLst/>
                          <a:latin typeface="Arial" panose="020B0604020202020204" pitchFamily="34" charset="0"/>
                        </a:rPr>
                        <a:t>Next Report-Jan</a:t>
                      </a:r>
                    </a:p>
                  </a:txBody>
                  <a:tcPr marL="2693" marR="2693" marT="26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l" rtl="0" fontAlgn="ctr"/>
                      <a:r>
                        <a:rPr lang="en-GB" sz="500" b="0" i="0" u="none" strike="noStrike">
                          <a:solidFill>
                            <a:srgbClr val="FF0000"/>
                          </a:solidFill>
                          <a:effectLst/>
                          <a:latin typeface="Arial" panose="020B0604020202020204" pitchFamily="34" charset="0"/>
                        </a:rPr>
                        <a:t> </a:t>
                      </a:r>
                    </a:p>
                  </a:txBody>
                  <a:tcPr marL="2693" marR="2693" marT="26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02717444"/>
                  </a:ext>
                </a:extLst>
              </a:tr>
              <a:tr h="248471">
                <a:tc>
                  <a:txBody>
                    <a:bodyPr/>
                    <a:lstStyle/>
                    <a:p>
                      <a:pPr algn="ctr" rtl="0" fontAlgn="ctr"/>
                      <a:r>
                        <a:rPr lang="en-GB" sz="500" b="0" i="0" u="none" strike="noStrike">
                          <a:solidFill>
                            <a:srgbClr val="000000"/>
                          </a:solidFill>
                          <a:effectLst/>
                          <a:latin typeface="Arial" panose="020B0604020202020204" pitchFamily="34" charset="0"/>
                        </a:rPr>
                        <a:t>Customer Reporting (all forms)</a:t>
                      </a:r>
                    </a:p>
                  </a:txBody>
                  <a:tcPr marL="2693" marR="2693" marT="26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GB" sz="500" b="0" i="0" u="none" strike="noStrike">
                          <a:solidFill>
                            <a:srgbClr val="000000"/>
                          </a:solidFill>
                          <a:effectLst/>
                          <a:latin typeface="Arial" panose="020B0604020202020204" pitchFamily="34" charset="0"/>
                        </a:rPr>
                        <a:t>Monthly</a:t>
                      </a:r>
                    </a:p>
                  </a:txBody>
                  <a:tcPr marL="2693" marR="2693" marT="26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ctr"/>
                      <a:r>
                        <a:rPr lang="en-GB" sz="500" b="0" i="0" u="none" strike="noStrike">
                          <a:solidFill>
                            <a:srgbClr val="000000"/>
                          </a:solidFill>
                          <a:effectLst/>
                          <a:latin typeface="Arial" panose="020B0604020202020204" pitchFamily="34" charset="0"/>
                        </a:rPr>
                        <a:t>% of reports dispatched on due date against total reports expected</a:t>
                      </a:r>
                    </a:p>
                  </a:txBody>
                  <a:tcPr marL="2693" marR="2693" marT="26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GB" sz="500" b="0" i="0" u="none" strike="noStrike">
                          <a:solidFill>
                            <a:srgbClr val="000000"/>
                          </a:solidFill>
                          <a:effectLst/>
                          <a:latin typeface="Arial" panose="020B0604020202020204" pitchFamily="34" charset="0"/>
                        </a:rPr>
                        <a:t>100%</a:t>
                      </a:r>
                    </a:p>
                  </a:txBody>
                  <a:tcPr marL="2693" marR="2693" marT="26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500" b="0" i="0" u="none" strike="noStrike">
                          <a:solidFill>
                            <a:srgbClr val="000000"/>
                          </a:solidFill>
                          <a:effectLst/>
                          <a:latin typeface="Arial" panose="020B0604020202020204" pitchFamily="34" charset="0"/>
                        </a:rPr>
                        <a:t>100%</a:t>
                      </a:r>
                    </a:p>
                  </a:txBody>
                  <a:tcPr marL="2693" marR="2693" marT="26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EFFC1"/>
                    </a:solidFill>
                  </a:tcPr>
                </a:tc>
                <a:tc>
                  <a:txBody>
                    <a:bodyPr/>
                    <a:lstStyle/>
                    <a:p>
                      <a:pPr algn="ctr" rtl="0" fontAlgn="ctr"/>
                      <a:r>
                        <a:rPr lang="en-GB" sz="500" b="0" i="0" u="none" strike="noStrike">
                          <a:solidFill>
                            <a:srgbClr val="000000"/>
                          </a:solidFill>
                          <a:effectLst/>
                          <a:latin typeface="Arial" panose="020B0604020202020204" pitchFamily="34" charset="0"/>
                        </a:rPr>
                        <a:t>100%</a:t>
                      </a:r>
                    </a:p>
                  </a:txBody>
                  <a:tcPr marL="2693" marR="2693" marT="26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EFFC1"/>
                    </a:solidFill>
                  </a:tcPr>
                </a:tc>
                <a:tc>
                  <a:txBody>
                    <a:bodyPr/>
                    <a:lstStyle/>
                    <a:p>
                      <a:pPr algn="ctr" rtl="0" fontAlgn="ctr"/>
                      <a:r>
                        <a:rPr lang="en-GB" sz="500" b="0" i="0" u="none" strike="noStrike">
                          <a:solidFill>
                            <a:srgbClr val="000000"/>
                          </a:solidFill>
                          <a:effectLst/>
                          <a:latin typeface="Arial" panose="020B0604020202020204" pitchFamily="34" charset="0"/>
                        </a:rPr>
                        <a:t>100%</a:t>
                      </a:r>
                    </a:p>
                  </a:txBody>
                  <a:tcPr marL="2693" marR="2693" marT="26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EFFC1"/>
                    </a:solidFill>
                  </a:tcPr>
                </a:tc>
                <a:tc>
                  <a:txBody>
                    <a:bodyPr/>
                    <a:lstStyle/>
                    <a:p>
                      <a:pPr algn="l" rtl="0" fontAlgn="ctr"/>
                      <a:r>
                        <a:rPr lang="en-GB" sz="500" b="0" i="0" u="none" strike="noStrike">
                          <a:solidFill>
                            <a:srgbClr val="FF0000"/>
                          </a:solidFill>
                          <a:effectLst/>
                          <a:latin typeface="Arial" panose="020B0604020202020204" pitchFamily="34" charset="0"/>
                        </a:rPr>
                        <a:t> </a:t>
                      </a:r>
                    </a:p>
                  </a:txBody>
                  <a:tcPr marL="2693" marR="2693" marT="26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18896912"/>
                  </a:ext>
                </a:extLst>
              </a:tr>
              <a:tr h="166612">
                <a:tc>
                  <a:txBody>
                    <a:bodyPr/>
                    <a:lstStyle/>
                    <a:p>
                      <a:pPr algn="ctr" rtl="0" fontAlgn="ctr"/>
                      <a:r>
                        <a:rPr lang="en-GB" sz="500" b="0" i="0" u="none" strike="noStrike">
                          <a:solidFill>
                            <a:srgbClr val="000000"/>
                          </a:solidFill>
                          <a:effectLst/>
                          <a:latin typeface="Arial" panose="020B0604020202020204" pitchFamily="34" charset="0"/>
                        </a:rPr>
                        <a:t>Demand Estimation obligations</a:t>
                      </a:r>
                    </a:p>
                  </a:txBody>
                  <a:tcPr marL="2693" marR="2693" marT="26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GB" sz="500" b="0" i="0" u="none" strike="noStrike">
                          <a:solidFill>
                            <a:srgbClr val="000000"/>
                          </a:solidFill>
                          <a:effectLst/>
                          <a:latin typeface="Arial" panose="020B0604020202020204" pitchFamily="34" charset="0"/>
                        </a:rPr>
                        <a:t>Monthly</a:t>
                      </a:r>
                    </a:p>
                  </a:txBody>
                  <a:tcPr marL="2693" marR="2693" marT="26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ctr"/>
                      <a:r>
                        <a:rPr lang="en-GB" sz="500" b="0" i="0" u="none" strike="noStrike">
                          <a:solidFill>
                            <a:srgbClr val="000000"/>
                          </a:solidFill>
                          <a:effectLst/>
                          <a:latin typeface="Arial" panose="020B0604020202020204" pitchFamily="34" charset="0"/>
                        </a:rPr>
                        <a:t>DESC / CDSP DE obligations delivered on time</a:t>
                      </a:r>
                    </a:p>
                  </a:txBody>
                  <a:tcPr marL="2693" marR="2693" marT="26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GB" sz="500" b="0" i="0" u="none" strike="noStrike">
                          <a:solidFill>
                            <a:srgbClr val="000000"/>
                          </a:solidFill>
                          <a:effectLst/>
                          <a:latin typeface="Arial" panose="020B0604020202020204" pitchFamily="34" charset="0"/>
                        </a:rPr>
                        <a:t>100%</a:t>
                      </a:r>
                    </a:p>
                  </a:txBody>
                  <a:tcPr marL="2693" marR="2693" marT="26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GB" sz="500" b="0" i="0" u="none" strike="noStrike">
                          <a:solidFill>
                            <a:srgbClr val="000000"/>
                          </a:solidFill>
                          <a:effectLst/>
                          <a:latin typeface="Arial" panose="020B0604020202020204" pitchFamily="34" charset="0"/>
                        </a:rPr>
                        <a:t>On Track</a:t>
                      </a:r>
                    </a:p>
                  </a:txBody>
                  <a:tcPr marL="2693" marR="2693" marT="26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EFFC1"/>
                    </a:solidFill>
                  </a:tcPr>
                </a:tc>
                <a:tc>
                  <a:txBody>
                    <a:bodyPr/>
                    <a:lstStyle/>
                    <a:p>
                      <a:pPr algn="ctr" rtl="0" fontAlgn="ctr"/>
                      <a:r>
                        <a:rPr lang="en-GB" sz="500" b="0" i="0" u="none" strike="noStrike">
                          <a:solidFill>
                            <a:srgbClr val="000000"/>
                          </a:solidFill>
                          <a:effectLst/>
                          <a:latin typeface="Arial" panose="020B0604020202020204" pitchFamily="34" charset="0"/>
                        </a:rPr>
                        <a:t>On Track</a:t>
                      </a:r>
                    </a:p>
                  </a:txBody>
                  <a:tcPr marL="2693" marR="2693" marT="26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EFFC1"/>
                    </a:solidFill>
                  </a:tcPr>
                </a:tc>
                <a:tc>
                  <a:txBody>
                    <a:bodyPr/>
                    <a:lstStyle/>
                    <a:p>
                      <a:pPr algn="ctr" rtl="0" fontAlgn="ctr"/>
                      <a:r>
                        <a:rPr lang="en-GB" sz="500" b="0" i="0" u="none" strike="noStrike">
                          <a:solidFill>
                            <a:srgbClr val="000000"/>
                          </a:solidFill>
                          <a:effectLst/>
                          <a:latin typeface="Arial" panose="020B0604020202020204" pitchFamily="34" charset="0"/>
                        </a:rPr>
                        <a:t>On Track</a:t>
                      </a:r>
                    </a:p>
                  </a:txBody>
                  <a:tcPr marL="2693" marR="2693" marT="26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EFFC1"/>
                    </a:solidFill>
                  </a:tcPr>
                </a:tc>
                <a:tc>
                  <a:txBody>
                    <a:bodyPr/>
                    <a:lstStyle/>
                    <a:p>
                      <a:pPr algn="l" fontAlgn="ctr"/>
                      <a:r>
                        <a:rPr lang="en-GB" sz="500" b="0" i="0" u="none" strike="noStrike">
                          <a:solidFill>
                            <a:srgbClr val="FF0000"/>
                          </a:solidFill>
                          <a:effectLst/>
                          <a:latin typeface="Arial" panose="020B0604020202020204" pitchFamily="34" charset="0"/>
                        </a:rPr>
                        <a:t> </a:t>
                      </a:r>
                    </a:p>
                  </a:txBody>
                  <a:tcPr marL="2693" marR="2693" marT="26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99799529"/>
                  </a:ext>
                </a:extLst>
              </a:tr>
              <a:tr h="330330">
                <a:tc>
                  <a:txBody>
                    <a:bodyPr/>
                    <a:lstStyle/>
                    <a:p>
                      <a:pPr algn="ctr" rtl="0" fontAlgn="ctr"/>
                      <a:r>
                        <a:rPr lang="en-GB" sz="500" b="0" i="0" u="none" strike="noStrike">
                          <a:solidFill>
                            <a:srgbClr val="000000"/>
                          </a:solidFill>
                          <a:effectLst/>
                          <a:latin typeface="Arial" panose="020B0604020202020204" pitchFamily="34" charset="0"/>
                        </a:rPr>
                        <a:t>Energy Balancing (Credit Risk Management)</a:t>
                      </a:r>
                    </a:p>
                  </a:txBody>
                  <a:tcPr marL="2693" marR="2693" marT="26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GB" sz="500" b="0" i="0" u="none" strike="noStrike">
                          <a:solidFill>
                            <a:srgbClr val="000000"/>
                          </a:solidFill>
                          <a:effectLst/>
                          <a:latin typeface="Arial" panose="020B0604020202020204" pitchFamily="34" charset="0"/>
                        </a:rPr>
                        <a:t>Monthly</a:t>
                      </a:r>
                    </a:p>
                  </a:txBody>
                  <a:tcPr marL="2693" marR="2693" marT="26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ctr"/>
                      <a:r>
                        <a:rPr lang="en-GB" sz="500" b="0" i="0" u="none" strike="noStrike">
                          <a:solidFill>
                            <a:srgbClr val="000000"/>
                          </a:solidFill>
                          <a:effectLst/>
                          <a:latin typeface="Arial" panose="020B0604020202020204" pitchFamily="34" charset="0"/>
                        </a:rPr>
                        <a:t>% of revenue collected by due date</a:t>
                      </a:r>
                    </a:p>
                  </a:txBody>
                  <a:tcPr marL="2693" marR="2693" marT="26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GB" sz="500" b="0" i="0" u="none" strike="noStrike">
                          <a:solidFill>
                            <a:srgbClr val="000000"/>
                          </a:solidFill>
                          <a:effectLst/>
                          <a:latin typeface="Arial" panose="020B0604020202020204" pitchFamily="34" charset="0"/>
                        </a:rPr>
                        <a:t>98%</a:t>
                      </a:r>
                    </a:p>
                  </a:txBody>
                  <a:tcPr marL="2693" marR="2693" marT="26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500" b="0" i="0" u="none" strike="noStrike">
                          <a:solidFill>
                            <a:srgbClr val="000000"/>
                          </a:solidFill>
                          <a:effectLst/>
                          <a:latin typeface="Arial" panose="020B0604020202020204" pitchFamily="34" charset="0"/>
                        </a:rPr>
                        <a:t>99.72%</a:t>
                      </a:r>
                    </a:p>
                  </a:txBody>
                  <a:tcPr marL="2693" marR="2693" marT="26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EFFC1"/>
                    </a:solidFill>
                  </a:tcPr>
                </a:tc>
                <a:tc>
                  <a:txBody>
                    <a:bodyPr/>
                    <a:lstStyle/>
                    <a:p>
                      <a:pPr algn="ctr" rtl="0" fontAlgn="ctr"/>
                      <a:r>
                        <a:rPr lang="en-GB" sz="500" b="0" i="0" u="none" strike="noStrike">
                          <a:solidFill>
                            <a:srgbClr val="000000"/>
                          </a:solidFill>
                          <a:effectLst/>
                          <a:latin typeface="Arial" panose="020B0604020202020204" pitchFamily="34" charset="0"/>
                        </a:rPr>
                        <a:t>99.92%</a:t>
                      </a:r>
                    </a:p>
                  </a:txBody>
                  <a:tcPr marL="2693" marR="2693" marT="26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EFFC1"/>
                    </a:solidFill>
                  </a:tcPr>
                </a:tc>
                <a:tc>
                  <a:txBody>
                    <a:bodyPr/>
                    <a:lstStyle/>
                    <a:p>
                      <a:pPr algn="ctr" rtl="0" fontAlgn="ctr"/>
                      <a:r>
                        <a:rPr lang="en-GB" sz="500" b="0" i="0" u="none" strike="noStrike">
                          <a:solidFill>
                            <a:srgbClr val="000000"/>
                          </a:solidFill>
                          <a:effectLst/>
                          <a:latin typeface="Arial" panose="020B0604020202020204" pitchFamily="34" charset="0"/>
                        </a:rPr>
                        <a:t>96.64%</a:t>
                      </a:r>
                    </a:p>
                  </a:txBody>
                  <a:tcPr marL="2693" marR="2693" marT="26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l" fontAlgn="ctr"/>
                      <a:r>
                        <a:rPr lang="en-GB" sz="500" b="0" i="0" u="none" strike="noStrike">
                          <a:solidFill>
                            <a:srgbClr val="000000"/>
                          </a:solidFill>
                          <a:effectLst/>
                          <a:latin typeface="Arial" panose="020B0604020202020204" pitchFamily="34" charset="0"/>
                        </a:rPr>
                        <a:t>11 customers were issued with Failure to Pay Notices this reporting month with one of them being for a high value invoice which was not paid on the payment due date. This had a significant impact on the performance this month making it unusually lower. This customer explained they used a new payment system to pay all of their invoices and this particular invoice to Xoserve was missed. All payments were settled in full the next business day.</a:t>
                      </a:r>
                    </a:p>
                  </a:txBody>
                  <a:tcPr marL="2693" marR="2693" marT="26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74016328"/>
                  </a:ext>
                </a:extLst>
              </a:tr>
              <a:tr h="166612">
                <a:tc>
                  <a:txBody>
                    <a:bodyPr/>
                    <a:lstStyle/>
                    <a:p>
                      <a:pPr algn="ctr" rtl="0" fontAlgn="ctr"/>
                      <a:r>
                        <a:rPr lang="en-GB" sz="500" b="0" i="0" u="none" strike="noStrike">
                          <a:solidFill>
                            <a:srgbClr val="000000"/>
                          </a:solidFill>
                          <a:effectLst/>
                          <a:latin typeface="Arial" panose="020B0604020202020204" pitchFamily="34" charset="0"/>
                        </a:rPr>
                        <a:t>Energy Balancing (Credit Risk Management)</a:t>
                      </a:r>
                    </a:p>
                  </a:txBody>
                  <a:tcPr marL="2693" marR="2693" marT="26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GB" sz="500" b="0" i="0" u="none" strike="noStrike">
                          <a:solidFill>
                            <a:srgbClr val="000000"/>
                          </a:solidFill>
                          <a:effectLst/>
                          <a:latin typeface="Arial" panose="020B0604020202020204" pitchFamily="34" charset="0"/>
                        </a:rPr>
                        <a:t>Monthly</a:t>
                      </a:r>
                    </a:p>
                  </a:txBody>
                  <a:tcPr marL="2693" marR="2693" marT="26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ctr"/>
                      <a:r>
                        <a:rPr lang="en-GB" sz="500" b="0" i="0" u="none" strike="noStrike">
                          <a:solidFill>
                            <a:srgbClr val="000000"/>
                          </a:solidFill>
                          <a:effectLst/>
                          <a:latin typeface="Arial" panose="020B0604020202020204" pitchFamily="34" charset="0"/>
                        </a:rPr>
                        <a:t>% of revenue collected by due date (+2 days)</a:t>
                      </a:r>
                    </a:p>
                  </a:txBody>
                  <a:tcPr marL="2693" marR="2693" marT="26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GB" sz="500" b="0" i="0" u="none" strike="noStrike">
                          <a:solidFill>
                            <a:srgbClr val="000000"/>
                          </a:solidFill>
                          <a:effectLst/>
                          <a:latin typeface="Arial" panose="020B0604020202020204" pitchFamily="34" charset="0"/>
                        </a:rPr>
                        <a:t>100%</a:t>
                      </a:r>
                    </a:p>
                  </a:txBody>
                  <a:tcPr marL="2693" marR="2693" marT="26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500" b="0" i="0" u="none" strike="noStrike">
                          <a:solidFill>
                            <a:srgbClr val="000000"/>
                          </a:solidFill>
                          <a:effectLst/>
                          <a:latin typeface="Arial" panose="020B0604020202020204" pitchFamily="34" charset="0"/>
                        </a:rPr>
                        <a:t>100%</a:t>
                      </a:r>
                    </a:p>
                  </a:txBody>
                  <a:tcPr marL="2693" marR="2693" marT="26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EFFC1"/>
                    </a:solidFill>
                  </a:tcPr>
                </a:tc>
                <a:tc>
                  <a:txBody>
                    <a:bodyPr/>
                    <a:lstStyle/>
                    <a:p>
                      <a:pPr algn="ctr" rtl="0" fontAlgn="ctr"/>
                      <a:r>
                        <a:rPr lang="en-GB" sz="500" b="0" i="0" u="none" strike="noStrike">
                          <a:solidFill>
                            <a:srgbClr val="000000"/>
                          </a:solidFill>
                          <a:effectLst/>
                          <a:latin typeface="Arial" panose="020B0604020202020204" pitchFamily="34" charset="0"/>
                        </a:rPr>
                        <a:t>100%</a:t>
                      </a:r>
                    </a:p>
                  </a:txBody>
                  <a:tcPr marL="2693" marR="2693" marT="26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EFFC1"/>
                    </a:solidFill>
                  </a:tcPr>
                </a:tc>
                <a:tc>
                  <a:txBody>
                    <a:bodyPr/>
                    <a:lstStyle/>
                    <a:p>
                      <a:pPr algn="ctr" rtl="0" fontAlgn="ctr"/>
                      <a:r>
                        <a:rPr lang="en-GB" sz="500" b="0" i="0" u="none" strike="noStrike">
                          <a:solidFill>
                            <a:srgbClr val="000000"/>
                          </a:solidFill>
                          <a:effectLst/>
                          <a:latin typeface="Arial" panose="020B0604020202020204" pitchFamily="34" charset="0"/>
                        </a:rPr>
                        <a:t>100%</a:t>
                      </a:r>
                    </a:p>
                  </a:txBody>
                  <a:tcPr marL="2693" marR="2693" marT="26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EFFC1"/>
                    </a:solidFill>
                  </a:tcPr>
                </a:tc>
                <a:tc>
                  <a:txBody>
                    <a:bodyPr/>
                    <a:lstStyle/>
                    <a:p>
                      <a:pPr algn="l" fontAlgn="ctr"/>
                      <a:r>
                        <a:rPr lang="en-GB" sz="500" b="0" i="0" u="none" strike="noStrike">
                          <a:solidFill>
                            <a:srgbClr val="FF0000"/>
                          </a:solidFill>
                          <a:effectLst/>
                          <a:latin typeface="Arial" panose="020B0604020202020204" pitchFamily="34" charset="0"/>
                        </a:rPr>
                        <a:t> </a:t>
                      </a:r>
                    </a:p>
                  </a:txBody>
                  <a:tcPr marL="2693" marR="2693" marT="26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65895684"/>
                  </a:ext>
                </a:extLst>
              </a:tr>
              <a:tr h="150416">
                <a:tc>
                  <a:txBody>
                    <a:bodyPr/>
                    <a:lstStyle/>
                    <a:p>
                      <a:pPr algn="ctr" rtl="0" fontAlgn="ctr"/>
                      <a:r>
                        <a:rPr lang="en-GB" sz="500" b="0" i="0" u="none" strike="noStrike">
                          <a:solidFill>
                            <a:srgbClr val="000000"/>
                          </a:solidFill>
                          <a:effectLst/>
                          <a:latin typeface="Arial" panose="020B0604020202020204" pitchFamily="34" charset="0"/>
                        </a:rPr>
                        <a:t>Invoicing customers</a:t>
                      </a:r>
                    </a:p>
                  </a:txBody>
                  <a:tcPr marL="2693" marR="2693" marT="26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GB" sz="500" b="0" i="0" u="none" strike="noStrike">
                          <a:solidFill>
                            <a:srgbClr val="000000"/>
                          </a:solidFill>
                          <a:effectLst/>
                          <a:latin typeface="Arial" panose="020B0604020202020204" pitchFamily="34" charset="0"/>
                        </a:rPr>
                        <a:t>Monthly</a:t>
                      </a:r>
                    </a:p>
                  </a:txBody>
                  <a:tcPr marL="2693" marR="2693" marT="26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ctr"/>
                      <a:r>
                        <a:rPr lang="en-GB" sz="500" b="0" i="0" u="none" strike="noStrike">
                          <a:solidFill>
                            <a:srgbClr val="000000"/>
                          </a:solidFill>
                          <a:effectLst/>
                          <a:latin typeface="Arial" panose="020B0604020202020204" pitchFamily="34" charset="0"/>
                        </a:rPr>
                        <a:t>% of invoices sent on due date</a:t>
                      </a:r>
                    </a:p>
                  </a:txBody>
                  <a:tcPr marL="2693" marR="2693" marT="26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GB" sz="500" b="0" i="0" u="none" strike="noStrike">
                          <a:solidFill>
                            <a:srgbClr val="000000"/>
                          </a:solidFill>
                          <a:effectLst/>
                          <a:latin typeface="Arial" panose="020B0604020202020204" pitchFamily="34" charset="0"/>
                        </a:rPr>
                        <a:t>100%</a:t>
                      </a:r>
                    </a:p>
                  </a:txBody>
                  <a:tcPr marL="2693" marR="2693" marT="26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500" b="0" i="0" u="none" strike="noStrike">
                          <a:solidFill>
                            <a:srgbClr val="000000"/>
                          </a:solidFill>
                          <a:effectLst/>
                          <a:latin typeface="Arial" panose="020B0604020202020204" pitchFamily="34" charset="0"/>
                        </a:rPr>
                        <a:t>100%</a:t>
                      </a:r>
                    </a:p>
                  </a:txBody>
                  <a:tcPr marL="2693" marR="2693" marT="26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EFFC1"/>
                    </a:solidFill>
                  </a:tcPr>
                </a:tc>
                <a:tc>
                  <a:txBody>
                    <a:bodyPr/>
                    <a:lstStyle/>
                    <a:p>
                      <a:pPr algn="ctr" rtl="0" fontAlgn="ctr"/>
                      <a:r>
                        <a:rPr lang="en-GB" sz="500" b="0" i="0" u="none" strike="noStrike">
                          <a:solidFill>
                            <a:srgbClr val="000000"/>
                          </a:solidFill>
                          <a:effectLst/>
                          <a:latin typeface="Arial" panose="020B0604020202020204" pitchFamily="34" charset="0"/>
                        </a:rPr>
                        <a:t>100%</a:t>
                      </a:r>
                    </a:p>
                  </a:txBody>
                  <a:tcPr marL="2693" marR="2693" marT="26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EFFC1"/>
                    </a:solidFill>
                  </a:tcPr>
                </a:tc>
                <a:tc>
                  <a:txBody>
                    <a:bodyPr/>
                    <a:lstStyle/>
                    <a:p>
                      <a:pPr algn="ctr" rtl="0" fontAlgn="ctr"/>
                      <a:r>
                        <a:rPr lang="en-GB" sz="500" b="0" i="0" u="none" strike="noStrike">
                          <a:solidFill>
                            <a:srgbClr val="000000"/>
                          </a:solidFill>
                          <a:effectLst/>
                          <a:latin typeface="Arial" panose="020B0604020202020204" pitchFamily="34" charset="0"/>
                        </a:rPr>
                        <a:t>100%</a:t>
                      </a:r>
                    </a:p>
                  </a:txBody>
                  <a:tcPr marL="2693" marR="2693" marT="26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EFFC1"/>
                    </a:solidFill>
                  </a:tcPr>
                </a:tc>
                <a:tc>
                  <a:txBody>
                    <a:bodyPr/>
                    <a:lstStyle/>
                    <a:p>
                      <a:pPr algn="l" fontAlgn="ctr"/>
                      <a:r>
                        <a:rPr lang="en-GB" sz="500" b="0" i="0" u="none" strike="noStrike">
                          <a:solidFill>
                            <a:srgbClr val="FF0000"/>
                          </a:solidFill>
                          <a:effectLst/>
                          <a:latin typeface="Arial" panose="020B0604020202020204" pitchFamily="34" charset="0"/>
                        </a:rPr>
                        <a:t> </a:t>
                      </a:r>
                    </a:p>
                  </a:txBody>
                  <a:tcPr marL="2693" marR="2693" marT="26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91363715"/>
                  </a:ext>
                </a:extLst>
              </a:tr>
              <a:tr h="166612">
                <a:tc>
                  <a:txBody>
                    <a:bodyPr/>
                    <a:lstStyle/>
                    <a:p>
                      <a:pPr algn="ctr" rtl="0" fontAlgn="ctr"/>
                      <a:r>
                        <a:rPr lang="en-GB" sz="500" b="0" i="0" u="none" strike="noStrike">
                          <a:solidFill>
                            <a:srgbClr val="000000"/>
                          </a:solidFill>
                          <a:effectLst/>
                          <a:latin typeface="Arial" panose="020B0604020202020204" pitchFamily="34" charset="0"/>
                        </a:rPr>
                        <a:t>Invoicing customers</a:t>
                      </a:r>
                    </a:p>
                  </a:txBody>
                  <a:tcPr marL="2693" marR="2693" marT="26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GB" sz="500" b="0" i="0" u="none" strike="noStrike">
                          <a:solidFill>
                            <a:srgbClr val="000000"/>
                          </a:solidFill>
                          <a:effectLst/>
                          <a:latin typeface="Arial" panose="020B0604020202020204" pitchFamily="34" charset="0"/>
                        </a:rPr>
                        <a:t>Monthly</a:t>
                      </a:r>
                    </a:p>
                  </a:txBody>
                  <a:tcPr marL="2693" marR="2693" marT="26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ctr"/>
                      <a:r>
                        <a:rPr lang="en-GB" sz="500" b="0" i="0" u="none" strike="noStrike">
                          <a:solidFill>
                            <a:srgbClr val="000000"/>
                          </a:solidFill>
                          <a:effectLst/>
                          <a:latin typeface="Arial" panose="020B0604020202020204" pitchFamily="34" charset="0"/>
                        </a:rPr>
                        <a:t>% of exceptions resolved within 2 invoice cycles of creation date</a:t>
                      </a:r>
                    </a:p>
                  </a:txBody>
                  <a:tcPr marL="2693" marR="2693" marT="26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GB" sz="500" b="0" i="0" u="none" strike="noStrike">
                          <a:solidFill>
                            <a:srgbClr val="000000"/>
                          </a:solidFill>
                          <a:effectLst/>
                          <a:latin typeface="Arial" panose="020B0604020202020204" pitchFamily="34" charset="0"/>
                        </a:rPr>
                        <a:t>100%</a:t>
                      </a:r>
                    </a:p>
                  </a:txBody>
                  <a:tcPr marL="2693" marR="2693" marT="26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500" b="0" i="0" u="none" strike="noStrike">
                          <a:solidFill>
                            <a:srgbClr val="000000"/>
                          </a:solidFill>
                          <a:effectLst/>
                          <a:latin typeface="Arial" panose="020B0604020202020204" pitchFamily="34" charset="0"/>
                        </a:rPr>
                        <a:t>97.41%</a:t>
                      </a:r>
                    </a:p>
                  </a:txBody>
                  <a:tcPr marL="2693" marR="2693" marT="26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rtl="0" fontAlgn="ctr"/>
                      <a:r>
                        <a:rPr lang="en-GB" sz="500" b="0" i="0" u="none" strike="noStrike">
                          <a:solidFill>
                            <a:srgbClr val="000000"/>
                          </a:solidFill>
                          <a:effectLst/>
                          <a:latin typeface="Arial" panose="020B0604020202020204" pitchFamily="34" charset="0"/>
                        </a:rPr>
                        <a:t>94.37%</a:t>
                      </a:r>
                    </a:p>
                  </a:txBody>
                  <a:tcPr marL="2693" marR="2693" marT="26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rtl="0" fontAlgn="ctr"/>
                      <a:r>
                        <a:rPr lang="en-GB" sz="500" b="0" i="0" u="none" strike="noStrike">
                          <a:solidFill>
                            <a:srgbClr val="000000"/>
                          </a:solidFill>
                          <a:effectLst/>
                          <a:latin typeface="Arial" panose="020B0604020202020204" pitchFamily="34" charset="0"/>
                        </a:rPr>
                        <a:t>98.50%</a:t>
                      </a:r>
                    </a:p>
                  </a:txBody>
                  <a:tcPr marL="2693" marR="2693" marT="26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l" fontAlgn="ctr"/>
                      <a:r>
                        <a:rPr lang="en-GB" sz="500" b="0" i="0" u="none" strike="noStrike">
                          <a:solidFill>
                            <a:srgbClr val="000000"/>
                          </a:solidFill>
                          <a:effectLst/>
                          <a:latin typeface="Arial" panose="020B0604020202020204" pitchFamily="34" charset="0"/>
                        </a:rPr>
                        <a:t>112,425 exceptions created - 110,739 exceptions closed</a:t>
                      </a:r>
                    </a:p>
                  </a:txBody>
                  <a:tcPr marL="2693" marR="2693" marT="26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42824788"/>
                  </a:ext>
                </a:extLst>
              </a:tr>
              <a:tr h="150416">
                <a:tc>
                  <a:txBody>
                    <a:bodyPr/>
                    <a:lstStyle/>
                    <a:p>
                      <a:pPr algn="ctr" rtl="0" fontAlgn="ctr"/>
                      <a:r>
                        <a:rPr lang="en-GB" sz="500" b="0" i="0" u="none" strike="noStrike">
                          <a:solidFill>
                            <a:srgbClr val="000000"/>
                          </a:solidFill>
                          <a:effectLst/>
                          <a:latin typeface="Arial" panose="020B0604020202020204" pitchFamily="34" charset="0"/>
                        </a:rPr>
                        <a:t>Manage Shipper Transfers</a:t>
                      </a:r>
                    </a:p>
                  </a:txBody>
                  <a:tcPr marL="2693" marR="2693" marT="26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GB" sz="500" b="0" i="0" u="none" strike="noStrike">
                          <a:solidFill>
                            <a:srgbClr val="000000"/>
                          </a:solidFill>
                          <a:effectLst/>
                          <a:latin typeface="Arial" panose="020B0604020202020204" pitchFamily="34" charset="0"/>
                        </a:rPr>
                        <a:t>Monthly</a:t>
                      </a:r>
                    </a:p>
                  </a:txBody>
                  <a:tcPr marL="2693" marR="2693" marT="26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ctr"/>
                      <a:r>
                        <a:rPr lang="en-GB" sz="500" b="0" i="0" u="none" strike="noStrike">
                          <a:solidFill>
                            <a:srgbClr val="000000"/>
                          </a:solidFill>
                          <a:effectLst/>
                          <a:latin typeface="Arial" panose="020B0604020202020204" pitchFamily="34" charset="0"/>
                        </a:rPr>
                        <a:t>% processed within SLA</a:t>
                      </a:r>
                    </a:p>
                  </a:txBody>
                  <a:tcPr marL="2693" marR="2693" marT="26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GB" sz="500" b="0" i="0" u="none" strike="noStrike">
                          <a:solidFill>
                            <a:srgbClr val="000000"/>
                          </a:solidFill>
                          <a:effectLst/>
                          <a:latin typeface="Arial" panose="020B0604020202020204" pitchFamily="34" charset="0"/>
                        </a:rPr>
                        <a:t>100%</a:t>
                      </a:r>
                    </a:p>
                  </a:txBody>
                  <a:tcPr marL="2693" marR="2693" marT="26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500" b="0" i="0" u="none" strike="noStrike">
                          <a:solidFill>
                            <a:srgbClr val="000000"/>
                          </a:solidFill>
                          <a:effectLst/>
                          <a:latin typeface="Arial" panose="020B0604020202020204" pitchFamily="34" charset="0"/>
                        </a:rPr>
                        <a:t>100%</a:t>
                      </a:r>
                    </a:p>
                  </a:txBody>
                  <a:tcPr marL="2693" marR="2693" marT="26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rtl="0" fontAlgn="ctr"/>
                      <a:r>
                        <a:rPr lang="en-GB" sz="500" b="0" i="0" u="none" strike="noStrike">
                          <a:solidFill>
                            <a:srgbClr val="000000"/>
                          </a:solidFill>
                          <a:effectLst/>
                          <a:latin typeface="Arial" panose="020B0604020202020204" pitchFamily="34" charset="0"/>
                        </a:rPr>
                        <a:t>100%</a:t>
                      </a:r>
                    </a:p>
                  </a:txBody>
                  <a:tcPr marL="2693" marR="2693" marT="26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rtl="0" fontAlgn="ctr"/>
                      <a:r>
                        <a:rPr lang="en-GB" sz="500" b="0" i="0" u="none" strike="noStrike">
                          <a:solidFill>
                            <a:srgbClr val="000000"/>
                          </a:solidFill>
                          <a:effectLst/>
                          <a:latin typeface="Arial" panose="020B0604020202020204" pitchFamily="34" charset="0"/>
                        </a:rPr>
                        <a:t>100%</a:t>
                      </a:r>
                    </a:p>
                  </a:txBody>
                  <a:tcPr marL="2693" marR="2693" marT="26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l" rtl="0" fontAlgn="ctr"/>
                      <a:r>
                        <a:rPr lang="en-GB" sz="500" b="0" i="0" u="none" strike="noStrike">
                          <a:solidFill>
                            <a:srgbClr val="FF0000"/>
                          </a:solidFill>
                          <a:effectLst/>
                          <a:latin typeface="Arial" panose="020B0604020202020204" pitchFamily="34" charset="0"/>
                        </a:rPr>
                        <a:t> </a:t>
                      </a:r>
                    </a:p>
                  </a:txBody>
                  <a:tcPr marL="2693" marR="2693" marT="26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44991584"/>
                  </a:ext>
                </a:extLst>
              </a:tr>
              <a:tr h="185128">
                <a:tc>
                  <a:txBody>
                    <a:bodyPr/>
                    <a:lstStyle/>
                    <a:p>
                      <a:pPr algn="ctr" rtl="0" fontAlgn="ctr"/>
                      <a:r>
                        <a:rPr lang="en-GB" sz="500" b="0" i="0" u="none" strike="noStrike">
                          <a:solidFill>
                            <a:srgbClr val="000000"/>
                          </a:solidFill>
                          <a:effectLst/>
                          <a:latin typeface="Arial" panose="020B0604020202020204" pitchFamily="34" charset="0"/>
                        </a:rPr>
                        <a:t>Manage updates to customer portfolio</a:t>
                      </a:r>
                    </a:p>
                  </a:txBody>
                  <a:tcPr marL="2693" marR="2693" marT="26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GB" sz="500" b="0" i="0" u="none" strike="noStrike">
                          <a:solidFill>
                            <a:srgbClr val="000000"/>
                          </a:solidFill>
                          <a:effectLst/>
                          <a:latin typeface="Arial" panose="020B0604020202020204" pitchFamily="34" charset="0"/>
                        </a:rPr>
                        <a:t>Monthly</a:t>
                      </a:r>
                    </a:p>
                  </a:txBody>
                  <a:tcPr marL="2693" marR="2693" marT="26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ctr"/>
                      <a:r>
                        <a:rPr lang="en-GB" sz="500" b="0" i="0" u="none" strike="noStrike">
                          <a:solidFill>
                            <a:srgbClr val="000000"/>
                          </a:solidFill>
                          <a:effectLst/>
                          <a:latin typeface="Arial" panose="020B0604020202020204" pitchFamily="34" charset="0"/>
                        </a:rPr>
                        <a:t>% CMS Contacts processed within SLA</a:t>
                      </a:r>
                    </a:p>
                  </a:txBody>
                  <a:tcPr marL="2693" marR="2693" marT="26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GB" sz="500" b="0" i="0" u="none" strike="noStrike">
                          <a:solidFill>
                            <a:srgbClr val="000000"/>
                          </a:solidFill>
                          <a:effectLst/>
                          <a:latin typeface="Arial" panose="020B0604020202020204" pitchFamily="34" charset="0"/>
                        </a:rPr>
                        <a:t>80% in D+4</a:t>
                      </a:r>
                    </a:p>
                  </a:txBody>
                  <a:tcPr marL="2693" marR="2693" marT="26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500" b="0" i="0" u="none" strike="noStrike">
                          <a:solidFill>
                            <a:srgbClr val="000000"/>
                          </a:solidFill>
                          <a:effectLst/>
                          <a:latin typeface="Arial" panose="020B0604020202020204" pitchFamily="34" charset="0"/>
                        </a:rPr>
                        <a:t>95.87%</a:t>
                      </a:r>
                    </a:p>
                  </a:txBody>
                  <a:tcPr marL="2693" marR="2693" marT="26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EFFC1"/>
                    </a:solidFill>
                  </a:tcPr>
                </a:tc>
                <a:tc>
                  <a:txBody>
                    <a:bodyPr/>
                    <a:lstStyle/>
                    <a:p>
                      <a:pPr algn="ctr" rtl="0" fontAlgn="ctr"/>
                      <a:r>
                        <a:rPr lang="en-GB" sz="500" b="0" i="0" u="none" strike="noStrike">
                          <a:solidFill>
                            <a:srgbClr val="000000"/>
                          </a:solidFill>
                          <a:effectLst/>
                          <a:latin typeface="Arial" panose="020B0604020202020204" pitchFamily="34" charset="0"/>
                        </a:rPr>
                        <a:t>94.71%</a:t>
                      </a:r>
                    </a:p>
                  </a:txBody>
                  <a:tcPr marL="2693" marR="2693" marT="26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EFFC1"/>
                    </a:solidFill>
                  </a:tcPr>
                </a:tc>
                <a:tc>
                  <a:txBody>
                    <a:bodyPr/>
                    <a:lstStyle/>
                    <a:p>
                      <a:pPr algn="ctr" rtl="0" fontAlgn="ctr"/>
                      <a:r>
                        <a:rPr lang="en-GB" sz="500" b="0" i="0" u="none" strike="noStrike">
                          <a:solidFill>
                            <a:srgbClr val="000000"/>
                          </a:solidFill>
                          <a:effectLst/>
                          <a:latin typeface="Arial" panose="020B0604020202020204" pitchFamily="34" charset="0"/>
                        </a:rPr>
                        <a:t>93.43%</a:t>
                      </a:r>
                    </a:p>
                  </a:txBody>
                  <a:tcPr marL="2693" marR="2693" marT="26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EFFC1"/>
                    </a:solidFill>
                  </a:tcPr>
                </a:tc>
                <a:tc rowSpan="3">
                  <a:txBody>
                    <a:bodyPr/>
                    <a:lstStyle/>
                    <a:p>
                      <a:pPr algn="l" fontAlgn="ctr"/>
                      <a:r>
                        <a:rPr lang="en-GB" sz="500" b="0" i="0" u="none" strike="noStrike">
                          <a:solidFill>
                            <a:srgbClr val="000000"/>
                          </a:solidFill>
                          <a:effectLst/>
                          <a:latin typeface="Arial" panose="020B0604020202020204" pitchFamily="34" charset="0"/>
                        </a:rPr>
                        <a:t>While performance dipped very slightly across each measure, each target was surpassed again.  </a:t>
                      </a:r>
                      <a:br>
                        <a:rPr lang="en-GB" sz="500" b="0" i="0" u="none" strike="noStrike">
                          <a:solidFill>
                            <a:srgbClr val="000000"/>
                          </a:solidFill>
                          <a:effectLst/>
                          <a:latin typeface="Arial" panose="020B0604020202020204" pitchFamily="34" charset="0"/>
                        </a:rPr>
                      </a:br>
                      <a:br>
                        <a:rPr lang="en-GB" sz="500" b="0" i="0" u="none" strike="noStrike">
                          <a:solidFill>
                            <a:srgbClr val="000000"/>
                          </a:solidFill>
                          <a:effectLst/>
                          <a:latin typeface="Arial" panose="020B0604020202020204" pitchFamily="34" charset="0"/>
                        </a:rPr>
                      </a:br>
                      <a:r>
                        <a:rPr lang="en-GB" sz="500" b="0" i="0" u="none" strike="noStrike">
                          <a:solidFill>
                            <a:srgbClr val="000000"/>
                          </a:solidFill>
                          <a:effectLst/>
                          <a:latin typeface="Arial" panose="020B0604020202020204" pitchFamily="34" charset="0"/>
                        </a:rPr>
                        <a:t>The slight drop can be attributed to the fewer short cycle time Contacts submitted during the month due to the holidays.  For the longer cycle time Contacts, there will have been a longer turnaround time where there is a referral to the DNs and IGTs as it will have been more difficult to attain appointments for visits during the holiday period.</a:t>
                      </a:r>
                    </a:p>
                  </a:txBody>
                  <a:tcPr marL="2693" marR="2693" marT="26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97123538"/>
                  </a:ext>
                </a:extLst>
              </a:tr>
              <a:tr h="185128">
                <a:tc>
                  <a:txBody>
                    <a:bodyPr/>
                    <a:lstStyle/>
                    <a:p>
                      <a:pPr algn="ctr" rtl="0" fontAlgn="ctr"/>
                      <a:r>
                        <a:rPr lang="en-GB" sz="500" b="0" i="0" u="none" strike="noStrike">
                          <a:solidFill>
                            <a:srgbClr val="000000"/>
                          </a:solidFill>
                          <a:effectLst/>
                          <a:latin typeface="Arial" panose="020B0604020202020204" pitchFamily="34" charset="0"/>
                        </a:rPr>
                        <a:t>Manage updates to customer portfolio</a:t>
                      </a:r>
                    </a:p>
                  </a:txBody>
                  <a:tcPr marL="2693" marR="2693" marT="26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GB" sz="500" b="0" i="0" u="none" strike="noStrike">
                          <a:solidFill>
                            <a:srgbClr val="000000"/>
                          </a:solidFill>
                          <a:effectLst/>
                          <a:latin typeface="Arial" panose="020B0604020202020204" pitchFamily="34" charset="0"/>
                        </a:rPr>
                        <a:t>Monthly</a:t>
                      </a:r>
                    </a:p>
                  </a:txBody>
                  <a:tcPr marL="2693" marR="2693" marT="26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ctr"/>
                      <a:r>
                        <a:rPr lang="en-GB" sz="500" b="0" i="0" u="none" strike="noStrike">
                          <a:solidFill>
                            <a:srgbClr val="000000"/>
                          </a:solidFill>
                          <a:effectLst/>
                          <a:latin typeface="Arial" panose="020B0604020202020204" pitchFamily="34" charset="0"/>
                        </a:rPr>
                        <a:t>% CMS Contacts processed within SLA</a:t>
                      </a:r>
                    </a:p>
                  </a:txBody>
                  <a:tcPr marL="2693" marR="2693" marT="26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GB" sz="500" b="0" i="0" u="none" strike="noStrike">
                          <a:solidFill>
                            <a:srgbClr val="000000"/>
                          </a:solidFill>
                          <a:effectLst/>
                          <a:latin typeface="Arial" panose="020B0604020202020204" pitchFamily="34" charset="0"/>
                        </a:rPr>
                        <a:t>95% in D+10</a:t>
                      </a:r>
                    </a:p>
                  </a:txBody>
                  <a:tcPr marL="2693" marR="2693" marT="26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500" b="0" i="0" u="none" strike="noStrike">
                          <a:solidFill>
                            <a:srgbClr val="000000"/>
                          </a:solidFill>
                          <a:effectLst/>
                          <a:latin typeface="Arial" panose="020B0604020202020204" pitchFamily="34" charset="0"/>
                        </a:rPr>
                        <a:t>96.68%</a:t>
                      </a:r>
                    </a:p>
                  </a:txBody>
                  <a:tcPr marL="2693" marR="2693" marT="26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EFFC1"/>
                    </a:solidFill>
                  </a:tcPr>
                </a:tc>
                <a:tc>
                  <a:txBody>
                    <a:bodyPr/>
                    <a:lstStyle/>
                    <a:p>
                      <a:pPr algn="ctr" rtl="0" fontAlgn="ctr"/>
                      <a:r>
                        <a:rPr lang="en-GB" sz="500" b="0" i="0" u="none" strike="noStrike">
                          <a:solidFill>
                            <a:srgbClr val="000000"/>
                          </a:solidFill>
                          <a:effectLst/>
                          <a:latin typeface="Arial" panose="020B0604020202020204" pitchFamily="34" charset="0"/>
                        </a:rPr>
                        <a:t>96.64%</a:t>
                      </a:r>
                    </a:p>
                  </a:txBody>
                  <a:tcPr marL="2693" marR="2693" marT="26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EFFC1"/>
                    </a:solidFill>
                  </a:tcPr>
                </a:tc>
                <a:tc>
                  <a:txBody>
                    <a:bodyPr/>
                    <a:lstStyle/>
                    <a:p>
                      <a:pPr algn="ctr" rtl="0" fontAlgn="ctr"/>
                      <a:r>
                        <a:rPr lang="en-GB" sz="500" b="0" i="0" u="none" strike="noStrike">
                          <a:solidFill>
                            <a:srgbClr val="000000"/>
                          </a:solidFill>
                          <a:effectLst/>
                          <a:latin typeface="Arial" panose="020B0604020202020204" pitchFamily="34" charset="0"/>
                        </a:rPr>
                        <a:t>95.63%</a:t>
                      </a:r>
                    </a:p>
                  </a:txBody>
                  <a:tcPr marL="2693" marR="2693" marT="26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EFFC1"/>
                    </a:solidFill>
                  </a:tcPr>
                </a:tc>
                <a:tc vMerge="1">
                  <a:txBody>
                    <a:bodyPr/>
                    <a:lstStyle/>
                    <a:p>
                      <a:endParaRPr lang="en-GB"/>
                    </a:p>
                  </a:txBody>
                  <a:tcPr/>
                </a:tc>
                <a:extLst>
                  <a:ext uri="{0D108BD9-81ED-4DB2-BD59-A6C34878D82A}">
                    <a16:rowId xmlns:a16="http://schemas.microsoft.com/office/drawing/2014/main" val="2536916869"/>
                  </a:ext>
                </a:extLst>
              </a:tr>
              <a:tr h="185128">
                <a:tc>
                  <a:txBody>
                    <a:bodyPr/>
                    <a:lstStyle/>
                    <a:p>
                      <a:pPr algn="ctr" rtl="0" fontAlgn="ctr"/>
                      <a:r>
                        <a:rPr lang="en-GB" sz="500" b="0" i="0" u="none" strike="noStrike">
                          <a:solidFill>
                            <a:srgbClr val="000000"/>
                          </a:solidFill>
                          <a:effectLst/>
                          <a:latin typeface="Arial" panose="020B0604020202020204" pitchFamily="34" charset="0"/>
                        </a:rPr>
                        <a:t>Manage updates to customer portfolio</a:t>
                      </a:r>
                    </a:p>
                  </a:txBody>
                  <a:tcPr marL="2693" marR="2693" marT="26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GB" sz="500" b="0" i="0" u="none" strike="noStrike">
                          <a:solidFill>
                            <a:srgbClr val="000000"/>
                          </a:solidFill>
                          <a:effectLst/>
                          <a:latin typeface="Arial" panose="020B0604020202020204" pitchFamily="34" charset="0"/>
                        </a:rPr>
                        <a:t>Monthly</a:t>
                      </a:r>
                    </a:p>
                  </a:txBody>
                  <a:tcPr marL="2693" marR="2693" marT="26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ctr"/>
                      <a:r>
                        <a:rPr lang="en-GB" sz="500" b="0" i="0" u="none" strike="noStrike">
                          <a:solidFill>
                            <a:srgbClr val="000000"/>
                          </a:solidFill>
                          <a:effectLst/>
                          <a:latin typeface="Arial" panose="020B0604020202020204" pitchFamily="34" charset="0"/>
                        </a:rPr>
                        <a:t>% CMS Contacts processed within SLA</a:t>
                      </a:r>
                    </a:p>
                  </a:txBody>
                  <a:tcPr marL="2693" marR="2693" marT="26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GB" sz="500" b="0" i="0" u="none" strike="noStrike">
                          <a:solidFill>
                            <a:srgbClr val="000000"/>
                          </a:solidFill>
                          <a:effectLst/>
                          <a:latin typeface="Arial" panose="020B0604020202020204" pitchFamily="34" charset="0"/>
                        </a:rPr>
                        <a:t>98% in D+20</a:t>
                      </a:r>
                    </a:p>
                  </a:txBody>
                  <a:tcPr marL="2693" marR="2693" marT="26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500" b="0" i="0" u="none" strike="noStrike">
                          <a:solidFill>
                            <a:srgbClr val="000000"/>
                          </a:solidFill>
                          <a:effectLst/>
                          <a:latin typeface="Arial" panose="020B0604020202020204" pitchFamily="34" charset="0"/>
                        </a:rPr>
                        <a:t>98.88%</a:t>
                      </a:r>
                    </a:p>
                  </a:txBody>
                  <a:tcPr marL="2693" marR="2693" marT="26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EFFC1"/>
                    </a:solidFill>
                  </a:tcPr>
                </a:tc>
                <a:tc>
                  <a:txBody>
                    <a:bodyPr/>
                    <a:lstStyle/>
                    <a:p>
                      <a:pPr algn="ctr" rtl="0" fontAlgn="ctr"/>
                      <a:r>
                        <a:rPr lang="en-GB" sz="500" b="0" i="0" u="none" strike="noStrike">
                          <a:solidFill>
                            <a:srgbClr val="000000"/>
                          </a:solidFill>
                          <a:effectLst/>
                          <a:latin typeface="Arial" panose="020B0604020202020204" pitchFamily="34" charset="0"/>
                        </a:rPr>
                        <a:t>99.14%</a:t>
                      </a:r>
                    </a:p>
                  </a:txBody>
                  <a:tcPr marL="2693" marR="2693" marT="26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EFFC1"/>
                    </a:solidFill>
                  </a:tcPr>
                </a:tc>
                <a:tc>
                  <a:txBody>
                    <a:bodyPr/>
                    <a:lstStyle/>
                    <a:p>
                      <a:pPr algn="ctr" rtl="0" fontAlgn="ctr"/>
                      <a:r>
                        <a:rPr lang="en-GB" sz="500" b="0" i="0" u="none" strike="noStrike">
                          <a:solidFill>
                            <a:srgbClr val="000000"/>
                          </a:solidFill>
                          <a:effectLst/>
                          <a:latin typeface="Arial" panose="020B0604020202020204" pitchFamily="34" charset="0"/>
                        </a:rPr>
                        <a:t>98.53%</a:t>
                      </a:r>
                    </a:p>
                  </a:txBody>
                  <a:tcPr marL="2693" marR="2693" marT="26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EFFC1"/>
                    </a:solidFill>
                  </a:tcPr>
                </a:tc>
                <a:tc vMerge="1">
                  <a:txBody>
                    <a:bodyPr/>
                    <a:lstStyle/>
                    <a:p>
                      <a:endParaRPr lang="en-GB"/>
                    </a:p>
                  </a:txBody>
                  <a:tcPr/>
                </a:tc>
                <a:extLst>
                  <a:ext uri="{0D108BD9-81ED-4DB2-BD59-A6C34878D82A}">
                    <a16:rowId xmlns:a16="http://schemas.microsoft.com/office/drawing/2014/main" val="1203877640"/>
                  </a:ext>
                </a:extLst>
              </a:tr>
              <a:tr h="412190">
                <a:tc>
                  <a:txBody>
                    <a:bodyPr/>
                    <a:lstStyle/>
                    <a:p>
                      <a:pPr algn="ctr" rtl="0" fontAlgn="ctr"/>
                      <a:r>
                        <a:rPr lang="en-GB" sz="500" b="0" i="0" u="none" strike="noStrike">
                          <a:solidFill>
                            <a:srgbClr val="000000"/>
                          </a:solidFill>
                          <a:effectLst/>
                          <a:latin typeface="Arial" panose="020B0604020202020204" pitchFamily="34" charset="0"/>
                        </a:rPr>
                        <a:t>Management of Customer Issues</a:t>
                      </a:r>
                    </a:p>
                  </a:txBody>
                  <a:tcPr marL="2693" marR="2693" marT="26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GB" sz="500" b="0" i="0" u="none" strike="noStrike">
                          <a:solidFill>
                            <a:srgbClr val="000000"/>
                          </a:solidFill>
                          <a:effectLst/>
                          <a:latin typeface="Arial" panose="020B0604020202020204" pitchFamily="34" charset="0"/>
                        </a:rPr>
                        <a:t>Monthly</a:t>
                      </a:r>
                    </a:p>
                  </a:txBody>
                  <a:tcPr marL="2693" marR="2693" marT="26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ctr"/>
                      <a:r>
                        <a:rPr lang="en-GB" sz="500" b="0" i="0" u="none" strike="noStrike">
                          <a:solidFill>
                            <a:srgbClr val="000000"/>
                          </a:solidFill>
                          <a:effectLst/>
                          <a:latin typeface="Arial" panose="020B0604020202020204" pitchFamily="34" charset="0"/>
                        </a:rPr>
                        <a:t>Plan accepted by customers &amp; upheld (Key Milestones Met as agreed by customers)</a:t>
                      </a:r>
                    </a:p>
                  </a:txBody>
                  <a:tcPr marL="2693" marR="2693" marT="26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GB" sz="500" b="0" i="0" u="none" strike="noStrike">
                          <a:solidFill>
                            <a:srgbClr val="000000"/>
                          </a:solidFill>
                          <a:effectLst/>
                          <a:latin typeface="Arial" panose="020B0604020202020204" pitchFamily="34" charset="0"/>
                        </a:rPr>
                        <a:t>90%</a:t>
                      </a:r>
                    </a:p>
                  </a:txBody>
                  <a:tcPr marL="2693" marR="2693" marT="26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500" b="0" i="0" u="none" strike="noStrike">
                          <a:solidFill>
                            <a:srgbClr val="000000"/>
                          </a:solidFill>
                          <a:effectLst/>
                          <a:latin typeface="Arial" panose="020B0604020202020204" pitchFamily="34" charset="0"/>
                        </a:rPr>
                        <a:t>100%</a:t>
                      </a:r>
                    </a:p>
                  </a:txBody>
                  <a:tcPr marL="2693" marR="2693" marT="26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EFFC1"/>
                    </a:solidFill>
                  </a:tcPr>
                </a:tc>
                <a:tc>
                  <a:txBody>
                    <a:bodyPr/>
                    <a:lstStyle/>
                    <a:p>
                      <a:pPr algn="ctr" rtl="0" fontAlgn="ctr"/>
                      <a:r>
                        <a:rPr lang="en-GB" sz="500" b="0" i="0" u="none" strike="noStrike">
                          <a:solidFill>
                            <a:srgbClr val="000000"/>
                          </a:solidFill>
                          <a:effectLst/>
                          <a:latin typeface="Arial" panose="020B0604020202020204" pitchFamily="34" charset="0"/>
                        </a:rPr>
                        <a:t>100%</a:t>
                      </a:r>
                    </a:p>
                  </a:txBody>
                  <a:tcPr marL="2693" marR="2693" marT="26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EFFC1"/>
                    </a:solidFill>
                  </a:tcPr>
                </a:tc>
                <a:tc>
                  <a:txBody>
                    <a:bodyPr/>
                    <a:lstStyle/>
                    <a:p>
                      <a:pPr algn="ctr" rtl="0" fontAlgn="ctr"/>
                      <a:r>
                        <a:rPr lang="en-GB" sz="500" b="0" i="0" u="none" strike="noStrike">
                          <a:solidFill>
                            <a:srgbClr val="000000"/>
                          </a:solidFill>
                          <a:effectLst/>
                          <a:latin typeface="Arial" panose="020B0604020202020204" pitchFamily="34" charset="0"/>
                        </a:rPr>
                        <a:t>100%</a:t>
                      </a:r>
                    </a:p>
                  </a:txBody>
                  <a:tcPr marL="2693" marR="2693" marT="26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EFFC1"/>
                    </a:solidFill>
                  </a:tcPr>
                </a:tc>
                <a:tc>
                  <a:txBody>
                    <a:bodyPr/>
                    <a:lstStyle/>
                    <a:p>
                      <a:pPr algn="l" rtl="0" fontAlgn="ctr"/>
                      <a:r>
                        <a:rPr lang="en-GB" sz="500" b="0" i="0" u="none" strike="noStrike">
                          <a:solidFill>
                            <a:srgbClr val="000000"/>
                          </a:solidFill>
                          <a:effectLst/>
                          <a:latin typeface="Arial" panose="020B0604020202020204" pitchFamily="34" charset="0"/>
                        </a:rPr>
                        <a:t>AQ Taskforce: progress updates including outcome of the analysis published &amp; discussed at December CoMC including update on financial adjustments. Financial Adjustments for historical defects on target to meet plan. AQ defects continue to be prioritised and managed until resolution. Low volume of MPRNs impacted by unresolved defects.</a:t>
                      </a:r>
                      <a:br>
                        <a:rPr lang="en-GB" sz="500" b="0" i="0" u="none" strike="noStrike">
                          <a:solidFill>
                            <a:srgbClr val="000000"/>
                          </a:solidFill>
                          <a:effectLst/>
                          <a:latin typeface="Arial" panose="020B0604020202020204" pitchFamily="34" charset="0"/>
                        </a:rPr>
                      </a:br>
                      <a:r>
                        <a:rPr lang="en-GB" sz="500" b="0" i="0" u="none" strike="noStrike">
                          <a:solidFill>
                            <a:srgbClr val="000000"/>
                          </a:solidFill>
                          <a:effectLst/>
                          <a:latin typeface="Arial" panose="020B0604020202020204" pitchFamily="34" charset="0"/>
                        </a:rPr>
                        <a:t>Issue Management summary slide published providing updates for all 'Gold' issues. </a:t>
                      </a:r>
                    </a:p>
                  </a:txBody>
                  <a:tcPr marL="2693" marR="2693" marT="26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08473602"/>
                  </a:ext>
                </a:extLst>
              </a:tr>
              <a:tr h="150416">
                <a:tc>
                  <a:txBody>
                    <a:bodyPr/>
                    <a:lstStyle/>
                    <a:p>
                      <a:pPr algn="ctr" rtl="0" fontAlgn="ctr"/>
                      <a:r>
                        <a:rPr lang="en-GB" sz="500" b="0" i="0" u="none" strike="noStrike">
                          <a:solidFill>
                            <a:srgbClr val="000000"/>
                          </a:solidFill>
                          <a:effectLst/>
                          <a:latin typeface="Arial" panose="020B0604020202020204" pitchFamily="34" charset="0"/>
                        </a:rPr>
                        <a:t>Managing Change</a:t>
                      </a:r>
                    </a:p>
                  </a:txBody>
                  <a:tcPr marL="2693" marR="2693" marT="26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GB" sz="500" b="0" i="0" u="none" strike="noStrike">
                          <a:solidFill>
                            <a:srgbClr val="000000"/>
                          </a:solidFill>
                          <a:effectLst/>
                          <a:latin typeface="Arial" panose="020B0604020202020204" pitchFamily="34" charset="0"/>
                        </a:rPr>
                        <a:t>Monthly</a:t>
                      </a:r>
                    </a:p>
                  </a:txBody>
                  <a:tcPr marL="2693" marR="2693" marT="26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ctr"/>
                      <a:r>
                        <a:rPr lang="en-GB" sz="500" b="0" i="0" u="none" strike="noStrike">
                          <a:solidFill>
                            <a:srgbClr val="000000"/>
                          </a:solidFill>
                          <a:effectLst/>
                          <a:latin typeface="Arial" panose="020B0604020202020204" pitchFamily="34" charset="0"/>
                        </a:rPr>
                        <a:t>% level 1 milestones met</a:t>
                      </a:r>
                    </a:p>
                  </a:txBody>
                  <a:tcPr marL="2693" marR="2693" marT="26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GB" sz="500" b="0" i="0" u="none" strike="noStrike">
                          <a:solidFill>
                            <a:srgbClr val="000000"/>
                          </a:solidFill>
                          <a:effectLst/>
                          <a:latin typeface="Arial" panose="020B0604020202020204" pitchFamily="34" charset="0"/>
                        </a:rPr>
                        <a:t>95%</a:t>
                      </a:r>
                    </a:p>
                  </a:txBody>
                  <a:tcPr marL="2693" marR="2693" marT="26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500" b="0" i="0" u="none" strike="noStrike">
                          <a:solidFill>
                            <a:srgbClr val="000000"/>
                          </a:solidFill>
                          <a:effectLst/>
                          <a:latin typeface="Arial" panose="020B0604020202020204" pitchFamily="34" charset="0"/>
                        </a:rPr>
                        <a:t>100%</a:t>
                      </a:r>
                    </a:p>
                  </a:txBody>
                  <a:tcPr marL="2693" marR="2693" marT="26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EFFC1"/>
                    </a:solidFill>
                  </a:tcPr>
                </a:tc>
                <a:tc>
                  <a:txBody>
                    <a:bodyPr/>
                    <a:lstStyle/>
                    <a:p>
                      <a:pPr algn="ctr" rtl="0" fontAlgn="ctr"/>
                      <a:r>
                        <a:rPr lang="en-GB" sz="500" b="0" i="0" u="none" strike="noStrike">
                          <a:solidFill>
                            <a:srgbClr val="000000"/>
                          </a:solidFill>
                          <a:effectLst/>
                          <a:latin typeface="Arial" panose="020B0604020202020204" pitchFamily="34" charset="0"/>
                        </a:rPr>
                        <a:t>100%</a:t>
                      </a:r>
                    </a:p>
                  </a:txBody>
                  <a:tcPr marL="2693" marR="2693" marT="26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rtl="0" fontAlgn="ctr"/>
                      <a:r>
                        <a:rPr lang="en-GB" sz="500" b="0" i="0" u="none" strike="noStrike">
                          <a:solidFill>
                            <a:srgbClr val="000000"/>
                          </a:solidFill>
                          <a:effectLst/>
                          <a:latin typeface="Arial" panose="020B0604020202020204" pitchFamily="34" charset="0"/>
                        </a:rPr>
                        <a:t>100%</a:t>
                      </a:r>
                    </a:p>
                  </a:txBody>
                  <a:tcPr marL="2693" marR="2693" marT="26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l" fontAlgn="ctr"/>
                      <a:r>
                        <a:rPr lang="en-GB" sz="500" b="0" i="0" u="none" strike="noStrike">
                          <a:solidFill>
                            <a:srgbClr val="FF0000"/>
                          </a:solidFill>
                          <a:effectLst/>
                          <a:latin typeface="Arial" panose="020B0604020202020204" pitchFamily="34" charset="0"/>
                        </a:rPr>
                        <a:t> </a:t>
                      </a:r>
                    </a:p>
                  </a:txBody>
                  <a:tcPr marL="2693" marR="2693" marT="26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69639746"/>
                  </a:ext>
                </a:extLst>
              </a:tr>
              <a:tr h="166612">
                <a:tc>
                  <a:txBody>
                    <a:bodyPr/>
                    <a:lstStyle/>
                    <a:p>
                      <a:pPr algn="ctr" rtl="0" fontAlgn="ctr"/>
                      <a:r>
                        <a:rPr lang="en-GB" sz="500" b="0" i="0" u="none" strike="noStrike">
                          <a:solidFill>
                            <a:srgbClr val="000000"/>
                          </a:solidFill>
                          <a:effectLst/>
                          <a:latin typeface="Arial" panose="020B0604020202020204" pitchFamily="34" charset="0"/>
                        </a:rPr>
                        <a:t>Meter Read/Asset processing</a:t>
                      </a:r>
                    </a:p>
                  </a:txBody>
                  <a:tcPr marL="2693" marR="2693" marT="26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GB" sz="500" b="0" i="0" u="none" strike="noStrike">
                          <a:solidFill>
                            <a:srgbClr val="000000"/>
                          </a:solidFill>
                          <a:effectLst/>
                          <a:latin typeface="Arial" panose="020B0604020202020204" pitchFamily="34" charset="0"/>
                        </a:rPr>
                        <a:t>Monthly</a:t>
                      </a:r>
                    </a:p>
                  </a:txBody>
                  <a:tcPr marL="2693" marR="2693" marT="26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ctr"/>
                      <a:r>
                        <a:rPr lang="en-GB" sz="500" b="0" i="0" u="none" strike="noStrike">
                          <a:solidFill>
                            <a:srgbClr val="000000"/>
                          </a:solidFill>
                          <a:effectLst/>
                          <a:latin typeface="Arial" panose="020B0604020202020204" pitchFamily="34" charset="0"/>
                        </a:rPr>
                        <a:t>% requests processed within SLA</a:t>
                      </a:r>
                    </a:p>
                  </a:txBody>
                  <a:tcPr marL="2693" marR="2693" marT="26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GB" sz="500" b="0" i="0" u="none" strike="noStrike">
                          <a:solidFill>
                            <a:srgbClr val="000000"/>
                          </a:solidFill>
                          <a:effectLst/>
                          <a:latin typeface="Arial" panose="020B0604020202020204" pitchFamily="34" charset="0"/>
                        </a:rPr>
                        <a:t>100%</a:t>
                      </a:r>
                    </a:p>
                  </a:txBody>
                  <a:tcPr marL="2693" marR="2693" marT="26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500" b="0" i="0" u="none" strike="noStrike">
                          <a:solidFill>
                            <a:srgbClr val="000000"/>
                          </a:solidFill>
                          <a:effectLst/>
                          <a:latin typeface="Arial" panose="020B0604020202020204" pitchFamily="34" charset="0"/>
                        </a:rPr>
                        <a:t>99.99%</a:t>
                      </a:r>
                    </a:p>
                  </a:txBody>
                  <a:tcPr marL="2693" marR="2693" marT="26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rtl="0" fontAlgn="ctr"/>
                      <a:r>
                        <a:rPr lang="en-GB" sz="500" b="0" i="0" u="none" strike="noStrike">
                          <a:solidFill>
                            <a:srgbClr val="000000"/>
                          </a:solidFill>
                          <a:effectLst/>
                          <a:latin typeface="Arial" panose="020B0604020202020204" pitchFamily="34" charset="0"/>
                        </a:rPr>
                        <a:t>99.99%</a:t>
                      </a:r>
                    </a:p>
                  </a:txBody>
                  <a:tcPr marL="2693" marR="2693" marT="26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rtl="0" fontAlgn="ctr"/>
                      <a:r>
                        <a:rPr lang="en-GB" sz="500" b="0" i="0" u="none" strike="noStrike">
                          <a:solidFill>
                            <a:srgbClr val="000000"/>
                          </a:solidFill>
                          <a:effectLst/>
                          <a:latin typeface="Arial" panose="020B0604020202020204" pitchFamily="34" charset="0"/>
                        </a:rPr>
                        <a:t>100%</a:t>
                      </a:r>
                    </a:p>
                  </a:txBody>
                  <a:tcPr marL="2693" marR="2693" marT="26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l" fontAlgn="ctr"/>
                      <a:r>
                        <a:rPr lang="en-GB" sz="500" b="0" i="0" u="none" strike="noStrike">
                          <a:solidFill>
                            <a:srgbClr val="000000"/>
                          </a:solidFill>
                          <a:effectLst/>
                          <a:latin typeface="Arial" panose="020B0604020202020204" pitchFamily="34" charset="0"/>
                        </a:rPr>
                        <a:t> </a:t>
                      </a:r>
                    </a:p>
                  </a:txBody>
                  <a:tcPr marL="2693" marR="2693" marT="26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19007444"/>
                  </a:ext>
                </a:extLst>
              </a:tr>
              <a:tr h="166612">
                <a:tc>
                  <a:txBody>
                    <a:bodyPr/>
                    <a:lstStyle/>
                    <a:p>
                      <a:pPr algn="ctr" rtl="0" fontAlgn="ctr"/>
                      <a:r>
                        <a:rPr lang="en-GB" sz="500" b="0" i="0" u="none" strike="noStrike">
                          <a:solidFill>
                            <a:srgbClr val="000000"/>
                          </a:solidFill>
                          <a:effectLst/>
                          <a:latin typeface="Arial" panose="020B0604020202020204" pitchFamily="34" charset="0"/>
                        </a:rPr>
                        <a:t>Monthly AQ processes</a:t>
                      </a:r>
                    </a:p>
                  </a:txBody>
                  <a:tcPr marL="2693" marR="2693" marT="26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GB" sz="500" b="0" i="0" u="none" strike="noStrike">
                          <a:solidFill>
                            <a:srgbClr val="000000"/>
                          </a:solidFill>
                          <a:effectLst/>
                          <a:latin typeface="Arial" panose="020B0604020202020204" pitchFamily="34" charset="0"/>
                        </a:rPr>
                        <a:t>Monthly</a:t>
                      </a:r>
                    </a:p>
                  </a:txBody>
                  <a:tcPr marL="2693" marR="2693" marT="26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ctr"/>
                      <a:r>
                        <a:rPr lang="en-GB" sz="500" b="0" i="0" u="none" strike="noStrike">
                          <a:solidFill>
                            <a:srgbClr val="000000"/>
                          </a:solidFill>
                          <a:effectLst/>
                          <a:latin typeface="Arial" panose="020B0604020202020204" pitchFamily="34" charset="0"/>
                        </a:rPr>
                        <a:t>% Notifications sent by due date</a:t>
                      </a:r>
                    </a:p>
                  </a:txBody>
                  <a:tcPr marL="2693" marR="2693" marT="26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GB" sz="500" b="0" i="0" u="none" strike="noStrike">
                          <a:solidFill>
                            <a:srgbClr val="000000"/>
                          </a:solidFill>
                          <a:effectLst/>
                          <a:latin typeface="Arial" panose="020B0604020202020204" pitchFamily="34" charset="0"/>
                        </a:rPr>
                        <a:t>100%</a:t>
                      </a:r>
                    </a:p>
                  </a:txBody>
                  <a:tcPr marL="2693" marR="2693" marT="26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500" b="0" i="0" u="none" strike="noStrike">
                          <a:solidFill>
                            <a:srgbClr val="000000"/>
                          </a:solidFill>
                          <a:effectLst/>
                          <a:latin typeface="Arial" panose="020B0604020202020204" pitchFamily="34" charset="0"/>
                        </a:rPr>
                        <a:t>99.99%</a:t>
                      </a:r>
                    </a:p>
                  </a:txBody>
                  <a:tcPr marL="2693" marR="2693" marT="26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rtl="0" fontAlgn="ctr"/>
                      <a:r>
                        <a:rPr lang="en-GB" sz="500" b="0" i="0" u="none" strike="noStrike">
                          <a:solidFill>
                            <a:srgbClr val="000000"/>
                          </a:solidFill>
                          <a:effectLst/>
                          <a:latin typeface="Arial" panose="020B0604020202020204" pitchFamily="34" charset="0"/>
                        </a:rPr>
                        <a:t>99.99%</a:t>
                      </a:r>
                    </a:p>
                  </a:txBody>
                  <a:tcPr marL="2693" marR="2693" marT="26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rtl="0" fontAlgn="ctr"/>
                      <a:r>
                        <a:rPr lang="en-GB" sz="500" b="0" i="0" u="none" strike="noStrike">
                          <a:solidFill>
                            <a:srgbClr val="000000"/>
                          </a:solidFill>
                          <a:effectLst/>
                          <a:latin typeface="Arial" panose="020B0604020202020204" pitchFamily="34" charset="0"/>
                        </a:rPr>
                        <a:t>100%</a:t>
                      </a:r>
                    </a:p>
                  </a:txBody>
                  <a:tcPr marL="2693" marR="2693" marT="26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l" fontAlgn="ctr"/>
                      <a:r>
                        <a:rPr lang="en-GB" sz="500" b="0" i="0" u="none" strike="noStrike" dirty="0">
                          <a:solidFill>
                            <a:srgbClr val="000000"/>
                          </a:solidFill>
                          <a:effectLst/>
                          <a:latin typeface="Arial" panose="020B0604020202020204" pitchFamily="34" charset="0"/>
                        </a:rPr>
                        <a:t>System defect contributing to Oct'20 and Nov'20 failures has now been successfully resolved resulting in 100% achieved for this measure in Dec'20.</a:t>
                      </a:r>
                    </a:p>
                  </a:txBody>
                  <a:tcPr marL="2693" marR="2693" marT="26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57412334"/>
                  </a:ext>
                </a:extLst>
              </a:tr>
            </a:tbl>
          </a:graphicData>
        </a:graphic>
      </p:graphicFrame>
    </p:spTree>
    <p:extLst>
      <p:ext uri="{BB962C8B-B14F-4D97-AF65-F5344CB8AC3E}">
        <p14:creationId xmlns:p14="http://schemas.microsoft.com/office/powerpoint/2010/main" val="1912695760"/>
      </p:ext>
    </p:extLst>
  </p:cSld>
  <p:clrMapOvr>
    <a:masterClrMapping/>
  </p:clrMapOvr>
</p:sld>
</file>

<file path=ppt/theme/theme1.xml><?xml version="1.0" encoding="utf-8"?>
<a:theme xmlns:a="http://schemas.openxmlformats.org/drawingml/2006/main" name="Office Theme">
  <a:themeElements>
    <a:clrScheme name="Xoserve 2018">
      <a:dk1>
        <a:sysClr val="windowText" lastClr="000000"/>
      </a:dk1>
      <a:lt1>
        <a:sysClr val="window" lastClr="FFFFFF"/>
      </a:lt1>
      <a:dk2>
        <a:srgbClr val="1D3E61"/>
      </a:dk2>
      <a:lt2>
        <a:srgbClr val="EEECE1"/>
      </a:lt2>
      <a:accent1>
        <a:srgbClr val="3E5AA8"/>
      </a:accent1>
      <a:accent2>
        <a:srgbClr val="D75733"/>
      </a:accent2>
      <a:accent3>
        <a:srgbClr val="56CF9E"/>
      </a:accent3>
      <a:accent4>
        <a:srgbClr val="6440A3"/>
      </a:accent4>
      <a:accent5>
        <a:srgbClr val="40D1F5"/>
      </a:accent5>
      <a:accent6>
        <a:srgbClr val="FCBC55"/>
      </a:accent6>
      <a:hlink>
        <a:srgbClr val="6440A3"/>
      </a:hlink>
      <a:folHlink>
        <a:srgbClr val="D2232A"/>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6_xoserve templates">
  <a:themeElements>
    <a:clrScheme name="Xoserve Colour Scheme">
      <a:dk1>
        <a:srgbClr val="000000"/>
      </a:dk1>
      <a:lt1>
        <a:srgbClr val="FFFFFF"/>
      </a:lt1>
      <a:dk2>
        <a:srgbClr val="1D3E61"/>
      </a:dk2>
      <a:lt2>
        <a:srgbClr val="DCDDDE"/>
      </a:lt2>
      <a:accent1>
        <a:srgbClr val="3E5AA8"/>
      </a:accent1>
      <a:accent2>
        <a:srgbClr val="84B8DA"/>
      </a:accent2>
      <a:accent3>
        <a:srgbClr val="56CF9E"/>
      </a:accent3>
      <a:accent4>
        <a:srgbClr val="F5835D"/>
      </a:accent4>
      <a:accent5>
        <a:srgbClr val="B1D6E8"/>
      </a:accent5>
      <a:accent6>
        <a:srgbClr val="2B80B1"/>
      </a:accent6>
      <a:hlink>
        <a:srgbClr val="D2232A"/>
      </a:hlink>
      <a:folHlink>
        <a:srgbClr val="9CCB3B"/>
      </a:folHlink>
    </a:clrScheme>
    <a:fontScheme name="xoserve template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alpha val="50000"/>
          </a:schemeClr>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2075" tIns="46038" rIns="92075" bIns="46038"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alpha val="50000"/>
          </a:schemeClr>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2075" tIns="46038" rIns="92075" bIns="46038"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lnDef>
  </a:objectDefaults>
  <a:extraClrSchemeLst>
    <a:extraClrScheme>
      <a:clrScheme name="xoserve templates 1">
        <a:dk1>
          <a:srgbClr val="000000"/>
        </a:dk1>
        <a:lt1>
          <a:srgbClr val="FFFFFF"/>
        </a:lt1>
        <a:dk2>
          <a:srgbClr val="0000FF"/>
        </a:dk2>
        <a:lt2>
          <a:srgbClr val="FFCC66"/>
        </a:lt2>
        <a:accent1>
          <a:srgbClr val="00FFFF"/>
        </a:accent1>
        <a:accent2>
          <a:srgbClr val="3366FF"/>
        </a:accent2>
        <a:accent3>
          <a:srgbClr val="AAAAFF"/>
        </a:accent3>
        <a:accent4>
          <a:srgbClr val="DADADA"/>
        </a:accent4>
        <a:accent5>
          <a:srgbClr val="AAFFFF"/>
        </a:accent5>
        <a:accent6>
          <a:srgbClr val="2D5CE7"/>
        </a:accent6>
        <a:hlink>
          <a:srgbClr val="FF0033"/>
        </a:hlink>
        <a:folHlink>
          <a:srgbClr val="FFFF00"/>
        </a:folHlink>
      </a:clrScheme>
      <a:clrMap bg1="dk2" tx1="lt1" bg2="dk1" tx2="lt2" accent1="accent1" accent2="accent2" accent3="accent3" accent4="accent4" accent5="accent5" accent6="accent6" hlink="hlink" folHlink="folHlink"/>
    </a:extraClrScheme>
    <a:extraClrScheme>
      <a:clrScheme name="xoserve templates 2">
        <a:dk1>
          <a:srgbClr val="000000"/>
        </a:dk1>
        <a:lt1>
          <a:srgbClr val="FFFFFF"/>
        </a:lt1>
        <a:dk2>
          <a:srgbClr val="000000"/>
        </a:dk2>
        <a:lt2>
          <a:srgbClr val="CCECFF"/>
        </a:lt2>
        <a:accent1>
          <a:srgbClr val="6699FF"/>
        </a:accent1>
        <a:accent2>
          <a:srgbClr val="66CCFF"/>
        </a:accent2>
        <a:accent3>
          <a:srgbClr val="FFFFFF"/>
        </a:accent3>
        <a:accent4>
          <a:srgbClr val="000000"/>
        </a:accent4>
        <a:accent5>
          <a:srgbClr val="B8CAFF"/>
        </a:accent5>
        <a:accent6>
          <a:srgbClr val="5CB9E7"/>
        </a:accent6>
        <a:hlink>
          <a:srgbClr val="CC99FF"/>
        </a:hlink>
        <a:folHlink>
          <a:srgbClr val="00CCCC"/>
        </a:folHlink>
      </a:clrScheme>
      <a:clrMap bg1="lt1" tx1="dk1" bg2="lt2" tx2="dk2" accent1="accent1" accent2="accent2" accent3="accent3" accent4="accent4" accent5="accent5" accent6="accent6" hlink="hlink" folHlink="folHlink"/>
    </a:extraClrScheme>
    <a:extraClrScheme>
      <a:clrScheme name="xoserve templates 3">
        <a:dk1>
          <a:srgbClr val="000000"/>
        </a:dk1>
        <a:lt1>
          <a:srgbClr val="FFFFFF"/>
        </a:lt1>
        <a:dk2>
          <a:srgbClr val="000000"/>
        </a:dk2>
        <a:lt2>
          <a:srgbClr val="FFFFFF"/>
        </a:lt2>
        <a:accent1>
          <a:srgbClr val="CBCBCB"/>
        </a:accent1>
        <a:accent2>
          <a:srgbClr val="EAEAEA"/>
        </a:accent2>
        <a:accent3>
          <a:srgbClr val="FFFFFF"/>
        </a:accent3>
        <a:accent4>
          <a:srgbClr val="000000"/>
        </a:accent4>
        <a:accent5>
          <a:srgbClr val="E2E2E2"/>
        </a:accent5>
        <a:accent6>
          <a:srgbClr val="D4D4D4"/>
        </a:accent6>
        <a:hlink>
          <a:srgbClr val="5F5F5F"/>
        </a:hlink>
        <a:folHlink>
          <a:srgbClr val="969696"/>
        </a:folHlink>
      </a:clrScheme>
      <a:clrMap bg1="lt1" tx1="dk1" bg2="lt2" tx2="dk2" accent1="accent1" accent2="accent2" accent3="accent3" accent4="accent4" accent5="accent5" accent6="accent6" hlink="hlink" folHlink="folHlink"/>
    </a:extraClrScheme>
    <a:extraClrScheme>
      <a:clrScheme name="xoserve templates 4">
        <a:dk1>
          <a:srgbClr val="000000"/>
        </a:dk1>
        <a:lt1>
          <a:srgbClr val="FFFFFF"/>
        </a:lt1>
        <a:dk2>
          <a:srgbClr val="008080"/>
        </a:dk2>
        <a:lt2>
          <a:srgbClr val="FFCC66"/>
        </a:lt2>
        <a:accent1>
          <a:srgbClr val="0099CC"/>
        </a:accent1>
        <a:accent2>
          <a:srgbClr val="009999"/>
        </a:accent2>
        <a:accent3>
          <a:srgbClr val="AAC0C0"/>
        </a:accent3>
        <a:accent4>
          <a:srgbClr val="DADADA"/>
        </a:accent4>
        <a:accent5>
          <a:srgbClr val="AACAE2"/>
        </a:accent5>
        <a:accent6>
          <a:srgbClr val="008A8A"/>
        </a:accent6>
        <a:hlink>
          <a:srgbClr val="6600CC"/>
        </a:hlink>
        <a:folHlink>
          <a:srgbClr val="FFFF00"/>
        </a:folHlink>
      </a:clrScheme>
      <a:clrMap bg1="dk2" tx1="lt1" bg2="dk1" tx2="lt2" accent1="accent1" accent2="accent2" accent3="accent3" accent4="accent4" accent5="accent5" accent6="accent6" hlink="hlink" folHlink="folHlink"/>
    </a:extraClrScheme>
    <a:extraClrScheme>
      <a:clrScheme name="xoserve templates 5">
        <a:dk1>
          <a:srgbClr val="000000"/>
        </a:dk1>
        <a:lt1>
          <a:srgbClr val="FFFFFF"/>
        </a:lt1>
        <a:dk2>
          <a:srgbClr val="993300"/>
        </a:dk2>
        <a:lt2>
          <a:srgbClr val="FFCC66"/>
        </a:lt2>
        <a:accent1>
          <a:srgbClr val="FF6633"/>
        </a:accent1>
        <a:accent2>
          <a:srgbClr val="CC6600"/>
        </a:accent2>
        <a:accent3>
          <a:srgbClr val="CAADAA"/>
        </a:accent3>
        <a:accent4>
          <a:srgbClr val="DADADA"/>
        </a:accent4>
        <a:accent5>
          <a:srgbClr val="FFB8AD"/>
        </a:accent5>
        <a:accent6>
          <a:srgbClr val="B95C00"/>
        </a:accent6>
        <a:hlink>
          <a:srgbClr val="CC0000"/>
        </a:hlink>
        <a:folHlink>
          <a:srgbClr val="FFFF0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SharedWithUsers xmlns="3092569d-7549-4f1f-b838-122d264c6bd8">
      <UserInfo>
        <DisplayName>Clarke, Reuben</DisplayName>
        <AccountId>38</AccountId>
        <AccountType/>
      </UserInfo>
      <UserInfo>
        <DisplayName>Alex Stuart</DisplayName>
        <AccountId>28</AccountId>
        <AccountType/>
      </UserInfo>
      <UserInfo>
        <DisplayName>Robert Westwood</DisplayName>
        <AccountId>142</AccountId>
        <AccountType/>
      </UserInfo>
      <UserInfo>
        <DisplayName>Alison J Jennings</DisplayName>
        <AccountId>58</AccountId>
        <AccountType/>
      </UserInfo>
      <UserInfo>
        <DisplayName>Kate Batsford1</DisplayName>
        <AccountId>156</AccountId>
        <AccountType/>
      </UserInfo>
      <UserInfo>
        <DisplayName>Lee Jackson</DisplayName>
        <AccountId>40</AccountId>
        <AccountType/>
      </UserInfo>
      <UserInfo>
        <DisplayName>Luke Moise</DisplayName>
        <AccountId>34</AccountId>
        <AccountType/>
      </UserInfo>
      <UserInfo>
        <DisplayName>Andrew Wilkes</DisplayName>
        <AccountId>37</AccountId>
        <AccountType/>
      </UserInfo>
      <UserInfo>
        <DisplayName>Satpal Kalsi</DisplayName>
        <AccountId>33</AccountId>
        <AccountType/>
      </UserInfo>
      <UserInfo>
        <DisplayName>Linda Whitcroft</DisplayName>
        <AccountId>104</AccountId>
        <AccountType/>
      </UserInfo>
      <UserInfo>
        <DisplayName>John Downing</DisplayName>
        <AccountId>165</AccountId>
        <AccountType/>
      </UserInfo>
      <UserInfo>
        <DisplayName>Thomas Elce</DisplayName>
        <AccountId>167</AccountId>
        <AccountType/>
      </UserInfo>
      <UserInfo>
        <DisplayName>Kirsty Merrilees</DisplayName>
        <AccountId>218</AccountId>
        <AccountType/>
      </UserInfo>
      <UserInfo>
        <DisplayName>Tristan Unwin</DisplayName>
        <AccountId>290</AccountId>
        <AccountType/>
      </UserInfo>
      <UserInfo>
        <DisplayName>Ryan Larner</DisplayName>
        <AccountId>140</AccountId>
        <AccountType/>
      </UserInfo>
      <UserInfo>
        <DisplayName>Dionne Thompson</DisplayName>
        <AccountId>118</AccountId>
        <AccountType/>
      </UserInfo>
      <UserInfo>
        <DisplayName>Victoria Mustard</DisplayName>
        <AccountId>54</AccountId>
        <AccountType/>
      </UserInfo>
      <UserInfo>
        <DisplayName>James Hallam-Jones</DisplayName>
        <AccountId>6</AccountId>
        <AccountType/>
      </UserInfo>
      <UserInfo>
        <DisplayName>Dean M Johnson</DisplayName>
        <AccountId>159</AccountId>
        <AccountType/>
      </UserInfo>
      <UserInfo>
        <DisplayName>Andrew Szabo</DisplayName>
        <AccountId>139</AccountId>
        <AccountType/>
      </UserInfo>
      <UserInfo>
        <DisplayName>Emma Smith</DisplayName>
        <AccountId>57</AccountId>
        <AccountType/>
      </UserInfo>
      <UserInfo>
        <DisplayName>Neil Laird</DisplayName>
        <AccountId>240</AccountId>
        <AccountType/>
      </UserInfo>
      <UserInfo>
        <DisplayName>Angela Clarke</DisplayName>
        <AccountId>60</AccountId>
        <AccountType/>
      </UserInfo>
    </SharedWithUser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41A7FD4F90B5DA4788FF0464472C409F" ma:contentTypeVersion="11" ma:contentTypeDescription="Create a new document." ma:contentTypeScope="" ma:versionID="da65dba817ad8906a4a744e36306c50e">
  <xsd:schema xmlns:xsd="http://www.w3.org/2001/XMLSchema" xmlns:xs="http://www.w3.org/2001/XMLSchema" xmlns:p="http://schemas.microsoft.com/office/2006/metadata/properties" xmlns:ns3="01f7a547-d57a-44ce-a211-81869c79743b" xmlns:ns4="3092569d-7549-4f1f-b838-122d264c6bd8" targetNamespace="http://schemas.microsoft.com/office/2006/metadata/properties" ma:root="true" ma:fieldsID="d3a42e83de8c3bf3350fe2c8c5def860" ns3:_="" ns4:_="">
    <xsd:import namespace="01f7a547-d57a-44ce-a211-81869c79743b"/>
    <xsd:import namespace="3092569d-7549-4f1f-b838-122d264c6bd8"/>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GenerationTime" minOccurs="0"/>
                <xsd:element ref="ns3:MediaServiceEventHashCode" minOccurs="0"/>
                <xsd:element ref="ns4:SharedWithUsers" minOccurs="0"/>
                <xsd:element ref="ns4:SharedWithDetails" minOccurs="0"/>
                <xsd:element ref="ns4:SharingHintHash"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1f7a547-d57a-44ce-a211-81869c79743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3092569d-7549-4f1f-b838-122d264c6bd8"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element name="SharingHintHash" ma:index="16"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0DEEE7B-1543-4EFF-B3C1-AFC857C3E502}">
  <ds:schemaRefs>
    <ds:schemaRef ds:uri="http://schemas.microsoft.com/sharepoint/v3/contenttype/forms"/>
  </ds:schemaRefs>
</ds:datastoreItem>
</file>

<file path=customXml/itemProps2.xml><?xml version="1.0" encoding="utf-8"?>
<ds:datastoreItem xmlns:ds="http://schemas.openxmlformats.org/officeDocument/2006/customXml" ds:itemID="{211B2E31-4703-4F4D-BB47-74A8364BAC36}">
  <ds:schemaRefs>
    <ds:schemaRef ds:uri="01f7a547-d57a-44ce-a211-81869c79743b"/>
    <ds:schemaRef ds:uri="http://purl.org/dc/elements/1.1/"/>
    <ds:schemaRef ds:uri="http://schemas.openxmlformats.org/package/2006/metadata/core-properties"/>
    <ds:schemaRef ds:uri="http://www.w3.org/XML/1998/namespace"/>
    <ds:schemaRef ds:uri="http://schemas.microsoft.com/office/2006/documentManagement/types"/>
    <ds:schemaRef ds:uri="http://purl.org/dc/terms/"/>
    <ds:schemaRef ds:uri="http://purl.org/dc/dcmitype/"/>
    <ds:schemaRef ds:uri="3092569d-7549-4f1f-b838-122d264c6bd8"/>
    <ds:schemaRef ds:uri="http://schemas.microsoft.com/office/infopath/2007/PartnerControls"/>
    <ds:schemaRef ds:uri="http://schemas.microsoft.com/office/2006/metadata/properties"/>
  </ds:schemaRefs>
</ds:datastoreItem>
</file>

<file path=customXml/itemProps3.xml><?xml version="1.0" encoding="utf-8"?>
<ds:datastoreItem xmlns:ds="http://schemas.openxmlformats.org/officeDocument/2006/customXml" ds:itemID="{2B83D737-1FD7-4631-89D6-2C39575E627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1f7a547-d57a-44ce-a211-81869c79743b"/>
    <ds:schemaRef ds:uri="3092569d-7549-4f1f-b838-122d264c6bd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TotalTime>
  <Words>2250</Words>
  <Application>Microsoft Office PowerPoint</Application>
  <PresentationFormat>On-screen Show (16:9)</PresentationFormat>
  <Paragraphs>436</Paragraphs>
  <Slides>6</Slides>
  <Notes>0</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6</vt:i4>
      </vt:variant>
    </vt:vector>
  </HeadingPairs>
  <TitlesOfParts>
    <vt:vector size="11" baseType="lpstr">
      <vt:lpstr>Arial</vt:lpstr>
      <vt:lpstr>Calibri</vt:lpstr>
      <vt:lpstr>Wingdings</vt:lpstr>
      <vt:lpstr>Office Theme</vt:lpstr>
      <vt:lpstr>6_xoserve templates</vt:lpstr>
      <vt:lpstr>December KPM Failure Updates 2020 (Version 2 @ 12th Jan 2021)</vt:lpstr>
      <vt:lpstr>PowerPoint Presentation</vt:lpstr>
      <vt:lpstr>PowerPoint Presentation</vt:lpstr>
      <vt:lpstr>December Overall KPM Update 2020 (Version 2 @ 12th Jan 2021)</vt:lpstr>
      <vt:lpstr>PowerPoint Presentation</vt:lpstr>
      <vt:lpstr>PowerPoint Presentation</vt:lpstr>
    </vt:vector>
  </TitlesOfParts>
  <Company>National Grid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National Grid</dc:creator>
  <cp:lastModifiedBy>Angela Clarke</cp:lastModifiedBy>
  <cp:revision>2</cp:revision>
  <cp:lastPrinted>2020-03-11T11:28:55Z</cp:lastPrinted>
  <dcterms:created xsi:type="dcterms:W3CDTF">2018-09-02T17:12:15Z</dcterms:created>
  <dcterms:modified xsi:type="dcterms:W3CDTF">2021-01-13T13:33:28Z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ContentTypeId">
    <vt:lpwstr>0x01010041A7FD4F90B5DA4788FF0464472C409F</vt:lpwstr>
  </property>
</Properties>
</file>