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3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D75733"/>
    <a:srgbClr val="9C4877"/>
    <a:srgbClr val="9CCB3B"/>
    <a:srgbClr val="0070C0"/>
    <a:srgbClr val="FFFFFF"/>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A6555-B58E-4CA6-AC2A-A2A002261743}" v="4125" dt="2021-01-11T08:50:10.342"/>
    <p1510:client id="{7AE2EFF7-9107-2815-68CE-A9DC187F649D}" v="102" dt="2021-01-11T09:20:52.894"/>
    <p1510:client id="{C47DA7AA-9846-14CB-F303-2CCB6D29682D}" v="18" dt="2021-01-11T09:24:10.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41"/>
        <p:guide pos="975"/>
        <p:guide pos="5624"/>
        <p:guide pos="1247"/>
        <p:guide pos="2109"/>
        <p:guide pos="2517"/>
        <p:guide pos="340"/>
        <p:guide orient="horz" pos="1393"/>
        <p:guide pos="2562"/>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Laird" userId="0f43cb50-41db-46e1-9a94-ae4586367b79" providerId="ADAL" clId="{C0610F67-671C-429B-BFAF-2C71E89C4A20}"/>
    <pc:docChg chg="modSld">
      <pc:chgData name="Neil Laird" userId="0f43cb50-41db-46e1-9a94-ae4586367b79" providerId="ADAL" clId="{C0610F67-671C-429B-BFAF-2C71E89C4A20}" dt="2021-01-08T12:06:44.231" v="80" actId="6549"/>
      <pc:docMkLst>
        <pc:docMk/>
      </pc:docMkLst>
      <pc:sldChg chg="modSp addCm modCm">
        <pc:chgData name="Neil Laird" userId="0f43cb50-41db-46e1-9a94-ae4586367b79" providerId="ADAL" clId="{C0610F67-671C-429B-BFAF-2C71E89C4A20}" dt="2021-01-08T12:06:44.231" v="80" actId="6549"/>
        <pc:sldMkLst>
          <pc:docMk/>
          <pc:sldMk cId="914544572" sldId="343"/>
        </pc:sldMkLst>
        <pc:graphicFrameChg chg="mod modGraphic">
          <ac:chgData name="Neil Laird" userId="0f43cb50-41db-46e1-9a94-ae4586367b79" providerId="ADAL" clId="{C0610F67-671C-429B-BFAF-2C71E89C4A20}" dt="2021-01-08T12:06:44.231" v="80" actId="6549"/>
          <ac:graphicFrameMkLst>
            <pc:docMk/>
            <pc:sldMk cId="914544572" sldId="343"/>
            <ac:graphicFrameMk id="5" creationId="{2EF068E9-DE54-4535-9056-62894D0D6D70}"/>
          </ac:graphicFrameMkLst>
        </pc:graphicFrameChg>
      </pc:sldChg>
    </pc:docChg>
  </pc:docChgLst>
  <pc:docChgLst>
    <pc:chgData name="Andrew Wilkes" userId="S::andrew.wilkes@xoserve.com::8c737259-034c-4913-8a34-8fa457fa1904" providerId="AD" clId="Web-{C47DA7AA-9846-14CB-F303-2CCB6D29682D}"/>
    <pc:docChg chg="modSld">
      <pc:chgData name="Andrew Wilkes" userId="S::andrew.wilkes@xoserve.com::8c737259-034c-4913-8a34-8fa457fa1904" providerId="AD" clId="Web-{C47DA7AA-9846-14CB-F303-2CCB6D29682D}" dt="2021-01-11T09:23:59.140" v="15"/>
      <pc:docMkLst>
        <pc:docMk/>
      </pc:docMkLst>
      <pc:sldChg chg="modSp">
        <pc:chgData name="Andrew Wilkes" userId="S::andrew.wilkes@xoserve.com::8c737259-034c-4913-8a34-8fa457fa1904" providerId="AD" clId="Web-{C47DA7AA-9846-14CB-F303-2CCB6D29682D}" dt="2021-01-11T09:23:59.140" v="15"/>
        <pc:sldMkLst>
          <pc:docMk/>
          <pc:sldMk cId="914544572" sldId="343"/>
        </pc:sldMkLst>
        <pc:graphicFrameChg chg="mod modGraphic">
          <ac:chgData name="Andrew Wilkes" userId="S::andrew.wilkes@xoserve.com::8c737259-034c-4913-8a34-8fa457fa1904" providerId="AD" clId="Web-{C47DA7AA-9846-14CB-F303-2CCB6D29682D}" dt="2021-01-11T09:23:59.140" v="15"/>
          <ac:graphicFrameMkLst>
            <pc:docMk/>
            <pc:sldMk cId="914544572" sldId="343"/>
            <ac:graphicFrameMk id="5" creationId="{2EF068E9-DE54-4535-9056-62894D0D6D70}"/>
          </ac:graphicFrameMkLst>
        </pc:graphicFrameChg>
      </pc:sldChg>
    </pc:docChg>
  </pc:docChgLst>
  <pc:docChgLst>
    <pc:chgData name="Luke Moise" userId="984367af-5935-4472-8e0e-2b4abbbfe51a" providerId="ADAL" clId="{3E540523-E343-45BC-BB49-BD486B3FDC16}"/>
    <pc:docChg chg="modSld">
      <pc:chgData name="Luke Moise" userId="984367af-5935-4472-8e0e-2b4abbbfe51a" providerId="ADAL" clId="{3E540523-E343-45BC-BB49-BD486B3FDC16}" dt="2021-01-08T10:06:30.912" v="5" actId="20577"/>
      <pc:docMkLst>
        <pc:docMk/>
      </pc:docMkLst>
      <pc:sldChg chg="modSp">
        <pc:chgData name="Luke Moise" userId="984367af-5935-4472-8e0e-2b4abbbfe51a" providerId="ADAL" clId="{3E540523-E343-45BC-BB49-BD486B3FDC16}" dt="2021-01-08T10:06:30.912" v="5" actId="20577"/>
        <pc:sldMkLst>
          <pc:docMk/>
          <pc:sldMk cId="914544572" sldId="343"/>
        </pc:sldMkLst>
        <pc:graphicFrameChg chg="modGraphic">
          <ac:chgData name="Luke Moise" userId="984367af-5935-4472-8e0e-2b4abbbfe51a" providerId="ADAL" clId="{3E540523-E343-45BC-BB49-BD486B3FDC16}" dt="2021-01-08T10:06:30.912" v="5" actId="20577"/>
          <ac:graphicFrameMkLst>
            <pc:docMk/>
            <pc:sldMk cId="914544572" sldId="343"/>
            <ac:graphicFrameMk id="5" creationId="{2EF068E9-DE54-4535-9056-62894D0D6D70}"/>
          </ac:graphicFrameMkLst>
        </pc:graphicFrameChg>
      </pc:sldChg>
    </pc:docChg>
  </pc:docChgLst>
  <pc:docChgLst>
    <pc:chgData name="Andrew Wilkes" userId="8c737259-034c-4913-8a34-8fa457fa1904" providerId="ADAL" clId="{78EA6555-B58E-4CA6-AC2A-A2A002261743}"/>
    <pc:docChg chg="undo redo custSel modSld">
      <pc:chgData name="Andrew Wilkes" userId="8c737259-034c-4913-8a34-8fa457fa1904" providerId="ADAL" clId="{78EA6555-B58E-4CA6-AC2A-A2A002261743}" dt="2021-01-11T08:50:10.342" v="4123" actId="5793"/>
      <pc:docMkLst>
        <pc:docMk/>
      </pc:docMkLst>
      <pc:sldChg chg="addSp delSp modSp">
        <pc:chgData name="Andrew Wilkes" userId="8c737259-034c-4913-8a34-8fa457fa1904" providerId="ADAL" clId="{78EA6555-B58E-4CA6-AC2A-A2A002261743}" dt="2021-01-07T18:40:40.094" v="3770" actId="6549"/>
        <pc:sldMkLst>
          <pc:docMk/>
          <pc:sldMk cId="1986254670" sldId="340"/>
        </pc:sldMkLst>
        <pc:graphicFrameChg chg="add del">
          <ac:chgData name="Andrew Wilkes" userId="8c737259-034c-4913-8a34-8fa457fa1904" providerId="ADAL" clId="{78EA6555-B58E-4CA6-AC2A-A2A002261743}" dt="2021-01-07T15:52:45.596" v="1821"/>
          <ac:graphicFrameMkLst>
            <pc:docMk/>
            <pc:sldMk cId="1986254670" sldId="340"/>
            <ac:graphicFrameMk id="3" creationId="{B41C0F96-18ED-49AE-AABD-E909A27B35F2}"/>
          </ac:graphicFrameMkLst>
        </pc:graphicFrameChg>
        <pc:graphicFrameChg chg="add del modGraphic">
          <ac:chgData name="Andrew Wilkes" userId="8c737259-034c-4913-8a34-8fa457fa1904" providerId="ADAL" clId="{78EA6555-B58E-4CA6-AC2A-A2A002261743}" dt="2021-01-07T18:40:40.094" v="3770" actId="6549"/>
          <ac:graphicFrameMkLst>
            <pc:docMk/>
            <pc:sldMk cId="1986254670" sldId="340"/>
            <ac:graphicFrameMk id="7" creationId="{F583CA47-946A-4F83-8EA2-257D76FD88F1}"/>
          </ac:graphicFrameMkLst>
        </pc:graphicFrameChg>
        <pc:graphicFrameChg chg="modGraphic">
          <ac:chgData name="Andrew Wilkes" userId="8c737259-034c-4913-8a34-8fa457fa1904" providerId="ADAL" clId="{78EA6555-B58E-4CA6-AC2A-A2A002261743}" dt="2021-01-07T18:27:21.361" v="3450" actId="20577"/>
          <ac:graphicFrameMkLst>
            <pc:docMk/>
            <pc:sldMk cId="1986254670" sldId="340"/>
            <ac:graphicFrameMk id="10" creationId="{2DBA6B71-335D-4387-BF27-E90307E4DF4B}"/>
          </ac:graphicFrameMkLst>
        </pc:graphicFrameChg>
      </pc:sldChg>
      <pc:sldChg chg="modSp addCm delCm">
        <pc:chgData name="Andrew Wilkes" userId="8c737259-034c-4913-8a34-8fa457fa1904" providerId="ADAL" clId="{78EA6555-B58E-4CA6-AC2A-A2A002261743}" dt="2021-01-11T08:50:10.342" v="4123" actId="5793"/>
        <pc:sldMkLst>
          <pc:docMk/>
          <pc:sldMk cId="914544572" sldId="343"/>
        </pc:sldMkLst>
        <pc:graphicFrameChg chg="mod modGraphic">
          <ac:chgData name="Andrew Wilkes" userId="8c737259-034c-4913-8a34-8fa457fa1904" providerId="ADAL" clId="{78EA6555-B58E-4CA6-AC2A-A2A002261743}" dt="2021-01-11T08:50:10.342" v="4123" actId="5793"/>
          <ac:graphicFrameMkLst>
            <pc:docMk/>
            <pc:sldMk cId="914544572" sldId="343"/>
            <ac:graphicFrameMk id="5" creationId="{2EF068E9-DE54-4535-9056-62894D0D6D70}"/>
          </ac:graphicFrameMkLst>
        </pc:graphicFrameChg>
      </pc:sldChg>
      <pc:sldChg chg="addSp delSp modSp mod">
        <pc:chgData name="Andrew Wilkes" userId="8c737259-034c-4913-8a34-8fa457fa1904" providerId="ADAL" clId="{78EA6555-B58E-4CA6-AC2A-A2A002261743}" dt="2021-01-08T09:41:39.296" v="3887" actId="1076"/>
        <pc:sldMkLst>
          <pc:docMk/>
          <pc:sldMk cId="3031454922" sldId="345"/>
        </pc:sldMkLst>
        <pc:spChg chg="mod">
          <ac:chgData name="Andrew Wilkes" userId="8c737259-034c-4913-8a34-8fa457fa1904" providerId="ADAL" clId="{78EA6555-B58E-4CA6-AC2A-A2A002261743}" dt="2021-01-08T09:41:26.254" v="3886" actId="20577"/>
          <ac:spMkLst>
            <pc:docMk/>
            <pc:sldMk cId="3031454922" sldId="345"/>
            <ac:spMk id="3" creationId="{35A0BAC9-8E38-462A-A44F-CE455DBC13E7}"/>
          </ac:spMkLst>
        </pc:spChg>
        <pc:graphicFrameChg chg="mod">
          <ac:chgData name="Andrew Wilkes" userId="8c737259-034c-4913-8a34-8fa457fa1904" providerId="ADAL" clId="{78EA6555-B58E-4CA6-AC2A-A2A002261743}" dt="2021-01-07T15:21:02.183" v="1774" actId="1038"/>
          <ac:graphicFrameMkLst>
            <pc:docMk/>
            <pc:sldMk cId="3031454922" sldId="345"/>
            <ac:graphicFrameMk id="4" creationId="{116256F2-B3F1-4784-9808-A2F3CBBAD647}"/>
          </ac:graphicFrameMkLst>
        </pc:graphicFrameChg>
        <pc:graphicFrameChg chg="add del mod">
          <ac:chgData name="Andrew Wilkes" userId="8c737259-034c-4913-8a34-8fa457fa1904" providerId="ADAL" clId="{78EA6555-B58E-4CA6-AC2A-A2A002261743}" dt="2021-01-08T09:41:39.296" v="3887" actId="1076"/>
          <ac:graphicFrameMkLst>
            <pc:docMk/>
            <pc:sldMk cId="3031454922" sldId="345"/>
            <ac:graphicFrameMk id="6" creationId="{00000000-0008-0000-0200-000008000000}"/>
          </ac:graphicFrameMkLst>
        </pc:graphicFrameChg>
      </pc:sldChg>
    </pc:docChg>
  </pc:docChgLst>
  <pc:docChgLst>
    <pc:chgData name="Mark Chattin" userId="S::mark.chattin@xoserve.com::7c555f44-896c-449f-8925-2590bbcda9b4" providerId="AD" clId="Web-{1371122D-8D36-01EE-ADC2-782E340CB810}"/>
    <pc:docChg chg="modSld">
      <pc:chgData name="Mark Chattin" userId="S::mark.chattin@xoserve.com::7c555f44-896c-449f-8925-2590bbcda9b4" providerId="AD" clId="Web-{1371122D-8D36-01EE-ADC2-782E340CB810}" dt="2021-01-07T21:15:19.571" v="0"/>
      <pc:docMkLst>
        <pc:docMk/>
      </pc:docMkLst>
      <pc:sldChg chg="modSp">
        <pc:chgData name="Mark Chattin" userId="S::mark.chattin@xoserve.com::7c555f44-896c-449f-8925-2590bbcda9b4" providerId="AD" clId="Web-{1371122D-8D36-01EE-ADC2-782E340CB810}" dt="2021-01-07T21:15:19.571" v="0"/>
        <pc:sldMkLst>
          <pc:docMk/>
          <pc:sldMk cId="914544572" sldId="343"/>
        </pc:sldMkLst>
        <pc:graphicFrameChg chg="modGraphic">
          <ac:chgData name="Mark Chattin" userId="S::mark.chattin@xoserve.com::7c555f44-896c-449f-8925-2590bbcda9b4" providerId="AD" clId="Web-{1371122D-8D36-01EE-ADC2-782E340CB810}" dt="2021-01-07T21:15:19.571" v="0"/>
          <ac:graphicFrameMkLst>
            <pc:docMk/>
            <pc:sldMk cId="914544572" sldId="343"/>
            <ac:graphicFrameMk id="5" creationId="{2EF068E9-DE54-4535-9056-62894D0D6D70}"/>
          </ac:graphicFrameMkLst>
        </pc:graphicFrameChg>
      </pc:sldChg>
    </pc:docChg>
  </pc:docChgLst>
  <pc:docChgLst>
    <pc:chgData name="Trefor Price" userId="b0862d6c-f2ca-46e5-a610-f769e4ae04c7" providerId="ADAL" clId="{015DC7DD-DCB4-4DAE-8AB4-7028D4B77B26}"/>
    <pc:docChg chg="modSld">
      <pc:chgData name="Trefor Price" userId="b0862d6c-f2ca-46e5-a610-f769e4ae04c7" providerId="ADAL" clId="{015DC7DD-DCB4-4DAE-8AB4-7028D4B77B26}" dt="2021-01-08T09:21:03.554" v="159" actId="2711"/>
      <pc:docMkLst>
        <pc:docMk/>
      </pc:docMkLst>
      <pc:sldChg chg="modSp">
        <pc:chgData name="Trefor Price" userId="b0862d6c-f2ca-46e5-a610-f769e4ae04c7" providerId="ADAL" clId="{015DC7DD-DCB4-4DAE-8AB4-7028D4B77B26}" dt="2021-01-08T09:21:03.554" v="159" actId="2711"/>
        <pc:sldMkLst>
          <pc:docMk/>
          <pc:sldMk cId="914544572" sldId="343"/>
        </pc:sldMkLst>
        <pc:graphicFrameChg chg="modGraphic">
          <ac:chgData name="Trefor Price" userId="b0862d6c-f2ca-46e5-a610-f769e4ae04c7" providerId="ADAL" clId="{015DC7DD-DCB4-4DAE-8AB4-7028D4B77B26}" dt="2021-01-08T09:21:03.554" v="159" actId="2711"/>
          <ac:graphicFrameMkLst>
            <pc:docMk/>
            <pc:sldMk cId="914544572" sldId="343"/>
            <ac:graphicFrameMk id="5" creationId="{2EF068E9-DE54-4535-9056-62894D0D6D70}"/>
          </ac:graphicFrameMkLst>
        </pc:graphicFrameChg>
      </pc:sldChg>
    </pc:docChg>
  </pc:docChgLst>
  <pc:docChgLst>
    <pc:chgData name="Andrew Wilkes" userId="S::andrew.wilkes@xoserve.com::8c737259-034c-4913-8a34-8fa457fa1904" providerId="AD" clId="Web-{7AE2EFF7-9107-2815-68CE-A9DC187F649D}"/>
    <pc:docChg chg="modSld">
      <pc:chgData name="Andrew Wilkes" userId="S::andrew.wilkes@xoserve.com::8c737259-034c-4913-8a34-8fa457fa1904" providerId="AD" clId="Web-{7AE2EFF7-9107-2815-68CE-A9DC187F649D}" dt="2021-01-11T09:20:36.503" v="87"/>
      <pc:docMkLst>
        <pc:docMk/>
      </pc:docMkLst>
      <pc:sldChg chg="modSp">
        <pc:chgData name="Andrew Wilkes" userId="S::andrew.wilkes@xoserve.com::8c737259-034c-4913-8a34-8fa457fa1904" providerId="AD" clId="Web-{7AE2EFF7-9107-2815-68CE-A9DC187F649D}" dt="2021-01-11T09:20:36.503" v="87"/>
        <pc:sldMkLst>
          <pc:docMk/>
          <pc:sldMk cId="914544572" sldId="343"/>
        </pc:sldMkLst>
        <pc:graphicFrameChg chg="mod modGraphic">
          <ac:chgData name="Andrew Wilkes" userId="S::andrew.wilkes@xoserve.com::8c737259-034c-4913-8a34-8fa457fa1904" providerId="AD" clId="Web-{7AE2EFF7-9107-2815-68CE-A9DC187F649D}" dt="2021-01-11T09:20:36.503" v="87"/>
          <ac:graphicFrameMkLst>
            <pc:docMk/>
            <pc:sldMk cId="914544572" sldId="343"/>
            <ac:graphicFrameMk id="5" creationId="{2EF068E9-DE54-4535-9056-62894D0D6D70}"/>
          </ac:graphicFrameMkLst>
        </pc:graphicFrameChg>
      </pc:sld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Graphs'!$C$12:$C$23</c:f>
              <c:numCache>
                <c:formatCode>General</c:formatCode>
                <c:ptCount val="12"/>
                <c:pt idx="0">
                  <c:v>1</c:v>
                </c:pt>
                <c:pt idx="1">
                  <c:v>2</c:v>
                </c:pt>
                <c:pt idx="2">
                  <c:v>2</c:v>
                </c:pt>
                <c:pt idx="3">
                  <c:v>5</c:v>
                </c:pt>
                <c:pt idx="4">
                  <c:v>2</c:v>
                </c:pt>
                <c:pt idx="5">
                  <c:v>2</c:v>
                </c:pt>
                <c:pt idx="6">
                  <c:v>8</c:v>
                </c:pt>
                <c:pt idx="7">
                  <c:v>2</c:v>
                </c:pt>
                <c:pt idx="8">
                  <c:v>1</c:v>
                </c:pt>
                <c:pt idx="9">
                  <c:v>1</c:v>
                </c:pt>
                <c:pt idx="10">
                  <c:v>1</c:v>
                </c:pt>
                <c:pt idx="11">
                  <c:v>0</c:v>
                </c:pt>
              </c:numCache>
            </c:numRef>
          </c:val>
          <c:extLst>
            <c:ext xmlns:c16="http://schemas.microsoft.com/office/drawing/2014/chart" uri="{C3380CC4-5D6E-409C-BE32-E72D297353CC}">
              <c16:uniqueId val="{00000001-0438-493E-AF48-528E58768B2C}"/>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Graphs'!$D$12:$D$23</c:f>
              <c:numCache>
                <c:formatCode>General</c:formatCode>
                <c:ptCount val="12"/>
                <c:pt idx="0">
                  <c:v>2</c:v>
                </c:pt>
                <c:pt idx="1">
                  <c:v>0</c:v>
                </c:pt>
                <c:pt idx="2">
                  <c:v>1</c:v>
                </c:pt>
                <c:pt idx="3">
                  <c:v>0</c:v>
                </c:pt>
                <c:pt idx="4">
                  <c:v>1</c:v>
                </c:pt>
                <c:pt idx="5">
                  <c:v>0</c:v>
                </c:pt>
                <c:pt idx="6">
                  <c:v>0</c:v>
                </c:pt>
                <c:pt idx="7">
                  <c:v>1</c:v>
                </c:pt>
                <c:pt idx="8">
                  <c:v>1</c:v>
                </c:pt>
                <c:pt idx="9">
                  <c:v>0</c:v>
                </c:pt>
                <c:pt idx="10">
                  <c:v>3</c:v>
                </c:pt>
                <c:pt idx="11">
                  <c:v>1</c:v>
                </c:pt>
              </c:numCache>
            </c:numRef>
          </c:val>
          <c:extLst>
            <c:ext xmlns:c16="http://schemas.microsoft.com/office/drawing/2014/chart" uri="{C3380CC4-5D6E-409C-BE32-E72D297353CC}">
              <c16:uniqueId val="{00000003-0438-493E-AF48-528E58768B2C}"/>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Graphs'!$E$12:$E$23</c:f>
              <c:numCache>
                <c:formatCode>General</c:formatCode>
                <c:ptCount val="12"/>
                <c:pt idx="0">
                  <c:v>2</c:v>
                </c:pt>
                <c:pt idx="1">
                  <c:v>2</c:v>
                </c:pt>
                <c:pt idx="2">
                  <c:v>2</c:v>
                </c:pt>
                <c:pt idx="3">
                  <c:v>1</c:v>
                </c:pt>
                <c:pt idx="4">
                  <c:v>1</c:v>
                </c:pt>
                <c:pt idx="5">
                  <c:v>3</c:v>
                </c:pt>
                <c:pt idx="6">
                  <c:v>1</c:v>
                </c:pt>
                <c:pt idx="7">
                  <c:v>2</c:v>
                </c:pt>
                <c:pt idx="8">
                  <c:v>2</c:v>
                </c:pt>
                <c:pt idx="9">
                  <c:v>1</c:v>
                </c:pt>
                <c:pt idx="10">
                  <c:v>0</c:v>
                </c:pt>
                <c:pt idx="11">
                  <c:v>1</c:v>
                </c:pt>
              </c:numCache>
            </c:numRef>
          </c:val>
          <c:extLst>
            <c:ext xmlns:c16="http://schemas.microsoft.com/office/drawing/2014/chart" uri="{C3380CC4-5D6E-409C-BE32-E72D297353CC}">
              <c16:uniqueId val="{00000004-0438-493E-AF48-528E58768B2C}"/>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Graphs'!$F$12:$F$23</c:f>
              <c:numCache>
                <c:formatCode>General</c:formatCode>
                <c:ptCount val="12"/>
                <c:pt idx="0">
                  <c:v>0</c:v>
                </c:pt>
                <c:pt idx="1">
                  <c:v>3</c:v>
                </c:pt>
                <c:pt idx="2">
                  <c:v>0</c:v>
                </c:pt>
                <c:pt idx="3">
                  <c:v>1</c:v>
                </c:pt>
                <c:pt idx="4">
                  <c:v>2</c:v>
                </c:pt>
                <c:pt idx="5">
                  <c:v>0</c:v>
                </c:pt>
                <c:pt idx="6">
                  <c:v>0</c:v>
                </c:pt>
                <c:pt idx="7">
                  <c:v>0</c:v>
                </c:pt>
                <c:pt idx="8">
                  <c:v>0</c:v>
                </c:pt>
                <c:pt idx="9">
                  <c:v>0</c:v>
                </c:pt>
                <c:pt idx="10">
                  <c:v>1</c:v>
                </c:pt>
                <c:pt idx="11">
                  <c:v>0</c:v>
                </c:pt>
              </c:numCache>
            </c:numRef>
          </c:val>
          <c:extLst>
            <c:ext xmlns:c16="http://schemas.microsoft.com/office/drawing/2014/chart" uri="{C3380CC4-5D6E-409C-BE32-E72D297353CC}">
              <c16:uniqueId val="{00000005-0438-493E-AF48-528E58768B2C}"/>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Graphs'!$B$12:$B$23</c:f>
              <c:strCache>
                <c:ptCount val="12"/>
                <c:pt idx="0">
                  <c:v>J</c:v>
                </c:pt>
                <c:pt idx="1">
                  <c:v>F</c:v>
                </c:pt>
                <c:pt idx="2">
                  <c:v>M</c:v>
                </c:pt>
                <c:pt idx="3">
                  <c:v>A</c:v>
                </c:pt>
                <c:pt idx="4">
                  <c:v>M</c:v>
                </c:pt>
                <c:pt idx="5">
                  <c:v>J</c:v>
                </c:pt>
                <c:pt idx="6">
                  <c:v>J</c:v>
                </c:pt>
                <c:pt idx="7">
                  <c:v>A</c:v>
                </c:pt>
                <c:pt idx="8">
                  <c:v>S</c:v>
                </c:pt>
                <c:pt idx="9">
                  <c:v>O</c:v>
                </c:pt>
                <c:pt idx="10">
                  <c:v>N</c:v>
                </c:pt>
                <c:pt idx="11">
                  <c:v>D</c:v>
                </c:pt>
              </c:strCache>
            </c:strRef>
          </c:cat>
          <c:val>
            <c:numRef>
              <c:f>'IM Graphs'!$G$12:$G$23</c:f>
              <c:numCache>
                <c:formatCode>General</c:formatCode>
                <c:ptCount val="12"/>
                <c:pt idx="0">
                  <c:v>0</c:v>
                </c:pt>
                <c:pt idx="1">
                  <c:v>2</c:v>
                </c:pt>
                <c:pt idx="2">
                  <c:v>0</c:v>
                </c:pt>
                <c:pt idx="3">
                  <c:v>2</c:v>
                </c:pt>
                <c:pt idx="4">
                  <c:v>0</c:v>
                </c:pt>
                <c:pt idx="5">
                  <c:v>2</c:v>
                </c:pt>
                <c:pt idx="6">
                  <c:v>0</c:v>
                </c:pt>
                <c:pt idx="7">
                  <c:v>1</c:v>
                </c:pt>
                <c:pt idx="8">
                  <c:v>0</c:v>
                </c:pt>
                <c:pt idx="9">
                  <c:v>0</c:v>
                </c:pt>
                <c:pt idx="10">
                  <c:v>0</c:v>
                </c:pt>
                <c:pt idx="11">
                  <c:v>2</c:v>
                </c:pt>
              </c:numCache>
            </c:numRef>
          </c:val>
          <c:extLst>
            <c:ext xmlns:c16="http://schemas.microsoft.com/office/drawing/2014/chart" uri="{C3380CC4-5D6E-409C-BE32-E72D297353CC}">
              <c16:uniqueId val="{00000006-0438-493E-AF48-528E58768B2C}"/>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11/01/2021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a:latin typeface="Arial"/>
                <a:cs typeface="Arial"/>
              </a:rPr>
              <a:t>Xoserve Incident Summary: December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a:latin typeface="Arial"/>
                <a:cs typeface="Arial"/>
              </a:rPr>
              <a:t>1</a:t>
            </a:r>
            <a:r>
              <a:rPr lang="en-GB" sz="2400" baseline="30000">
                <a:latin typeface="Arial"/>
                <a:cs typeface="Arial"/>
              </a:rPr>
              <a:t>st</a:t>
            </a:r>
            <a:r>
              <a:rPr lang="en-GB" sz="2400">
                <a:latin typeface="Arial"/>
                <a:cs typeface="Arial"/>
              </a:rPr>
              <a:t> January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Xoserve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Xoserve’s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Xoserve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December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3473761408"/>
              </p:ext>
            </p:extLst>
          </p:nvPr>
        </p:nvGraphicFramePr>
        <p:xfrm>
          <a:off x="155575" y="782432"/>
          <a:ext cx="8751413" cy="3757333"/>
        </p:xfrm>
        <a:graphic>
          <a:graphicData uri="http://schemas.openxmlformats.org/drawingml/2006/table">
            <a:tbl>
              <a:tblPr firstRow="1" bandRow="1">
                <a:tableStyleId>{5C22544A-7EE6-4342-B048-85BDC9FD1C3A}</a:tableStyleId>
              </a:tblPr>
              <a:tblGrid>
                <a:gridCol w="620300">
                  <a:extLst>
                    <a:ext uri="{9D8B030D-6E8A-4147-A177-3AD203B41FA5}">
                      <a16:colId xmlns:a16="http://schemas.microsoft.com/office/drawing/2014/main" val="1820395623"/>
                    </a:ext>
                  </a:extLst>
                </a:gridCol>
                <a:gridCol w="1389915">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09220">
                  <a:extLst>
                    <a:ext uri="{9D8B030D-6E8A-4147-A177-3AD203B41FA5}">
                      <a16:colId xmlns:a16="http://schemas.microsoft.com/office/drawing/2014/main" val="1642094320"/>
                    </a:ext>
                  </a:extLst>
                </a:gridCol>
                <a:gridCol w="634253">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22993">
                <a:tc>
                  <a:txBody>
                    <a:bodyPr/>
                    <a:lstStyle/>
                    <a:p>
                      <a:pPr algn="ctr"/>
                      <a:r>
                        <a:rPr lang="en-US" sz="700">
                          <a:latin typeface="+mn-lt"/>
                        </a:rPr>
                        <a:t> Ref.</a:t>
                      </a:r>
                      <a:endParaRPr lang="en-GB" sz="700">
                        <a:latin typeface="+mn-lt"/>
                      </a:endParaRPr>
                    </a:p>
                  </a:txBody>
                  <a:tcPr anchor="ctr"/>
                </a:tc>
                <a:tc>
                  <a:txBody>
                    <a:bodyPr/>
                    <a:lstStyle/>
                    <a:p>
                      <a:pPr algn="ctr"/>
                      <a:r>
                        <a:rPr lang="en-US" sz="700">
                          <a:latin typeface="+mn-lt"/>
                        </a:rPr>
                        <a:t>What happened?</a:t>
                      </a:r>
                      <a:endParaRPr lang="en-GB" sz="700">
                        <a:latin typeface="+mn-lt"/>
                      </a:endParaRPr>
                    </a:p>
                  </a:txBody>
                  <a:tcPr anchor="ctr"/>
                </a:tc>
                <a:tc>
                  <a:txBody>
                    <a:bodyPr/>
                    <a:lstStyle/>
                    <a:p>
                      <a:pPr algn="ctr"/>
                      <a:r>
                        <a:rPr lang="en-US" sz="700">
                          <a:latin typeface="+mn-lt"/>
                        </a:rPr>
                        <a:t>Why did it happen?</a:t>
                      </a:r>
                      <a:endParaRPr lang="en-GB" sz="700">
                        <a:latin typeface="+mn-lt"/>
                      </a:endParaRPr>
                    </a:p>
                  </a:txBody>
                  <a:tcPr anchor="ctr"/>
                </a:tc>
                <a:tc>
                  <a:txBody>
                    <a:bodyPr/>
                    <a:lstStyle/>
                    <a:p>
                      <a:pPr algn="ctr"/>
                      <a:r>
                        <a:rPr lang="en-US" sz="700">
                          <a:latin typeface="+mn-lt"/>
                        </a:rPr>
                        <a:t>What do Xoserve understand our customers experienced?</a:t>
                      </a:r>
                      <a:endParaRPr lang="en-GB" sz="700">
                        <a:latin typeface="+mn-lt"/>
                      </a:endParaRPr>
                    </a:p>
                  </a:txBody>
                  <a:tcPr anchor="ctr"/>
                </a:tc>
                <a:tc>
                  <a:txBody>
                    <a:bodyPr/>
                    <a:lstStyle/>
                    <a:p>
                      <a:pPr algn="ctr"/>
                      <a:r>
                        <a:rPr lang="en-US" sz="700">
                          <a:latin typeface="+mn-lt"/>
                        </a:rPr>
                        <a:t>What did your Xoserve team do to resolve?</a:t>
                      </a:r>
                      <a:endParaRPr lang="en-GB" sz="700">
                        <a:latin typeface="+mn-lt"/>
                      </a:endParaRPr>
                    </a:p>
                  </a:txBody>
                  <a:tcPr anchor="ctr"/>
                </a:tc>
                <a:tc>
                  <a:txBody>
                    <a:bodyPr/>
                    <a:lstStyle/>
                    <a:p>
                      <a:pPr algn="ctr">
                        <a:spcAft>
                          <a:spcPts val="0"/>
                        </a:spcAft>
                      </a:pPr>
                      <a:r>
                        <a:rPr lang="en-GB" sz="700">
                          <a:effectLst/>
                          <a:latin typeface="+mn-lt"/>
                        </a:rPr>
                        <a:t>Incident Date</a:t>
                      </a:r>
                      <a:endParaRPr lang="en-GB" sz="70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a:effectLst/>
                          <a:latin typeface="+mn-lt"/>
                        </a:rPr>
                        <a:t>Resolved Date</a:t>
                      </a:r>
                      <a:endParaRPr lang="en-GB" sz="7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660472">
                <a:tc>
                  <a:txBody>
                    <a:bodyPr/>
                    <a:lstStyle/>
                    <a:p>
                      <a:pPr algn="l" rtl="0" fontAlgn="ctr"/>
                      <a:r>
                        <a:rPr lang="en-US" sz="700" b="0" i="0" u="none" strike="noStrike">
                          <a:solidFill>
                            <a:schemeClr val="bg1"/>
                          </a:solidFill>
                          <a:effectLst/>
                          <a:latin typeface="Arial" panose="020B0604020202020204" pitchFamily="34" charset="0"/>
                        </a:rPr>
                        <a:t>INC0033297</a:t>
                      </a:r>
                    </a:p>
                  </a:txBody>
                  <a:tcPr marL="46800" marR="46800" marT="46800" anchor="ctr">
                    <a:solidFill>
                      <a:srgbClr val="40D1F5"/>
                    </a:solidFill>
                  </a:tcPr>
                </a:tc>
                <a:tc>
                  <a:txBody>
                    <a:bodyPr/>
                    <a:lstStyle/>
                    <a:p>
                      <a:pPr marL="0" algn="l" defTabSz="914400" rtl="0" eaLnBrk="1" fontAlgn="ctr" latinLnBrk="0" hangingPunct="1"/>
                      <a:r>
                        <a:rPr lang="en-US" sz="700" b="0" i="0" u="none" strike="noStrike" kern="1200">
                          <a:solidFill>
                            <a:srgbClr val="000000"/>
                          </a:solidFill>
                          <a:effectLst/>
                          <a:latin typeface="Arial"/>
                          <a:ea typeface="+mn-ea"/>
                          <a:cs typeface="+mn-cs"/>
                        </a:rPr>
                        <a:t>Xoserve colleagues experienced Microsoft Office365 connectivity issue to SharePoint Online and OneDrive.</a:t>
                      </a:r>
                    </a:p>
                  </a:txBody>
                  <a:tcPr marL="46800" marR="46800" marT="46800" anchor="ctr"/>
                </a:tc>
                <a:tc>
                  <a:txBody>
                    <a:bodyPr/>
                    <a:lstStyle/>
                    <a:p>
                      <a:pPr marL="0" algn="l" defTabSz="914400" rtl="0" eaLnBrk="1" fontAlgn="ctr" latinLnBrk="0" hangingPunct="1"/>
                      <a:r>
                        <a:rPr lang="en-US" sz="700" b="0" i="0" u="none" strike="noStrike" kern="1200">
                          <a:solidFill>
                            <a:srgbClr val="000000"/>
                          </a:solidFill>
                          <a:effectLst/>
                          <a:latin typeface="Arial" panose="020B0604020202020204" pitchFamily="34" charset="0"/>
                          <a:ea typeface="+mn-ea"/>
                          <a:cs typeface="+mn-cs"/>
                        </a:rPr>
                        <a:t>There was an internal Microsoft fault impacting all UK and European Office365 customers</a:t>
                      </a:r>
                      <a:br>
                        <a:rPr lang="en-US" sz="700" b="0" i="0" u="none" strike="noStrike" kern="1200">
                          <a:solidFill>
                            <a:srgbClr val="000000"/>
                          </a:solidFill>
                          <a:effectLst/>
                          <a:latin typeface="Arial" panose="020B0604020202020204" pitchFamily="34" charset="0"/>
                          <a:ea typeface="+mn-ea"/>
                          <a:cs typeface="+mn-cs"/>
                        </a:rPr>
                      </a:br>
                      <a:endParaRPr lang="en-US" sz="700" b="0" i="0" u="none" strike="noStrike" kern="1200">
                        <a:solidFill>
                          <a:srgbClr val="000000"/>
                        </a:solidFill>
                        <a:effectLst/>
                        <a:latin typeface="Arial" panose="020B0604020202020204" pitchFamily="34" charset="0"/>
                        <a:ea typeface="+mn-ea"/>
                        <a:cs typeface="+mn-cs"/>
                      </a:endParaRPr>
                    </a:p>
                  </a:txBody>
                  <a:tcPr marL="46800" marR="46800" marT="46800" anchor="ctr"/>
                </a:tc>
                <a:tc>
                  <a:txBody>
                    <a:bodyPr/>
                    <a:lstStyle/>
                    <a:p>
                      <a:pPr marL="0" algn="l" defTabSz="914400" rtl="0" eaLnBrk="1" fontAlgn="ctr" latinLnBrk="0" hangingPunct="1"/>
                      <a:r>
                        <a:rPr lang="en-US" sz="700" b="0" i="0" u="none" strike="noStrike" kern="1200">
                          <a:solidFill>
                            <a:srgbClr val="000000"/>
                          </a:solidFill>
                          <a:effectLst/>
                          <a:latin typeface="Arial" panose="020B0604020202020204" pitchFamily="34" charset="0"/>
                          <a:ea typeface="+mn-ea"/>
                          <a:cs typeface="+mn-cs"/>
                        </a:rPr>
                        <a:t>No impact to external customers.</a:t>
                      </a:r>
                    </a:p>
                  </a:txBody>
                  <a:tcPr marL="46800" marR="46800" marT="46800" anchor="ctr"/>
                </a:tc>
                <a:tc>
                  <a:txBody>
                    <a:bodyPr/>
                    <a:lstStyle/>
                    <a:p>
                      <a:pPr marL="0" algn="l" defTabSz="914400" rtl="0" eaLnBrk="1" fontAlgn="ctr" latinLnBrk="0" hangingPunct="1"/>
                      <a:r>
                        <a:rPr lang="en-US" sz="700" b="0" i="0" u="none" strike="noStrike" kern="1200">
                          <a:solidFill>
                            <a:srgbClr val="000000"/>
                          </a:solidFill>
                          <a:effectLst/>
                          <a:latin typeface="Arial"/>
                          <a:ea typeface="+mn-ea"/>
                          <a:cs typeface="+mn-cs"/>
                        </a:rPr>
                        <a:t>Xoserve teams monitored service calls with/to our service providers and assisted as required. Microsoft isolated the issue (an analytics service issue) and restored service.</a:t>
                      </a:r>
                      <a:endParaRPr lang="en-US" sz="700" b="0" i="0" u="none" strike="noStrike" kern="1200">
                        <a:solidFill>
                          <a:srgbClr val="000000"/>
                        </a:solidFill>
                        <a:effectLst/>
                        <a:latin typeface="Arial" panose="020B0604020202020204" pitchFamily="34" charset="0"/>
                        <a:ea typeface="+mn-ea"/>
                        <a:cs typeface="+mn-cs"/>
                      </a:endParaRPr>
                    </a:p>
                  </a:txBody>
                  <a:tcPr marL="46800" marR="46800" marT="46800" anchor="ctr"/>
                </a:tc>
                <a:tc>
                  <a:txBody>
                    <a:bodyPr/>
                    <a:lstStyle/>
                    <a:p>
                      <a:pPr algn="ctr" fontAlgn="ctr"/>
                      <a:r>
                        <a:rPr lang="en-IN" sz="700" b="0" i="0" u="none" strike="noStrike">
                          <a:solidFill>
                            <a:srgbClr val="000000"/>
                          </a:solidFill>
                          <a:effectLst/>
                          <a:latin typeface="+mn-lt"/>
                        </a:rPr>
                        <a:t>11/12/2020 16:00:00</a:t>
                      </a:r>
                    </a:p>
                  </a:txBody>
                  <a:tcPr marL="4755" marR="4755" marT="4755" marB="0" anchor="ctr"/>
                </a:tc>
                <a:tc>
                  <a:txBody>
                    <a:bodyPr/>
                    <a:lstStyle/>
                    <a:p>
                      <a:pPr algn="ctr" fontAlgn="ctr"/>
                      <a:r>
                        <a:rPr lang="en-IN" sz="700" b="0" i="0" u="none" strike="noStrike">
                          <a:solidFill>
                            <a:srgbClr val="000000"/>
                          </a:solidFill>
                          <a:effectLst/>
                          <a:latin typeface="+mn-lt"/>
                        </a:rPr>
                        <a:t>11/12/2020</a:t>
                      </a:r>
                    </a:p>
                    <a:p>
                      <a:pPr algn="ctr" fontAlgn="ctr"/>
                      <a:r>
                        <a:rPr lang="en-IN" sz="700" b="0" i="0" u="none" strike="noStrike">
                          <a:solidFill>
                            <a:srgbClr val="000000"/>
                          </a:solidFill>
                          <a:effectLst/>
                          <a:latin typeface="+mn-lt"/>
                        </a:rPr>
                        <a:t>18:00:00</a:t>
                      </a:r>
                    </a:p>
                  </a:txBody>
                  <a:tcPr marL="4755" marR="4755" marT="4755" marB="0" anchor="ctr"/>
                </a:tc>
                <a:extLst>
                  <a:ext uri="{0D108BD9-81ED-4DB2-BD59-A6C34878D82A}">
                    <a16:rowId xmlns:a16="http://schemas.microsoft.com/office/drawing/2014/main" val="3229766741"/>
                  </a:ext>
                </a:extLst>
              </a:tr>
              <a:tr h="695308">
                <a:tc>
                  <a:txBody>
                    <a:bodyPr/>
                    <a:lstStyle/>
                    <a:p>
                      <a:pPr algn="l" rtl="0" fontAlgn="ctr"/>
                      <a:r>
                        <a:rPr lang="en-US" sz="700" b="0" i="0" u="none" strike="noStrike">
                          <a:solidFill>
                            <a:schemeClr val="bg1"/>
                          </a:solidFill>
                          <a:effectLst/>
                          <a:latin typeface="Arial" panose="020B0604020202020204" pitchFamily="34" charset="0"/>
                        </a:rPr>
                        <a:t>INC0034082</a:t>
                      </a:r>
                    </a:p>
                  </a:txBody>
                  <a:tcPr marL="46800" marR="46800" marT="46800" anchor="ctr">
                    <a:solidFill>
                      <a:srgbClr val="40D1F5"/>
                    </a:solidFill>
                  </a:tcPr>
                </a:tc>
                <a:tc>
                  <a:txBody>
                    <a:bodyPr/>
                    <a:lstStyle/>
                    <a:p>
                      <a:pPr algn="l" rtl="0" fontAlgn="ctr"/>
                      <a:r>
                        <a:rPr lang="en-US" sz="700" b="0" i="0" u="none" strike="noStrike">
                          <a:solidFill>
                            <a:srgbClr val="000000"/>
                          </a:solidFill>
                          <a:effectLst/>
                          <a:latin typeface="Arial" panose="020B0604020202020204" pitchFamily="34" charset="0"/>
                        </a:rPr>
                        <a:t>The GNCC reported that one short term auction for the day ahead was published twice</a:t>
                      </a:r>
                    </a:p>
                  </a:txBody>
                  <a:tcPr marL="46800" marR="46800" marT="46800" anchor="ctr"/>
                </a:tc>
                <a:tc>
                  <a:txBody>
                    <a:bodyPr/>
                    <a:lstStyle/>
                    <a:p>
                      <a:pPr algn="l" rtl="0" fontAlgn="ctr"/>
                      <a:r>
                        <a:rPr lang="en-US" sz="700" b="0" i="0" u="none" strike="noStrike">
                          <a:solidFill>
                            <a:srgbClr val="000000"/>
                          </a:solidFill>
                          <a:effectLst/>
                          <a:latin typeface="Arial"/>
                        </a:rPr>
                        <a:t>Due to a misconfiguration of Anti Virus (AV) software post a planned system upgrade, a degradation of performance caused a delay in system response leading to Gemini processing an auction twice.</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marL="0" marR="0" lvl="0" indent="0" algn="l" rtl="0" eaLnBrk="1" fontAlgn="ctr" latinLnBrk="0" hangingPunct="1">
                        <a:lnSpc>
                          <a:spcPct val="100000"/>
                        </a:lnSpc>
                        <a:spcBef>
                          <a:spcPts val="0"/>
                        </a:spcBef>
                        <a:spcAft>
                          <a:spcPts val="0"/>
                        </a:spcAft>
                        <a:buClrTx/>
                        <a:buSzTx/>
                        <a:buFontTx/>
                        <a:buNone/>
                      </a:pPr>
                      <a:r>
                        <a:rPr lang="en-US" sz="700" b="0" i="0" u="none" strike="noStrike" baseline="0">
                          <a:solidFill>
                            <a:srgbClr val="000000"/>
                          </a:solidFill>
                          <a:effectLst/>
                          <a:latin typeface="Arial"/>
                        </a:rPr>
                        <a:t>No shipper impact as the fault was rectified before any bids were received for that gas day. National Grid (GNCC) were impacted due to workarounds.</a:t>
                      </a:r>
                      <a:endParaRPr lang="en-US" sz="700" b="0" i="0" u="none" strike="noStrike" err="1">
                        <a:solidFill>
                          <a:srgbClr val="000000"/>
                        </a:solidFill>
                        <a:effectLst/>
                        <a:latin typeface="Arial"/>
                      </a:endParaRPr>
                    </a:p>
                  </a:txBody>
                  <a:tcPr marL="46800" marR="46800" marT="46800" anchor="ctr"/>
                </a:tc>
                <a:tc>
                  <a:txBody>
                    <a:bodyPr/>
                    <a:lstStyle/>
                    <a:p>
                      <a:pPr algn="l" rtl="0" fontAlgn="ctr"/>
                      <a:r>
                        <a:rPr lang="en-US" sz="700" b="0" i="0" u="none" strike="noStrike">
                          <a:solidFill>
                            <a:srgbClr val="000000"/>
                          </a:solidFill>
                          <a:effectLst/>
                          <a:latin typeface="Arial"/>
                        </a:rPr>
                        <a:t>Xoserve support teams isolated the issue by disabling the AV software agent. The teams then worked with the GNCC to implement workarounds and data corrections. The system remained protected as scheduled AV scans  were still active. A permanent fix has been now been implemented.</a:t>
                      </a:r>
                      <a:endParaRPr lang="en-US" sz="700" b="0" i="0" u="none" strike="noStrike">
                        <a:solidFill>
                          <a:srgbClr val="000000"/>
                        </a:solidFill>
                        <a:effectLst/>
                        <a:highlight>
                          <a:srgbClr val="FFFF00"/>
                        </a:highlight>
                        <a:latin typeface="Arial" panose="020B0604020202020204" pitchFamily="34" charset="0"/>
                      </a:endParaRPr>
                    </a:p>
                  </a:txBody>
                  <a:tcPr marL="46800" marR="46800" marT="46800" anchor="ctr"/>
                </a:tc>
                <a:tc>
                  <a:txBody>
                    <a:bodyPr/>
                    <a:lstStyle/>
                    <a:p>
                      <a:pPr algn="ctr" fontAlgn="ctr"/>
                      <a:r>
                        <a:rPr lang="en-IN" sz="700" b="0" i="0" u="none" strike="noStrike" baseline="0">
                          <a:solidFill>
                            <a:srgbClr val="000000"/>
                          </a:solidFill>
                          <a:effectLst/>
                          <a:latin typeface="+mn-lt"/>
                        </a:rPr>
                        <a:t>14/12/2020 19:34:00</a:t>
                      </a:r>
                    </a:p>
                  </a:txBody>
                  <a:tcPr marL="4755" marR="4755" marT="4755" marB="0" anchor="ctr"/>
                </a:tc>
                <a:tc>
                  <a:txBody>
                    <a:bodyPr/>
                    <a:lstStyle/>
                    <a:p>
                      <a:pPr algn="ctr" fontAlgn="ctr"/>
                      <a:r>
                        <a:rPr lang="en-IN" sz="700" b="0" i="0" u="none" strike="noStrike">
                          <a:solidFill>
                            <a:srgbClr val="000000"/>
                          </a:solidFill>
                          <a:effectLst/>
                          <a:latin typeface="+mn-lt"/>
                        </a:rPr>
                        <a:t>13/12/2020</a:t>
                      </a:r>
                    </a:p>
                    <a:p>
                      <a:pPr algn="ctr" fontAlgn="ctr"/>
                      <a:r>
                        <a:rPr lang="en-IN" sz="700" b="0" i="0" u="none" strike="noStrike">
                          <a:solidFill>
                            <a:srgbClr val="000000"/>
                          </a:solidFill>
                          <a:effectLst/>
                          <a:latin typeface="+mn-lt"/>
                        </a:rPr>
                        <a:t>21:15:00</a:t>
                      </a:r>
                    </a:p>
                  </a:txBody>
                  <a:tcPr marL="4755" marR="4755" marT="4755" marB="0" anchor="ctr"/>
                </a:tc>
                <a:extLst>
                  <a:ext uri="{0D108BD9-81ED-4DB2-BD59-A6C34878D82A}">
                    <a16:rowId xmlns:a16="http://schemas.microsoft.com/office/drawing/2014/main" val="10002"/>
                  </a:ext>
                </a:extLst>
              </a:tr>
              <a:tr h="695308">
                <a:tc>
                  <a:txBody>
                    <a:bodyPr/>
                    <a:lstStyle/>
                    <a:p>
                      <a:pPr algn="ctr" fontAlgn="ctr"/>
                      <a:r>
                        <a:rPr lang="en-US" sz="700" b="0" i="0" u="none" strike="noStrike" kern="1200">
                          <a:solidFill>
                            <a:schemeClr val="bg1"/>
                          </a:solidFill>
                          <a:effectLst/>
                          <a:latin typeface="Arial" panose="020B0604020202020204" pitchFamily="34" charset="0"/>
                          <a:ea typeface="+mn-ea"/>
                          <a:cs typeface="+mn-cs"/>
                        </a:rPr>
                        <a:t>INC0037343</a:t>
                      </a:r>
                    </a:p>
                  </a:txBody>
                  <a:tcPr marL="46800" marR="46800" marT="46800" anchor="ctr">
                    <a:solidFill>
                      <a:srgbClr val="9CCB3B"/>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a:solidFill>
                            <a:srgbClr val="000000"/>
                          </a:solidFill>
                          <a:effectLst/>
                          <a:latin typeface="Arial"/>
                          <a:cs typeface="Arial"/>
                        </a:rPr>
                        <a:t>A proactive alarm notified Xoserve teams that Gemini Demand Attribution publication (for 00:00 hour bar) had not completed.</a:t>
                      </a:r>
                      <a:endParaRPr lang="en-US" sz="700" b="0" i="0" u="none" strike="noStrike">
                        <a:solidFill>
                          <a:srgbClr val="000000"/>
                        </a:solidFill>
                        <a:effectLst/>
                        <a:highlight>
                          <a:srgbClr val="FFFF00"/>
                        </a:highlight>
                        <a:latin typeface="Arial" panose="020B0604020202020204" pitchFamily="34" charset="0"/>
                        <a:cs typeface="Arial" panose="020B0604020202020204" pitchFamily="34" charset="0"/>
                      </a:endParaRPr>
                    </a:p>
                    <a:p>
                      <a:pPr algn="l" rtl="0" fontAlgn="ct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a:solidFill>
                            <a:srgbClr val="000000"/>
                          </a:solidFill>
                          <a:effectLst/>
                          <a:latin typeface="Arial"/>
                        </a:rPr>
                        <a:t>Due to a National Grid (NG) system issue, the demand attribution files were not received by Gemini.</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a:solidFill>
                            <a:srgbClr val="000000"/>
                          </a:solidFill>
                          <a:effectLst/>
                          <a:latin typeface="Arial"/>
                        </a:rPr>
                        <a:t>All shippers were unable to see the latest nomination values details in the Gemini system. This impacted their ability to view the latest Capacity values within the National Transmission System.</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a:solidFill>
                            <a:srgbClr val="000000"/>
                          </a:solidFill>
                          <a:effectLst/>
                          <a:latin typeface="Arial" panose="020B0604020202020204" pitchFamily="34" charset="0"/>
                        </a:rPr>
                        <a:t>Xoserve teams </a:t>
                      </a:r>
                      <a:r>
                        <a:rPr lang="en-US" sz="700" b="0" i="0" u="none" strike="noStrike" baseline="0">
                          <a:solidFill>
                            <a:srgbClr val="000000"/>
                          </a:solidFill>
                          <a:effectLst/>
                          <a:latin typeface="Arial" panose="020B0604020202020204" pitchFamily="34" charset="0"/>
                        </a:rPr>
                        <a:t>contacted the GNCC to inform of the issue and requested contingency invocation.</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700" b="0" i="0" u="none" strike="noStrike" baseline="0">
                          <a:solidFill>
                            <a:srgbClr val="000000"/>
                          </a:solidFill>
                          <a:effectLst/>
                          <a:latin typeface="Arial"/>
                        </a:rPr>
                        <a:t>A major incident was logged with the NG service desk, our teams worked with NG incident management teams to receive the file. </a:t>
                      </a:r>
                      <a:r>
                        <a:rPr lang="en-US" sz="700" b="0" i="0" u="none" strike="noStrike">
                          <a:solidFill>
                            <a:srgbClr val="000000"/>
                          </a:solidFill>
                          <a:effectLst/>
                          <a:latin typeface="Arial"/>
                        </a:rPr>
                        <a:t>Demand was published successful for the 05:00 hour bar. Root cause analysis been requested from NG.</a:t>
                      </a:r>
                      <a:endParaRPr lang="en-US" sz="700" b="0" i="0" u="none" strike="noStrike">
                        <a:solidFill>
                          <a:srgbClr val="000000"/>
                        </a:solidFill>
                        <a:effectLst/>
                        <a:highlight>
                          <a:srgbClr val="FFFF00"/>
                        </a:highlight>
                        <a:latin typeface="Arial" panose="020B0604020202020204" pitchFamily="34" charset="0"/>
                      </a:endParaRPr>
                    </a:p>
                  </a:txBody>
                  <a:tcPr marL="46800" marR="46800" marT="46800" anchor="ctr"/>
                </a:tc>
                <a:tc>
                  <a:txBody>
                    <a:bodyPr/>
                    <a:lstStyle/>
                    <a:p>
                      <a:pPr algn="ctr" fontAlgn="ctr"/>
                      <a:r>
                        <a:rPr lang="en-IN" sz="700" b="0" i="0" u="none" strike="noStrike" baseline="0">
                          <a:solidFill>
                            <a:srgbClr val="000000"/>
                          </a:solidFill>
                          <a:effectLst/>
                          <a:latin typeface="+mn-lt"/>
                        </a:rPr>
                        <a:t>24/12/2020 00:37:00</a:t>
                      </a:r>
                    </a:p>
                  </a:txBody>
                  <a:tcPr marL="4755" marR="4755" marT="4755" marB="0" anchor="ctr"/>
                </a:tc>
                <a:tc>
                  <a:txBody>
                    <a:bodyPr/>
                    <a:lstStyle/>
                    <a:p>
                      <a:pPr algn="ctr" fontAlgn="ctr"/>
                      <a:r>
                        <a:rPr lang="en-IN" sz="700" b="0" i="0" u="none" strike="noStrike">
                          <a:solidFill>
                            <a:srgbClr val="000000"/>
                          </a:solidFill>
                          <a:effectLst/>
                          <a:latin typeface="+mn-lt"/>
                        </a:rPr>
                        <a:t>24/12/2020</a:t>
                      </a:r>
                    </a:p>
                    <a:p>
                      <a:pPr algn="ctr" fontAlgn="ctr"/>
                      <a:r>
                        <a:rPr lang="en-IN" sz="700" b="0" i="0" u="none" strike="noStrike">
                          <a:solidFill>
                            <a:srgbClr val="000000"/>
                          </a:solidFill>
                          <a:effectLst/>
                          <a:latin typeface="+mn-lt"/>
                        </a:rPr>
                        <a:t>04:02:00</a:t>
                      </a:r>
                    </a:p>
                  </a:txBody>
                  <a:tcPr marL="4755" marR="4755" marT="4755" marB="0" anchor="ctr"/>
                </a:tc>
                <a:extLst>
                  <a:ext uri="{0D108BD9-81ED-4DB2-BD59-A6C34878D82A}">
                    <a16:rowId xmlns:a16="http://schemas.microsoft.com/office/drawing/2014/main" val="3208529711"/>
                  </a:ext>
                </a:extLst>
              </a:tr>
              <a:tr h="695308">
                <a:tc>
                  <a:txBody>
                    <a:bodyPr/>
                    <a:lstStyle/>
                    <a:p>
                      <a:pPr algn="l" rtl="0" fontAlgn="ctr"/>
                      <a:r>
                        <a:rPr lang="en-US" sz="700" b="0" i="0" u="none" strike="noStrike" kern="1200">
                          <a:solidFill>
                            <a:schemeClr val="bg1"/>
                          </a:solidFill>
                          <a:effectLst/>
                          <a:latin typeface="Arial" panose="020B0604020202020204" pitchFamily="34" charset="0"/>
                          <a:ea typeface="+mn-ea"/>
                          <a:cs typeface="+mn-cs"/>
                        </a:rPr>
                        <a:t>INC0039265</a:t>
                      </a:r>
                    </a:p>
                  </a:txBody>
                  <a:tcPr marL="46800" marR="46800" marT="46800" anchor="ctr">
                    <a:solidFill>
                      <a:srgbClr val="D75733"/>
                    </a:solidFill>
                  </a:tcPr>
                </a:tc>
                <a:tc>
                  <a:txBody>
                    <a:bodyPr/>
                    <a:lstStyle/>
                    <a:p>
                      <a:pPr algn="l" rtl="0" fontAlgn="ctr"/>
                      <a:r>
                        <a:rPr lang="en-US" sz="700" b="0" i="0" u="none" strike="noStrike">
                          <a:solidFill>
                            <a:srgbClr val="000000"/>
                          </a:solidFill>
                          <a:effectLst/>
                          <a:latin typeface="Arial"/>
                        </a:rPr>
                        <a:t>A TSO reported that Gemini EU Nominations were not being confirmed for shippers.</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a:solidFill>
                            <a:srgbClr val="000000"/>
                          </a:solidFill>
                          <a:effectLst/>
                          <a:latin typeface="Arial"/>
                        </a:rPr>
                        <a:t>A B2B service had become unresponsive which prevented DELORD files from being transmitted to the TSO.</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a:solidFill>
                            <a:srgbClr val="000000"/>
                          </a:solidFill>
                          <a:effectLst/>
                          <a:latin typeface="Arial"/>
                        </a:rPr>
                        <a:t>Shippers did not receive confirmations of EU nominations placed with IUK and BBL leading to EU Nominations not being  processed</a:t>
                      </a:r>
                      <a:r>
                        <a:rPr lang="en-US" sz="700" b="0" i="0" u="none" strike="noStrike" baseline="0">
                          <a:solidFill>
                            <a:srgbClr val="000000"/>
                          </a:solidFill>
                          <a:effectLst/>
                          <a:latin typeface="Arial"/>
                        </a:rPr>
                        <a:t> for 31</a:t>
                      </a:r>
                      <a:r>
                        <a:rPr lang="en-US" sz="700" b="0" i="0" u="none" strike="noStrike" baseline="30000">
                          <a:solidFill>
                            <a:srgbClr val="000000"/>
                          </a:solidFill>
                          <a:effectLst/>
                          <a:latin typeface="Arial"/>
                        </a:rPr>
                        <a:t>st</a:t>
                      </a:r>
                      <a:r>
                        <a:rPr lang="en-US" sz="700" b="0" i="0" u="none" strike="noStrike" baseline="0">
                          <a:solidFill>
                            <a:srgbClr val="000000"/>
                          </a:solidFill>
                          <a:effectLst/>
                          <a:latin typeface="Arial"/>
                        </a:rPr>
                        <a:t> December Gas Day.</a:t>
                      </a:r>
                      <a:endParaRPr lang="en-US" sz="700" b="0" i="0" u="none" strike="noStrike">
                        <a:solidFill>
                          <a:srgbClr val="000000"/>
                        </a:solidFill>
                        <a:effectLst/>
                        <a:latin typeface="Arial" panose="020B0604020202020204" pitchFamily="34" charset="0"/>
                      </a:endParaRPr>
                    </a:p>
                  </a:txBody>
                  <a:tcPr marL="46800" marR="46800" marT="46800" anchor="ctr"/>
                </a:tc>
                <a:tc>
                  <a:txBody>
                    <a:bodyPr/>
                    <a:lstStyle/>
                    <a:p>
                      <a:pPr algn="l" rtl="0" fontAlgn="ctr"/>
                      <a:r>
                        <a:rPr lang="en-US" sz="700" b="0" i="0" u="none" strike="noStrike">
                          <a:solidFill>
                            <a:srgbClr val="000000"/>
                          </a:solidFill>
                          <a:effectLst/>
                          <a:latin typeface="Arial"/>
                        </a:rPr>
                        <a:t>Xoserve support teams restarted the B2B application service to release the file and confirmed that EU nominations had completed for all TSO’s &amp; shippers from all TSO’s for the 08:00 hour bar. RCA is in progress.</a:t>
                      </a:r>
                      <a:endParaRPr lang="en-US" sz="700" b="0" i="0" u="none" strike="noStrike">
                        <a:solidFill>
                          <a:srgbClr val="000000"/>
                        </a:solidFill>
                        <a:effectLst/>
                        <a:highlight>
                          <a:srgbClr val="FFFF00"/>
                        </a:highlight>
                        <a:latin typeface="Arial"/>
                      </a:endParaRPr>
                    </a:p>
                  </a:txBody>
                  <a:tcPr marL="46800" marR="46800" marT="46800" anchor="ctr"/>
                </a:tc>
                <a:tc>
                  <a:txBody>
                    <a:bodyPr/>
                    <a:lstStyle/>
                    <a:p>
                      <a:pPr algn="ctr" fontAlgn="ctr"/>
                      <a:r>
                        <a:rPr lang="en-IN" sz="700" b="0" i="0" u="none" strike="noStrike" baseline="0">
                          <a:solidFill>
                            <a:srgbClr val="000000"/>
                          </a:solidFill>
                          <a:effectLst/>
                          <a:latin typeface="+mn-lt"/>
                        </a:rPr>
                        <a:t>31/12/2020</a:t>
                      </a:r>
                    </a:p>
                    <a:p>
                      <a:pPr algn="ctr" fontAlgn="ctr"/>
                      <a:r>
                        <a:rPr lang="en-IN" sz="700" b="0" i="0" u="none" strike="noStrike" baseline="0">
                          <a:solidFill>
                            <a:srgbClr val="000000"/>
                          </a:solidFill>
                          <a:effectLst/>
                          <a:latin typeface="+mn-lt"/>
                        </a:rPr>
                        <a:t>04:30</a:t>
                      </a:r>
                    </a:p>
                  </a:txBody>
                  <a:tcPr marL="4755" marR="4755" marT="4755" marB="0" anchor="ctr"/>
                </a:tc>
                <a:tc>
                  <a:txBody>
                    <a:bodyPr/>
                    <a:lstStyle/>
                    <a:p>
                      <a:pPr algn="ctr" fontAlgn="ctr"/>
                      <a:r>
                        <a:rPr lang="en-IN" sz="700" b="0" i="0" u="none" strike="noStrike">
                          <a:solidFill>
                            <a:srgbClr val="000000"/>
                          </a:solidFill>
                          <a:effectLst/>
                          <a:latin typeface="+mn-lt"/>
                        </a:rPr>
                        <a:t>31/12/2020</a:t>
                      </a:r>
                    </a:p>
                    <a:p>
                      <a:pPr algn="ctr" fontAlgn="ctr"/>
                      <a:r>
                        <a:rPr lang="en-IN" sz="700" b="0" i="0" u="none" strike="noStrike">
                          <a:solidFill>
                            <a:srgbClr val="000000"/>
                          </a:solidFill>
                          <a:effectLst/>
                          <a:latin typeface="+mn-lt"/>
                        </a:rPr>
                        <a:t>08:06</a:t>
                      </a:r>
                    </a:p>
                  </a:txBody>
                  <a:tcPr marL="4755" marR="4755" marT="4755" marB="0" anchor="ctr"/>
                </a:tc>
                <a:extLst>
                  <a:ext uri="{0D108BD9-81ED-4DB2-BD59-A6C34878D82A}">
                    <a16:rowId xmlns:a16="http://schemas.microsoft.com/office/drawing/2014/main" val="781020991"/>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87003" y="2477672"/>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Xoserve colleagues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294005371"/>
              </p:ext>
            </p:extLst>
          </p:nvPr>
        </p:nvGraphicFramePr>
        <p:xfrm>
          <a:off x="6741092"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a:p>
                  </a:txBody>
                  <a:tcPr>
                    <a:noFill/>
                  </a:tcPr>
                </a:tc>
                <a:tc>
                  <a:txBody>
                    <a:bodyPr/>
                    <a:lstStyle/>
                    <a:p>
                      <a:pPr algn="ctr"/>
                      <a:r>
                        <a:rPr lang="en-GB" sz="750" b="0">
                          <a:solidFill>
                            <a:schemeClr val="bg1">
                              <a:lumMod val="50000"/>
                            </a:schemeClr>
                          </a:solidFill>
                        </a:rPr>
                        <a:t>Xoserve </a:t>
                      </a:r>
                      <a:endParaRPr lang="en-US"/>
                    </a:p>
                    <a:p>
                      <a:pPr lvl="0" algn="ctr">
                        <a:buNone/>
                      </a:pPr>
                      <a:r>
                        <a:rPr lang="en-GB" sz="750" b="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a:solidFill>
                            <a:schemeClr val="bg1">
                              <a:lumMod val="50000"/>
                            </a:schemeClr>
                          </a:solidFill>
                        </a:rPr>
                        <a:t>Customer </a:t>
                      </a:r>
                      <a:endParaRPr lang="en-US"/>
                    </a:p>
                    <a:p>
                      <a:pPr marL="0" marR="0" lvl="0" indent="0" algn="ctr">
                        <a:lnSpc>
                          <a:spcPct val="100000"/>
                        </a:lnSpc>
                        <a:spcBef>
                          <a:spcPts val="0"/>
                        </a:spcBef>
                        <a:spcAft>
                          <a:spcPts val="0"/>
                        </a:spcAft>
                        <a:buFontTx/>
                        <a:buNone/>
                      </a:pPr>
                      <a:r>
                        <a:rPr lang="en-GB" sz="750" b="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a:solidFill>
                            <a:schemeClr val="bg1">
                              <a:lumMod val="50000"/>
                            </a:schemeClr>
                          </a:solidFill>
                        </a:rPr>
                        <a:t>Xoserve </a:t>
                      </a:r>
                      <a:endParaRPr lang="en-US"/>
                    </a:p>
                    <a:p>
                      <a:pPr lvl="0" algn="ctr">
                        <a:buNone/>
                      </a:pPr>
                      <a:r>
                        <a:rPr lang="en-GB" sz="75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a:solidFill>
                            <a:schemeClr val="bg1"/>
                          </a:solidFill>
                        </a:rPr>
                        <a:t>Xoserve Identified the incident and the incident could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Customer Identified the incident and the incident could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a:solidFill>
                            <a:schemeClr val="bg1">
                              <a:lumMod val="50000"/>
                            </a:schemeClr>
                          </a:solidFill>
                          <a:latin typeface="+mn-lt"/>
                          <a:ea typeface="+mn-ea"/>
                          <a:cs typeface="+mn-cs"/>
                        </a:rPr>
                        <a:t>Xoserve</a:t>
                      </a:r>
                      <a:endParaRPr lang="en-US"/>
                    </a:p>
                    <a:p>
                      <a:pPr marL="0" marR="0" lvl="0" indent="0" algn="ctr">
                        <a:lnSpc>
                          <a:spcPct val="100000"/>
                        </a:lnSpc>
                        <a:spcBef>
                          <a:spcPts val="0"/>
                        </a:spcBef>
                        <a:spcAft>
                          <a:spcPts val="0"/>
                        </a:spcAft>
                        <a:buFontTx/>
                        <a:buNone/>
                      </a:pPr>
                      <a:r>
                        <a:rPr lang="en-GB" sz="750" kern="120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Xoserve Identified the incident but the incident could not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a:solidFill>
                            <a:schemeClr val="bg1"/>
                          </a:solidFill>
                        </a:rPr>
                        <a:t>Customer Identified the incident but the incident could not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631518538"/>
              </p:ext>
            </p:extLst>
          </p:nvPr>
        </p:nvGraphicFramePr>
        <p:xfrm>
          <a:off x="-95851" y="504226"/>
          <a:ext cx="9119832" cy="4639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Xoserve Identified the incident and the incident could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Xoserve Identified the incident but the incident could not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4014616970"/>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22</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a:solidFill>
                            <a:srgbClr val="FFFFFF"/>
                          </a:solidFill>
                          <a:effectLst/>
                          <a:latin typeface="Arial" panose="020B0604020202020204" pitchFamily="34" charset="0"/>
                        </a:rPr>
                        <a:t>7</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12</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a:solidFill>
                            <a:srgbClr val="FFFFFF"/>
                          </a:solidFill>
                          <a:effectLst/>
                          <a:latin typeface="Arial" panose="020B0604020202020204" pitchFamily="34" charset="0"/>
                        </a:rPr>
                        <a:t>4</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91010960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December 2020</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0</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a:solidFill>
                            <a:srgbClr val="FFFFFF"/>
                          </a:solidFill>
                          <a:effectLst/>
                          <a:latin typeface="Arial" panose="020B0604020202020204" pitchFamily="34" charset="0"/>
                        </a:rPr>
                        <a:t>0</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9049CDB9-C617-4AD0-9093-5BCA35FBB08D}">
  <ds:schemaRefs>
    <ds:schemaRef ds:uri="06f4956c-4c52-4651-8c4e-2a64183ace1b"/>
    <ds:schemaRef ds:uri="103fba77-31dd-4780-83f9-c54f26c3a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11B2E31-4703-4F4D-BB47-74A8364BAC36}">
  <ds:schemaRefs>
    <ds:schemaRef ds:uri="103fba77-31dd-4780-83f9-c54f26c3a260"/>
    <ds:schemaRef ds:uri="3A1D7ACE-BB60-4109-861A-64E75E85F0C5"/>
    <ds:schemaRef ds:uri="3a1d7ace-bb60-4109-861a-64e75e85f0c5"/>
    <ds:schemaRef ds:uri="f02071b1-030b-46cb-a07f-b5f623ddde8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2</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Xoserve Incident Summary: December 2020</vt:lpstr>
      <vt:lpstr>What is this presentation covering?</vt:lpstr>
      <vt:lpstr>High-level summary of P1/2 incidents: December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revision>1</cp:revision>
  <cp:lastPrinted>2020-02-07T08:17:24Z</cp:lastPrinted>
  <dcterms:created xsi:type="dcterms:W3CDTF">2018-09-02T17:12:15Z</dcterms:created>
  <dcterms:modified xsi:type="dcterms:W3CDTF">2021-01-11T09:24:32Z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