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669" r:id="rId5"/>
    <p:sldId id="723" r:id="rId6"/>
    <p:sldId id="525" r:id="rId7"/>
    <p:sldId id="526" r:id="rId8"/>
    <p:sldId id="724" r:id="rId9"/>
    <p:sldId id="527" r:id="rId10"/>
    <p:sldId id="528" r:id="rId11"/>
    <p:sldId id="529" r:id="rId12"/>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109E2-7959-4B04-88D5-9AEB9D195734}" v="136" dt="2021-01-10T10:39:45.3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Sheet1!$A$2</c:f>
              <c:strCache>
                <c:ptCount val="1"/>
                <c:pt idx="0">
                  <c:v>Total MPRNS Billed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Sheet1!$H$1:$O$1</c:f>
              <c:numCache>
                <c:formatCode>mmm\-yy</c:formatCode>
                <c:ptCount val="8"/>
                <c:pt idx="0">
                  <c:v>43952</c:v>
                </c:pt>
                <c:pt idx="1">
                  <c:v>43983</c:v>
                </c:pt>
                <c:pt idx="2">
                  <c:v>44013</c:v>
                </c:pt>
                <c:pt idx="3">
                  <c:v>44044</c:v>
                </c:pt>
                <c:pt idx="4">
                  <c:v>44075</c:v>
                </c:pt>
                <c:pt idx="5">
                  <c:v>44105</c:v>
                </c:pt>
                <c:pt idx="6">
                  <c:v>44136</c:v>
                </c:pt>
                <c:pt idx="7">
                  <c:v>44166</c:v>
                </c:pt>
              </c:numCache>
            </c:numRef>
          </c:cat>
          <c:val>
            <c:numRef>
              <c:f>Sheet1!$H$2:$O$2</c:f>
              <c:numCache>
                <c:formatCode>#,##0</c:formatCode>
                <c:ptCount val="8"/>
                <c:pt idx="0">
                  <c:v>11210849</c:v>
                </c:pt>
                <c:pt idx="1">
                  <c:v>10308100</c:v>
                </c:pt>
                <c:pt idx="2">
                  <c:v>10227416</c:v>
                </c:pt>
                <c:pt idx="3">
                  <c:v>9897048</c:v>
                </c:pt>
                <c:pt idx="4">
                  <c:v>10584643</c:v>
                </c:pt>
                <c:pt idx="5">
                  <c:v>10334318</c:v>
                </c:pt>
                <c:pt idx="6">
                  <c:v>10800486</c:v>
                </c:pt>
                <c:pt idx="7">
                  <c:v>10995039</c:v>
                </c:pt>
              </c:numCache>
            </c:numRef>
          </c:val>
          <c:extLst>
            <c:ext xmlns:c16="http://schemas.microsoft.com/office/drawing/2014/chart" uri="{C3380CC4-5D6E-409C-BE32-E72D297353CC}">
              <c16:uniqueId val="{00000000-A3F5-42BB-9024-CDD8439C2D86}"/>
            </c:ext>
          </c:extLst>
        </c:ser>
        <c:ser>
          <c:idx val="1"/>
          <c:order val="1"/>
          <c:tx>
            <c:strRef>
              <c:f>Sheet1!$A$3</c:f>
              <c:strCache>
                <c:ptCount val="1"/>
                <c:pt idx="0">
                  <c:v>MPRNS with Exception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dLbls>
            <c:dLbl>
              <c:idx val="0"/>
              <c:layout>
                <c:manualLayout>
                  <c:x val="2.5894900287842387E-2"/>
                  <c:y val="-0.1064814814814815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F5-42BB-9024-CDD8439C2D86}"/>
                </c:ext>
              </c:extLst>
            </c:dLbl>
            <c:dLbl>
              <c:idx val="1"/>
              <c:layout>
                <c:manualLayout>
                  <c:x val="1.8278753144359332E-2"/>
                  <c:y val="-0.1157407407407408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F5-42BB-9024-CDD8439C2D86}"/>
                </c:ext>
              </c:extLst>
            </c:dLbl>
            <c:dLbl>
              <c:idx val="2"/>
              <c:layout>
                <c:manualLayout>
                  <c:x val="1.9801982573055942E-2"/>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F5-42BB-9024-CDD8439C2D86}"/>
                </c:ext>
              </c:extLst>
            </c:dLbl>
            <c:dLbl>
              <c:idx val="3"/>
              <c:layout>
                <c:manualLayout>
                  <c:x val="2.2848441430449163E-2"/>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3F5-42BB-9024-CDD8439C2D86}"/>
                </c:ext>
              </c:extLst>
            </c:dLbl>
            <c:dLbl>
              <c:idx val="4"/>
              <c:layout>
                <c:manualLayout>
                  <c:x val="1.5232294286966109E-2"/>
                  <c:y val="-0.101851851851851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F5-42BB-9024-CDD8439C2D86}"/>
                </c:ext>
              </c:extLst>
            </c:dLbl>
            <c:dLbl>
              <c:idx val="5"/>
              <c:layout>
                <c:manualLayout>
                  <c:x val="1.675552371566261E-2"/>
                  <c:y val="-4.6296296296296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3F5-42BB-9024-CDD8439C2D86}"/>
                </c:ext>
              </c:extLst>
            </c:dLbl>
            <c:dLbl>
              <c:idx val="6"/>
              <c:layout>
                <c:manualLayout>
                  <c:x val="1.8278753144359221E-2"/>
                  <c:y val="-6.01851851851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F5-42BB-9024-CDD8439C2D86}"/>
                </c:ext>
              </c:extLst>
            </c:dLbl>
            <c:dLbl>
              <c:idx val="7"/>
              <c:layout>
                <c:manualLayout>
                  <c:x val="2.2848441430449278E-2"/>
                  <c:y val="-7.407407407407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F5-42BB-9024-CDD8439C2D8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Sheet1!$H$1:$O$1</c:f>
              <c:numCache>
                <c:formatCode>mmm\-yy</c:formatCode>
                <c:ptCount val="8"/>
                <c:pt idx="0">
                  <c:v>43952</c:v>
                </c:pt>
                <c:pt idx="1">
                  <c:v>43983</c:v>
                </c:pt>
                <c:pt idx="2">
                  <c:v>44013</c:v>
                </c:pt>
                <c:pt idx="3">
                  <c:v>44044</c:v>
                </c:pt>
                <c:pt idx="4">
                  <c:v>44075</c:v>
                </c:pt>
                <c:pt idx="5">
                  <c:v>44105</c:v>
                </c:pt>
                <c:pt idx="6">
                  <c:v>44136</c:v>
                </c:pt>
                <c:pt idx="7">
                  <c:v>44166</c:v>
                </c:pt>
              </c:numCache>
            </c:numRef>
          </c:cat>
          <c:val>
            <c:numRef>
              <c:f>Sheet1!$H$3:$O$3</c:f>
              <c:numCache>
                <c:formatCode>#,##0</c:formatCode>
                <c:ptCount val="8"/>
                <c:pt idx="0">
                  <c:v>320023</c:v>
                </c:pt>
                <c:pt idx="1">
                  <c:v>130441</c:v>
                </c:pt>
                <c:pt idx="2">
                  <c:v>186437</c:v>
                </c:pt>
                <c:pt idx="3">
                  <c:v>74660</c:v>
                </c:pt>
                <c:pt idx="4">
                  <c:v>33561</c:v>
                </c:pt>
                <c:pt idx="5">
                  <c:v>29813</c:v>
                </c:pt>
                <c:pt idx="6">
                  <c:v>35198</c:v>
                </c:pt>
                <c:pt idx="7">
                  <c:v>45066</c:v>
                </c:pt>
              </c:numCache>
            </c:numRef>
          </c:val>
          <c:extLst>
            <c:ext xmlns:c16="http://schemas.microsoft.com/office/drawing/2014/chart" uri="{C3380CC4-5D6E-409C-BE32-E72D297353CC}">
              <c16:uniqueId val="{00000009-A3F5-42BB-9024-CDD8439C2D86}"/>
            </c:ext>
          </c:extLst>
        </c:ser>
        <c:ser>
          <c:idx val="2"/>
          <c:order val="2"/>
          <c:tx>
            <c:strRef>
              <c:f>Sheet1!$A$4</c:f>
              <c:strCache>
                <c:ptCount val="1"/>
                <c:pt idx="0">
                  <c:v>% MPRNs with exception vs MPRN Billed</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invertIfNegative val="0"/>
          <c:dLbls>
            <c:dLbl>
              <c:idx val="0"/>
              <c:layout>
                <c:manualLayout>
                  <c:x val="-1.5232294286966111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3F5-42BB-9024-CDD8439C2D86}"/>
                </c:ext>
              </c:extLst>
            </c:dLbl>
            <c:dLbl>
              <c:idx val="1"/>
              <c:layout>
                <c:manualLayout>
                  <c:x val="-3.0464588573933336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3F5-42BB-9024-CDD8439C2D86}"/>
                </c:ext>
              </c:extLst>
            </c:dLbl>
            <c:dLbl>
              <c:idx val="2"/>
              <c:layout>
                <c:manualLayout>
                  <c:x val="-3.0464588573933336E-3"/>
                  <c:y val="-3.24074074074075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3F5-42BB-9024-CDD8439C2D86}"/>
                </c:ext>
              </c:extLst>
            </c:dLbl>
            <c:dLbl>
              <c:idx val="3"/>
              <c:layout>
                <c:manualLayout>
                  <c:x val="-1.5232294286966111E-3"/>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3F5-42BB-9024-CDD8439C2D86}"/>
                </c:ext>
              </c:extLst>
            </c:dLbl>
            <c:dLbl>
              <c:idx val="4"/>
              <c:layout>
                <c:manualLayout>
                  <c:x val="-1.1170220104439309E-16"/>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3F5-42BB-9024-CDD8439C2D86}"/>
                </c:ext>
              </c:extLst>
            </c:dLbl>
            <c:dLbl>
              <c:idx val="5"/>
              <c:layout>
                <c:manualLayout>
                  <c:x val="1.5232294286966109E-2"/>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3F5-42BB-9024-CDD8439C2D86}"/>
                </c:ext>
              </c:extLst>
            </c:dLbl>
            <c:dLbl>
              <c:idx val="6"/>
              <c:layout>
                <c:manualLayout>
                  <c:x val="2.4371670859145662E-2"/>
                  <c:y val="-1.3888888888888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3F5-42BB-9024-CDD8439C2D86}"/>
                </c:ext>
              </c:extLst>
            </c:dLbl>
            <c:dLbl>
              <c:idx val="7"/>
              <c:layout>
                <c:manualLayout>
                  <c:x val="1.8278753144359221E-2"/>
                  <c:y val="4.629629629629544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3F5-42BB-9024-CDD8439C2D8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Sheet1!$H$1:$O$1</c:f>
              <c:numCache>
                <c:formatCode>mmm\-yy</c:formatCode>
                <c:ptCount val="8"/>
                <c:pt idx="0">
                  <c:v>43952</c:v>
                </c:pt>
                <c:pt idx="1">
                  <c:v>43983</c:v>
                </c:pt>
                <c:pt idx="2">
                  <c:v>44013</c:v>
                </c:pt>
                <c:pt idx="3">
                  <c:v>44044</c:v>
                </c:pt>
                <c:pt idx="4">
                  <c:v>44075</c:v>
                </c:pt>
                <c:pt idx="5">
                  <c:v>44105</c:v>
                </c:pt>
                <c:pt idx="6">
                  <c:v>44136</c:v>
                </c:pt>
                <c:pt idx="7">
                  <c:v>44166</c:v>
                </c:pt>
              </c:numCache>
            </c:numRef>
          </c:cat>
          <c:val>
            <c:numRef>
              <c:f>Sheet1!$H$4:$O$4</c:f>
              <c:numCache>
                <c:formatCode>0.00%</c:formatCode>
                <c:ptCount val="8"/>
                <c:pt idx="0">
                  <c:v>2.8545830917890341E-2</c:v>
                </c:pt>
                <c:pt idx="1">
                  <c:v>1.2654223377732074E-2</c:v>
                </c:pt>
                <c:pt idx="2">
                  <c:v>1.8229140185556155E-2</c:v>
                </c:pt>
                <c:pt idx="3">
                  <c:v>7.5436635247196938E-3</c:v>
                </c:pt>
                <c:pt idx="4">
                  <c:v>3.1707257391675845E-3</c:v>
                </c:pt>
                <c:pt idx="5">
                  <c:v>2.8848541335770778E-3</c:v>
                </c:pt>
                <c:pt idx="6">
                  <c:v>3.2589274223400687E-3</c:v>
                </c:pt>
                <c:pt idx="7">
                  <c:v>4.0987576306004917E-3</c:v>
                </c:pt>
              </c:numCache>
            </c:numRef>
          </c:val>
          <c:extLst>
            <c:ext xmlns:c16="http://schemas.microsoft.com/office/drawing/2014/chart" uri="{C3380CC4-5D6E-409C-BE32-E72D297353CC}">
              <c16:uniqueId val="{00000012-A3F5-42BB-9024-CDD8439C2D86}"/>
            </c:ext>
          </c:extLst>
        </c:ser>
        <c:dLbls>
          <c:showLegendKey val="0"/>
          <c:showVal val="1"/>
          <c:showCatName val="0"/>
          <c:showSerName val="0"/>
          <c:showPercent val="0"/>
          <c:showBubbleSize val="0"/>
        </c:dLbls>
        <c:gapWidth val="150"/>
        <c:shape val="box"/>
        <c:axId val="935968399"/>
        <c:axId val="908966079"/>
        <c:axId val="0"/>
      </c:bar3DChart>
      <c:dateAx>
        <c:axId val="935968399"/>
        <c:scaling>
          <c:orientation val="minMax"/>
        </c:scaling>
        <c:delete val="0"/>
        <c:axPos val="b"/>
        <c:numFmt formatCode="mmm\-yy"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08966079"/>
        <c:crosses val="autoZero"/>
        <c:auto val="1"/>
        <c:lblOffset val="100"/>
        <c:baseTimeUnit val="months"/>
      </c:dateAx>
      <c:valAx>
        <c:axId val="908966079"/>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935968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11/01/2021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2113079" cy="369332"/>
          </a:xfrm>
          <a:prstGeom prst="rect">
            <a:avLst/>
          </a:prstGeom>
        </p:spPr>
        <p:txBody>
          <a:bodyPr wrap="none">
            <a:spAutoFit/>
          </a:bodyPr>
          <a:lstStyle/>
          <a:p>
            <a:r>
              <a:rPr lang="en-GB" b="1" dirty="0">
                <a:solidFill>
                  <a:schemeClr val="accent1">
                    <a:lumMod val="75000"/>
                  </a:schemeClr>
                </a:solidFill>
                <a:cs typeface="Arial"/>
              </a:rPr>
              <a:t>13</a:t>
            </a:r>
            <a:r>
              <a:rPr lang="en-GB" b="1" baseline="30000" dirty="0">
                <a:solidFill>
                  <a:schemeClr val="accent1">
                    <a:lumMod val="75000"/>
                  </a:schemeClr>
                </a:solidFill>
                <a:cs typeface="Arial"/>
              </a:rPr>
              <a:t>th</a:t>
            </a:r>
            <a:r>
              <a:rPr lang="en-GB" b="1" dirty="0">
                <a:solidFill>
                  <a:schemeClr val="accent1">
                    <a:lumMod val="75000"/>
                  </a:schemeClr>
                </a:solidFill>
                <a:cs typeface="Arial"/>
              </a:rPr>
              <a:t> January 2021</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7" name="Title 1">
            <a:extLst>
              <a:ext uri="{FF2B5EF4-FFF2-40B4-BE49-F238E27FC236}">
                <a16:creationId xmlns:a16="http://schemas.microsoft.com/office/drawing/2014/main" id="{ED025686-C2AF-47C5-A7E7-826D52BAC321}"/>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Amendment Invoice Taskforce Update</a:t>
            </a:r>
          </a:p>
        </p:txBody>
      </p:sp>
      <p:graphicFrame>
        <p:nvGraphicFramePr>
          <p:cNvPr id="8" name="Table 7">
            <a:extLst>
              <a:ext uri="{FF2B5EF4-FFF2-40B4-BE49-F238E27FC236}">
                <a16:creationId xmlns:a16="http://schemas.microsoft.com/office/drawing/2014/main" id="{8261FC56-D3FB-4633-844F-445689C33AFC}"/>
              </a:ext>
            </a:extLst>
          </p:cNvPr>
          <p:cNvGraphicFramePr>
            <a:graphicFrameLocks noGrp="1"/>
          </p:cNvGraphicFramePr>
          <p:nvPr>
            <p:extLst>
              <p:ext uri="{D42A27DB-BD31-4B8C-83A1-F6EECF244321}">
                <p14:modId xmlns:p14="http://schemas.microsoft.com/office/powerpoint/2010/main" val="4027235287"/>
              </p:ext>
            </p:extLst>
          </p:nvPr>
        </p:nvGraphicFramePr>
        <p:xfrm>
          <a:off x="108660" y="708449"/>
          <a:ext cx="9036000" cy="4156097"/>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21563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a:solidFill>
                            <a:schemeClr val="tx1"/>
                          </a:solidFill>
                          <a:latin typeface="+mn-lt"/>
                          <a:ea typeface="+mn-ea"/>
                          <a:cs typeface="Arial"/>
                        </a:rPr>
                        <a:t>A dedicated Project Team has been assigned with the aim of clearing  the backlog of defects by mid January 2021. This will enable the Plan to return to green and the defect SLAs will be met.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Dedicated team to progress defects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dirty="0">
                          <a:solidFill>
                            <a:schemeClr val="tx1"/>
                          </a:solidFill>
                        </a:rPr>
                        <a:t>Number of exceptions have increased this month to 65,716</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A dedicated Project Team has been assigned with the aim of clearing  the backlog of defects by mid January 2021. Delays experienced due to a separate Project code freeze and additional assurance scenarios have been identified.</a:t>
                      </a:r>
                      <a:endParaRPr lang="en-GB" sz="700" b="0" dirty="0">
                        <a:solidFill>
                          <a:schemeClr val="tx1"/>
                        </a:solidFil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Exceptions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Defects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563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Key Progress &amp; Milestones (Last Month: September)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1128793">
                <a:tc rowSpan="3"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Key Updates: </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ASP file merge activities ensured the 61 MPRNS with mismatch were included in the relevant customer ASP files.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All AML file delivered ahead of payment due date.</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Exception figure </a:t>
                      </a:r>
                      <a:r>
                        <a:rPr lang="en-GB" sz="900" b="0" kern="1200" baseline="0">
                          <a:solidFill>
                            <a:schemeClr val="tx1"/>
                          </a:solidFill>
                          <a:latin typeface="+mn-lt"/>
                          <a:ea typeface="+mn-ea"/>
                          <a:cs typeface="Arial"/>
                        </a:rPr>
                        <a:t>= 65,716</a:t>
                      </a:r>
                      <a:endParaRPr lang="en-GB" sz="900" b="0" kern="1200" baseline="0" dirty="0">
                        <a:solidFill>
                          <a:schemeClr val="tx1"/>
                        </a:solidFill>
                        <a:latin typeface="+mn-lt"/>
                        <a:ea typeface="+mn-ea"/>
                        <a:cs typeface="Arial"/>
                      </a:endParaRP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latin typeface="+mn-lt"/>
                          <a:ea typeface="+mn-ea"/>
                          <a:cs typeface="Arial"/>
                        </a:rPr>
                        <a:t>Risks/Issues:</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Defects impacting the Amendment invoice continue to miss SLA. A dedicated Project Team has been assigned with the aim of clearing  the backlog of defects by mid January 2021. This will enable the Plan to return to green and the defect SLAs will be met.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The backlog of exceptions (although significantly reduced in recent months) means the exceptions SLA is not being met, meaning customers have reconciliations that are being excluded for their invoices.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a:lnSpc>
                          <a:spcPct val="100000"/>
                        </a:lnSpc>
                        <a:spcBef>
                          <a:spcPts val="0"/>
                        </a:spcBef>
                        <a:spcAft>
                          <a:spcPts val="0"/>
                        </a:spcAft>
                        <a:buFont typeface="Arial" panose="020B0604020202020204" pitchFamily="34" charset="0"/>
                        <a:buNone/>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ASP Mismatch file merge activities continue to ensure customers receive full supporting information for their LSP sites on invoice issue date. </a:t>
                      </a: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All AML files delivered to customers ahead of SLA.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r h="215630">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 October)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56979972"/>
                  </a:ext>
                </a:extLst>
              </a:tr>
              <a:tr h="1317814">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Automation of exception resolution steps for specific MN09 scenarios.</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Work on resolving the backlog of defects continue – plan to clear backlog by mid Jan-20.</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24297326"/>
                  </a:ext>
                </a:extLst>
              </a:tr>
            </a:tbl>
          </a:graphicData>
        </a:graphic>
      </p:graphicFrame>
      <p:cxnSp>
        <p:nvCxnSpPr>
          <p:cNvPr id="9" name="Straight Connector 8">
            <a:extLst>
              <a:ext uri="{FF2B5EF4-FFF2-40B4-BE49-F238E27FC236}">
                <a16:creationId xmlns:a16="http://schemas.microsoft.com/office/drawing/2014/main" id="{DE4B9233-FB86-4B77-B43D-9A2C0BC4E68B}"/>
              </a:ext>
            </a:extLst>
          </p:cNvPr>
          <p:cNvCxnSpPr/>
          <p:nvPr/>
        </p:nvCxnSpPr>
        <p:spPr>
          <a:xfrm flipH="1">
            <a:off x="54000" y="3427079"/>
            <a:ext cx="59781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3314876179"/>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200" kern="1200" dirty="0">
                          <a:solidFill>
                            <a:schemeClr val="tx1"/>
                          </a:solidFill>
                          <a:latin typeface="+mn-lt"/>
                          <a:ea typeface="+mn-ea"/>
                          <a:cs typeface="+mn-cs"/>
                        </a:rPr>
                        <a:t>61 MPRNs out of the 179,513 LSPs (0.3%) that were billed incurred an ASP mismatch. </a:t>
                      </a:r>
                      <a:endParaRPr lang="en-GB" sz="12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411614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408166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61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p>
          <a:p>
            <a:pPr marL="171450" indent="-171450" algn="l">
              <a:buFont typeface="Arial" panose="020B0604020202020204" pitchFamily="34" charset="0"/>
              <a:buChar char="•"/>
            </a:pPr>
            <a:endParaRPr lang="en-GB" sz="1000" b="0" dirty="0">
              <a:solidFill>
                <a:schemeClr val="tx1"/>
              </a:solidFill>
            </a:endParaRPr>
          </a:p>
          <a:p>
            <a:pPr marL="171450" indent="-171450" algn="l">
              <a:buFont typeface="Arial" panose="020B0604020202020204" pitchFamily="34" charset="0"/>
              <a:buChar char="•"/>
            </a:pPr>
            <a:endParaRPr lang="en-GB" sz="1000" dirty="0">
              <a:solidFill>
                <a:schemeClr val="tx1"/>
              </a:solidFill>
            </a:endParaRPr>
          </a:p>
        </p:txBody>
      </p:sp>
      <p:graphicFrame>
        <p:nvGraphicFramePr>
          <p:cNvPr id="3" name="Table 2">
            <a:extLst>
              <a:ext uri="{FF2B5EF4-FFF2-40B4-BE49-F238E27FC236}">
                <a16:creationId xmlns:a16="http://schemas.microsoft.com/office/drawing/2014/main" id="{1FAED75B-ED58-4529-A977-D4287D5690D8}"/>
              </a:ext>
            </a:extLst>
          </p:cNvPr>
          <p:cNvGraphicFramePr>
            <a:graphicFrameLocks noGrp="1"/>
          </p:cNvGraphicFramePr>
          <p:nvPr>
            <p:extLst>
              <p:ext uri="{D42A27DB-BD31-4B8C-83A1-F6EECF244321}">
                <p14:modId xmlns:p14="http://schemas.microsoft.com/office/powerpoint/2010/main" val="3412472387"/>
              </p:ext>
            </p:extLst>
          </p:nvPr>
        </p:nvGraphicFramePr>
        <p:xfrm>
          <a:off x="83820" y="617042"/>
          <a:ext cx="6628868" cy="3173915"/>
        </p:xfrm>
        <a:graphic>
          <a:graphicData uri="http://schemas.openxmlformats.org/drawingml/2006/table">
            <a:tbl>
              <a:tblPr/>
              <a:tblGrid>
                <a:gridCol w="576026">
                  <a:extLst>
                    <a:ext uri="{9D8B030D-6E8A-4147-A177-3AD203B41FA5}">
                      <a16:colId xmlns:a16="http://schemas.microsoft.com/office/drawing/2014/main" val="347170131"/>
                    </a:ext>
                  </a:extLst>
                </a:gridCol>
                <a:gridCol w="658315">
                  <a:extLst>
                    <a:ext uri="{9D8B030D-6E8A-4147-A177-3AD203B41FA5}">
                      <a16:colId xmlns:a16="http://schemas.microsoft.com/office/drawing/2014/main" val="2530834102"/>
                    </a:ext>
                  </a:extLst>
                </a:gridCol>
                <a:gridCol w="758891">
                  <a:extLst>
                    <a:ext uri="{9D8B030D-6E8A-4147-A177-3AD203B41FA5}">
                      <a16:colId xmlns:a16="http://schemas.microsoft.com/office/drawing/2014/main" val="241270509"/>
                    </a:ext>
                  </a:extLst>
                </a:gridCol>
                <a:gridCol w="996616">
                  <a:extLst>
                    <a:ext uri="{9D8B030D-6E8A-4147-A177-3AD203B41FA5}">
                      <a16:colId xmlns:a16="http://schemas.microsoft.com/office/drawing/2014/main" val="3091336890"/>
                    </a:ext>
                  </a:extLst>
                </a:gridCol>
                <a:gridCol w="886897">
                  <a:extLst>
                    <a:ext uri="{9D8B030D-6E8A-4147-A177-3AD203B41FA5}">
                      <a16:colId xmlns:a16="http://schemas.microsoft.com/office/drawing/2014/main" val="1860759867"/>
                    </a:ext>
                  </a:extLst>
                </a:gridCol>
                <a:gridCol w="804607">
                  <a:extLst>
                    <a:ext uri="{9D8B030D-6E8A-4147-A177-3AD203B41FA5}">
                      <a16:colId xmlns:a16="http://schemas.microsoft.com/office/drawing/2014/main" val="759164648"/>
                    </a:ext>
                  </a:extLst>
                </a:gridCol>
                <a:gridCol w="996616">
                  <a:extLst>
                    <a:ext uri="{9D8B030D-6E8A-4147-A177-3AD203B41FA5}">
                      <a16:colId xmlns:a16="http://schemas.microsoft.com/office/drawing/2014/main" val="4173310721"/>
                    </a:ext>
                  </a:extLst>
                </a:gridCol>
                <a:gridCol w="950900">
                  <a:extLst>
                    <a:ext uri="{9D8B030D-6E8A-4147-A177-3AD203B41FA5}">
                      <a16:colId xmlns:a16="http://schemas.microsoft.com/office/drawing/2014/main" val="3126664250"/>
                    </a:ext>
                  </a:extLst>
                </a:gridCol>
              </a:tblGrid>
              <a:tr h="187436">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397745"/>
                  </a:ext>
                </a:extLst>
              </a:tr>
              <a:tr h="549811">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dirty="0">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305048803"/>
                  </a:ext>
                </a:extLst>
              </a:tr>
              <a:tr h="187436">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0207160"/>
                  </a:ext>
                </a:extLst>
              </a:tr>
              <a:tr h="187436">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527309"/>
                  </a:ext>
                </a:extLst>
              </a:tr>
              <a:tr h="187436">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665211"/>
                  </a:ext>
                </a:extLst>
              </a:tr>
              <a:tr h="187436">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4069470"/>
                  </a:ext>
                </a:extLst>
              </a:tr>
              <a:tr h="187436">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644181"/>
                  </a:ext>
                </a:extLst>
              </a:tr>
              <a:tr h="187436">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86314"/>
                  </a:ext>
                </a:extLst>
              </a:tr>
              <a:tr h="187436">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264646"/>
                  </a:ext>
                </a:extLst>
              </a:tr>
              <a:tr h="187436">
                <a:tc>
                  <a:txBody>
                    <a:bodyPr/>
                    <a:lstStyle/>
                    <a:p>
                      <a:pPr algn="ctr" fontAlgn="b"/>
                      <a:r>
                        <a:rPr lang="en-GB" sz="1000" b="0" i="0" u="none" strike="noStrike">
                          <a:solidFill>
                            <a:srgbClr val="000000"/>
                          </a:solidFill>
                          <a:effectLst/>
                          <a:latin typeface="Calibri" panose="020F0502020204030204" pitchFamily="34" charset="0"/>
                        </a:rPr>
                        <a:t>Jun-20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9,897,048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9,713,956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314527"/>
                  </a:ext>
                </a:extLst>
              </a:tr>
              <a:tr h="187436">
                <a:tc>
                  <a:txBody>
                    <a:bodyPr/>
                    <a:lstStyle/>
                    <a:p>
                      <a:pPr algn="ctr" fontAlgn="b"/>
                      <a:r>
                        <a:rPr lang="en-GB" sz="1000" b="0" i="0" u="none" strike="noStrike">
                          <a:solidFill>
                            <a:srgbClr val="000000"/>
                          </a:solidFill>
                          <a:effectLst/>
                          <a:latin typeface="Calibri" panose="020F0502020204030204" pitchFamily="34" charset="0"/>
                        </a:rPr>
                        <a:t>Jul-20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10,584,643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183,410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10,401,233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878322"/>
                  </a:ext>
                </a:extLst>
              </a:tr>
              <a:tr h="187436">
                <a:tc>
                  <a:txBody>
                    <a:bodyPr/>
                    <a:lstStyle/>
                    <a:p>
                      <a:pPr algn="ctr" fontAlgn="b"/>
                      <a:r>
                        <a:rPr lang="en-GB" sz="1000" b="0" i="0" u="none" strike="noStrike">
                          <a:solidFill>
                            <a:srgbClr val="000000"/>
                          </a:solidFill>
                          <a:effectLst/>
                          <a:latin typeface="Calibri" panose="020F0502020204030204" pitchFamily="34" charset="0"/>
                        </a:rPr>
                        <a:t>Aug-20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10,334,318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180,969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10,153,349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489139"/>
                  </a:ext>
                </a:extLst>
              </a:tr>
              <a:tr h="187436">
                <a:tc>
                  <a:txBody>
                    <a:bodyPr/>
                    <a:lstStyle/>
                    <a:p>
                      <a:pPr algn="ctr" fontAlgn="b"/>
                      <a:r>
                        <a:rPr lang="en-GB" sz="1000" b="0" i="0" u="none" strike="noStrike">
                          <a:solidFill>
                            <a:srgbClr val="000000"/>
                          </a:solidFill>
                          <a:effectLst/>
                          <a:latin typeface="Calibri" panose="020F0502020204030204" pitchFamily="34" charset="0"/>
                        </a:rPr>
                        <a:t>Sep-20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10,800,486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175,523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10,624,963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603459"/>
                  </a:ext>
                </a:extLst>
              </a:tr>
              <a:tr h="187436">
                <a:tc>
                  <a:txBody>
                    <a:bodyPr/>
                    <a:lstStyle/>
                    <a:p>
                      <a:pPr algn="ctr" fontAlgn="b"/>
                      <a:r>
                        <a:rPr lang="en-GB" sz="1000" b="0" i="0" u="none" strike="noStrike">
                          <a:solidFill>
                            <a:srgbClr val="000000"/>
                          </a:solidFill>
                          <a:effectLst/>
                          <a:latin typeface="Calibri" panose="020F0502020204030204" pitchFamily="34" charset="0"/>
                        </a:rPr>
                        <a:t>Oct-20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10,995,039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185,324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63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10,809,715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452593"/>
                  </a:ext>
                </a:extLst>
              </a:tr>
              <a:tr h="187436">
                <a:tc>
                  <a:txBody>
                    <a:bodyPr/>
                    <a:lstStyle/>
                    <a:p>
                      <a:pPr algn="ctr" fontAlgn="b"/>
                      <a:r>
                        <a:rPr lang="en-GB" sz="1000" b="0" i="0" u="none" strike="noStrike">
                          <a:solidFill>
                            <a:srgbClr val="000000"/>
                          </a:solidFill>
                          <a:effectLst/>
                          <a:latin typeface="Calibri" panose="020F0502020204030204" pitchFamily="34" charset="0"/>
                        </a:rPr>
                        <a:t>Nov-20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11,081,470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179,513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61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10,901,957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410851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987758659"/>
              </p:ext>
            </p:extLst>
          </p:nvPr>
        </p:nvGraphicFramePr>
        <p:xfrm>
          <a:off x="6861016" y="483518"/>
          <a:ext cx="2088232" cy="433269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0" lvl="0" indent="0">
                        <a:spcAft>
                          <a:spcPts val="400"/>
                        </a:spcAft>
                        <a:buFont typeface="Arial" panose="020B0604020202020204" pitchFamily="34" charset="0"/>
                        <a:buNone/>
                      </a:pPr>
                      <a:endParaRPr lang="en-GB" sz="1200" dirty="0">
                        <a:solidFill>
                          <a:schemeClr val="tx1"/>
                        </a:solidFill>
                      </a:endParaRPr>
                    </a:p>
                    <a:p>
                      <a:pPr marL="72000" lvl="0" indent="-72000">
                        <a:spcAft>
                          <a:spcPts val="400"/>
                        </a:spcAft>
                        <a:buFont typeface="Arial" panose="020B0604020202020204" pitchFamily="34" charset="0"/>
                        <a:buChar char="•"/>
                      </a:pPr>
                      <a:r>
                        <a:rPr lang="en-GB" sz="12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65,716 distinct MPRNs currently have unresolved exceptions within our systems (as of 5</a:t>
            </a:r>
            <a:r>
              <a:rPr lang="en-GB" sz="1200" b="0" baseline="30000" dirty="0">
                <a:solidFill>
                  <a:schemeClr val="tx1"/>
                </a:solidFill>
              </a:rPr>
              <a:t>th</a:t>
            </a:r>
            <a:r>
              <a:rPr lang="en-GB" sz="1200" b="0" dirty="0">
                <a:solidFill>
                  <a:schemeClr val="tx1"/>
                </a:solidFill>
              </a:rPr>
              <a:t> January 2021).</a:t>
            </a:r>
          </a:p>
          <a:p>
            <a:pPr algn="l"/>
            <a:endParaRPr lang="en-GB" sz="1200" b="0" dirty="0">
              <a:solidFill>
                <a:schemeClr val="tx1"/>
              </a:solidFill>
            </a:endParaRPr>
          </a:p>
          <a:p>
            <a:pPr algn="l"/>
            <a:endParaRPr lang="en-GB" sz="1200" b="0"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193240-F167-48B4-B43C-697E96607484}"/>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000" dirty="0"/>
              <a:t>AMS Invoice – Billed MPRNs vs MPRNs with exception</a:t>
            </a:r>
          </a:p>
        </p:txBody>
      </p:sp>
      <p:graphicFrame>
        <p:nvGraphicFramePr>
          <p:cNvPr id="5" name="Chart 4">
            <a:extLst>
              <a:ext uri="{FF2B5EF4-FFF2-40B4-BE49-F238E27FC236}">
                <a16:creationId xmlns:a16="http://schemas.microsoft.com/office/drawing/2014/main" id="{739F3D6B-D364-4131-B5B6-7F8CBB7A49C0}"/>
              </a:ext>
            </a:extLst>
          </p:cNvPr>
          <p:cNvGraphicFramePr>
            <a:graphicFrameLocks/>
          </p:cNvGraphicFramePr>
          <p:nvPr>
            <p:extLst>
              <p:ext uri="{D42A27DB-BD31-4B8C-83A1-F6EECF244321}">
                <p14:modId xmlns:p14="http://schemas.microsoft.com/office/powerpoint/2010/main" val="3620977708"/>
              </p:ext>
            </p:extLst>
          </p:nvPr>
        </p:nvGraphicFramePr>
        <p:xfrm>
          <a:off x="194793" y="994410"/>
          <a:ext cx="8545982" cy="34632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328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900706967"/>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12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52071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133</a:t>
            </a:r>
            <a:r>
              <a:rPr lang="en-GB" sz="1200" dirty="0">
                <a:solidFill>
                  <a:schemeClr val="tx1"/>
                </a:solidFill>
              </a:rPr>
              <a:t> </a:t>
            </a:r>
            <a:r>
              <a:rPr lang="en-GB" sz="1200" b="0" dirty="0">
                <a:solidFill>
                  <a:schemeClr val="tx1"/>
                </a:solidFill>
              </a:rPr>
              <a:t>distinct MPRNs for the November 2020 billing period currently have bill blocks placed upon them (as at 5th January  2021). Bill blocks are placed on MPRNs where there are known issues that will result in incorrect charges being calculated. </a:t>
            </a:r>
          </a:p>
          <a:p>
            <a:pPr algn="l"/>
            <a:endParaRPr lang="en-GB" sz="1200" b="0" i="1" dirty="0">
              <a:solidFill>
                <a:schemeClr val="tx1"/>
              </a:solidFill>
            </a:endParaRP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1198441015"/>
              </p:ext>
            </p:extLst>
          </p:nvPr>
        </p:nvGraphicFramePr>
        <p:xfrm>
          <a:off x="6664180" y="153160"/>
          <a:ext cx="2327546" cy="4843432"/>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19643">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95357">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19643">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19643">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19643">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196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19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060352">
                <a:tc>
                  <a:txBody>
                    <a:bodyPr/>
                    <a:lstStyle/>
                    <a:p>
                      <a:pPr lvl="0"/>
                      <a:r>
                        <a:rPr lang="en-US" sz="850" kern="1200" dirty="0">
                          <a:solidFill>
                            <a:schemeClr val="tx1"/>
                          </a:solidFill>
                          <a:effectLst/>
                          <a:latin typeface="+mj-lt"/>
                          <a:ea typeface="+mn-ea"/>
                          <a:cs typeface="Calibri" panose="020F0502020204030204" pitchFamily="34" charset="0"/>
                        </a:rPr>
                        <a:t>4 Defects did not meet the December's SLA </a:t>
                      </a:r>
                    </a:p>
                    <a:p>
                      <a:pPr lvl="0"/>
                      <a:endParaRPr lang="en-US" sz="8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63566 – Defect was placed on hold 14/09 as object locked with defect 62634.  On hold status was removed 25/09 and defect is currently in UAT Assurance status which is due for completion by 12/01/21 for deployment 15/01/21</a:t>
                      </a:r>
                    </a:p>
                    <a:p>
                      <a:pPr marL="171450" lvl="0" indent="-171450">
                        <a:buFont typeface="Arial" panose="020B0604020202020204" pitchFamily="34" charset="0"/>
                        <a:buChar char="•"/>
                      </a:pPr>
                      <a:endParaRPr lang="en-US" sz="7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63690 – Defect has been placed on hold 30/09 as object locked with defect 63485 and defect 61093.  This defect will be progressed once the other 2 defects have been deployed.</a:t>
                      </a:r>
                    </a:p>
                    <a:p>
                      <a:pPr marL="171450" lvl="0" indent="-171450">
                        <a:buFont typeface="Arial" panose="020B0604020202020204" pitchFamily="34" charset="0"/>
                        <a:buChar char="•"/>
                      </a:pPr>
                      <a:endParaRPr lang="en-US" sz="7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-63691 – Defect was placed on hold 30/09 as object locked with defect 62060.  On hold status was removed 09/11 and defect is in UAT Execution status. </a:t>
                      </a:r>
                    </a:p>
                    <a:p>
                      <a:pPr marL="171450" lvl="0" indent="-171450">
                        <a:buFont typeface="Arial" panose="020B0604020202020204" pitchFamily="34" charset="0"/>
                        <a:buChar char="•"/>
                      </a:pPr>
                      <a:endParaRPr lang="en-US" sz="7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- 63726 – Defect is a complex issue which required 2 defect review sessions to clarify on the test scenarios.  Defect has now been progressed and is in UAT Execution status.</a:t>
                      </a:r>
                    </a:p>
                    <a:p>
                      <a:pPr lvl="0"/>
                      <a:endParaRPr lang="en-US" sz="750" kern="1200" dirty="0">
                        <a:solidFill>
                          <a:schemeClr val="tx1"/>
                        </a:solidFill>
                        <a:effectLst/>
                        <a:latin typeface="+mj-lt"/>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08769" y="153160"/>
            <a:ext cx="4660403"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10 open Amendment related defects as of 7</a:t>
            </a:r>
            <a:r>
              <a:rPr lang="en-GB" sz="1200" baseline="30000" dirty="0">
                <a:solidFill>
                  <a:schemeClr val="tx1"/>
                </a:solidFill>
              </a:rPr>
              <a:t>th</a:t>
            </a:r>
            <a:r>
              <a:rPr lang="en-GB" sz="1200" dirty="0">
                <a:solidFill>
                  <a:schemeClr val="tx1"/>
                </a:solidFill>
              </a:rPr>
              <a:t> January 2021</a:t>
            </a:r>
          </a:p>
          <a:p>
            <a:r>
              <a:rPr lang="en-GB" sz="1000" dirty="0">
                <a:solidFill>
                  <a:schemeClr val="tx1"/>
                </a:solidFill>
              </a:rPr>
              <a:t>(8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1">
            <a:extLst>
              <a:ext uri="{FF2B5EF4-FFF2-40B4-BE49-F238E27FC236}">
                <a16:creationId xmlns:a16="http://schemas.microsoft.com/office/drawing/2014/main" id="{3288C41F-67C6-48EB-919E-04044265B0F4}"/>
              </a:ext>
            </a:extLst>
          </p:cNvPr>
          <p:cNvSpPr>
            <a:spLocks noChangeArrowheads="1"/>
          </p:cNvSpPr>
          <p:nvPr/>
        </p:nvSpPr>
        <p:spPr bwMode="auto">
          <a:xfrm>
            <a:off x="377726" y="915961"/>
            <a:ext cx="1470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3" name="Rectangle 1">
            <a:extLst>
              <a:ext uri="{FF2B5EF4-FFF2-40B4-BE49-F238E27FC236}">
                <a16:creationId xmlns:a16="http://schemas.microsoft.com/office/drawing/2014/main" id="{A5C4D3A4-2C6A-42A8-9892-CFF5DCA65433}"/>
              </a:ext>
            </a:extLst>
          </p:cNvPr>
          <p:cNvSpPr>
            <a:spLocks noChangeArrowheads="1"/>
          </p:cNvSpPr>
          <p:nvPr/>
        </p:nvSpPr>
        <p:spPr bwMode="auto">
          <a:xfrm>
            <a:off x="-4764061" y="1058863"/>
            <a:ext cx="169274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5" name="Table 14">
            <a:extLst>
              <a:ext uri="{FF2B5EF4-FFF2-40B4-BE49-F238E27FC236}">
                <a16:creationId xmlns:a16="http://schemas.microsoft.com/office/drawing/2014/main" id="{072A1F28-4D86-4395-AA21-418231A66842}"/>
              </a:ext>
            </a:extLst>
          </p:cNvPr>
          <p:cNvGraphicFramePr>
            <a:graphicFrameLocks noGrp="1"/>
          </p:cNvGraphicFramePr>
          <p:nvPr>
            <p:extLst>
              <p:ext uri="{D42A27DB-BD31-4B8C-83A1-F6EECF244321}">
                <p14:modId xmlns:p14="http://schemas.microsoft.com/office/powerpoint/2010/main" val="2562731570"/>
              </p:ext>
            </p:extLst>
          </p:nvPr>
        </p:nvGraphicFramePr>
        <p:xfrm>
          <a:off x="195398" y="802291"/>
          <a:ext cx="6347291" cy="4176497"/>
        </p:xfrm>
        <a:graphic>
          <a:graphicData uri="http://schemas.openxmlformats.org/drawingml/2006/table">
            <a:tbl>
              <a:tblPr firstRow="1" firstCol="1" bandRow="1"/>
              <a:tblGrid>
                <a:gridCol w="557982">
                  <a:extLst>
                    <a:ext uri="{9D8B030D-6E8A-4147-A177-3AD203B41FA5}">
                      <a16:colId xmlns:a16="http://schemas.microsoft.com/office/drawing/2014/main" val="574619751"/>
                    </a:ext>
                  </a:extLst>
                </a:gridCol>
                <a:gridCol w="3573499">
                  <a:extLst>
                    <a:ext uri="{9D8B030D-6E8A-4147-A177-3AD203B41FA5}">
                      <a16:colId xmlns:a16="http://schemas.microsoft.com/office/drawing/2014/main" val="2795752275"/>
                    </a:ext>
                  </a:extLst>
                </a:gridCol>
                <a:gridCol w="645606">
                  <a:extLst>
                    <a:ext uri="{9D8B030D-6E8A-4147-A177-3AD203B41FA5}">
                      <a16:colId xmlns:a16="http://schemas.microsoft.com/office/drawing/2014/main" val="2413015019"/>
                    </a:ext>
                  </a:extLst>
                </a:gridCol>
                <a:gridCol w="785102">
                  <a:extLst>
                    <a:ext uri="{9D8B030D-6E8A-4147-A177-3AD203B41FA5}">
                      <a16:colId xmlns:a16="http://schemas.microsoft.com/office/drawing/2014/main" val="289485851"/>
                    </a:ext>
                  </a:extLst>
                </a:gridCol>
                <a:gridCol w="785102">
                  <a:extLst>
                    <a:ext uri="{9D8B030D-6E8A-4147-A177-3AD203B41FA5}">
                      <a16:colId xmlns:a16="http://schemas.microsoft.com/office/drawing/2014/main" val="1111017915"/>
                    </a:ext>
                  </a:extLst>
                </a:gridCol>
              </a:tblGrid>
              <a:tr h="240520">
                <a:tc>
                  <a:txBody>
                    <a:bodyPr/>
                    <a:lstStyle/>
                    <a:p>
                      <a:pPr algn="ctr">
                        <a:spcAft>
                          <a:spcPts val="0"/>
                        </a:spcAft>
                      </a:pPr>
                      <a:r>
                        <a:rPr lang="en-GB" sz="700">
                          <a:solidFill>
                            <a:srgbClr val="FFFFFF"/>
                          </a:solidFill>
                          <a:effectLst/>
                          <a:latin typeface="Calibri" panose="020F0502020204030204" pitchFamily="34" charset="0"/>
                          <a:ea typeface="Calibri" panose="020F0502020204030204" pitchFamily="34" charset="0"/>
                        </a:rPr>
                        <a:t>Defect ID</a:t>
                      </a:r>
                      <a:endParaRPr lang="en-GB" sz="700">
                        <a:effectLst/>
                        <a:latin typeface="Calibri" panose="020F0502020204030204" pitchFamily="34" charset="0"/>
                        <a:ea typeface="Calibri" panose="020F0502020204030204" pitchFamily="34" charset="0"/>
                      </a:endParaRPr>
                    </a:p>
                  </a:txBody>
                  <a:tcPr marL="42036" marR="4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700">
                          <a:solidFill>
                            <a:srgbClr val="FFFFFF"/>
                          </a:solidFill>
                          <a:effectLst/>
                          <a:latin typeface="Calibri" panose="020F0502020204030204" pitchFamily="34" charset="0"/>
                          <a:ea typeface="Calibri" panose="020F0502020204030204" pitchFamily="34" charset="0"/>
                        </a:rPr>
                        <a:t>Defect Title</a:t>
                      </a:r>
                      <a:endParaRPr lang="en-GB" sz="700">
                        <a:effectLst/>
                        <a:latin typeface="Calibri" panose="020F0502020204030204" pitchFamily="34" charset="0"/>
                        <a:ea typeface="Calibri" panose="020F0502020204030204" pitchFamily="34" charset="0"/>
                      </a:endParaRPr>
                    </a:p>
                  </a:txBody>
                  <a:tcPr marL="42036" marR="4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700">
                          <a:solidFill>
                            <a:srgbClr val="FFFFFF"/>
                          </a:solidFill>
                          <a:effectLst/>
                          <a:latin typeface="Calibri" panose="020F0502020204030204" pitchFamily="34" charset="0"/>
                          <a:ea typeface="Calibri" panose="020F0502020204030204" pitchFamily="34" charset="0"/>
                        </a:rPr>
                        <a:t>Date Detected</a:t>
                      </a:r>
                      <a:endParaRPr lang="en-GB" sz="700">
                        <a:effectLst/>
                        <a:latin typeface="Calibri" panose="020F0502020204030204" pitchFamily="34" charset="0"/>
                        <a:ea typeface="Calibri" panose="020F0502020204030204" pitchFamily="34" charset="0"/>
                      </a:endParaRPr>
                    </a:p>
                  </a:txBody>
                  <a:tcPr marL="42036" marR="4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700">
                          <a:solidFill>
                            <a:srgbClr val="FFFFFF"/>
                          </a:solidFill>
                          <a:effectLst/>
                          <a:latin typeface="Calibri" panose="020F0502020204030204" pitchFamily="34" charset="0"/>
                          <a:ea typeface="Calibri" panose="020F0502020204030204" pitchFamily="34" charset="0"/>
                        </a:rPr>
                        <a:t>Target Fix Date</a:t>
                      </a:r>
                      <a:endParaRPr lang="en-GB" sz="700">
                        <a:effectLst/>
                        <a:latin typeface="Calibri" panose="020F0502020204030204" pitchFamily="34" charset="0"/>
                        <a:ea typeface="Calibri" panose="020F0502020204030204" pitchFamily="34" charset="0"/>
                      </a:endParaRPr>
                    </a:p>
                  </a:txBody>
                  <a:tcPr marL="42036" marR="4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700">
                          <a:solidFill>
                            <a:srgbClr val="FFFFFF"/>
                          </a:solidFill>
                          <a:effectLst/>
                          <a:latin typeface="Calibri" panose="020F0502020204030204" pitchFamily="34" charset="0"/>
                          <a:ea typeface="Calibri" panose="020F0502020204030204" pitchFamily="34" charset="0"/>
                        </a:rPr>
                        <a:t>SLA Resolution Date</a:t>
                      </a:r>
                      <a:endParaRPr lang="en-GB" sz="700">
                        <a:effectLst/>
                        <a:latin typeface="Calibri" panose="020F0502020204030204" pitchFamily="34" charset="0"/>
                        <a:ea typeface="Calibri" panose="020F0502020204030204" pitchFamily="34" charset="0"/>
                      </a:endParaRPr>
                    </a:p>
                  </a:txBody>
                  <a:tcPr marL="42036" marR="420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982182315"/>
                  </a:ext>
                </a:extLst>
              </a:tr>
              <a:tr h="360780">
                <a:tc>
                  <a:txBody>
                    <a:bodyPr/>
                    <a:lstStyle/>
                    <a:p>
                      <a:pPr algn="ctr">
                        <a:spcAft>
                          <a:spcPts val="0"/>
                        </a:spcAft>
                      </a:pPr>
                      <a:r>
                        <a:rPr lang="en-GB" sz="700">
                          <a:effectLst/>
                          <a:latin typeface="Calibri" panose="020F0502020204030204" pitchFamily="34" charset="0"/>
                          <a:ea typeface="Calibri" panose="020F0502020204030204" pitchFamily="34" charset="0"/>
                        </a:rPr>
                        <a:t>63346</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(WB) High priority - Volume and Energy is being calculated incorrectly for read inserted between Cyclic (CYCL) Read and subsequent Estimated Read (LDEX)  for a Class 3 Meter Point (UBR File)</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10/08/2020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15/01/2021</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06/11/2020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9815999"/>
                  </a:ext>
                </a:extLst>
              </a:tr>
              <a:tr h="463339">
                <a:tc>
                  <a:txBody>
                    <a:bodyPr/>
                    <a:lstStyle/>
                    <a:p>
                      <a:pPr algn="ctr">
                        <a:spcAft>
                          <a:spcPts val="0"/>
                        </a:spcAft>
                      </a:pPr>
                      <a:r>
                        <a:rPr lang="en-GB" sz="700">
                          <a:effectLst/>
                          <a:latin typeface="Calibri" panose="020F0502020204030204" pitchFamily="34" charset="0"/>
                          <a:ea typeface="Calibri" panose="020F0502020204030204" pitchFamily="34" charset="0"/>
                        </a:rPr>
                        <a:t>63392</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Linked with defect 63142 &amp; defect 63494 (WB) High priority -Transfer estimated read (OPNT) is getting derived incorrectly if transfer read loaded through RGMA process and  previous read of shipper transfer is an estimated read</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14/08/2020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15/01/2021</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06/11/2020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2329160"/>
                  </a:ext>
                </a:extLst>
              </a:tr>
              <a:tr h="347505">
                <a:tc>
                  <a:txBody>
                    <a:bodyPr/>
                    <a:lstStyle/>
                    <a:p>
                      <a:pPr algn="ctr">
                        <a:spcAft>
                          <a:spcPts val="0"/>
                        </a:spcAft>
                      </a:pPr>
                      <a:r>
                        <a:rPr lang="en-GB" sz="700">
                          <a:effectLst/>
                          <a:latin typeface="Calibri" panose="020F0502020204030204" pitchFamily="34" charset="0"/>
                          <a:ea typeface="Calibri" panose="020F0502020204030204" pitchFamily="34" charset="0"/>
                        </a:rPr>
                        <a:t>63393</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(WB) High Priority - For an NDM Prime Site, the Sub site volume and energy is not getting calculated if there is an Meter Reading Unit (MRU) frequency change for the same class</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14/08/2020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08/01/2021</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06/11/2020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7655905"/>
                  </a:ext>
                </a:extLst>
              </a:tr>
              <a:tr h="318546">
                <a:tc>
                  <a:txBody>
                    <a:bodyPr/>
                    <a:lstStyle/>
                    <a:p>
                      <a:pPr algn="ctr">
                        <a:spcAft>
                          <a:spcPts val="0"/>
                        </a:spcAft>
                      </a:pPr>
                      <a:r>
                        <a:rPr lang="en-GB" sz="700">
                          <a:effectLst/>
                          <a:latin typeface="Calibri" panose="020F0502020204030204" pitchFamily="34" charset="0"/>
                          <a:ea typeface="Calibri" panose="020F0502020204030204" pitchFamily="34" charset="0"/>
                        </a:rPr>
                        <a:t>63566</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(WB) Medium priority - Inconsistent RGMA behavior of class 2 sites with or without DRE/AMR</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10/09/2020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15/01/2021</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04/12/2020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572415"/>
                  </a:ext>
                </a:extLst>
              </a:tr>
              <a:tr h="463339">
                <a:tc>
                  <a:txBody>
                    <a:bodyPr/>
                    <a:lstStyle/>
                    <a:p>
                      <a:pPr algn="ctr">
                        <a:spcAft>
                          <a:spcPts val="0"/>
                        </a:spcAft>
                      </a:pPr>
                      <a:r>
                        <a:rPr lang="en-GB" sz="700">
                          <a:effectLst/>
                          <a:latin typeface="Calibri" panose="020F0502020204030204" pitchFamily="34" charset="0"/>
                          <a:ea typeface="Calibri" panose="020F0502020204030204" pitchFamily="34" charset="0"/>
                        </a:rPr>
                        <a:t>63690</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(On Hold - objects locked under Defect#61093) Medium priority - Issue with the Class change re-estimation; whenever the previous Class is either Class 3 or 4, and the Read is received in the Class 2 period, the Class change estimated Read on the Class 2 start date does not get updated</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28/09/2020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04/12/2020</a:t>
                      </a:r>
                      <a:endParaRPr lang="en-GB" sz="700" dirty="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178392"/>
                  </a:ext>
                </a:extLst>
              </a:tr>
              <a:tr h="463339">
                <a:tc>
                  <a:txBody>
                    <a:bodyPr/>
                    <a:lstStyle/>
                    <a:p>
                      <a:pPr algn="ctr">
                        <a:spcAft>
                          <a:spcPts val="0"/>
                        </a:spcAft>
                      </a:pPr>
                      <a:r>
                        <a:rPr lang="en-GB" sz="700">
                          <a:effectLst/>
                          <a:latin typeface="Calibri" panose="020F0502020204030204" pitchFamily="34" charset="0"/>
                          <a:ea typeface="Calibri" panose="020F0502020204030204" pitchFamily="34" charset="0"/>
                        </a:rPr>
                        <a:t>63691</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(Linked with defect#63498, defect#61966 )Medium priority - A read is not getting loaded in the Prime/Sub table after processing the read through the MOD 700 UBR process for Class 3 prime/sub sites under the EUC band - (Identified during UAT of Defect 62178)</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28/09/2020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04/12/2020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506636"/>
                  </a:ext>
                </a:extLst>
              </a:tr>
              <a:tr h="347505">
                <a:tc>
                  <a:txBody>
                    <a:bodyPr/>
                    <a:lstStyle/>
                    <a:p>
                      <a:pPr algn="ctr">
                        <a:spcAft>
                          <a:spcPts val="0"/>
                        </a:spcAft>
                      </a:pPr>
                      <a:r>
                        <a:rPr lang="en-GB" sz="700">
                          <a:effectLst/>
                          <a:latin typeface="Calibri" panose="020F0502020204030204" pitchFamily="34" charset="0"/>
                          <a:ea typeface="Calibri" panose="020F0502020204030204" pitchFamily="34" charset="0"/>
                        </a:rPr>
                        <a:t>63726</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Medium priority -</a:t>
                      </a:r>
                      <a:r>
                        <a:rPr lang="en-GB" sz="700">
                          <a:effectLst/>
                          <a:latin typeface="Calibri" panose="020F0502020204030204" pitchFamily="34" charset="0"/>
                          <a:ea typeface="Calibri" panose="020F0502020204030204" pitchFamily="34" charset="0"/>
                        </a:rPr>
                        <a:t> </a:t>
                      </a:r>
                      <a:r>
                        <a:rPr lang="en-GB" sz="700">
                          <a:solidFill>
                            <a:srgbClr val="000000"/>
                          </a:solidFill>
                          <a:effectLst/>
                          <a:latin typeface="Calibri" panose="020F0502020204030204" pitchFamily="34" charset="0"/>
                          <a:ea typeface="Calibri" panose="020F0502020204030204" pitchFamily="34" charset="0"/>
                        </a:rPr>
                        <a:t>Issue with the Class 3 Prime Process; where the subsequent Actual Read has not considered the Shipper Transfer as the last Read Date</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05/10/2020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effectLst/>
                          <a:latin typeface="Calibri" panose="020F0502020204030204" pitchFamily="34" charset="0"/>
                          <a:ea typeface="Calibri" panose="020F0502020204030204" pitchFamily="34" charset="0"/>
                        </a:rPr>
                        <a:t>TBC</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04/12/2020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8480262"/>
                  </a:ext>
                </a:extLst>
              </a:tr>
              <a:tr h="347505">
                <a:tc>
                  <a:txBody>
                    <a:bodyPr/>
                    <a:lstStyle/>
                    <a:p>
                      <a:pPr algn="ctr">
                        <a:spcAft>
                          <a:spcPts val="0"/>
                        </a:spcAft>
                      </a:pPr>
                      <a:r>
                        <a:rPr lang="en-GB" sz="700" dirty="0">
                          <a:effectLst/>
                          <a:latin typeface="Calibri" panose="020F0502020204030204" pitchFamily="34" charset="0"/>
                          <a:ea typeface="Calibri" panose="020F0502020204030204" pitchFamily="34" charset="0"/>
                        </a:rPr>
                        <a:t>64169</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For a Class 4 Prime site, after performing an NDM Class 4 Prime Reconciliation, the recalculated REC net off Volume and Energy is not getting updated in the EL31 screen</a:t>
                      </a:r>
                      <a:endParaRPr lang="en-GB" sz="700" dirty="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11/12/2020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05/03/2021</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05/03/2021</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78853739"/>
                  </a:ext>
                </a:extLst>
              </a:tr>
              <a:tr h="463339">
                <a:tc>
                  <a:txBody>
                    <a:bodyPr/>
                    <a:lstStyle/>
                    <a:p>
                      <a:pPr algn="ctr">
                        <a:spcAft>
                          <a:spcPts val="0"/>
                        </a:spcAft>
                      </a:pPr>
                      <a:r>
                        <a:rPr lang="en-GB" sz="700">
                          <a:effectLst/>
                          <a:latin typeface="Calibri" panose="020F0502020204030204" pitchFamily="34" charset="0"/>
                          <a:ea typeface="Calibri" panose="020F0502020204030204" pitchFamily="34" charset="0"/>
                        </a:rPr>
                        <a:t>64250</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Issue with the DM bill order creation job, where bill orders are being created when the PCA Values are not loaded for DM Sites; however, should not create billing documents for the meters where we can't find any PCA process raised for these sites</a:t>
                      </a:r>
                      <a:endParaRPr lang="en-GB" sz="700" dirty="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22/12/2020</a:t>
                      </a:r>
                      <a:endParaRPr lang="en-GB" sz="700" dirty="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05/03/2021</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05/03/2021</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96298279"/>
                  </a:ext>
                </a:extLst>
              </a:tr>
              <a:tr h="360780">
                <a:tc>
                  <a:txBody>
                    <a:bodyPr/>
                    <a:lstStyle/>
                    <a:p>
                      <a:pPr algn="ctr">
                        <a:spcAft>
                          <a:spcPts val="0"/>
                        </a:spcAft>
                      </a:pPr>
                      <a:r>
                        <a:rPr lang="en-GB" sz="700">
                          <a:effectLst/>
                          <a:latin typeface="Calibri" panose="020F0502020204030204" pitchFamily="34" charset="0"/>
                          <a:ea typeface="Calibri" panose="020F0502020204030204" pitchFamily="34" charset="0"/>
                        </a:rPr>
                        <a:t>64251</a:t>
                      </a: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When the ZB_REC_Val_exclu report is run it is bringing back multiple duplicates for the Class 4 sites; however the report is used for validation purposes and shouldn't bring back duplicate values</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a:solidFill>
                            <a:srgbClr val="000000"/>
                          </a:solidFill>
                          <a:effectLst/>
                          <a:latin typeface="Calibri" panose="020F0502020204030204" pitchFamily="34" charset="0"/>
                          <a:ea typeface="Calibri" panose="020F0502020204030204" pitchFamily="34" charset="0"/>
                        </a:rPr>
                        <a:t>22/12/2020</a:t>
                      </a:r>
                      <a:endParaRPr lang="en-GB" sz="70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05/03/2021</a:t>
                      </a:r>
                      <a:endParaRPr lang="en-GB" sz="700" dirty="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700" dirty="0">
                          <a:solidFill>
                            <a:srgbClr val="000000"/>
                          </a:solidFill>
                          <a:effectLst/>
                          <a:latin typeface="Calibri" panose="020F0502020204030204" pitchFamily="34" charset="0"/>
                          <a:ea typeface="Calibri" panose="020F0502020204030204" pitchFamily="34" charset="0"/>
                        </a:rPr>
                        <a:t>05/03/2021</a:t>
                      </a:r>
                      <a:endParaRPr lang="en-GB" sz="700" dirty="0">
                        <a:effectLst/>
                        <a:latin typeface="Calibri" panose="020F0502020204030204" pitchFamily="34" charset="0"/>
                        <a:ea typeface="Calibri" panose="020F0502020204030204" pitchFamily="34" charset="0"/>
                      </a:endParaRPr>
                    </a:p>
                  </a:txBody>
                  <a:tcPr marL="42036" marR="420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257913"/>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www.w3.org/XML/1998/namespace"/>
    <ds:schemaRef ds:uri="http://schemas.microsoft.com/office/2006/documentManagement/types"/>
    <ds:schemaRef ds:uri="http://purl.org/dc/elements/1.1/"/>
    <ds:schemaRef ds:uri="http://schemas.openxmlformats.org/package/2006/metadata/core-properties"/>
    <ds:schemaRef ds:uri="3092569d-7549-4f1f-b838-122d264c6bd8"/>
    <ds:schemaRef ds:uri="http://purl.org/dc/terms/"/>
    <ds:schemaRef ds:uri="http://purl.org/dc/dcmitype/"/>
    <ds:schemaRef ds:uri="http://schemas.microsoft.com/office/infopath/2007/PartnerControls"/>
    <ds:schemaRef ds:uri="01f7a547-d57a-44ce-a211-81869c79743b"/>
    <ds:schemaRef ds:uri="http://schemas.microsoft.com/office/2006/metadata/properties"/>
  </ds:schemaRefs>
</ds:datastoreItem>
</file>

<file path=customXml/itemProps3.xml><?xml version="1.0" encoding="utf-8"?>
<ds:datastoreItem xmlns:ds="http://schemas.openxmlformats.org/officeDocument/2006/customXml" ds:itemID="{3FBD610D-9188-4A79-82DD-8DD8A6549E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2907</TotalTime>
  <Words>1825</Words>
  <Application>Microsoft Office PowerPoint</Application>
  <PresentationFormat>On-screen Show (16:9)</PresentationFormat>
  <Paragraphs>308</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Amendment Invoice Update  </vt:lpstr>
      <vt:lpstr>PowerPoint Presentation</vt:lpstr>
      <vt:lpstr>Supporting Information Mismatches</vt:lpstr>
      <vt:lpstr>Exceptions</vt:lpstr>
      <vt:lpstr>AMS Invoice – Billed MPRNs vs MPRNs with exception</vt:lpstr>
      <vt:lpstr>Exclusions</vt:lpstr>
      <vt:lpstr>Defects</vt:lpstr>
      <vt:lpstr>MI / Reporting</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39</cp:revision>
  <cp:lastPrinted>2019-12-10T08:29:51Z</cp:lastPrinted>
  <dcterms:created xsi:type="dcterms:W3CDTF">2018-09-02T17:12:15Z</dcterms:created>
  <dcterms:modified xsi:type="dcterms:W3CDTF">2021-01-11T09:53:27Z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