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8" r:id="rId5"/>
    <p:sldMasterId id="2147483662" r:id="rId6"/>
    <p:sldMasterId id="2147483666" r:id="rId7"/>
    <p:sldMasterId id="2147483670" r:id="rId8"/>
    <p:sldMasterId id="2147483674" r:id="rId9"/>
  </p:sldMasterIdLst>
  <p:notesMasterIdLst>
    <p:notesMasterId r:id="rId13"/>
  </p:notesMasterIdLst>
  <p:sldIdLst>
    <p:sldId id="1788" r:id="rId10"/>
    <p:sldId id="885" r:id="rId11"/>
    <p:sldId id="871" r:id="rId12"/>
  </p:sldIdLst>
  <p:sldSz cx="9144000" cy="5143500" type="screen16x9"/>
  <p:notesSz cx="6724650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e Chambers" initials="LC" lastIdx="3" clrIdx="0"/>
  <p:cmAuthor id="1" name="Goodes, Jane" initials="GJ" lastIdx="1" clrIdx="1">
    <p:extLst>
      <p:ext uri="{19B8F6BF-5375-455C-9EA6-DF929625EA0E}">
        <p15:presenceInfo xmlns:p15="http://schemas.microsoft.com/office/powerpoint/2012/main" userId="S::jane.goodes@xoserve.com::392d2df7-feba-47a3-bf20-7be4923a11ea" providerId="AD"/>
      </p:ext>
    </p:extLst>
  </p:cmAuthor>
  <p:cmAuthor id="2" name="Morgan, Neil A" initials="MNA" lastIdx="1" clrIdx="2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  <p:cmAuthor id="3" name="Tracy OConnor" initials="TO" lastIdx="3" clrIdx="3">
    <p:extLst>
      <p:ext uri="{19B8F6BF-5375-455C-9EA6-DF929625EA0E}">
        <p15:presenceInfo xmlns:p15="http://schemas.microsoft.com/office/powerpoint/2012/main" userId="S::tracy.oconnor@xoserve.com::c165d205-f988-41c6-a790-ae0515e39fe0" providerId="AD"/>
      </p:ext>
    </p:extLst>
  </p:cmAuthor>
  <p:cmAuthor id="4" name="Tambe, Surfaraz" initials="TS" lastIdx="10" clrIdx="4">
    <p:extLst>
      <p:ext uri="{19B8F6BF-5375-455C-9EA6-DF929625EA0E}">
        <p15:presenceInfo xmlns:p15="http://schemas.microsoft.com/office/powerpoint/2012/main" userId="S::surfaraz.tambe@xoserve.com::21ae2c14-c22c-44a4-a0d0-23dd8613b14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E5AA8"/>
    <a:srgbClr val="E8EAF1"/>
    <a:srgbClr val="CED1E1"/>
    <a:srgbClr val="FFFFFF"/>
    <a:srgbClr val="D8F5FD"/>
    <a:srgbClr val="40D1F5"/>
    <a:srgbClr val="B1D6E8"/>
    <a:srgbClr val="84B8DA"/>
    <a:srgbClr val="9C48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01" autoAdjust="0"/>
    <p:restoredTop sz="73323" autoAdjust="0"/>
  </p:normalViewPr>
  <p:slideViewPr>
    <p:cSldViewPr>
      <p:cViewPr varScale="1">
        <p:scale>
          <a:sx n="99" d="100"/>
          <a:sy n="99" d="100"/>
        </p:scale>
        <p:origin x="29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1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mon G Burton" userId="7b817789-b3a9-472e-9cfe-518402a4cf86" providerId="ADAL" clId="{B6B6C918-FD41-4742-8D8B-A33E332293B2}"/>
    <pc:docChg chg="undo custSel modSld">
      <pc:chgData name="Simon G Burton" userId="7b817789-b3a9-472e-9cfe-518402a4cf86" providerId="ADAL" clId="{B6B6C918-FD41-4742-8D8B-A33E332293B2}" dt="2021-01-26T10:40:21.822" v="646" actId="6549"/>
      <pc:docMkLst>
        <pc:docMk/>
      </pc:docMkLst>
      <pc:sldChg chg="modSp">
        <pc:chgData name="Simon G Burton" userId="7b817789-b3a9-472e-9cfe-518402a4cf86" providerId="ADAL" clId="{B6B6C918-FD41-4742-8D8B-A33E332293B2}" dt="2021-01-26T10:24:39.736" v="11" actId="6549"/>
        <pc:sldMkLst>
          <pc:docMk/>
          <pc:sldMk cId="3150741820" sldId="871"/>
        </pc:sldMkLst>
        <pc:spChg chg="mod">
          <ac:chgData name="Simon G Burton" userId="7b817789-b3a9-472e-9cfe-518402a4cf86" providerId="ADAL" clId="{B6B6C918-FD41-4742-8D8B-A33E332293B2}" dt="2021-01-26T10:24:39.736" v="11" actId="6549"/>
          <ac:spMkLst>
            <pc:docMk/>
            <pc:sldMk cId="3150741820" sldId="871"/>
            <ac:spMk id="6" creationId="{ECAC9D96-E637-4990-8799-628973799966}"/>
          </ac:spMkLst>
        </pc:spChg>
      </pc:sldChg>
      <pc:sldChg chg="addSp delSp modSp">
        <pc:chgData name="Simon G Burton" userId="7b817789-b3a9-472e-9cfe-518402a4cf86" providerId="ADAL" clId="{B6B6C918-FD41-4742-8D8B-A33E332293B2}" dt="2021-01-26T10:31:44.398" v="97" actId="6549"/>
        <pc:sldMkLst>
          <pc:docMk/>
          <pc:sldMk cId="2088458016" sldId="885"/>
        </pc:sldMkLst>
        <pc:spChg chg="mod">
          <ac:chgData name="Simon G Burton" userId="7b817789-b3a9-472e-9cfe-518402a4cf86" providerId="ADAL" clId="{B6B6C918-FD41-4742-8D8B-A33E332293B2}" dt="2021-01-26T10:24:34.952" v="7" actId="6549"/>
          <ac:spMkLst>
            <pc:docMk/>
            <pc:sldMk cId="2088458016" sldId="885"/>
            <ac:spMk id="3" creationId="{813F541A-04DD-46A9-9DA9-0FD8552E1875}"/>
          </ac:spMkLst>
        </pc:spChg>
        <pc:spChg chg="mod">
          <ac:chgData name="Simon G Burton" userId="7b817789-b3a9-472e-9cfe-518402a4cf86" providerId="ADAL" clId="{B6B6C918-FD41-4742-8D8B-A33E332293B2}" dt="2021-01-26T10:31:34.140" v="96" actId="1076"/>
          <ac:spMkLst>
            <pc:docMk/>
            <pc:sldMk cId="2088458016" sldId="885"/>
            <ac:spMk id="4" creationId="{3F9FDDAE-3F53-4D98-96E4-894127AADDFE}"/>
          </ac:spMkLst>
        </pc:spChg>
        <pc:spChg chg="mod">
          <ac:chgData name="Simon G Burton" userId="7b817789-b3a9-472e-9cfe-518402a4cf86" providerId="ADAL" clId="{B6B6C918-FD41-4742-8D8B-A33E332293B2}" dt="2021-01-26T10:31:44.398" v="97" actId="6549"/>
          <ac:spMkLst>
            <pc:docMk/>
            <pc:sldMk cId="2088458016" sldId="885"/>
            <ac:spMk id="5" creationId="{A409A981-F7C2-4375-81AB-0658FAF6CEEC}"/>
          </ac:spMkLst>
        </pc:spChg>
        <pc:picChg chg="del">
          <ac:chgData name="Simon G Burton" userId="7b817789-b3a9-472e-9cfe-518402a4cf86" providerId="ADAL" clId="{B6B6C918-FD41-4742-8D8B-A33E332293B2}" dt="2021-01-26T10:25:35.643" v="12" actId="478"/>
          <ac:picMkLst>
            <pc:docMk/>
            <pc:sldMk cId="2088458016" sldId="885"/>
            <ac:picMk id="6" creationId="{C87A2B58-613E-40C2-AA88-E1EDD9613D62}"/>
          </ac:picMkLst>
        </pc:picChg>
        <pc:picChg chg="add del mod">
          <ac:chgData name="Simon G Burton" userId="7b817789-b3a9-472e-9cfe-518402a4cf86" providerId="ADAL" clId="{B6B6C918-FD41-4742-8D8B-A33E332293B2}" dt="2021-01-26T10:30:51.323" v="89" actId="478"/>
          <ac:picMkLst>
            <pc:docMk/>
            <pc:sldMk cId="2088458016" sldId="885"/>
            <ac:picMk id="7" creationId="{8AC68BBA-AE67-43EC-B4F6-9EA0EBD627B4}"/>
          </ac:picMkLst>
        </pc:picChg>
        <pc:picChg chg="add mod">
          <ac:chgData name="Simon G Burton" userId="7b817789-b3a9-472e-9cfe-518402a4cf86" providerId="ADAL" clId="{B6B6C918-FD41-4742-8D8B-A33E332293B2}" dt="2021-01-26T10:31:24.011" v="94" actId="1076"/>
          <ac:picMkLst>
            <pc:docMk/>
            <pc:sldMk cId="2088458016" sldId="885"/>
            <ac:picMk id="9" creationId="{6A65B952-A2F8-4015-BD30-C3A82A557C78}"/>
          </ac:picMkLst>
        </pc:picChg>
        <pc:cxnChg chg="mod ord">
          <ac:chgData name="Simon G Burton" userId="7b817789-b3a9-472e-9cfe-518402a4cf86" providerId="ADAL" clId="{B6B6C918-FD41-4742-8D8B-A33E332293B2}" dt="2021-01-26T10:31:30.571" v="95" actId="1076"/>
          <ac:cxnSpMkLst>
            <pc:docMk/>
            <pc:sldMk cId="2088458016" sldId="885"/>
            <ac:cxnSpMk id="8" creationId="{11C34965-C90B-4252-97D6-E035B5D6D8ED}"/>
          </ac:cxnSpMkLst>
        </pc:cxnChg>
      </pc:sldChg>
      <pc:sldChg chg="modSp">
        <pc:chgData name="Simon G Burton" userId="7b817789-b3a9-472e-9cfe-518402a4cf86" providerId="ADAL" clId="{B6B6C918-FD41-4742-8D8B-A33E332293B2}" dt="2021-01-26T10:40:21.822" v="646" actId="6549"/>
        <pc:sldMkLst>
          <pc:docMk/>
          <pc:sldMk cId="3646139523" sldId="1788"/>
        </pc:sldMkLst>
        <pc:spChg chg="mod">
          <ac:chgData name="Simon G Burton" userId="7b817789-b3a9-472e-9cfe-518402a4cf86" providerId="ADAL" clId="{B6B6C918-FD41-4742-8D8B-A33E332293B2}" dt="2021-01-26T10:24:26.608" v="3" actId="6549"/>
          <ac:spMkLst>
            <pc:docMk/>
            <pc:sldMk cId="3646139523" sldId="1788"/>
            <ac:spMk id="5" creationId="{8C45CFA6-12A8-4C7A-8C1D-470E6597658D}"/>
          </ac:spMkLst>
        </pc:spChg>
        <pc:graphicFrameChg chg="mod modGraphic">
          <ac:chgData name="Simon G Burton" userId="7b817789-b3a9-472e-9cfe-518402a4cf86" providerId="ADAL" clId="{B6B6C918-FD41-4742-8D8B-A33E332293B2}" dt="2021-01-26T10:40:21.822" v="646" actId="6549"/>
          <ac:graphicFrameMkLst>
            <pc:docMk/>
            <pc:sldMk cId="3646139523" sldId="1788"/>
            <ac:graphicFrameMk id="4" creationId="{60E62DC6-3EBE-4901-B700-870330337CDA}"/>
          </ac:graphicFrameMkLst>
        </pc:graphicFrameChg>
      </pc:sldChg>
    </pc:docChg>
  </pc:docChgLst>
  <pc:docChgLst>
    <pc:chgData name="Tracy OConnor" userId="c165d205-f988-41c6-a790-ae0515e39fe0" providerId="ADAL" clId="{30D36134-D0B0-49B8-ADEC-398796C2A5D2}"/>
    <pc:docChg chg="modSld">
      <pc:chgData name="Tracy OConnor" userId="c165d205-f988-41c6-a790-ae0515e39fe0" providerId="ADAL" clId="{30D36134-D0B0-49B8-ADEC-398796C2A5D2}" dt="2021-01-28T09:54:09.278" v="16" actId="20577"/>
      <pc:docMkLst>
        <pc:docMk/>
      </pc:docMkLst>
      <pc:sldChg chg="modSp">
        <pc:chgData name="Tracy OConnor" userId="c165d205-f988-41c6-a790-ae0515e39fe0" providerId="ADAL" clId="{30D36134-D0B0-49B8-ADEC-398796C2A5D2}" dt="2021-01-28T09:54:09.278" v="16" actId="20577"/>
        <pc:sldMkLst>
          <pc:docMk/>
          <pc:sldMk cId="3150741820" sldId="871"/>
        </pc:sldMkLst>
        <pc:spChg chg="mod">
          <ac:chgData name="Tracy OConnor" userId="c165d205-f988-41c6-a790-ae0515e39fe0" providerId="ADAL" clId="{30D36134-D0B0-49B8-ADEC-398796C2A5D2}" dt="2021-01-28T09:54:09.278" v="16" actId="20577"/>
          <ac:spMkLst>
            <pc:docMk/>
            <pc:sldMk cId="3150741820" sldId="871"/>
            <ac:spMk id="2" creationId="{00000000-0000-0000-0000-000000000000}"/>
          </ac:spMkLst>
        </pc:spChg>
      </pc:sldChg>
      <pc:sldChg chg="modSp">
        <pc:chgData name="Tracy OConnor" userId="c165d205-f988-41c6-a790-ae0515e39fe0" providerId="ADAL" clId="{30D36134-D0B0-49B8-ADEC-398796C2A5D2}" dt="2021-01-28T09:54:00.279" v="14" actId="20577"/>
        <pc:sldMkLst>
          <pc:docMk/>
          <pc:sldMk cId="2088458016" sldId="885"/>
        </pc:sldMkLst>
        <pc:spChg chg="mod">
          <ac:chgData name="Tracy OConnor" userId="c165d205-f988-41c6-a790-ae0515e39fe0" providerId="ADAL" clId="{30D36134-D0B0-49B8-ADEC-398796C2A5D2}" dt="2021-01-28T09:54:00.279" v="14" actId="20577"/>
          <ac:spMkLst>
            <pc:docMk/>
            <pc:sldMk cId="2088458016" sldId="885"/>
            <ac:spMk id="2" creationId="{0EDB6BAA-8E1C-4CF9-86DA-FE8E4DF08B5E}"/>
          </ac:spMkLst>
        </pc:spChg>
        <pc:spChg chg="mod">
          <ac:chgData name="Tracy OConnor" userId="c165d205-f988-41c6-a790-ae0515e39fe0" providerId="ADAL" clId="{30D36134-D0B0-49B8-ADEC-398796C2A5D2}" dt="2021-01-28T09:53:20.493" v="2" actId="404"/>
          <ac:spMkLst>
            <pc:docMk/>
            <pc:sldMk cId="2088458016" sldId="885"/>
            <ac:spMk id="3" creationId="{813F541A-04DD-46A9-9DA9-0FD8552E1875}"/>
          </ac:spMkLst>
        </pc:spChg>
      </pc:sldChg>
      <pc:sldChg chg="modSp">
        <pc:chgData name="Tracy OConnor" userId="c165d205-f988-41c6-a790-ae0515e39fe0" providerId="ADAL" clId="{30D36134-D0B0-49B8-ADEC-398796C2A5D2}" dt="2021-01-28T09:53:02.203" v="0" actId="20577"/>
        <pc:sldMkLst>
          <pc:docMk/>
          <pc:sldMk cId="3646139523" sldId="1788"/>
        </pc:sldMkLst>
        <pc:spChg chg="mod">
          <ac:chgData name="Tracy OConnor" userId="c165d205-f988-41c6-a790-ae0515e39fe0" providerId="ADAL" clId="{30D36134-D0B0-49B8-ADEC-398796C2A5D2}" dt="2021-01-28T09:53:02.203" v="0" actId="20577"/>
          <ac:spMkLst>
            <pc:docMk/>
            <pc:sldMk cId="3646139523" sldId="1788"/>
            <ac:spMk id="2" creationId="{3BBF64D1-DD4B-479C-8274-060EA4CFB22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28/01/2021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025" y="741363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90269"/>
            <a:ext cx="537972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30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856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001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6219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6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026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689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93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65819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5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2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0768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76609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0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599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4655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53193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3" y="195487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5503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8536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84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4305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1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jp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5.jp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5.jp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5.jpg"/><Relationship Id="rId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40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39952" y="4817490"/>
            <a:ext cx="864096" cy="346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579596" y="141480"/>
            <a:ext cx="130648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FFE9DEA2-EE3A-4EC9-821F-49987E18A19C}" type="slidenum">
              <a:rPr lang="en-GB" smtClean="0">
                <a:solidFill>
                  <a:srgbClr val="000000">
                    <a:tint val="75000"/>
                  </a:srgbClr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37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8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5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0330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9236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29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4930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39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3" y="4962526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570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-20538"/>
            <a:ext cx="8229600" cy="637580"/>
          </a:xfrm>
        </p:spPr>
        <p:txBody>
          <a:bodyPr>
            <a:normAutofit/>
          </a:bodyPr>
          <a:lstStyle/>
          <a:p>
            <a:r>
              <a:rPr lang="en-GB" sz="2000" dirty="0">
                <a:latin typeface="Arial"/>
                <a:cs typeface="Arial"/>
              </a:rPr>
              <a:t>XRN4996 - June 20 Release - Status Update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0E62DC6-3EBE-4901-B700-870330337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5287982"/>
              </p:ext>
            </p:extLst>
          </p:nvPr>
        </p:nvGraphicFramePr>
        <p:xfrm>
          <a:off x="107504" y="483518"/>
          <a:ext cx="8784975" cy="4516191"/>
        </p:xfrm>
        <a:graphic>
          <a:graphicData uri="http://schemas.openxmlformats.org/drawingml/2006/table">
            <a:tbl>
              <a:tblPr firstRow="1" bandRow="1"/>
              <a:tblGrid>
                <a:gridCol w="12374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2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14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3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9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6581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1050" kern="1200" baseline="0" dirty="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050" b="1" i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Overall</a:t>
                      </a:r>
                      <a:r>
                        <a:rPr lang="en-GB" sz="1050" b="1" i="0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Project RAG Status</a:t>
                      </a:r>
                      <a:endParaRPr lang="en-GB" sz="1050" b="1" i="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032">
                <a:tc vMerge="1"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Schedule</a:t>
                      </a:r>
                      <a:endParaRPr lang="en-GB" sz="1050" b="1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Risks and Issues</a:t>
                      </a:r>
                      <a:endParaRPr lang="en-GB" sz="1050" b="1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</a:t>
                      </a:r>
                      <a:endParaRPr lang="en-GB" sz="1050" b="1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GB" sz="105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Resources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7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RAG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Status</a:t>
                      </a:r>
                      <a:endParaRPr lang="en-GB" sz="105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b="1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 dirty="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 dirty="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9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7388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Justification</a:t>
                      </a:r>
                      <a:endParaRPr lang="en-GB" sz="1050" b="1" baseline="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414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kern="1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Schedule</a:t>
                      </a:r>
                    </a:p>
                    <a:p>
                      <a:pPr algn="ctr"/>
                      <a:endParaRPr lang="en-GB" sz="1050" b="1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XRN4850 SMS/Email Notification:</a:t>
                      </a: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 The new service is being utilised by Networks however usage is limited due to the limited amount of data held in UK Link. Currently there is circa 8.2</a:t>
                      </a:r>
                      <a:r>
                        <a:rPr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 million meter</a:t>
                      </a: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 points in UK Link and the team are monitoring usage.  Please contact Max </a:t>
                      </a: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Pemberton at customerexperience@xoserve.com </a:t>
                      </a: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prior to submitting any contact details.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Scope Variations: 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9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XRN4850 -</a:t>
                      </a:r>
                      <a:r>
                        <a:rPr kumimoji="0" lang="en-US" sz="9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 Report 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automation integration is currently in progress with the DDP team with a planned Go Live of mid-February.  Manual reporting will be available in the interim should the service be used.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XRN4850 UK Link Portal changes 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– to allow special characters, increase character limits in text and email and display character number count is in progress for delivery mid-February.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Project Closedown: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 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Following completion of Post Implementation Support and approval of the Change Completion Report project closedown is in progress.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24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Risk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 – DN's/</a:t>
                      </a:r>
                      <a:r>
                        <a:rPr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IGT's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 do not use the new SMS/Email broadcast functionality during Post Implementation Support, because of the limited number of customer contact details uploaded to UK Link or networks do not need to send broadcasts during this 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period. To mitigate, Networks to confirm requirements for the report details to provide % saturation of sites in each LDZ which has BRO data populated.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Verdan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24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Costs have been finalised in the CCR which has been approved by Change Management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3599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No resource issues identified for the remainder of the project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TextBox 1">
            <a:extLst>
              <a:ext uri="{FF2B5EF4-FFF2-40B4-BE49-F238E27FC236}">
                <a16:creationId xmlns:a16="http://schemas.microsoft.com/office/drawing/2014/main" id="{8C45CFA6-12A8-4C7A-8C1D-470E6597658D}"/>
              </a:ext>
            </a:extLst>
          </p:cNvPr>
          <p:cNvSpPr txBox="1"/>
          <p:nvPr/>
        </p:nvSpPr>
        <p:spPr>
          <a:xfrm>
            <a:off x="131316" y="4973338"/>
            <a:ext cx="2379737" cy="20005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Updates as of the 26</a:t>
            </a:r>
            <a:r>
              <a:rPr kumimoji="0" lang="en-GB" sz="7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</a:t>
            </a: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January 2021</a:t>
            </a:r>
          </a:p>
        </p:txBody>
      </p:sp>
    </p:spTree>
    <p:extLst>
      <p:ext uri="{BB962C8B-B14F-4D97-AF65-F5344CB8AC3E}">
        <p14:creationId xmlns:p14="http://schemas.microsoft.com/office/powerpoint/2010/main" val="3646139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B6BAA-8E1C-4CF9-86DA-FE8E4DF08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000" dirty="0">
                <a:latin typeface="Arial"/>
                <a:cs typeface="Arial"/>
              </a:rPr>
              <a:t>XRN4850 – SMS/Email Broadcast Notification Timeline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09A981-F7C2-4375-81AB-0658FAF6CEEC}"/>
              </a:ext>
            </a:extLst>
          </p:cNvPr>
          <p:cNvSpPr txBox="1"/>
          <p:nvPr/>
        </p:nvSpPr>
        <p:spPr>
          <a:xfrm>
            <a:off x="396677" y="1145754"/>
            <a:ext cx="7557522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>
                <a:latin typeface="Arial"/>
                <a:ea typeface="Verdana"/>
                <a:cs typeface="Arial"/>
              </a:rPr>
              <a:t>Project closedown is in progress.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ea typeface="Verdana" panose="020B0604030504040204" pitchFamily="34" charset="0"/>
              </a:rPr>
              <a:t>Daily/Monthly Network Usage report and Portal CR delivery in progress, delivery mechanism confirmed as DDP</a:t>
            </a:r>
            <a:endParaRPr lang="en-GB" sz="900" dirty="0">
              <a:latin typeface="Arial"/>
              <a:ea typeface="Verdana"/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13F541A-04DD-46A9-9DA9-0FD8552E1875}"/>
              </a:ext>
            </a:extLst>
          </p:cNvPr>
          <p:cNvSpPr txBox="1"/>
          <p:nvPr/>
        </p:nvSpPr>
        <p:spPr>
          <a:xfrm>
            <a:off x="131316" y="4973338"/>
            <a:ext cx="2379737" cy="20005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700" dirty="0"/>
              <a:t>Updates as of the 26</a:t>
            </a:r>
            <a:r>
              <a:rPr lang="en-GB" sz="700" baseline="30000" dirty="0"/>
              <a:t>th</a:t>
            </a:r>
            <a:r>
              <a:rPr lang="en-GB" sz="700" dirty="0"/>
              <a:t> January 2021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9FDDAE-3F53-4D98-96E4-894127AADDFE}"/>
              </a:ext>
            </a:extLst>
          </p:cNvPr>
          <p:cNvSpPr txBox="1"/>
          <p:nvPr/>
        </p:nvSpPr>
        <p:spPr>
          <a:xfrm>
            <a:off x="7059678" y="1513674"/>
            <a:ext cx="49725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00" b="1" dirty="0">
                <a:solidFill>
                  <a:srgbClr val="FF0000"/>
                </a:solidFill>
              </a:rPr>
              <a:t>TODAY</a:t>
            </a:r>
            <a:endParaRPr lang="en-GB" b="1" dirty="0">
              <a:solidFill>
                <a:srgbClr val="FF00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A65B952-A2F8-4015-BD30-C3A82A557C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47" y="1713729"/>
            <a:ext cx="8960906" cy="2258082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1C34965-C90B-4252-97D6-E035B5D6D8ED}"/>
              </a:ext>
            </a:extLst>
          </p:cNvPr>
          <p:cNvCxnSpPr>
            <a:cxnSpLocks/>
          </p:cNvCxnSpPr>
          <p:nvPr/>
        </p:nvCxnSpPr>
        <p:spPr>
          <a:xfrm>
            <a:off x="7308304" y="1694847"/>
            <a:ext cx="0" cy="229584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8458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323"/>
            <a:ext cx="8229600" cy="637580"/>
          </a:xfrm>
        </p:spPr>
        <p:txBody>
          <a:bodyPr>
            <a:normAutofit/>
          </a:bodyPr>
          <a:lstStyle/>
          <a:p>
            <a:r>
              <a:rPr lang="en-GB" sz="2000" dirty="0">
                <a:latin typeface="Arial"/>
                <a:cs typeface="Arial"/>
              </a:rPr>
              <a:t>XRN4996 - June 20 Release Summary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1316" y="1175792"/>
            <a:ext cx="9144000" cy="31393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900" b="1" dirty="0"/>
              <a:t>June 20 Release consists of 7 changes, Implementation was completed for June 20:</a:t>
            </a:r>
            <a:endParaRPr lang="en-GB" sz="900" b="1" dirty="0">
              <a:cs typeface="Arial"/>
            </a:endParaRPr>
          </a:p>
          <a:p>
            <a:endParaRPr lang="en-GB" sz="900" dirty="0">
              <a:cs typeface="Arial"/>
            </a:endParaRPr>
          </a:p>
          <a:p>
            <a:r>
              <a:rPr lang="en-GB" sz="900" b="1" u="sng" dirty="0"/>
              <a:t>In Scope</a:t>
            </a:r>
            <a:endParaRPr lang="en-GB" sz="900" b="1" u="sng" dirty="0"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b="1" dirty="0"/>
              <a:t>XRN4772</a:t>
            </a:r>
            <a:r>
              <a:rPr lang="en-GB" sz="900" dirty="0"/>
              <a:t> - </a:t>
            </a:r>
            <a:r>
              <a:rPr lang="en-US" sz="900" dirty="0"/>
              <a:t>Composite Weather Variable (CWV) Improvements</a:t>
            </a:r>
            <a:endParaRPr lang="en-US" sz="900" dirty="0"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1" dirty="0"/>
              <a:t>XRN4888</a:t>
            </a:r>
            <a:r>
              <a:rPr lang="en-US" sz="900" dirty="0"/>
              <a:t> - Removing Duplicate Address Update Validation for IGT Supply Meter Points via Contact Management Service (CMS)</a:t>
            </a:r>
            <a:endParaRPr lang="en-US" sz="900" dirty="0"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1" dirty="0"/>
              <a:t>XRN4930</a:t>
            </a:r>
            <a:r>
              <a:rPr lang="en-US" sz="900" dirty="0"/>
              <a:t> - Requirement to Inform Shipper of Meter Link Code Change</a:t>
            </a:r>
            <a:endParaRPr lang="en-US" sz="900" dirty="0"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1" dirty="0"/>
              <a:t>XRN4850</a:t>
            </a:r>
            <a:r>
              <a:rPr lang="en-US" sz="900" dirty="0"/>
              <a:t> - Notification of Customer Contact Details to Transporters (UKLink file formats, new service to follow)</a:t>
            </a:r>
            <a:endParaRPr lang="en-US" sz="900" dirty="0"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1" dirty="0"/>
              <a:t>XRN4865</a:t>
            </a:r>
            <a:r>
              <a:rPr lang="en-US" sz="900" dirty="0"/>
              <a:t> - Amendment to Treatment and Reporting  of CYCL Reads</a:t>
            </a:r>
            <a:endParaRPr lang="en-US" sz="900" dirty="0"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1" dirty="0"/>
              <a:t>XRN4932</a:t>
            </a:r>
            <a:r>
              <a:rPr lang="en-US" sz="900" dirty="0"/>
              <a:t> - Improvements to the quality of the Conversion Factor values held on the Supply Point Register (MOD0681S)</a:t>
            </a:r>
            <a:endParaRPr lang="en-US" sz="900" b="1" u="sng" dirty="0"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1" dirty="0"/>
              <a:t>XRN4780 (B)***</a:t>
            </a:r>
            <a:r>
              <a:rPr lang="en-US" sz="900" dirty="0"/>
              <a:t> – Inclusion of Meter Asset Provider Identity (MAP Id) in the UK Link system (</a:t>
            </a:r>
            <a:r>
              <a:rPr lang="en-US" sz="900" b="1" dirty="0"/>
              <a:t>CSS Consequential Change</a:t>
            </a:r>
            <a:r>
              <a:rPr lang="en-US" sz="900" dirty="0"/>
              <a:t>)</a:t>
            </a:r>
            <a:endParaRPr lang="en-US" sz="900" dirty="0"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900" dirty="0">
              <a:cs typeface="Arial"/>
            </a:endParaRPr>
          </a:p>
          <a:p>
            <a:r>
              <a:rPr lang="en-US" sz="900" b="1" u="sng" dirty="0"/>
              <a:t>Descoped</a:t>
            </a:r>
            <a:endParaRPr lang="en-US" sz="900" b="1" u="sng" dirty="0"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b="1" strike="sngStrike" dirty="0"/>
              <a:t>XRN4691**</a:t>
            </a:r>
            <a:r>
              <a:rPr lang="en-GB" sz="900" strike="sngStrike" dirty="0"/>
              <a:t> - </a:t>
            </a:r>
            <a:r>
              <a:rPr lang="en-US" sz="900" strike="sngStrike" dirty="0"/>
              <a:t>CSEPs: IGT and GT File Formats (CGI Files)</a:t>
            </a:r>
            <a:endParaRPr lang="en-GB" sz="900" strike="sngStrike" dirty="0"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b="1" strike="sngStrike" dirty="0"/>
              <a:t>XRN4692**</a:t>
            </a:r>
            <a:r>
              <a:rPr lang="en-GB" sz="900" strike="sngStrike" dirty="0"/>
              <a:t> - </a:t>
            </a:r>
            <a:r>
              <a:rPr lang="en-US" sz="900" strike="sngStrike" dirty="0"/>
              <a:t>CSEPs: IGT and GT File Formats (CIN Files)</a:t>
            </a:r>
            <a:endParaRPr lang="en-US" sz="900" strike="sngStrike" dirty="0"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b="1" strike="sngStrike" dirty="0"/>
              <a:t>XRN4780 (B) </a:t>
            </a:r>
            <a:r>
              <a:rPr lang="en-GB" sz="900" strike="sngStrike" dirty="0"/>
              <a:t>- </a:t>
            </a:r>
            <a:r>
              <a:rPr lang="en-US" sz="900" strike="sngStrike" dirty="0"/>
              <a:t>Inclusion of Meter Asset Provider Identity (MAP Id) in the UK Link system (CSS Consequential Change)</a:t>
            </a:r>
            <a:endParaRPr lang="en-US" sz="900" strike="sngStrike" dirty="0"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b="1" strike="sngStrike" dirty="0"/>
              <a:t>XRN4871 (B)** </a:t>
            </a:r>
            <a:r>
              <a:rPr lang="en-US" sz="900" strike="sngStrike" dirty="0"/>
              <a:t>- Changes to Ratchet Regime (MOD0665)</a:t>
            </a:r>
            <a:endParaRPr lang="en-US" sz="900" strike="sngStrike" dirty="0"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b="1" strike="sngStrike" dirty="0"/>
              <a:t>XRN4941*</a:t>
            </a:r>
            <a:r>
              <a:rPr lang="en-GB" sz="900" strike="sngStrike" dirty="0"/>
              <a:t> - </a:t>
            </a:r>
            <a:r>
              <a:rPr lang="en-US" sz="900" strike="sngStrike" dirty="0"/>
              <a:t>Auto updates to meter read frequency (MOD0692)</a:t>
            </a:r>
            <a:endParaRPr lang="en-GB" sz="900" strike="sngStrike" dirty="0">
              <a:cs typeface="Arial"/>
            </a:endParaRPr>
          </a:p>
          <a:p>
            <a:endParaRPr lang="en-GB" sz="900" dirty="0">
              <a:cs typeface="Arial"/>
            </a:endParaRPr>
          </a:p>
          <a:p>
            <a:pPr lvl="0"/>
            <a:r>
              <a:rPr lang="en-GB" sz="900" dirty="0"/>
              <a:t>* Pending Solution/MOD </a:t>
            </a:r>
            <a:r>
              <a:rPr lang="en-GB" sz="900" dirty="0">
                <a:cs typeface="Arial"/>
              </a:rPr>
              <a:t>approval by ChMC/DSG for remaining change requests. Descoped at ChMC on 8</a:t>
            </a:r>
            <a:r>
              <a:rPr lang="en-GB" sz="900" baseline="30000" dirty="0">
                <a:cs typeface="Arial"/>
              </a:rPr>
              <a:t>th</a:t>
            </a:r>
            <a:r>
              <a:rPr lang="en-GB" sz="900" dirty="0">
                <a:cs typeface="Arial"/>
              </a:rPr>
              <a:t> January 2020</a:t>
            </a:r>
          </a:p>
          <a:p>
            <a:pPr lvl="0"/>
            <a:r>
              <a:rPr lang="en-GB" sz="900" dirty="0">
                <a:cs typeface="Arial"/>
              </a:rPr>
              <a:t>** Descoped at eChMC on 22</a:t>
            </a:r>
            <a:r>
              <a:rPr lang="en-GB" sz="900" baseline="30000" dirty="0">
                <a:cs typeface="Arial"/>
              </a:rPr>
              <a:t>nd</a:t>
            </a:r>
            <a:r>
              <a:rPr lang="en-GB" sz="900" dirty="0">
                <a:cs typeface="Arial"/>
              </a:rPr>
              <a:t> November 2019</a:t>
            </a:r>
          </a:p>
          <a:p>
            <a:pPr lvl="0"/>
            <a:r>
              <a:rPr lang="en-GB" sz="900" dirty="0">
                <a:cs typeface="Arial"/>
              </a:rPr>
              <a:t>*** Added to scope (revised scope from original)</a:t>
            </a:r>
          </a:p>
          <a:p>
            <a:endParaRPr lang="en-GB" sz="9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AC9D96-E637-4990-8799-628973799966}"/>
              </a:ext>
            </a:extLst>
          </p:cNvPr>
          <p:cNvSpPr txBox="1"/>
          <p:nvPr/>
        </p:nvSpPr>
        <p:spPr>
          <a:xfrm>
            <a:off x="131316" y="4973338"/>
            <a:ext cx="2379737" cy="20005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700" dirty="0"/>
              <a:t>Updates as of the 26</a:t>
            </a:r>
            <a:r>
              <a:rPr lang="en-GB" sz="700" baseline="30000" dirty="0"/>
              <a:t>th</a:t>
            </a:r>
            <a:r>
              <a:rPr lang="en-GB" sz="700" dirty="0"/>
              <a:t> January 2021</a:t>
            </a:r>
          </a:p>
        </p:txBody>
      </p:sp>
    </p:spTree>
    <p:extLst>
      <p:ext uri="{BB962C8B-B14F-4D97-AF65-F5344CB8AC3E}">
        <p14:creationId xmlns:p14="http://schemas.microsoft.com/office/powerpoint/2010/main" val="3150741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A46900855F54F8B1B4A69CC14CF6B" ma:contentTypeVersion="5" ma:contentTypeDescription="Create a new document." ma:contentTypeScope="" ma:versionID="f395a190287002935880076d131e6e39">
  <xsd:schema xmlns:xsd="http://www.w3.org/2001/XMLSchema" xmlns:xs="http://www.w3.org/2001/XMLSchema" xmlns:p="http://schemas.microsoft.com/office/2006/metadata/properties" xmlns:ns2="11f1cc19-a6a2-4477-822b-8358f9edc374" xmlns:ns3="103fba77-31dd-4780-83f9-c54f26c3a260" targetNamespace="http://schemas.microsoft.com/office/2006/metadata/properties" ma:root="true" ma:fieldsID="21adb8fda84ee351d0b414ae2a561507" ns2:_="" ns3:_="">
    <xsd:import namespace="11f1cc19-a6a2-4477-822b-8358f9edc374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1cc19-a6a2-4477-822b-8358f9edc3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11B2E31-4703-4F4D-BB47-74A8364BAC36}">
  <ds:schemaRefs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103fba77-31dd-4780-83f9-c54f26c3a260"/>
    <ds:schemaRef ds:uri="http://schemas.microsoft.com/office/2006/metadata/properties"/>
    <ds:schemaRef ds:uri="11f1cc19-a6a2-4477-822b-8358f9edc374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05A4973A-5778-4C21-8A5B-34120D1F26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f1cc19-a6a2-4477-822b-8358f9edc374"/>
    <ds:schemaRef ds:uri="103fba77-31dd-4780-83f9-c54f26c3a2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28631</TotalTime>
  <Words>418</Words>
  <Application>Microsoft Office PowerPoint</Application>
  <PresentationFormat>On-screen Show (16:9)</PresentationFormat>
  <Paragraphs>50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3</vt:i4>
      </vt:variant>
    </vt:vector>
  </HeadingPairs>
  <TitlesOfParts>
    <vt:vector size="14" baseType="lpstr">
      <vt:lpstr>ＭＳ Ｐゴシック</vt:lpstr>
      <vt:lpstr>Arial</vt:lpstr>
      <vt:lpstr>Calibri</vt:lpstr>
      <vt:lpstr>Verdana</vt:lpstr>
      <vt:lpstr>Wingdings</vt:lpstr>
      <vt:lpstr>Office Theme</vt:lpstr>
      <vt:lpstr>xoserve templates</vt:lpstr>
      <vt:lpstr>1_xoserve templates</vt:lpstr>
      <vt:lpstr>2_xoserve templates</vt:lpstr>
      <vt:lpstr>3_xoserve templates</vt:lpstr>
      <vt:lpstr>4_xoserve templates</vt:lpstr>
      <vt:lpstr>XRN4996 - June 20 Release - Status Update</vt:lpstr>
      <vt:lpstr>XRN4850 – SMS/Email Broadcast Notification Timeline</vt:lpstr>
      <vt:lpstr>XRN4996 - June 20 Release Summary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Tracy OConnor</cp:lastModifiedBy>
  <cp:revision>931</cp:revision>
  <cp:lastPrinted>2019-05-07T07:36:37Z</cp:lastPrinted>
  <dcterms:created xsi:type="dcterms:W3CDTF">2018-09-02T17:12:15Z</dcterms:created>
  <dcterms:modified xsi:type="dcterms:W3CDTF">2021-01-28T09:54:18Z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_NewReviewCycle">
    <vt:lpwstr/>
  </property>
  <property fmtid="{D5CDD505-2E9C-101B-9397-08002B2CF9AE}" pid="8" name="ContentTypeId">
    <vt:lpwstr>0x010100BE4A46900855F54F8B1B4A69CC14CF6B</vt:lpwstr>
  </property>
</Properties>
</file>