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878" r:id="rId5"/>
    <p:sldId id="891" r:id="rId6"/>
    <p:sldId id="894" r:id="rId7"/>
    <p:sldId id="895" r:id="rId8"/>
    <p:sldId id="893"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Tracy OConnor" initials="TO" lastIdx="34" clrIdx="1">
    <p:extLst>
      <p:ext uri="{19B8F6BF-5375-455C-9EA6-DF929625EA0E}">
        <p15:presenceInfo xmlns:p15="http://schemas.microsoft.com/office/powerpoint/2012/main" userId="S-1-5-21-4145888014-839675345-3125187760-16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F00"/>
    <a:srgbClr val="9CCB3B"/>
    <a:srgbClr val="B1D6E8"/>
    <a:srgbClr val="CCFF99"/>
    <a:srgbClr val="40D1F5"/>
    <a:srgbClr val="FFFFFF"/>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C32496-62DE-40B2-856F-302363FA4695}" v="926" dt="2021-02-01T11:42:30.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M Healy" userId="0c4465cc-1d20-48dd-9baa-6e8cccd7d71f" providerId="ADAL" clId="{6FC32496-62DE-40B2-856F-302363FA4695}"/>
    <pc:docChg chg="custSel modSld">
      <pc:chgData name="Ed M Healy" userId="0c4465cc-1d20-48dd-9baa-6e8cccd7d71f" providerId="ADAL" clId="{6FC32496-62DE-40B2-856F-302363FA4695}" dt="2021-02-01T11:42:30.906" v="925" actId="20577"/>
      <pc:docMkLst>
        <pc:docMk/>
      </pc:docMkLst>
      <pc:sldChg chg="modSp">
        <pc:chgData name="Ed M Healy" userId="0c4465cc-1d20-48dd-9baa-6e8cccd7d71f" providerId="ADAL" clId="{6FC32496-62DE-40B2-856F-302363FA4695}" dt="2021-02-01T11:42:30.906" v="925" actId="20577"/>
        <pc:sldMkLst>
          <pc:docMk/>
          <pc:sldMk cId="2607852154" sldId="878"/>
        </pc:sldMkLst>
        <pc:spChg chg="mod">
          <ac:chgData name="Ed M Healy" userId="0c4465cc-1d20-48dd-9baa-6e8cccd7d71f" providerId="ADAL" clId="{6FC32496-62DE-40B2-856F-302363FA4695}" dt="2021-02-01T11:42:30.906" v="925" actId="20577"/>
          <ac:spMkLst>
            <pc:docMk/>
            <pc:sldMk cId="2607852154" sldId="878"/>
            <ac:spMk id="2" creationId="{3BBF64D1-DD4B-479C-8274-060EA4CFB223}"/>
          </ac:spMkLst>
        </pc:spChg>
        <pc:spChg chg="mod">
          <ac:chgData name="Ed M Healy" userId="0c4465cc-1d20-48dd-9baa-6e8cccd7d71f" providerId="ADAL" clId="{6FC32496-62DE-40B2-856F-302363FA4695}" dt="2021-02-01T10:49:52.704" v="920" actId="1035"/>
          <ac:spMkLst>
            <pc:docMk/>
            <pc:sldMk cId="2607852154" sldId="878"/>
            <ac:spMk id="3" creationId="{12DB106F-4176-4C21-A04C-BC612EA306B0}"/>
          </ac:spMkLst>
        </pc:spChg>
        <pc:graphicFrameChg chg="modGraphic">
          <ac:chgData name="Ed M Healy" userId="0c4465cc-1d20-48dd-9baa-6e8cccd7d71f" providerId="ADAL" clId="{6FC32496-62DE-40B2-856F-302363FA4695}" dt="2021-02-01T10:49:45.928" v="919" actId="20577"/>
          <ac:graphicFrameMkLst>
            <pc:docMk/>
            <pc:sldMk cId="2607852154" sldId="878"/>
            <ac:graphicFrameMk id="4" creationId="{60E62DC6-3EBE-4901-B700-870330337CDA}"/>
          </ac:graphicFrameMkLst>
        </pc:graphicFrameChg>
      </pc:sldChg>
      <pc:sldChg chg="addSp delSp modSp">
        <pc:chgData name="Ed M Healy" userId="0c4465cc-1d20-48dd-9baa-6e8cccd7d71f" providerId="ADAL" clId="{6FC32496-62DE-40B2-856F-302363FA4695}" dt="2021-02-01T11:39:35.706" v="921" actId="478"/>
        <pc:sldMkLst>
          <pc:docMk/>
          <pc:sldMk cId="3236503226" sldId="891"/>
        </pc:sldMkLst>
        <pc:spChg chg="del">
          <ac:chgData name="Ed M Healy" userId="0c4465cc-1d20-48dd-9baa-6e8cccd7d71f" providerId="ADAL" clId="{6FC32496-62DE-40B2-856F-302363FA4695}" dt="2021-02-01T11:39:35.706" v="921" actId="478"/>
          <ac:spMkLst>
            <pc:docMk/>
            <pc:sldMk cId="3236503226" sldId="891"/>
            <ac:spMk id="6" creationId="{C57982CC-7824-43EF-9F52-1BA6912478F6}"/>
          </ac:spMkLst>
        </pc:spChg>
        <pc:spChg chg="add mod">
          <ac:chgData name="Ed M Healy" userId="0c4465cc-1d20-48dd-9baa-6e8cccd7d71f" providerId="ADAL" clId="{6FC32496-62DE-40B2-856F-302363FA4695}" dt="2021-02-01T10:43:24.492" v="629" actId="1035"/>
          <ac:spMkLst>
            <pc:docMk/>
            <pc:sldMk cId="3236503226" sldId="891"/>
            <ac:spMk id="8" creationId="{F2073A47-06E4-4E73-AD5D-C3FEABA64CDE}"/>
          </ac:spMkLst>
        </pc:spChg>
        <pc:spChg chg="del">
          <ac:chgData name="Ed M Healy" userId="0c4465cc-1d20-48dd-9baa-6e8cccd7d71f" providerId="ADAL" clId="{6FC32496-62DE-40B2-856F-302363FA4695}" dt="2021-02-01T10:43:21.952" v="625" actId="478"/>
          <ac:spMkLst>
            <pc:docMk/>
            <pc:sldMk cId="3236503226" sldId="891"/>
            <ac:spMk id="9" creationId="{AE917CD4-ABE9-44F1-9B55-D3A77F46124D}"/>
          </ac:spMkLst>
        </pc:spChg>
        <pc:picChg chg="add mod">
          <ac:chgData name="Ed M Healy" userId="0c4465cc-1d20-48dd-9baa-6e8cccd7d71f" providerId="ADAL" clId="{6FC32496-62DE-40B2-856F-302363FA4695}" dt="2021-02-01T10:43:09.224" v="624" actId="1076"/>
          <ac:picMkLst>
            <pc:docMk/>
            <pc:sldMk cId="3236503226" sldId="891"/>
            <ac:picMk id="3" creationId="{4974CC75-AAA7-4651-A601-D3BF52AF7DA9}"/>
          </ac:picMkLst>
        </pc:picChg>
        <pc:picChg chg="del">
          <ac:chgData name="Ed M Healy" userId="0c4465cc-1d20-48dd-9baa-6e8cccd7d71f" providerId="ADAL" clId="{6FC32496-62DE-40B2-856F-302363FA4695}" dt="2021-02-01T10:42:55.893" v="620" actId="478"/>
          <ac:picMkLst>
            <pc:docMk/>
            <pc:sldMk cId="3236503226" sldId="891"/>
            <ac:picMk id="4" creationId="{327C4D05-07EE-4F34-8CEE-2C7A36BCF981}"/>
          </ac:picMkLst>
        </pc:picChg>
      </pc:sldChg>
      <pc:sldChg chg="addSp delSp modSp">
        <pc:chgData name="Ed M Healy" userId="0c4465cc-1d20-48dd-9baa-6e8cccd7d71f" providerId="ADAL" clId="{6FC32496-62DE-40B2-856F-302363FA4695}" dt="2021-02-01T10:45:53.491" v="692" actId="1038"/>
        <pc:sldMkLst>
          <pc:docMk/>
          <pc:sldMk cId="2880756423" sldId="894"/>
        </pc:sldMkLst>
        <pc:spChg chg="del">
          <ac:chgData name="Ed M Healy" userId="0c4465cc-1d20-48dd-9baa-6e8cccd7d71f" providerId="ADAL" clId="{6FC32496-62DE-40B2-856F-302363FA4695}" dt="2021-02-01T10:45:50.335" v="688" actId="478"/>
          <ac:spMkLst>
            <pc:docMk/>
            <pc:sldMk cId="2880756423" sldId="894"/>
            <ac:spMk id="8" creationId="{DCF96AD9-2CCA-43E4-9D1D-081FEA358B3B}"/>
          </ac:spMkLst>
        </pc:spChg>
        <pc:spChg chg="add mod">
          <ac:chgData name="Ed M Healy" userId="0c4465cc-1d20-48dd-9baa-6e8cccd7d71f" providerId="ADAL" clId="{6FC32496-62DE-40B2-856F-302363FA4695}" dt="2021-02-01T10:45:53.491" v="692" actId="1038"/>
          <ac:spMkLst>
            <pc:docMk/>
            <pc:sldMk cId="2880756423" sldId="894"/>
            <ac:spMk id="9" creationId="{C163D3B3-1151-4092-B8AE-3615FB6D6D62}"/>
          </ac:spMkLst>
        </pc:spChg>
        <pc:graphicFrameChg chg="add del">
          <ac:chgData name="Ed M Healy" userId="0c4465cc-1d20-48dd-9baa-6e8cccd7d71f" providerId="ADAL" clId="{6FC32496-62DE-40B2-856F-302363FA4695}" dt="2021-02-01T10:44:58.216" v="632"/>
          <ac:graphicFrameMkLst>
            <pc:docMk/>
            <pc:sldMk cId="2880756423" sldId="894"/>
            <ac:graphicFrameMk id="4" creationId="{B68DDDD9-E2FB-452D-8431-D3FEBA1C24BC}"/>
          </ac:graphicFrameMkLst>
        </pc:graphicFrameChg>
        <pc:picChg chg="del">
          <ac:chgData name="Ed M Healy" userId="0c4465cc-1d20-48dd-9baa-6e8cccd7d71f" providerId="ADAL" clId="{6FC32496-62DE-40B2-856F-302363FA4695}" dt="2021-02-01T10:44:54.340" v="630" actId="478"/>
          <ac:picMkLst>
            <pc:docMk/>
            <pc:sldMk cId="2880756423" sldId="894"/>
            <ac:picMk id="2" creationId="{ACCC15EE-8409-4F96-BDE2-A5CB194509E8}"/>
          </ac:picMkLst>
        </pc:picChg>
        <pc:picChg chg="del">
          <ac:chgData name="Ed M Healy" userId="0c4465cc-1d20-48dd-9baa-6e8cccd7d71f" providerId="ADAL" clId="{6FC32496-62DE-40B2-856F-302363FA4695}" dt="2021-02-01T10:45:28.069" v="645" actId="478"/>
          <ac:picMkLst>
            <pc:docMk/>
            <pc:sldMk cId="2880756423" sldId="894"/>
            <ac:picMk id="3" creationId="{34380D3E-7720-4424-965D-04331B2D3BA7}"/>
          </ac:picMkLst>
        </pc:picChg>
        <pc:picChg chg="add mod">
          <ac:chgData name="Ed M Healy" userId="0c4465cc-1d20-48dd-9baa-6e8cccd7d71f" providerId="ADAL" clId="{6FC32496-62DE-40B2-856F-302363FA4695}" dt="2021-02-01T10:45:16.348" v="644" actId="1038"/>
          <ac:picMkLst>
            <pc:docMk/>
            <pc:sldMk cId="2880756423" sldId="894"/>
            <ac:picMk id="5" creationId="{111FDC8F-B9BB-47C2-B305-440FF588F6ED}"/>
          </ac:picMkLst>
        </pc:picChg>
        <pc:picChg chg="add mod">
          <ac:chgData name="Ed M Healy" userId="0c4465cc-1d20-48dd-9baa-6e8cccd7d71f" providerId="ADAL" clId="{6FC32496-62DE-40B2-856F-302363FA4695}" dt="2021-02-01T10:45:40.315" v="687" actId="1037"/>
          <ac:picMkLst>
            <pc:docMk/>
            <pc:sldMk cId="2880756423" sldId="894"/>
            <ac:picMk id="6" creationId="{DBACB92A-1A6D-439F-870F-C4AAFFBB6476}"/>
          </ac:picMkLst>
        </pc:picChg>
      </pc:sldChg>
      <pc:sldChg chg="addSp delSp">
        <pc:chgData name="Ed M Healy" userId="0c4465cc-1d20-48dd-9baa-6e8cccd7d71f" providerId="ADAL" clId="{6FC32496-62DE-40B2-856F-302363FA4695}" dt="2021-02-01T10:46:00.122" v="694"/>
        <pc:sldMkLst>
          <pc:docMk/>
          <pc:sldMk cId="3491081105" sldId="895"/>
        </pc:sldMkLst>
        <pc:spChg chg="add">
          <ac:chgData name="Ed M Healy" userId="0c4465cc-1d20-48dd-9baa-6e8cccd7d71f" providerId="ADAL" clId="{6FC32496-62DE-40B2-856F-302363FA4695}" dt="2021-02-01T10:46:00.122" v="694"/>
          <ac:spMkLst>
            <pc:docMk/>
            <pc:sldMk cId="3491081105" sldId="895"/>
            <ac:spMk id="5" creationId="{5EE2B4C0-EFB9-4E62-A15B-DA1565A96304}"/>
          </ac:spMkLst>
        </pc:spChg>
        <pc:spChg chg="del">
          <ac:chgData name="Ed M Healy" userId="0c4465cc-1d20-48dd-9baa-6e8cccd7d71f" providerId="ADAL" clId="{6FC32496-62DE-40B2-856F-302363FA4695}" dt="2021-02-01T10:45:58.857" v="693" actId="478"/>
          <ac:spMkLst>
            <pc:docMk/>
            <pc:sldMk cId="3491081105" sldId="895"/>
            <ac:spMk id="6" creationId="{B86221BA-AEA2-42AF-9CD3-73218C69671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01/02/2021</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3523842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10046"/>
            <a:ext cx="8229600" cy="637580"/>
          </a:xfrm>
        </p:spPr>
        <p:txBody>
          <a:bodyPr/>
          <a:lstStyle/>
          <a:p>
            <a:r>
              <a:rPr lang="en-GB" dirty="0"/>
              <a:t>XRN5110 - Nov 20 Release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3897191594"/>
              </p:ext>
            </p:extLst>
          </p:nvPr>
        </p:nvGraphicFramePr>
        <p:xfrm>
          <a:off x="141022" y="477008"/>
          <a:ext cx="8895474" cy="4549870"/>
        </p:xfrm>
        <a:graphic>
          <a:graphicData uri="http://schemas.openxmlformats.org/drawingml/2006/table">
            <a:tbl>
              <a:tblPr firstRow="1" bandRow="1"/>
              <a:tblGrid>
                <a:gridCol w="1025242">
                  <a:extLst>
                    <a:ext uri="{9D8B030D-6E8A-4147-A177-3AD203B41FA5}">
                      <a16:colId xmlns:a16="http://schemas.microsoft.com/office/drawing/2014/main" val="20000"/>
                    </a:ext>
                  </a:extLst>
                </a:gridCol>
                <a:gridCol w="2174825">
                  <a:extLst>
                    <a:ext uri="{9D8B030D-6E8A-4147-A177-3AD203B41FA5}">
                      <a16:colId xmlns:a16="http://schemas.microsoft.com/office/drawing/2014/main" val="2599063307"/>
                    </a:ext>
                  </a:extLst>
                </a:gridCol>
                <a:gridCol w="1905149">
                  <a:extLst>
                    <a:ext uri="{9D8B030D-6E8A-4147-A177-3AD203B41FA5}">
                      <a16:colId xmlns:a16="http://schemas.microsoft.com/office/drawing/2014/main" val="20002"/>
                    </a:ext>
                  </a:extLst>
                </a:gridCol>
                <a:gridCol w="1937747">
                  <a:extLst>
                    <a:ext uri="{9D8B030D-6E8A-4147-A177-3AD203B41FA5}">
                      <a16:colId xmlns:a16="http://schemas.microsoft.com/office/drawing/2014/main" val="20003"/>
                    </a:ext>
                  </a:extLst>
                </a:gridCol>
                <a:gridCol w="1852511">
                  <a:extLst>
                    <a:ext uri="{9D8B030D-6E8A-4147-A177-3AD203B41FA5}">
                      <a16:colId xmlns:a16="http://schemas.microsoft.com/office/drawing/2014/main" val="20004"/>
                    </a:ext>
                  </a:extLst>
                </a:gridCol>
              </a:tblGrid>
              <a:tr h="222813">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endParaRPr lang="en-GB" sz="1050" kern="1200" baseline="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dirty="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222813">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j-lt"/>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22281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rgbClr val="92D050"/>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22813">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10300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0" lvl="0" indent="0">
                        <a:buFont typeface="Arial" panose="020B0604020202020204" pitchFamily="34" charset="0"/>
                        <a:buNone/>
                      </a:pPr>
                      <a:r>
                        <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PIS</a:t>
                      </a:r>
                      <a:endPar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All 116 </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instances of first usage have been captured and assured </a:t>
                      </a:r>
                    </a:p>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6</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defects and 19 incidents have been fixed.</a:t>
                      </a:r>
                    </a:p>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PIS is complete for XRN4871b and XRN5014 </a:t>
                      </a:r>
                    </a:p>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 following change requests have been identified and approved for: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XRN4897/99 Daily Cleanse – The job dependency has been changed requiring PIS extension to 08/02/21.The extension is to monitor daily cleanse running in a period of high volume processing. The daily cleanse functionality is working as expected</a:t>
                      </a:r>
                    </a:p>
                    <a:p>
                      <a:pPr marL="628650" lvl="1"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XRN4801 Additional Information in DES  - Issue identified with active read indicator displaying incorrectly for a small volume of OPNX reads. Fix to be implemented 13/02/21 </a:t>
                      </a:r>
                      <a:endPar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Change request has been raised and approved to fix the XRN4897/99 historical cleanse job. </a:t>
                      </a:r>
                    </a:p>
                    <a:p>
                      <a:pPr marL="628650" lvl="1"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Data was being incorrectly deleted, there was no customer impact and the data was quickly restored. The change request covers the scenarios that were missed and resulted in the deletion. Expected implementation of the change is end of March 2021 followed by 10 weeks PIS to run the historical cleanse job. Cost of change is £54k and additional funds have been approved by the Change Management Committee 29/01/21, to cover the £34k shortfall</a:t>
                      </a:r>
                    </a:p>
                    <a:p>
                      <a:pPr marL="0" lvl="0" indent="0">
                        <a:buFont typeface="Arial" panose="020B0604020202020204" pitchFamily="34" charset="0"/>
                        <a:buNone/>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Return to Green N/A</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53973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Issue: </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PIS has been extend for XRN4897/99 Daily Cleanse and XRN4801 Additional Info in DES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Issue: </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XRN4897/99 Historical Cleanse Change Request needs to be completed to exit PIS</a:t>
                      </a:r>
                      <a:endPar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XRN4897/99 delivery verifying 100% GDPR compliance – PIS plans in place to assure – risk probability being understood.</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Return to Green all issues is that PIS is completed for all changes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467967">
                <a:tc>
                  <a:txBody>
                    <a:body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BER approved  - 10/06/20</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Full Business Case approved XEC – 23/06/20</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Additional funds of £34k have been approved for the XRN4897/99 Historical Cleanse change request</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41496708"/>
                  </a:ext>
                </a:extLst>
              </a:tr>
              <a:tr h="41260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SME &amp; Tech Ops resources approved for XRN4897/99, Historical Cleanse, XRN4897/99 Daily Cleanse PIS extension and XRN4801 PIS extension </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Return to Green N/A</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93140005"/>
                  </a:ext>
                </a:extLst>
              </a:tr>
            </a:tbl>
          </a:graphicData>
        </a:graphic>
      </p:graphicFrame>
      <p:sp>
        <p:nvSpPr>
          <p:cNvPr id="3" name="TextBox 2">
            <a:extLst>
              <a:ext uri="{FF2B5EF4-FFF2-40B4-BE49-F238E27FC236}">
                <a16:creationId xmlns:a16="http://schemas.microsoft.com/office/drawing/2014/main" id="{12DB106F-4176-4C21-A04C-BC612EA306B0}"/>
              </a:ext>
            </a:extLst>
          </p:cNvPr>
          <p:cNvSpPr txBox="1"/>
          <p:nvPr/>
        </p:nvSpPr>
        <p:spPr>
          <a:xfrm>
            <a:off x="0" y="5020022"/>
            <a:ext cx="3816424" cy="215444"/>
          </a:xfrm>
          <a:prstGeom prst="rect">
            <a:avLst/>
          </a:prstGeom>
          <a:noFill/>
        </p:spPr>
        <p:txBody>
          <a:bodyPr wrap="square" rtlCol="0">
            <a:spAutoFit/>
          </a:bodyPr>
          <a:lstStyle/>
          <a:p>
            <a:r>
              <a:rPr lang="en-GB" sz="800" dirty="0"/>
              <a:t>Updates as of the 01</a:t>
            </a:r>
            <a:r>
              <a:rPr lang="en-GB" sz="800" baseline="30000" dirty="0"/>
              <a:t>st</a:t>
            </a:r>
            <a:r>
              <a:rPr lang="en-GB" sz="800" dirty="0"/>
              <a:t> February2020</a:t>
            </a:r>
          </a:p>
        </p:txBody>
      </p:sp>
    </p:spTree>
    <p:extLst>
      <p:ext uri="{BB962C8B-B14F-4D97-AF65-F5344CB8AC3E}">
        <p14:creationId xmlns:p14="http://schemas.microsoft.com/office/powerpoint/2010/main" val="260785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a:xfrm>
            <a:off x="167512" y="123478"/>
            <a:ext cx="8808976" cy="637580"/>
          </a:xfrm>
        </p:spPr>
        <p:txBody>
          <a:bodyPr/>
          <a:lstStyle/>
          <a:p>
            <a:r>
              <a:rPr lang="en-GB" dirty="0"/>
              <a:t>XRN5110 - Nov 20 Delivery Timeline &amp; Progress</a:t>
            </a:r>
          </a:p>
        </p:txBody>
      </p:sp>
      <p:pic>
        <p:nvPicPr>
          <p:cNvPr id="7" name="Picture 6">
            <a:extLst>
              <a:ext uri="{FF2B5EF4-FFF2-40B4-BE49-F238E27FC236}">
                <a16:creationId xmlns:a16="http://schemas.microsoft.com/office/drawing/2014/main" id="{C528E1EC-753F-4CBE-A532-4638605CD10F}"/>
              </a:ext>
            </a:extLst>
          </p:cNvPr>
          <p:cNvPicPr>
            <a:picLocks noChangeAspect="1"/>
          </p:cNvPicPr>
          <p:nvPr/>
        </p:nvPicPr>
        <p:blipFill>
          <a:blip r:embed="rId2"/>
          <a:stretch>
            <a:fillRect/>
          </a:stretch>
        </p:blipFill>
        <p:spPr>
          <a:xfrm>
            <a:off x="616781" y="2931790"/>
            <a:ext cx="7910438" cy="1446500"/>
          </a:xfrm>
          <a:prstGeom prst="rect">
            <a:avLst/>
          </a:prstGeom>
        </p:spPr>
      </p:pic>
      <p:pic>
        <p:nvPicPr>
          <p:cNvPr id="3" name="Picture 2">
            <a:extLst>
              <a:ext uri="{FF2B5EF4-FFF2-40B4-BE49-F238E27FC236}">
                <a16:creationId xmlns:a16="http://schemas.microsoft.com/office/drawing/2014/main" id="{4974CC75-AAA7-4651-A601-D3BF52AF7DA9}"/>
              </a:ext>
            </a:extLst>
          </p:cNvPr>
          <p:cNvPicPr>
            <a:picLocks noChangeAspect="1"/>
          </p:cNvPicPr>
          <p:nvPr/>
        </p:nvPicPr>
        <p:blipFill>
          <a:blip r:embed="rId3"/>
          <a:stretch>
            <a:fillRect/>
          </a:stretch>
        </p:blipFill>
        <p:spPr>
          <a:xfrm>
            <a:off x="107504" y="874877"/>
            <a:ext cx="8892480" cy="1906020"/>
          </a:xfrm>
          <a:prstGeom prst="rect">
            <a:avLst/>
          </a:prstGeom>
        </p:spPr>
      </p:pic>
      <p:sp>
        <p:nvSpPr>
          <p:cNvPr id="8" name="TextBox 7">
            <a:extLst>
              <a:ext uri="{FF2B5EF4-FFF2-40B4-BE49-F238E27FC236}">
                <a16:creationId xmlns:a16="http://schemas.microsoft.com/office/drawing/2014/main" id="{F2073A47-06E4-4E73-AD5D-C3FEABA64CDE}"/>
              </a:ext>
            </a:extLst>
          </p:cNvPr>
          <p:cNvSpPr txBox="1"/>
          <p:nvPr/>
        </p:nvSpPr>
        <p:spPr>
          <a:xfrm>
            <a:off x="0" y="4803998"/>
            <a:ext cx="3816424" cy="215444"/>
          </a:xfrm>
          <a:prstGeom prst="rect">
            <a:avLst/>
          </a:prstGeom>
          <a:noFill/>
        </p:spPr>
        <p:txBody>
          <a:bodyPr wrap="square" rtlCol="0">
            <a:spAutoFit/>
          </a:bodyPr>
          <a:lstStyle/>
          <a:p>
            <a:r>
              <a:rPr lang="en-GB" sz="800" dirty="0"/>
              <a:t>Updates as of the 01</a:t>
            </a:r>
            <a:r>
              <a:rPr lang="en-GB" sz="800" baseline="30000" dirty="0"/>
              <a:t>st</a:t>
            </a:r>
            <a:r>
              <a:rPr lang="en-GB" sz="800" dirty="0"/>
              <a:t> February2020</a:t>
            </a:r>
          </a:p>
        </p:txBody>
      </p:sp>
    </p:spTree>
    <p:extLst>
      <p:ext uri="{BB962C8B-B14F-4D97-AF65-F5344CB8AC3E}">
        <p14:creationId xmlns:p14="http://schemas.microsoft.com/office/powerpoint/2010/main" val="323650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E7665D9A-54BA-4DA7-A14B-78FEB57D59A8}"/>
              </a:ext>
            </a:extLst>
          </p:cNvPr>
          <p:cNvSpPr txBox="1">
            <a:spLocks/>
          </p:cNvSpPr>
          <p:nvPr/>
        </p:nvSpPr>
        <p:spPr>
          <a:xfrm>
            <a:off x="167512" y="123478"/>
            <a:ext cx="8808976"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a:t>XRN5110 - Nov 20 PIS First Usage and Defects</a:t>
            </a:r>
          </a:p>
        </p:txBody>
      </p:sp>
      <p:pic>
        <p:nvPicPr>
          <p:cNvPr id="5" name="Picture 4">
            <a:extLst>
              <a:ext uri="{FF2B5EF4-FFF2-40B4-BE49-F238E27FC236}">
                <a16:creationId xmlns:a16="http://schemas.microsoft.com/office/drawing/2014/main" id="{111FDC8F-B9BB-47C2-B305-440FF588F6ED}"/>
              </a:ext>
            </a:extLst>
          </p:cNvPr>
          <p:cNvPicPr>
            <a:picLocks noChangeAspect="1"/>
          </p:cNvPicPr>
          <p:nvPr/>
        </p:nvPicPr>
        <p:blipFill>
          <a:blip r:embed="rId2"/>
          <a:stretch>
            <a:fillRect/>
          </a:stretch>
        </p:blipFill>
        <p:spPr>
          <a:xfrm>
            <a:off x="740346" y="915566"/>
            <a:ext cx="7432054" cy="1670457"/>
          </a:xfrm>
          <a:prstGeom prst="rect">
            <a:avLst/>
          </a:prstGeom>
        </p:spPr>
      </p:pic>
      <p:pic>
        <p:nvPicPr>
          <p:cNvPr id="6" name="Picture 5">
            <a:extLst>
              <a:ext uri="{FF2B5EF4-FFF2-40B4-BE49-F238E27FC236}">
                <a16:creationId xmlns:a16="http://schemas.microsoft.com/office/drawing/2014/main" id="{DBACB92A-1A6D-439F-870F-C4AAFFBB6476}"/>
              </a:ext>
            </a:extLst>
          </p:cNvPr>
          <p:cNvPicPr>
            <a:picLocks noChangeAspect="1"/>
          </p:cNvPicPr>
          <p:nvPr/>
        </p:nvPicPr>
        <p:blipFill>
          <a:blip r:embed="rId3"/>
          <a:stretch>
            <a:fillRect/>
          </a:stretch>
        </p:blipFill>
        <p:spPr>
          <a:xfrm>
            <a:off x="395536" y="3162370"/>
            <a:ext cx="8188247" cy="921548"/>
          </a:xfrm>
          <a:prstGeom prst="rect">
            <a:avLst/>
          </a:prstGeom>
        </p:spPr>
      </p:pic>
      <p:sp>
        <p:nvSpPr>
          <p:cNvPr id="9" name="TextBox 8">
            <a:extLst>
              <a:ext uri="{FF2B5EF4-FFF2-40B4-BE49-F238E27FC236}">
                <a16:creationId xmlns:a16="http://schemas.microsoft.com/office/drawing/2014/main" id="{C163D3B3-1151-4092-B8AE-3615FB6D6D62}"/>
              </a:ext>
            </a:extLst>
          </p:cNvPr>
          <p:cNvSpPr txBox="1"/>
          <p:nvPr/>
        </p:nvSpPr>
        <p:spPr>
          <a:xfrm>
            <a:off x="107504" y="4731990"/>
            <a:ext cx="3816424" cy="215444"/>
          </a:xfrm>
          <a:prstGeom prst="rect">
            <a:avLst/>
          </a:prstGeom>
          <a:noFill/>
        </p:spPr>
        <p:txBody>
          <a:bodyPr wrap="square" rtlCol="0">
            <a:spAutoFit/>
          </a:bodyPr>
          <a:lstStyle/>
          <a:p>
            <a:r>
              <a:rPr lang="en-GB" sz="800" dirty="0"/>
              <a:t>Updates as of the 01</a:t>
            </a:r>
            <a:r>
              <a:rPr lang="en-GB" sz="800" baseline="30000" dirty="0"/>
              <a:t>st</a:t>
            </a:r>
            <a:r>
              <a:rPr lang="en-GB" sz="800" dirty="0"/>
              <a:t> February2020</a:t>
            </a:r>
          </a:p>
        </p:txBody>
      </p:sp>
    </p:spTree>
    <p:extLst>
      <p:ext uri="{BB962C8B-B14F-4D97-AF65-F5344CB8AC3E}">
        <p14:creationId xmlns:p14="http://schemas.microsoft.com/office/powerpoint/2010/main" val="288075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3A1B71E-E7B1-4E8C-A875-DCF11FC7C102}"/>
              </a:ext>
            </a:extLst>
          </p:cNvPr>
          <p:cNvPicPr>
            <a:picLocks noChangeAspect="1"/>
          </p:cNvPicPr>
          <p:nvPr/>
        </p:nvPicPr>
        <p:blipFill>
          <a:blip r:embed="rId2"/>
          <a:stretch>
            <a:fillRect/>
          </a:stretch>
        </p:blipFill>
        <p:spPr>
          <a:xfrm>
            <a:off x="261395" y="699542"/>
            <a:ext cx="8621210" cy="3986135"/>
          </a:xfrm>
          <a:prstGeom prst="rect">
            <a:avLst/>
          </a:prstGeom>
        </p:spPr>
      </p:pic>
      <p:sp>
        <p:nvSpPr>
          <p:cNvPr id="13" name="Title 1">
            <a:extLst>
              <a:ext uri="{FF2B5EF4-FFF2-40B4-BE49-F238E27FC236}">
                <a16:creationId xmlns:a16="http://schemas.microsoft.com/office/drawing/2014/main" id="{8597754B-5838-4DBE-B6A8-7C937B44E56C}"/>
              </a:ext>
            </a:extLst>
          </p:cNvPr>
          <p:cNvSpPr txBox="1">
            <a:spLocks/>
          </p:cNvSpPr>
          <p:nvPr/>
        </p:nvSpPr>
        <p:spPr>
          <a:xfrm>
            <a:off x="167512" y="123478"/>
            <a:ext cx="8808976"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a:t>XRN5110 - Nov 20 PIS Defect Details</a:t>
            </a:r>
          </a:p>
        </p:txBody>
      </p:sp>
      <p:sp>
        <p:nvSpPr>
          <p:cNvPr id="5" name="TextBox 4">
            <a:extLst>
              <a:ext uri="{FF2B5EF4-FFF2-40B4-BE49-F238E27FC236}">
                <a16:creationId xmlns:a16="http://schemas.microsoft.com/office/drawing/2014/main" id="{5EE2B4C0-EFB9-4E62-A15B-DA1565A96304}"/>
              </a:ext>
            </a:extLst>
          </p:cNvPr>
          <p:cNvSpPr txBox="1"/>
          <p:nvPr/>
        </p:nvSpPr>
        <p:spPr>
          <a:xfrm>
            <a:off x="0" y="4803998"/>
            <a:ext cx="3816424" cy="215444"/>
          </a:xfrm>
          <a:prstGeom prst="rect">
            <a:avLst/>
          </a:prstGeom>
          <a:noFill/>
        </p:spPr>
        <p:txBody>
          <a:bodyPr wrap="square" rtlCol="0">
            <a:spAutoFit/>
          </a:bodyPr>
          <a:lstStyle/>
          <a:p>
            <a:r>
              <a:rPr lang="en-GB" sz="800" dirty="0"/>
              <a:t>Updates as of the 01</a:t>
            </a:r>
            <a:r>
              <a:rPr lang="en-GB" sz="800" baseline="30000" dirty="0"/>
              <a:t>st</a:t>
            </a:r>
            <a:r>
              <a:rPr lang="en-GB" sz="800" dirty="0"/>
              <a:t> February2020</a:t>
            </a:r>
          </a:p>
        </p:txBody>
      </p:sp>
    </p:spTree>
    <p:extLst>
      <p:ext uri="{BB962C8B-B14F-4D97-AF65-F5344CB8AC3E}">
        <p14:creationId xmlns:p14="http://schemas.microsoft.com/office/powerpoint/2010/main" val="349108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FA77669-B323-43A7-AA90-FFEE9856EC44}"/>
              </a:ext>
            </a:extLst>
          </p:cNvPr>
          <p:cNvSpPr txBox="1"/>
          <p:nvPr/>
        </p:nvSpPr>
        <p:spPr>
          <a:xfrm>
            <a:off x="144562" y="956791"/>
            <a:ext cx="8770840" cy="3170099"/>
          </a:xfrm>
          <a:prstGeom prst="rect">
            <a:avLst/>
          </a:prstGeom>
          <a:noFill/>
        </p:spPr>
        <p:txBody>
          <a:bodyPr wrap="square" rtlCol="0" anchor="t">
            <a:spAutoFit/>
          </a:bodyPr>
          <a:lstStyle/>
          <a:p>
            <a:r>
              <a:rPr lang="en-GB" sz="1100" b="1" dirty="0"/>
              <a:t>In Scope</a:t>
            </a:r>
          </a:p>
          <a:p>
            <a:pPr marL="228600" indent="-228600">
              <a:buFont typeface="+mj-lt"/>
              <a:buAutoNum type="arabicPeriod"/>
            </a:pPr>
            <a:endParaRPr lang="en-GB" sz="1100" b="1" dirty="0"/>
          </a:p>
          <a:p>
            <a:pPr marL="742950" lvl="1" indent="-285750">
              <a:buFont typeface="Arial" panose="020B0604020202020204" pitchFamily="34" charset="0"/>
              <a:buChar char="•"/>
            </a:pPr>
            <a:r>
              <a:rPr lang="en-GB" sz="1100" b="1" dirty="0"/>
              <a:t>XRN 4897 -  Resolution of deleted Contact Details (contained within the S66 records) at a Change of Shipper event </a:t>
            </a:r>
          </a:p>
          <a:p>
            <a:pPr marL="742950" lvl="1" indent="-285750">
              <a:buFont typeface="Arial" panose="020B0604020202020204" pitchFamily="34" charset="0"/>
              <a:buChar char="•"/>
            </a:pPr>
            <a:r>
              <a:rPr lang="en-GB" sz="1100" b="1" dirty="0"/>
              <a:t>XRN 4899 - Treatment of Priority Service Register Data and Contact Details on Change of Supplier Event</a:t>
            </a:r>
          </a:p>
          <a:p>
            <a:pPr marL="742950" lvl="1" indent="-285750">
              <a:buFont typeface="Arial" panose="020B0604020202020204" pitchFamily="34" charset="0"/>
              <a:buChar char="•"/>
            </a:pPr>
            <a:r>
              <a:rPr lang="en-GB" sz="1100" b="1" dirty="0"/>
              <a:t>XRN 4801 - Additional Information in DES</a:t>
            </a:r>
          </a:p>
          <a:p>
            <a:pPr marL="742950" lvl="1" indent="-285750">
              <a:buFont typeface="Arial" panose="020B0604020202020204" pitchFamily="34" charset="0"/>
              <a:buChar char="•"/>
            </a:pPr>
            <a:r>
              <a:rPr lang="en-GB" sz="1100" b="1" dirty="0"/>
              <a:t>XRN 4871b - Rachet Regime Changes</a:t>
            </a:r>
          </a:p>
          <a:p>
            <a:pPr marL="742950" lvl="1" indent="-285750">
              <a:buFont typeface="Arial" panose="020B0604020202020204" pitchFamily="34" charset="0"/>
              <a:buChar char="•"/>
            </a:pPr>
            <a:r>
              <a:rPr lang="en-GB" sz="1100" b="1" dirty="0"/>
              <a:t>XRN 5014 - Facilitating HyDeploy2 Live Pilot</a:t>
            </a:r>
          </a:p>
          <a:p>
            <a:pPr marL="742950" lvl="1" indent="-285750">
              <a:buFont typeface="Arial" panose="020B0604020202020204" pitchFamily="34" charset="0"/>
              <a:buChar char="•"/>
            </a:pPr>
            <a:endParaRPr lang="en-GB" sz="1100" b="1" dirty="0"/>
          </a:p>
          <a:p>
            <a:r>
              <a:rPr lang="en-GB" sz="1100" b="1" dirty="0"/>
              <a:t>Descoped changes</a:t>
            </a:r>
          </a:p>
          <a:p>
            <a:pPr marL="628650" lvl="1" indent="-171450">
              <a:buFont typeface="Arial" panose="020B0604020202020204" pitchFamily="34" charset="0"/>
              <a:buChar char="•"/>
            </a:pPr>
            <a:r>
              <a:rPr lang="en-GB" sz="1100" b="1" dirty="0"/>
              <a:t>XRN 4931 - Submission of a Space in Mandatory Data on Multiple SPA Files</a:t>
            </a:r>
          </a:p>
          <a:p>
            <a:pPr marL="628650" lvl="1" indent="-171450">
              <a:buFont typeface="Arial" panose="020B0604020202020204" pitchFamily="34" charset="0"/>
              <a:buChar char="•"/>
            </a:pPr>
            <a:r>
              <a:rPr lang="en-GB" sz="1100" b="1" dirty="0"/>
              <a:t>XRN 4941 - MOD 692 – Auto Updates to Read Frequency</a:t>
            </a:r>
          </a:p>
          <a:p>
            <a:pPr marL="628650" lvl="1" indent="-171450">
              <a:buFont typeface="Arial" panose="020B0604020202020204" pitchFamily="34" charset="0"/>
              <a:buChar char="•"/>
            </a:pPr>
            <a:r>
              <a:rPr lang="en-GB" sz="1100" b="1" dirty="0"/>
              <a:t>XRN 4992 - Supplier of Last Resort Charge Types</a:t>
            </a:r>
          </a:p>
          <a:p>
            <a:endParaRPr lang="en-GB" sz="1100" b="1" dirty="0"/>
          </a:p>
          <a:p>
            <a:r>
              <a:rPr lang="en-GB" sz="1100" b="1" dirty="0"/>
              <a:t>To be delivered by CSSC</a:t>
            </a:r>
          </a:p>
          <a:p>
            <a:endParaRPr lang="en-GB" sz="1100" b="1" dirty="0"/>
          </a:p>
          <a:p>
            <a:pPr marL="628650" lvl="1" indent="-171450">
              <a:buFont typeface="Arial" panose="020B0604020202020204" pitchFamily="34" charset="0"/>
              <a:buChar char="•"/>
            </a:pPr>
            <a:r>
              <a:rPr lang="en-GB" sz="1100" b="1" dirty="0"/>
              <a:t>XRN 4780c - MAP ID</a:t>
            </a:r>
          </a:p>
          <a:p>
            <a:pPr marL="171450" lvl="0" indent="-171450">
              <a:buFont typeface="Arial" panose="020B0604020202020204" pitchFamily="34" charset="0"/>
              <a:buChar char="•"/>
            </a:pPr>
            <a:endParaRPr lang="en-US" sz="1200" dirty="0">
              <a:solidFill>
                <a:schemeClr val="tx2"/>
              </a:solidFill>
              <a:latin typeface="Arial"/>
              <a:ea typeface="+mn-lt"/>
              <a:cs typeface="+mn-lt"/>
            </a:endParaRPr>
          </a:p>
          <a:p>
            <a:pPr lvl="0"/>
            <a:endParaRPr lang="en-GB" sz="1200" dirty="0">
              <a:solidFill>
                <a:schemeClr val="tx2"/>
              </a:solidFill>
              <a:latin typeface="Arial"/>
              <a:cs typeface="Arial"/>
            </a:endParaRPr>
          </a:p>
        </p:txBody>
      </p:sp>
      <p:sp>
        <p:nvSpPr>
          <p:cNvPr id="4" name="TextBox 3">
            <a:extLst>
              <a:ext uri="{FF2B5EF4-FFF2-40B4-BE49-F238E27FC236}">
                <a16:creationId xmlns:a16="http://schemas.microsoft.com/office/drawing/2014/main" id="{46F6E737-A4CD-4A58-9B7B-78A6410FDAEF}"/>
              </a:ext>
            </a:extLst>
          </p:cNvPr>
          <p:cNvSpPr txBox="1"/>
          <p:nvPr/>
        </p:nvSpPr>
        <p:spPr>
          <a:xfrm>
            <a:off x="323528" y="627534"/>
            <a:ext cx="8280920" cy="307777"/>
          </a:xfrm>
          <a:prstGeom prst="rect">
            <a:avLst/>
          </a:prstGeom>
          <a:noFill/>
        </p:spPr>
        <p:txBody>
          <a:bodyPr wrap="square" rtlCol="0">
            <a:spAutoFit/>
          </a:bodyPr>
          <a:lstStyle/>
          <a:p>
            <a:r>
              <a:rPr lang="en-GB" sz="1400" dirty="0"/>
              <a:t>XRN5110 November 20 Release consists of 5 changes. Implementation is planned for November 2020</a:t>
            </a:r>
          </a:p>
        </p:txBody>
      </p:sp>
      <p:sp>
        <p:nvSpPr>
          <p:cNvPr id="6" name="Title 1">
            <a:extLst>
              <a:ext uri="{FF2B5EF4-FFF2-40B4-BE49-F238E27FC236}">
                <a16:creationId xmlns:a16="http://schemas.microsoft.com/office/drawing/2014/main" id="{0FF53013-18AD-4326-8E5B-51E15350B451}"/>
              </a:ext>
            </a:extLst>
          </p:cNvPr>
          <p:cNvSpPr txBox="1">
            <a:spLocks/>
          </p:cNvSpPr>
          <p:nvPr/>
        </p:nvSpPr>
        <p:spPr>
          <a:xfrm>
            <a:off x="167512" y="123478"/>
            <a:ext cx="8808976"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a:t>XRN5110 - Nov 20 Scope</a:t>
            </a:r>
          </a:p>
        </p:txBody>
      </p:sp>
    </p:spTree>
    <p:extLst>
      <p:ext uri="{BB962C8B-B14F-4D97-AF65-F5344CB8AC3E}">
        <p14:creationId xmlns:p14="http://schemas.microsoft.com/office/powerpoint/2010/main" val="25703747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5" ma:contentTypeDescription="Create a new document." ma:contentTypeScope="" ma:versionID="f395a190287002935880076d131e6e39">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FD42C4-3A03-4A6C-AE5E-79C49F4DA650}"/>
</file>

<file path=customXml/itemProps2.xml><?xml version="1.0" encoding="utf-8"?>
<ds:datastoreItem xmlns:ds="http://schemas.openxmlformats.org/officeDocument/2006/customXml" ds:itemID="{EE966AA5-3D01-4B81-BAE0-8020A2E16EFF}">
  <ds:schemaRefs>
    <ds:schemaRef ds:uri="19059e2e-626c-4d15-a5ff-91d6b90bd901"/>
    <ds:schemaRef ds:uri="http://www.w3.org/XML/1998/namespace"/>
    <ds:schemaRef ds:uri="http://purl.org/dc/terms/"/>
    <ds:schemaRef ds:uri="http://purl.org/dc/elements/1.1/"/>
    <ds:schemaRef ds:uri="15ac41a2-1206-4f70-a7a6-fac52dbf4930"/>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20232</TotalTime>
  <Words>528</Words>
  <Application>Microsoft Office PowerPoint</Application>
  <PresentationFormat>On-screen Show (16:9)</PresentationFormat>
  <Paragraphs>57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Verdana</vt:lpstr>
      <vt:lpstr>Office Theme</vt:lpstr>
      <vt:lpstr>XRN5110 - Nov 20 Release -  Status Update</vt:lpstr>
      <vt:lpstr>XRN5110 - Nov 20 Delivery Timeline &amp; Progress</vt:lpstr>
      <vt:lpstr>PowerPoint Presentation</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Ed M Healy</cp:lastModifiedBy>
  <cp:revision>637</cp:revision>
  <dcterms:created xsi:type="dcterms:W3CDTF">2018-09-02T17:12:15Z</dcterms:created>
  <dcterms:modified xsi:type="dcterms:W3CDTF">2021-02-01T11:42:38Z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