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883" r:id="rId5"/>
    <p:sldId id="884" r:id="rId6"/>
    <p:sldId id="893"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262CCC-4378-026E-F213-E399E797CC53}" v="4" dt="2021-01-27T15:10:27.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96" d="100"/>
          <a:sy n="96" d="100"/>
        </p:scale>
        <p:origin x="223" y="29"/>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c165d205-f988-41c6-a790-ae0515e39fe0" providerId="ADAL" clId="{650BF62C-75ED-4FD9-B742-D6C7B9997BB7}"/>
    <pc:docChg chg="modSld">
      <pc:chgData name="Tracy OConnor" userId="c165d205-f988-41c6-a790-ae0515e39fe0" providerId="ADAL" clId="{650BF62C-75ED-4FD9-B742-D6C7B9997BB7}" dt="2021-01-28T09:32:10.873" v="56" actId="403"/>
      <pc:docMkLst>
        <pc:docMk/>
      </pc:docMkLst>
      <pc:sldChg chg="addSp modSp">
        <pc:chgData name="Tracy OConnor" userId="c165d205-f988-41c6-a790-ae0515e39fe0" providerId="ADAL" clId="{650BF62C-75ED-4FD9-B742-D6C7B9997BB7}" dt="2021-01-28T09:22:43.275" v="27" actId="5793"/>
        <pc:sldMkLst>
          <pc:docMk/>
          <pc:sldMk cId="16080381" sldId="883"/>
        </pc:sldMkLst>
        <pc:spChg chg="add">
          <ac:chgData name="Tracy OConnor" userId="c165d205-f988-41c6-a790-ae0515e39fe0" providerId="ADAL" clId="{650BF62C-75ED-4FD9-B742-D6C7B9997BB7}" dt="2021-01-28T09:17:14.358" v="12"/>
          <ac:spMkLst>
            <pc:docMk/>
            <pc:sldMk cId="16080381" sldId="883"/>
            <ac:spMk id="5" creationId="{99EB8BDE-CA2B-481F-A443-C08643B90990}"/>
          </ac:spMkLst>
        </pc:spChg>
        <pc:graphicFrameChg chg="mod modGraphic">
          <ac:chgData name="Tracy OConnor" userId="c165d205-f988-41c6-a790-ae0515e39fe0" providerId="ADAL" clId="{650BF62C-75ED-4FD9-B742-D6C7B9997BB7}" dt="2021-01-28T09:22:43.275" v="27" actId="5793"/>
          <ac:graphicFrameMkLst>
            <pc:docMk/>
            <pc:sldMk cId="16080381" sldId="883"/>
            <ac:graphicFrameMk id="4" creationId="{60E62DC6-3EBE-4901-B700-870330337CDA}"/>
          </ac:graphicFrameMkLst>
        </pc:graphicFrameChg>
      </pc:sldChg>
      <pc:sldChg chg="addSp modSp">
        <pc:chgData name="Tracy OConnor" userId="c165d205-f988-41c6-a790-ae0515e39fe0" providerId="ADAL" clId="{650BF62C-75ED-4FD9-B742-D6C7B9997BB7}" dt="2021-01-28T09:32:10.873" v="56" actId="403"/>
        <pc:sldMkLst>
          <pc:docMk/>
          <pc:sldMk cId="589667347" sldId="884"/>
        </pc:sldMkLst>
        <pc:spChg chg="mod">
          <ac:chgData name="Tracy OConnor" userId="c165d205-f988-41c6-a790-ae0515e39fe0" providerId="ADAL" clId="{650BF62C-75ED-4FD9-B742-D6C7B9997BB7}" dt="2021-01-28T09:30:44.855" v="37" actId="20577"/>
          <ac:spMkLst>
            <pc:docMk/>
            <pc:sldMk cId="589667347" sldId="884"/>
            <ac:spMk id="2" creationId="{19CC7057-CAC6-4F85-906B-BAFD5087544D}"/>
          </ac:spMkLst>
        </pc:spChg>
        <pc:spChg chg="add">
          <ac:chgData name="Tracy OConnor" userId="c165d205-f988-41c6-a790-ae0515e39fe0" providerId="ADAL" clId="{650BF62C-75ED-4FD9-B742-D6C7B9997BB7}" dt="2021-01-28T09:17:06.647" v="10"/>
          <ac:spMkLst>
            <pc:docMk/>
            <pc:sldMk cId="589667347" sldId="884"/>
            <ac:spMk id="4" creationId="{51D13969-C844-48B5-BBB0-C583EAC49E28}"/>
          </ac:spMkLst>
        </pc:spChg>
        <pc:spChg chg="add mod">
          <ac:chgData name="Tracy OConnor" userId="c165d205-f988-41c6-a790-ae0515e39fe0" providerId="ADAL" clId="{650BF62C-75ED-4FD9-B742-D6C7B9997BB7}" dt="2021-01-28T09:32:10.873" v="56" actId="403"/>
          <ac:spMkLst>
            <pc:docMk/>
            <pc:sldMk cId="589667347" sldId="884"/>
            <ac:spMk id="6" creationId="{B0CA9978-33F1-407F-9FBD-DA0FC1A39F1D}"/>
          </ac:spMkLst>
        </pc:spChg>
      </pc:sldChg>
      <pc:sldChg chg="addSp">
        <pc:chgData name="Tracy OConnor" userId="c165d205-f988-41c6-a790-ae0515e39fe0" providerId="ADAL" clId="{650BF62C-75ED-4FD9-B742-D6C7B9997BB7}" dt="2021-01-28T09:17:11.031" v="11"/>
        <pc:sldMkLst>
          <pc:docMk/>
          <pc:sldMk cId="2570374787" sldId="893"/>
        </pc:sldMkLst>
        <pc:spChg chg="add">
          <ac:chgData name="Tracy OConnor" userId="c165d205-f988-41c6-a790-ae0515e39fe0" providerId="ADAL" clId="{650BF62C-75ED-4FD9-B742-D6C7B9997BB7}" dt="2021-01-28T09:17:11.031" v="11"/>
          <ac:spMkLst>
            <pc:docMk/>
            <pc:sldMk cId="2570374787" sldId="893"/>
            <ac:spMk id="6" creationId="{CFBA6EB0-46C4-4810-AF6C-07DEB04C6C94}"/>
          </ac:spMkLst>
        </pc:spChg>
      </pc:sldChg>
    </pc:docChg>
  </pc:docChgLst>
  <pc:docChgLst>
    <pc:chgData name="Tracy OConnor" userId="S::tracy.oconnor@xoserve.com::c165d205-f988-41c6-a790-ae0515e39fe0" providerId="AD" clId="Web-{EC262CCC-4378-026E-F213-E399E797CC53}"/>
    <pc:docChg chg="modSld">
      <pc:chgData name="Tracy OConnor" userId="S::tracy.oconnor@xoserve.com::c165d205-f988-41c6-a790-ae0515e39fe0" providerId="AD" clId="Web-{EC262CCC-4378-026E-F213-E399E797CC53}" dt="2021-01-27T15:10:27.247" v="1" actId="20577"/>
      <pc:docMkLst>
        <pc:docMk/>
      </pc:docMkLst>
      <pc:sldChg chg="modSp">
        <pc:chgData name="Tracy OConnor" userId="S::tracy.oconnor@xoserve.com::c165d205-f988-41c6-a790-ae0515e39fe0" providerId="AD" clId="Web-{EC262CCC-4378-026E-F213-E399E797CC53}" dt="2021-01-27T15:10:27.247" v="1" actId="20577"/>
        <pc:sldMkLst>
          <pc:docMk/>
          <pc:sldMk cId="589667347" sldId="884"/>
        </pc:sldMkLst>
        <pc:spChg chg="mod">
          <ac:chgData name="Tracy OConnor" userId="S::tracy.oconnor@xoserve.com::c165d205-f988-41c6-a790-ae0515e39fe0" providerId="AD" clId="Web-{EC262CCC-4378-026E-F213-E399E797CC53}" dt="2021-01-27T15:10:27.247" v="1" actId="20577"/>
          <ac:spMkLst>
            <pc:docMk/>
            <pc:sldMk cId="589667347" sldId="884"/>
            <ac:spMk id="2" creationId="{19CC7057-CAC6-4F85-906B-BAFD508754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28/01/2021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186502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normAutofit/>
          </a:bodyPr>
          <a:lstStyle/>
          <a:p>
            <a:r>
              <a:rPr lang="en-GB" sz="2000" dirty="0">
                <a:latin typeface="Arial"/>
                <a:cs typeface="Arial"/>
              </a:rPr>
              <a:t>XRN5253 - June 21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2735604440"/>
              </p:ext>
            </p:extLst>
          </p:nvPr>
        </p:nvGraphicFramePr>
        <p:xfrm>
          <a:off x="152618" y="483518"/>
          <a:ext cx="8838763" cy="3866451"/>
        </p:xfrm>
        <a:graphic>
          <a:graphicData uri="http://schemas.openxmlformats.org/drawingml/2006/table">
            <a:tbl>
              <a:tblPr firstRow="1" bandRow="1"/>
              <a:tblGrid>
                <a:gridCol w="1245068">
                  <a:extLst>
                    <a:ext uri="{9D8B030D-6E8A-4147-A177-3AD203B41FA5}">
                      <a16:colId xmlns:a16="http://schemas.microsoft.com/office/drawing/2014/main" val="20000"/>
                    </a:ext>
                  </a:extLst>
                </a:gridCol>
                <a:gridCol w="1934598">
                  <a:extLst>
                    <a:ext uri="{9D8B030D-6E8A-4147-A177-3AD203B41FA5}">
                      <a16:colId xmlns:a16="http://schemas.microsoft.com/office/drawing/2014/main" val="20001"/>
                    </a:ext>
                  </a:extLst>
                </a:gridCol>
                <a:gridCol w="1893003">
                  <a:extLst>
                    <a:ext uri="{9D8B030D-6E8A-4147-A177-3AD203B41FA5}">
                      <a16:colId xmlns:a16="http://schemas.microsoft.com/office/drawing/2014/main" val="20002"/>
                    </a:ext>
                  </a:extLst>
                </a:gridCol>
                <a:gridCol w="1925393">
                  <a:extLst>
                    <a:ext uri="{9D8B030D-6E8A-4147-A177-3AD203B41FA5}">
                      <a16:colId xmlns:a16="http://schemas.microsoft.com/office/drawing/2014/main" val="20003"/>
                    </a:ext>
                  </a:extLst>
                </a:gridCol>
                <a:gridCol w="1840701">
                  <a:extLst>
                    <a:ext uri="{9D8B030D-6E8A-4147-A177-3AD203B41FA5}">
                      <a16:colId xmlns:a16="http://schemas.microsoft.com/office/drawing/2014/main" val="20004"/>
                    </a:ext>
                  </a:extLst>
                </a:gridCol>
              </a:tblGrid>
              <a:tr h="40080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rgbClr val="FFFFFF"/>
                          </a:solidFill>
                          <a:latin typeface="Arial"/>
                          <a:cs typeface="Arial"/>
                        </a:rPr>
                        <a:t>Overall</a:t>
                      </a:r>
                      <a:r>
                        <a:rPr lang="en-GB" sz="1050" b="1" i="0" baseline="0" dirty="0">
                          <a:solidFill>
                            <a:srgbClr val="FFFFFF"/>
                          </a:solidFill>
                          <a:latin typeface="Arial"/>
                          <a:cs typeface="Arial"/>
                        </a:rPr>
                        <a:t> Project RAG Status</a:t>
                      </a:r>
                      <a:endParaRPr lang="en-GB" sz="1000" b="1" i="0" baseline="0" dirty="0">
                        <a:solidFill>
                          <a:srgbClr val="FFFFFF"/>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5098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788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2"/>
                  </a:ext>
                </a:extLst>
              </a:tr>
              <a:tr h="24721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28577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a:ea typeface="Verdana"/>
                          <a:cs typeface="Arial"/>
                        </a:rPr>
                        <a:t>BER Approved at ChMC on 9</a:t>
                      </a:r>
                      <a:r>
                        <a:rPr kumimoji="0" lang="en-US" sz="900" b="0" i="0" u="none" strike="noStrike" kern="1200" cap="none" normalizeH="0" baseline="30000" dirty="0">
                          <a:ln>
                            <a:noFill/>
                          </a:ln>
                          <a:solidFill>
                            <a:schemeClr val="tx1"/>
                          </a:solidFill>
                          <a:effectLst/>
                          <a:latin typeface="Arial"/>
                          <a:ea typeface="Verdana"/>
                          <a:cs typeface="Arial"/>
                        </a:rPr>
                        <a:t>th</a:t>
                      </a:r>
                      <a:r>
                        <a:rPr kumimoji="0" lang="en-US" sz="900" b="0" i="0" u="none" strike="noStrike" kern="1200" cap="none" normalizeH="0" baseline="0" dirty="0">
                          <a:ln>
                            <a:noFill/>
                          </a:ln>
                          <a:solidFill>
                            <a:schemeClr val="tx1"/>
                          </a:solidFill>
                          <a:effectLst/>
                          <a:latin typeface="Arial"/>
                          <a:ea typeface="Verdana"/>
                          <a:cs typeface="Arial"/>
                        </a:rPr>
                        <a:t> December, as confirmed in January a revised BER will be issued that includes AUGE set up costs previously discussed as part of HLSO. This was unfortunately omitted from original BER version. The intention is to issue this for approval in March. </a:t>
                      </a: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a:ea typeface="Verdana"/>
                          <a:cs typeface="Arial"/>
                        </a:rPr>
                        <a:t>Build execution completed to plan in January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normalizeH="0" baseline="0" dirty="0">
                          <a:ln>
                            <a:noFill/>
                          </a:ln>
                          <a:solidFill>
                            <a:schemeClr val="tx1"/>
                          </a:solidFill>
                          <a:effectLst/>
                          <a:latin typeface="+mn-lt"/>
                          <a:ea typeface="+mn-ea"/>
                          <a:cs typeface="+mn-cs"/>
                        </a:rPr>
                        <a:t>System Testing commenced to plan in January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normalizeH="0" baseline="0" dirty="0">
                          <a:ln>
                            <a:noFill/>
                          </a:ln>
                          <a:solidFill>
                            <a:schemeClr val="tx1"/>
                          </a:solidFill>
                          <a:effectLst/>
                          <a:latin typeface="+mn-lt"/>
                          <a:ea typeface="+mn-ea"/>
                          <a:cs typeface="+mn-cs"/>
                        </a:rPr>
                        <a:t>User Acceptance Testing (UAT) preparation in progress</a:t>
                      </a:r>
                      <a:endParaRPr lang="en-GB" sz="900"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kern="1200" dirty="0">
                          <a:solidFill>
                            <a:schemeClr val="tx1"/>
                          </a:solidFill>
                          <a:effectLst/>
                          <a:latin typeface="+mn-lt"/>
                          <a:ea typeface="+mn-ea"/>
                          <a:cs typeface="+mn-cs"/>
                        </a:rPr>
                        <a:t>Implementation Approach under final review  </a:t>
                      </a: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kern="1200" dirty="0">
                          <a:solidFill>
                            <a:schemeClr val="tx1"/>
                          </a:solidFill>
                          <a:effectLst/>
                          <a:latin typeface="+mn-lt"/>
                          <a:ea typeface="+mn-ea"/>
                          <a:cs typeface="+mn-cs"/>
                        </a:rPr>
                        <a:t>Post Implementation Support (PIS) period under discussion with Operation teams to ensure it is sufficient and covers what is required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5"/>
                  </a:ext>
                </a:extLst>
              </a:tr>
              <a:tr h="432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rtl="0" eaLnBrk="1" fontAlgn="base" latinLnBrk="0" hangingPunct="1">
                        <a:lnSpc>
                          <a:spcPct val="100000"/>
                        </a:lnSpc>
                        <a:spcBef>
                          <a:spcPct val="0"/>
                        </a:spcBef>
                        <a:spcAft>
                          <a:spcPct val="0"/>
                        </a:spcAft>
                        <a:buFont typeface="Arial" pitchFamily="34" charset="0"/>
                        <a:buChar char="•"/>
                      </a:pPr>
                      <a:r>
                        <a:rPr kumimoji="0" lang="en-US" sz="900" b="1" i="0" u="none" strike="noStrike" kern="1200" cap="none" normalizeH="0" baseline="0" dirty="0">
                          <a:ln>
                            <a:noFill/>
                          </a:ln>
                          <a:solidFill>
                            <a:schemeClr val="tx1"/>
                          </a:solidFill>
                          <a:effectLst/>
                          <a:latin typeface="Arial"/>
                          <a:ea typeface="Verdana"/>
                          <a:cs typeface="Arial"/>
                        </a:rPr>
                        <a:t>Issue: </a:t>
                      </a:r>
                      <a:r>
                        <a:rPr kumimoji="0" lang="en-US" sz="900" b="0" i="0" u="none" strike="noStrike" kern="1200" cap="none" normalizeH="0" baseline="0" dirty="0">
                          <a:ln>
                            <a:noFill/>
                          </a:ln>
                          <a:solidFill>
                            <a:schemeClr val="tx1"/>
                          </a:solidFill>
                          <a:effectLst/>
                          <a:latin typeface="Arial"/>
                          <a:ea typeface="Verdana"/>
                          <a:cs typeface="Arial"/>
                        </a:rPr>
                        <a:t>The project is progressing 2 months behind plan leading to overlap between multiple phases and risk that approvals may not fall in order. It also reduces overall delivery timescales. </a:t>
                      </a:r>
                      <a:r>
                        <a:rPr kumimoji="0" lang="en-US" sz="900" b="1" i="0" u="none" strike="noStrike" kern="1200" cap="none" normalizeH="0" baseline="0" dirty="0">
                          <a:ln>
                            <a:noFill/>
                          </a:ln>
                          <a:solidFill>
                            <a:schemeClr val="tx1"/>
                          </a:solidFill>
                          <a:effectLst/>
                          <a:latin typeface="Arial"/>
                          <a:ea typeface="Verdana"/>
                          <a:cs typeface="Arial"/>
                        </a:rPr>
                        <a:t>Mitigation</a:t>
                      </a:r>
                      <a:r>
                        <a:rPr kumimoji="0" lang="en-US" sz="900" b="0" i="0" u="none" strike="noStrike" kern="1200" cap="none" normalizeH="0" baseline="0" dirty="0">
                          <a:ln>
                            <a:noFill/>
                          </a:ln>
                          <a:solidFill>
                            <a:schemeClr val="tx1"/>
                          </a:solidFill>
                          <a:effectLst/>
                          <a:latin typeface="Arial"/>
                          <a:ea typeface="Verdana"/>
                          <a:cs typeface="Arial"/>
                        </a:rPr>
                        <a:t>: Detailed Plan up to end of Design to be completed as part of Start Up to ensure tight project control and critical path management.</a:t>
                      </a:r>
                      <a:r>
                        <a:rPr lang="en-US" sz="900" b="0" i="0" u="none" strike="noStrike" kern="1200" cap="none" normalizeH="0" baseline="0" dirty="0">
                          <a:ln>
                            <a:noFill/>
                          </a:ln>
                          <a:solidFill>
                            <a:schemeClr val="tx1"/>
                          </a:solidFill>
                          <a:effectLst/>
                          <a:latin typeface="Arial"/>
                          <a:ea typeface="Verdana"/>
                          <a:cs typeface="Arial"/>
                        </a:rPr>
                        <a:t>  Following completion of overall Design phase (inclusive of Implementation Approach) this issue will be closed. </a:t>
                      </a:r>
                      <a:endParaRPr kumimoji="0" lang="en-US" sz="900" b="0" i="0" u="none" strike="noStrike" kern="1200" cap="none" normalizeH="0" baseline="0" dirty="0">
                        <a:ln>
                          <a:noFill/>
                        </a:ln>
                        <a:solidFill>
                          <a:schemeClr val="tx1"/>
                        </a:solidFill>
                        <a:effectLst/>
                        <a:latin typeface="Arial"/>
                        <a:ea typeface="Verdan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5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a:ea typeface="Verdana"/>
                          <a:cs typeface="Arial"/>
                        </a:rPr>
                        <a:t>BER Approved at ChMC in December, revised BER to be issued in March to include AUGE set up costs incorrectly omitted from previous BER</a:t>
                      </a:r>
                    </a:p>
                    <a:p>
                      <a:pPr marL="0" lvl="0" indent="0">
                        <a:buFont typeface="Arial" panose="020B0604020202020204" pitchFamily="34" charset="0"/>
                        <a:buNone/>
                      </a:pPr>
                      <a:r>
                        <a:rPr lang="en-US" sz="900" b="1" i="0" u="none" strike="noStrike" kern="1200" cap="none" normalizeH="0" baseline="0" dirty="0">
                          <a:ln>
                            <a:noFill/>
                          </a:ln>
                          <a:solidFill>
                            <a:schemeClr val="tx1"/>
                          </a:solidFill>
                          <a:effectLst/>
                          <a:latin typeface="+mn-lt"/>
                          <a:ea typeface="Verdana"/>
                          <a:cs typeface="Arial"/>
                        </a:rPr>
                        <a:t>Cost RAG status will return to </a:t>
                      </a:r>
                      <a:r>
                        <a:rPr lang="en-US" sz="900" b="1" i="0" u="none" strike="noStrike" kern="1200" cap="none" normalizeH="0" baseline="0" dirty="0">
                          <a:ln>
                            <a:noFill/>
                          </a:ln>
                          <a:solidFill>
                            <a:srgbClr val="00B050"/>
                          </a:solidFill>
                          <a:effectLst/>
                          <a:latin typeface="+mn-lt"/>
                          <a:ea typeface="Verdana"/>
                          <a:cs typeface="Arial"/>
                        </a:rPr>
                        <a:t>green</a:t>
                      </a:r>
                      <a:r>
                        <a:rPr lang="en-US" sz="900" b="1" i="0" u="none" strike="noStrike" kern="1200" cap="none" normalizeH="0" baseline="0" dirty="0">
                          <a:ln>
                            <a:noFill/>
                          </a:ln>
                          <a:solidFill>
                            <a:schemeClr val="tx1"/>
                          </a:solidFill>
                          <a:effectLst/>
                          <a:latin typeface="+mn-lt"/>
                          <a:ea typeface="Verdana"/>
                          <a:cs typeface="Arial"/>
                        </a:rPr>
                        <a:t> on approval of updated BER inclusive of AUGE costs.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803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a:ea typeface="Verdana"/>
                          <a:cs typeface="Arial"/>
                        </a:rPr>
                        <a:t>Resource Forecasts and Plans have been defined at a high level for future stages. </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sz="900" b="1" i="0" u="none" strike="noStrike" kern="1200" cap="none" normalizeH="0" baseline="0" dirty="0">
                          <a:ln>
                            <a:noFill/>
                          </a:ln>
                          <a:solidFill>
                            <a:schemeClr val="tx1"/>
                          </a:solidFill>
                          <a:effectLst/>
                          <a:latin typeface="+mn-lt"/>
                          <a:ea typeface="Verdana"/>
                          <a:cs typeface="Arial"/>
                        </a:rPr>
                        <a:t>Resource RAG Status will return to </a:t>
                      </a:r>
                      <a:r>
                        <a:rPr lang="en-US" sz="900" b="1" i="0" u="none" strike="noStrike" kern="1200" cap="none" normalizeH="0" baseline="0" dirty="0">
                          <a:ln>
                            <a:noFill/>
                          </a:ln>
                          <a:solidFill>
                            <a:srgbClr val="00B050"/>
                          </a:solidFill>
                          <a:effectLst/>
                          <a:latin typeface="+mn-lt"/>
                          <a:ea typeface="Verdana"/>
                          <a:cs typeface="Arial"/>
                        </a:rPr>
                        <a:t>green </a:t>
                      </a:r>
                      <a:r>
                        <a:rPr lang="en-US" sz="900" b="1" i="0" u="none" strike="noStrike" kern="1200" cap="none" normalizeH="0" baseline="0" dirty="0">
                          <a:ln>
                            <a:noFill/>
                          </a:ln>
                          <a:solidFill>
                            <a:schemeClr val="tx1"/>
                          </a:solidFill>
                          <a:effectLst/>
                          <a:latin typeface="+mn-lt"/>
                          <a:ea typeface="Verdana"/>
                          <a:cs typeface="Arial"/>
                        </a:rPr>
                        <a:t>on confirmation of resources required to support all testing phases. </a:t>
                      </a:r>
                      <a:endParaRPr kumimoji="0" lang="en-US" sz="900" b="0" i="0" u="none" strike="noStrike" kern="1200" cap="none" normalizeH="0" baseline="0" dirty="0">
                        <a:ln>
                          <a:noFill/>
                        </a:ln>
                        <a:solidFill>
                          <a:schemeClr val="tx1"/>
                        </a:solidFill>
                        <a:effectLst/>
                        <a:latin typeface="Arial"/>
                        <a:ea typeface="Verdan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5" name="TextBox 4">
            <a:extLst>
              <a:ext uri="{FF2B5EF4-FFF2-40B4-BE49-F238E27FC236}">
                <a16:creationId xmlns:a16="http://schemas.microsoft.com/office/drawing/2014/main" id="{99EB8BDE-CA2B-481F-A443-C08643B90990}"/>
              </a:ext>
            </a:extLst>
          </p:cNvPr>
          <p:cNvSpPr txBox="1"/>
          <p:nvPr/>
        </p:nvSpPr>
        <p:spPr>
          <a:xfrm>
            <a:off x="57150" y="4972050"/>
            <a:ext cx="2743200"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800" dirty="0"/>
              <a:t>Updated as of 27th January 2021</a:t>
            </a:r>
          </a:p>
        </p:txBody>
      </p:sp>
    </p:spTree>
    <p:extLst>
      <p:ext uri="{BB962C8B-B14F-4D97-AF65-F5344CB8AC3E}">
        <p14:creationId xmlns:p14="http://schemas.microsoft.com/office/powerpoint/2010/main" val="1608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7057-CAC6-4F85-906B-BAFD5087544D}"/>
              </a:ext>
            </a:extLst>
          </p:cNvPr>
          <p:cNvSpPr>
            <a:spLocks noGrp="1"/>
          </p:cNvSpPr>
          <p:nvPr>
            <p:ph type="title"/>
          </p:nvPr>
        </p:nvSpPr>
        <p:spPr/>
        <p:txBody>
          <a:bodyPr>
            <a:normAutofit/>
          </a:bodyPr>
          <a:lstStyle/>
          <a:p>
            <a:r>
              <a:rPr lang="en-GB" sz="2000" dirty="0">
                <a:latin typeface="Arial"/>
                <a:cs typeface="Arial"/>
              </a:rPr>
              <a:t>XRN5253 – June 21 High-Level Plan</a:t>
            </a:r>
            <a:endParaRPr lang="en-US" dirty="0"/>
          </a:p>
        </p:txBody>
      </p:sp>
      <p:pic>
        <p:nvPicPr>
          <p:cNvPr id="5" name="Picture 4">
            <a:extLst>
              <a:ext uri="{FF2B5EF4-FFF2-40B4-BE49-F238E27FC236}">
                <a16:creationId xmlns:a16="http://schemas.microsoft.com/office/drawing/2014/main" id="{C816FF51-20AF-4104-BA63-A9A674D792FD}"/>
              </a:ext>
            </a:extLst>
          </p:cNvPr>
          <p:cNvPicPr>
            <a:picLocks noChangeAspect="1"/>
          </p:cNvPicPr>
          <p:nvPr/>
        </p:nvPicPr>
        <p:blipFill>
          <a:blip r:embed="rId2"/>
          <a:stretch>
            <a:fillRect/>
          </a:stretch>
        </p:blipFill>
        <p:spPr>
          <a:xfrm>
            <a:off x="0" y="1514626"/>
            <a:ext cx="9144000" cy="2114248"/>
          </a:xfrm>
          <a:prstGeom prst="rect">
            <a:avLst/>
          </a:prstGeom>
        </p:spPr>
      </p:pic>
      <p:sp>
        <p:nvSpPr>
          <p:cNvPr id="4" name="TextBox 3">
            <a:extLst>
              <a:ext uri="{FF2B5EF4-FFF2-40B4-BE49-F238E27FC236}">
                <a16:creationId xmlns:a16="http://schemas.microsoft.com/office/drawing/2014/main" id="{51D13969-C844-48B5-BBB0-C583EAC49E28}"/>
              </a:ext>
            </a:extLst>
          </p:cNvPr>
          <p:cNvSpPr txBox="1"/>
          <p:nvPr/>
        </p:nvSpPr>
        <p:spPr>
          <a:xfrm>
            <a:off x="57150" y="4972050"/>
            <a:ext cx="2743200"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800" dirty="0"/>
              <a:t>Updated as of 27th January 2021</a:t>
            </a:r>
          </a:p>
        </p:txBody>
      </p:sp>
      <p:sp>
        <p:nvSpPr>
          <p:cNvPr id="6" name="Rectangle 5">
            <a:extLst>
              <a:ext uri="{FF2B5EF4-FFF2-40B4-BE49-F238E27FC236}">
                <a16:creationId xmlns:a16="http://schemas.microsoft.com/office/drawing/2014/main" id="{B0CA9978-33F1-407F-9FBD-DA0FC1A39F1D}"/>
              </a:ext>
            </a:extLst>
          </p:cNvPr>
          <p:cNvSpPr/>
          <p:nvPr/>
        </p:nvSpPr>
        <p:spPr>
          <a:xfrm>
            <a:off x="251520" y="4443958"/>
            <a:ext cx="8696796" cy="36003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Note: Final confirmation of go-live date and PIS period still pending</a:t>
            </a:r>
          </a:p>
        </p:txBody>
      </p:sp>
    </p:spTree>
    <p:extLst>
      <p:ext uri="{BB962C8B-B14F-4D97-AF65-F5344CB8AC3E}">
        <p14:creationId xmlns:p14="http://schemas.microsoft.com/office/powerpoint/2010/main" val="58966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311108" y="123478"/>
            <a:ext cx="8229600" cy="398932"/>
          </a:xfrm>
        </p:spPr>
        <p:txBody>
          <a:bodyPr>
            <a:noAutofit/>
          </a:bodyPr>
          <a:lstStyle/>
          <a:p>
            <a:r>
              <a:rPr lang="en-GB" sz="2000" dirty="0">
                <a:latin typeface="Arial"/>
                <a:cs typeface="Arial"/>
              </a:rPr>
              <a:t>XRN5253 - June 21 Release Summary</a:t>
            </a:r>
            <a:endParaRPr lang="en-US" dirty="0">
              <a:latin typeface="Arial"/>
              <a:cs typeface="Arial"/>
            </a:endParaRPr>
          </a:p>
        </p:txBody>
      </p:sp>
      <p:sp>
        <p:nvSpPr>
          <p:cNvPr id="5" name="TextBox 4">
            <a:extLst>
              <a:ext uri="{FF2B5EF4-FFF2-40B4-BE49-F238E27FC236}">
                <a16:creationId xmlns:a16="http://schemas.microsoft.com/office/drawing/2014/main" id="{DFA77669-B323-43A7-AA90-FFEE9856EC44}"/>
              </a:ext>
            </a:extLst>
          </p:cNvPr>
          <p:cNvSpPr txBox="1"/>
          <p:nvPr/>
        </p:nvSpPr>
        <p:spPr>
          <a:xfrm>
            <a:off x="227168" y="1508669"/>
            <a:ext cx="8770840" cy="2492990"/>
          </a:xfrm>
          <a:prstGeom prst="rect">
            <a:avLst/>
          </a:prstGeom>
          <a:noFill/>
        </p:spPr>
        <p:txBody>
          <a:bodyPr wrap="square" lIns="91440" tIns="45720" rIns="91440" bIns="45720" rtlCol="0" anchor="t">
            <a:spAutoFit/>
          </a:bodyPr>
          <a:lstStyle/>
          <a:p>
            <a:r>
              <a:rPr lang="en-GB" sz="1200" b="1" u="sng" dirty="0"/>
              <a:t>In Scope</a:t>
            </a:r>
            <a:endParaRPr lang="en-GB" sz="1200" b="1" u="sng" dirty="0">
              <a:cs typeface="Arial"/>
            </a:endParaRPr>
          </a:p>
          <a:p>
            <a:pPr marL="171450" indent="-171450">
              <a:buFont typeface="Arial" panose="020B0604020202020204" pitchFamily="34" charset="0"/>
              <a:buChar char="•"/>
              <a:defRPr/>
            </a:pPr>
            <a:r>
              <a:rPr lang="en-US" sz="1200" b="1" dirty="0"/>
              <a:t>XRN5093</a:t>
            </a:r>
            <a:r>
              <a:rPr lang="en-US" sz="1200" dirty="0"/>
              <a:t> - </a:t>
            </a:r>
            <a:r>
              <a:rPr lang="en-GB" sz="1200" dirty="0"/>
              <a:t>MOD0711 – Update of AUG Table to reflect new EUC bands</a:t>
            </a:r>
            <a:endParaRPr lang="en-US" sz="1200" b="1" dirty="0">
              <a:cs typeface="Arial"/>
            </a:endParaRPr>
          </a:p>
          <a:p>
            <a:pPr marL="171450" indent="-171450">
              <a:buFont typeface="Arial" panose="020B0604020202020204" pitchFamily="34" charset="0"/>
              <a:buChar char="•"/>
              <a:defRPr/>
            </a:pPr>
            <a:endParaRPr lang="en-US" sz="1200" dirty="0">
              <a:cs typeface="Arial"/>
            </a:endParaRPr>
          </a:p>
          <a:p>
            <a:pPr>
              <a:defRPr/>
            </a:pPr>
            <a:r>
              <a:rPr lang="en-US" sz="1200" b="1" u="sng" dirty="0">
                <a:cs typeface="Arial"/>
              </a:rPr>
              <a:t>De-Scoped at Extraordinary Change Management Committee on 26</a:t>
            </a:r>
            <a:r>
              <a:rPr lang="en-US" sz="1200" b="1" u="sng" baseline="30000" dirty="0">
                <a:cs typeface="Arial"/>
              </a:rPr>
              <a:t>th</a:t>
            </a:r>
            <a:r>
              <a:rPr lang="en-US" sz="1200" b="1" u="sng" dirty="0">
                <a:cs typeface="Arial"/>
              </a:rPr>
              <a:t> October 2020</a:t>
            </a:r>
          </a:p>
          <a:p>
            <a:pPr marL="171450" indent="-171450">
              <a:buFont typeface="Arial" panose="020B0604020202020204" pitchFamily="34" charset="0"/>
              <a:buChar char="•"/>
              <a:defRPr/>
            </a:pPr>
            <a:r>
              <a:rPr lang="en-US" sz="1200" b="1" dirty="0"/>
              <a:t>XRN4992</a:t>
            </a:r>
            <a:r>
              <a:rPr lang="en-US" sz="1200" dirty="0"/>
              <a:t> - MOD0687 – Creation of new charge to recover last resort supply payments</a:t>
            </a:r>
          </a:p>
          <a:p>
            <a:pPr marL="171450" indent="-171450">
              <a:buFont typeface="Arial" panose="020B0604020202020204" pitchFamily="34" charset="0"/>
              <a:buChar char="•"/>
              <a:defRPr/>
            </a:pPr>
            <a:endParaRPr lang="en-US" sz="1200" dirty="0">
              <a:cs typeface="Arial"/>
            </a:endParaRPr>
          </a:p>
          <a:p>
            <a:pPr>
              <a:defRPr/>
            </a:pPr>
            <a:r>
              <a:rPr lang="en-US" sz="1200" b="1" u="sng" dirty="0">
                <a:cs typeface="Arial"/>
              </a:rPr>
              <a:t>De-Scoped at Change Management Committee on 11</a:t>
            </a:r>
            <a:r>
              <a:rPr lang="en-US" sz="1200" b="1" u="sng" baseline="30000" dirty="0">
                <a:cs typeface="Arial"/>
              </a:rPr>
              <a:t>th</a:t>
            </a:r>
            <a:r>
              <a:rPr lang="en-US" sz="1200" b="1" u="sng" dirty="0">
                <a:cs typeface="Arial"/>
              </a:rPr>
              <a:t> November 2020</a:t>
            </a:r>
          </a:p>
          <a:p>
            <a:pPr marL="171450" indent="-171450">
              <a:buFont typeface="Arial" panose="020B0604020202020204" pitchFamily="34" charset="0"/>
              <a:buChar char="•"/>
              <a:defRPr/>
            </a:pPr>
            <a:r>
              <a:rPr lang="en-US" sz="1200" b="1" dirty="0"/>
              <a:t>XRN4941</a:t>
            </a:r>
            <a:r>
              <a:rPr lang="en-US" sz="1200" dirty="0"/>
              <a:t> - MOD0692 -  Auto updates to meter read frequency</a:t>
            </a:r>
          </a:p>
          <a:p>
            <a:pPr>
              <a:defRPr/>
            </a:pPr>
            <a:endParaRPr lang="en-US" sz="1200" dirty="0">
              <a:cs typeface="Arial"/>
            </a:endParaRPr>
          </a:p>
          <a:p>
            <a:pPr marL="171450" indent="-171450">
              <a:buFont typeface="Arial" panose="020B0604020202020204" pitchFamily="34" charset="0"/>
              <a:buChar char="•"/>
              <a:defRPr/>
            </a:pPr>
            <a:endParaRPr lang="en-GB" sz="1200" b="1" dirty="0">
              <a:cs typeface="Arial"/>
            </a:endParaRPr>
          </a:p>
          <a:p>
            <a:endParaRPr lang="en-GB" sz="1200" b="1" dirty="0"/>
          </a:p>
          <a:p>
            <a:pPr lvl="0"/>
            <a:endParaRPr lang="en-US" sz="1200" dirty="0">
              <a:solidFill>
                <a:schemeClr val="tx2"/>
              </a:solidFill>
              <a:latin typeface="Arial"/>
              <a:ea typeface="+mn-lt"/>
              <a:cs typeface="+mn-lt"/>
            </a:endParaRPr>
          </a:p>
          <a:p>
            <a:pPr lvl="0"/>
            <a:endParaRPr lang="en-GB" sz="1200" dirty="0">
              <a:solidFill>
                <a:schemeClr val="tx2"/>
              </a:solidFill>
              <a:latin typeface="Arial"/>
              <a:cs typeface="Arial"/>
            </a:endParaRPr>
          </a:p>
        </p:txBody>
      </p:sp>
      <p:sp>
        <p:nvSpPr>
          <p:cNvPr id="4" name="TextBox 3">
            <a:extLst>
              <a:ext uri="{FF2B5EF4-FFF2-40B4-BE49-F238E27FC236}">
                <a16:creationId xmlns:a16="http://schemas.microsoft.com/office/drawing/2014/main" id="{46F6E737-A4CD-4A58-9B7B-78A6410FDAEF}"/>
              </a:ext>
            </a:extLst>
          </p:cNvPr>
          <p:cNvSpPr txBox="1"/>
          <p:nvPr/>
        </p:nvSpPr>
        <p:spPr>
          <a:xfrm>
            <a:off x="259788" y="1059582"/>
            <a:ext cx="8280920" cy="276999"/>
          </a:xfrm>
          <a:prstGeom prst="rect">
            <a:avLst/>
          </a:prstGeom>
          <a:noFill/>
        </p:spPr>
        <p:txBody>
          <a:bodyPr wrap="square" lIns="91440" tIns="45720" rIns="91440" bIns="45720" rtlCol="0" anchor="t">
            <a:spAutoFit/>
          </a:bodyPr>
          <a:lstStyle/>
          <a:p>
            <a:r>
              <a:rPr lang="en-GB" sz="1200" dirty="0"/>
              <a:t>June 21 Release now consists of 1 change. </a:t>
            </a:r>
          </a:p>
        </p:txBody>
      </p:sp>
      <p:sp>
        <p:nvSpPr>
          <p:cNvPr id="6" name="TextBox 5">
            <a:extLst>
              <a:ext uri="{FF2B5EF4-FFF2-40B4-BE49-F238E27FC236}">
                <a16:creationId xmlns:a16="http://schemas.microsoft.com/office/drawing/2014/main" id="{CFBA6EB0-46C4-4810-AF6C-07DEB04C6C94}"/>
              </a:ext>
            </a:extLst>
          </p:cNvPr>
          <p:cNvSpPr txBox="1"/>
          <p:nvPr/>
        </p:nvSpPr>
        <p:spPr>
          <a:xfrm>
            <a:off x="57150" y="4972050"/>
            <a:ext cx="2743200"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800" dirty="0"/>
              <a:t>Updated as of 27th January 2021</a:t>
            </a:r>
          </a:p>
        </p:txBody>
      </p:sp>
    </p:spTree>
    <p:extLst>
      <p:ext uri="{BB962C8B-B14F-4D97-AF65-F5344CB8AC3E}">
        <p14:creationId xmlns:p14="http://schemas.microsoft.com/office/powerpoint/2010/main" val="25703747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355F026-F39F-433E-BAE5-9B197A27C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www.w3.org/XML/1998/namespace"/>
    <ds:schemaRef ds:uri="http://purl.org/dc/terms/"/>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documentManagement/types"/>
    <ds:schemaRef ds:uri="103fba77-31dd-4780-83f9-c54f26c3a260"/>
    <ds:schemaRef ds:uri="11f1cc19-a6a2-4477-822b-8358f9edc3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32599</TotalTime>
  <Words>346</Words>
  <Application>Microsoft Office PowerPoint</Application>
  <PresentationFormat>On-screen Show (16:9)</PresentationFormat>
  <Paragraphs>42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XRN5253 - June 21 Release - Status Update</vt:lpstr>
      <vt:lpstr>XRN5253 – June 21 High-Level Plan</vt:lpstr>
      <vt:lpstr>XRN5253 - June 21 Release Summary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Tracy OConnor</cp:lastModifiedBy>
  <cp:revision>642</cp:revision>
  <dcterms:created xsi:type="dcterms:W3CDTF">2018-09-02T17:12:15Z</dcterms:created>
  <dcterms:modified xsi:type="dcterms:W3CDTF">2021-01-28T09:32:19Z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