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4" r:id="rId7"/>
    <p:sldId id="297" r:id="rId8"/>
    <p:sldId id="356" r:id="rId9"/>
    <p:sldId id="432" r:id="rId10"/>
    <p:sldId id="43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3300"/>
    <a:srgbClr val="FFFFFF"/>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A08EA8-D3DC-42E8-83A9-2C4ED53865B8}" v="14" dt="2021-02-11T10:52:29.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11/02/2021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t>January Overall KPM Update 2021</a:t>
            </a:r>
            <a:br>
              <a:rPr lang="en-GB" dirty="0"/>
            </a:br>
            <a:r>
              <a:rPr lang="en-GB" dirty="0"/>
              <a:t>(Version 2 @ 11th Feb 2021)</a:t>
            </a: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January 2021 – Right First Time / Quality (Version 2)</a:t>
            </a:r>
            <a:endParaRPr lang="en-GB" sz="1400" b="0" dirty="0">
              <a:latin typeface="Arial"/>
              <a:cs typeface="Arial"/>
            </a:endParaRPr>
          </a:p>
        </p:txBody>
      </p:sp>
      <p:graphicFrame>
        <p:nvGraphicFramePr>
          <p:cNvPr id="2" name="Table 1">
            <a:extLst>
              <a:ext uri="{FF2B5EF4-FFF2-40B4-BE49-F238E27FC236}">
                <a16:creationId xmlns:a16="http://schemas.microsoft.com/office/drawing/2014/main" id="{62EC892D-01AD-41B2-BB57-221A3CB39803}"/>
              </a:ext>
            </a:extLst>
          </p:cNvPr>
          <p:cNvGraphicFramePr>
            <a:graphicFrameLocks noGrp="1"/>
          </p:cNvGraphicFramePr>
          <p:nvPr>
            <p:extLst>
              <p:ext uri="{D42A27DB-BD31-4B8C-83A1-F6EECF244321}">
                <p14:modId xmlns:p14="http://schemas.microsoft.com/office/powerpoint/2010/main" val="195510664"/>
              </p:ext>
            </p:extLst>
          </p:nvPr>
        </p:nvGraphicFramePr>
        <p:xfrm>
          <a:off x="113325" y="481788"/>
          <a:ext cx="8869310" cy="4445128"/>
        </p:xfrm>
        <a:graphic>
          <a:graphicData uri="http://schemas.openxmlformats.org/drawingml/2006/table">
            <a:tbl>
              <a:tblPr/>
              <a:tblGrid>
                <a:gridCol w="971175">
                  <a:extLst>
                    <a:ext uri="{9D8B030D-6E8A-4147-A177-3AD203B41FA5}">
                      <a16:colId xmlns:a16="http://schemas.microsoft.com/office/drawing/2014/main" val="2884049884"/>
                    </a:ext>
                  </a:extLst>
                </a:gridCol>
                <a:gridCol w="464963">
                  <a:extLst>
                    <a:ext uri="{9D8B030D-6E8A-4147-A177-3AD203B41FA5}">
                      <a16:colId xmlns:a16="http://schemas.microsoft.com/office/drawing/2014/main" val="1574905237"/>
                    </a:ext>
                  </a:extLst>
                </a:gridCol>
                <a:gridCol w="1679870">
                  <a:extLst>
                    <a:ext uri="{9D8B030D-6E8A-4147-A177-3AD203B41FA5}">
                      <a16:colId xmlns:a16="http://schemas.microsoft.com/office/drawing/2014/main" val="3116707706"/>
                    </a:ext>
                  </a:extLst>
                </a:gridCol>
                <a:gridCol w="774940">
                  <a:extLst>
                    <a:ext uri="{9D8B030D-6E8A-4147-A177-3AD203B41FA5}">
                      <a16:colId xmlns:a16="http://schemas.microsoft.com/office/drawing/2014/main" val="1792376920"/>
                    </a:ext>
                  </a:extLst>
                </a:gridCol>
                <a:gridCol w="536208">
                  <a:extLst>
                    <a:ext uri="{9D8B030D-6E8A-4147-A177-3AD203B41FA5}">
                      <a16:colId xmlns:a16="http://schemas.microsoft.com/office/drawing/2014/main" val="2001784768"/>
                    </a:ext>
                  </a:extLst>
                </a:gridCol>
                <a:gridCol w="536208">
                  <a:extLst>
                    <a:ext uri="{9D8B030D-6E8A-4147-A177-3AD203B41FA5}">
                      <a16:colId xmlns:a16="http://schemas.microsoft.com/office/drawing/2014/main" val="99890336"/>
                    </a:ext>
                  </a:extLst>
                </a:gridCol>
                <a:gridCol w="536208">
                  <a:extLst>
                    <a:ext uri="{9D8B030D-6E8A-4147-A177-3AD203B41FA5}">
                      <a16:colId xmlns:a16="http://schemas.microsoft.com/office/drawing/2014/main" val="3728776983"/>
                    </a:ext>
                  </a:extLst>
                </a:gridCol>
                <a:gridCol w="3369738">
                  <a:extLst>
                    <a:ext uri="{9D8B030D-6E8A-4147-A177-3AD203B41FA5}">
                      <a16:colId xmlns:a16="http://schemas.microsoft.com/office/drawing/2014/main" val="358699008"/>
                    </a:ext>
                  </a:extLst>
                </a:gridCol>
              </a:tblGrid>
              <a:tr h="243785">
                <a:tc>
                  <a:txBody>
                    <a:bodyPr/>
                    <a:lstStyle/>
                    <a:p>
                      <a:pPr algn="ctr" rtl="0" fontAlgn="ctr"/>
                      <a:r>
                        <a:rPr lang="en-GB" sz="500" b="1" i="0" u="none" strike="noStrike" dirty="0">
                          <a:solidFill>
                            <a:srgbClr val="FFFFFF"/>
                          </a:solidFill>
                          <a:effectLst/>
                          <a:latin typeface="Arial" panose="020B0604020202020204" pitchFamily="34" charset="0"/>
                        </a:rPr>
                        <a:t>Journey / Process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Arial" panose="020B0604020202020204" pitchFamily="34" charset="0"/>
                        </a:rPr>
                        <a:t>Measure Detail</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Dec-20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Jan-21</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747761132"/>
                  </a:ext>
                </a:extLst>
              </a:tr>
              <a:tr h="253804">
                <a:tc>
                  <a:txBody>
                    <a:bodyPr/>
                    <a:lstStyle/>
                    <a:p>
                      <a:pPr algn="ctr" rtl="0" fontAlgn="ctr"/>
                      <a:r>
                        <a:rPr lang="en-GB" sz="500" b="0" i="0" u="none" strike="noStrike">
                          <a:solidFill>
                            <a:srgbClr val="000000"/>
                          </a:solidFill>
                          <a:effectLst/>
                          <a:latin typeface="Arial" panose="020B0604020202020204" pitchFamily="34" charset="0"/>
                        </a:rPr>
                        <a:t>Customer Contacts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of Escalations raised against total query responses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dirty="0">
                          <a:solidFill>
                            <a:srgbClr val="000000"/>
                          </a:solidFill>
                          <a:effectLst/>
                          <a:latin typeface="Arial" panose="020B0604020202020204" pitchFamily="34" charset="0"/>
                        </a:rPr>
                        <a:t>Less than 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dirty="0">
                          <a:solidFill>
                            <a:srgbClr val="000000"/>
                          </a:solidFill>
                          <a:effectLst/>
                          <a:latin typeface="Arial" panose="020B0604020202020204" pitchFamily="34" charset="0"/>
                        </a:rPr>
                        <a:t>5.49%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6.99%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1.63%</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We have refined the Query feedback process and can now distinguish between follow-up questions (where the requester wants more information or asks another question not present in their original query) and queries where the original answer was incorrect or incomplete - only these Queries where the original answer was not Right First time are used to calculate this measure now, which has improved the performance.</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5623566"/>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Contacts (technical)</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tickets not re-opened within period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98.30%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99.60%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January 2021 saw our highest performance on Right First Time at 99.6% against our target of 95%. This continued increased performance is driven through new operational quality processes, supported by Service Now tooling implemented during October 2020.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9327669"/>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Shippers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304250"/>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readiness criteria approved by customer (join) Non Shippers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5727138"/>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Shippers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6984196"/>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exit criteria approved and account deactivated within D+1 of cessation notice being issued. (leave) Non-Shippers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997026"/>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KVI relationship survey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starting to trust/ trust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91.67%</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Next Survey-Mar  Next Report-Apr</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00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219724"/>
                  </a:ext>
                </a:extLst>
              </a:tr>
              <a:tr h="133581">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RFT against all reports dispatched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5245992"/>
                  </a:ext>
                </a:extLst>
              </a:tr>
              <a:tr h="133581">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Bi Annually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Confidence in DE Team to deliver DESC obligations (via Survey of DESC Members)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Survey-June  Next Report-July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4106625"/>
                  </a:ext>
                </a:extLst>
              </a:tr>
              <a:tr h="133581">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Energy Balancing Credit Rules adhered to, to ensure adequate security in place</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8565302"/>
                  </a:ext>
                </a:extLst>
              </a:tr>
              <a:tr h="13358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not requiring adjustment post original invoice dispatch</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4902702"/>
                  </a:ext>
                </a:extLst>
              </a:tr>
              <a:tr h="13358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customers that have been invoiced without issues/ exceptions (exc. AMS)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548801"/>
                  </a:ext>
                </a:extLst>
              </a:tr>
              <a:tr h="133581">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customers with less than 1% of MPRNs which have an AMS Invoice exception</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97%</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9534587"/>
                  </a:ext>
                </a:extLst>
              </a:tr>
              <a:tr h="133581">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successful shipper transfers processed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3823242"/>
                  </a:ext>
                </a:extLst>
              </a:tr>
              <a:tr h="133581">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valid CMS challenges received (PSCs)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Less than 1%</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0.07%</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0.07%</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0.08%</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A nominal decrease on the previous two months performance.  Most likely as a result of fewer Contacts raised over the </a:t>
                      </a:r>
                      <a:r>
                        <a:rPr lang="en-GB" sz="500" b="0" i="0" u="none" strike="noStrike" dirty="0" err="1">
                          <a:solidFill>
                            <a:srgbClr val="000000"/>
                          </a:solidFill>
                          <a:effectLst/>
                          <a:latin typeface="Arial" panose="020B0604020202020204" pitchFamily="34" charset="0"/>
                        </a:rPr>
                        <a:t>xmas</a:t>
                      </a:r>
                      <a:r>
                        <a:rPr lang="en-GB" sz="500" b="0" i="0" u="none" strike="noStrike" dirty="0">
                          <a:solidFill>
                            <a:srgbClr val="000000"/>
                          </a:solidFill>
                          <a:effectLst/>
                          <a:latin typeface="Arial" panose="020B0604020202020204" pitchFamily="34" charset="0"/>
                        </a:rPr>
                        <a:t> period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0763875"/>
                  </a:ext>
                </a:extLst>
              </a:tr>
              <a:tr h="133581">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Provision of relevant issue updates to customers accepted at CoMC and no negativity on how the issue is managed.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Issue updates provided at January CoMC. Communications issued to customers as per the agreed Issue Management Framework. No negative comments received regarding the management of issues.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366095"/>
                  </a:ext>
                </a:extLst>
              </a:tr>
              <a:tr h="133581">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Zero P1 or P2 valid defects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000000"/>
                        </a:solidFill>
                        <a:effectLst/>
                        <a:latin typeface="Arial" panose="020B0604020202020204" pitchFamily="34" charset="0"/>
                      </a:endParaRP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00250802"/>
                  </a:ext>
                </a:extLst>
              </a:tr>
              <a:tr h="133581">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&lt;=four valid P3 defects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000000"/>
                        </a:solidFill>
                        <a:effectLst/>
                        <a:latin typeface="Arial" panose="020B0604020202020204" pitchFamily="34" charset="0"/>
                      </a:endParaRP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639174209"/>
                  </a:ext>
                </a:extLst>
              </a:tr>
              <a:tr h="133581">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&lt;=five valid P4 defects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2</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000000"/>
                        </a:solidFill>
                        <a:effectLst/>
                        <a:latin typeface="Arial" panose="020B0604020202020204" pitchFamily="34" charset="0"/>
                      </a:endParaRP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82470193"/>
                  </a:ext>
                </a:extLst>
              </a:tr>
              <a:tr h="13358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meter reads successfully processed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170819"/>
                  </a:ext>
                </a:extLst>
              </a:tr>
              <a:tr h="13358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asset updates successfully processed</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99.60%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1,136 asset update failed to process automatically because of a technical issue within UK Link which saw exceptions generated for human intervention. All exceptions were successfully resolved, with the asset updates applied to all impacted sites within the month of January.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56029675"/>
                  </a:ext>
                </a:extLst>
              </a:tr>
              <a:tr h="317255">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AQs processed successfully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99.96%</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99.84%</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Performance is below 100% as a small number of exceptions (705) were created during this process, against 9.7m AQ rolling calculations for January. These exceptions either pause the process or require manual rework, and as manual intervention is required to complete the transaction, we treat this as not 'Right First Time' (not a true representation of the actual quality of the end-state AQ calculation). All 705 exceptions were resolved, for which all impacted sites have had new rolling AQ's successfully calculated and updated in UK Link with an effective date of 1st Feb'21.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77192092"/>
                  </a:ext>
                </a:extLst>
              </a:tr>
              <a:tr h="187013">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000000"/>
                          </a:solidFill>
                          <a:effectLst/>
                          <a:latin typeface="Arial" panose="020B0604020202020204" pitchFamily="34" charset="0"/>
                        </a:rPr>
                        <a:t>% of AQs at risk/ have defects</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0.75%</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2.04%</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1.69%</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0.83%</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0.83% of LDZ AQ is currently known to be at risk due to defects. 0.05% of MPRNs are known to be currently impacted by an AQ related defect. Data based on AQs Calculated up to the end of January 2021, Effective from 01/02/2021. Our AQ process team and TechOps teams remain committed to bringing this KPM in-line with the 0.75% target as discussed at the Dec'20 CoMC. </a:t>
                      </a:r>
                    </a:p>
                  </a:txBody>
                  <a:tcPr marL="3340" marR="3340" marT="3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268793"/>
                  </a:ext>
                </a:extLst>
              </a:tr>
            </a:tbl>
          </a:graphicData>
        </a:graphic>
      </p:graphicFrame>
    </p:spTree>
    <p:extLst>
      <p:ext uri="{BB962C8B-B14F-4D97-AF65-F5344CB8AC3E}">
        <p14:creationId xmlns:p14="http://schemas.microsoft.com/office/powerpoint/2010/main" val="95617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034617" cy="3079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January 2021 – Cycle Time / Delivery (Version 2)</a:t>
            </a:r>
            <a:endParaRPr lang="en-GB" sz="1400" b="0" dirty="0">
              <a:latin typeface="Arial"/>
              <a:cs typeface="Arial"/>
            </a:endParaRPr>
          </a:p>
        </p:txBody>
      </p:sp>
      <p:graphicFrame>
        <p:nvGraphicFramePr>
          <p:cNvPr id="2" name="Table 1">
            <a:extLst>
              <a:ext uri="{FF2B5EF4-FFF2-40B4-BE49-F238E27FC236}">
                <a16:creationId xmlns:a16="http://schemas.microsoft.com/office/drawing/2014/main" id="{647B0847-CA6B-4724-84AA-B1D50BE71FCB}"/>
              </a:ext>
            </a:extLst>
          </p:cNvPr>
          <p:cNvGraphicFramePr>
            <a:graphicFrameLocks noGrp="1"/>
          </p:cNvGraphicFramePr>
          <p:nvPr>
            <p:extLst>
              <p:ext uri="{D42A27DB-BD31-4B8C-83A1-F6EECF244321}">
                <p14:modId xmlns:p14="http://schemas.microsoft.com/office/powerpoint/2010/main" val="2809181735"/>
              </p:ext>
            </p:extLst>
          </p:nvPr>
        </p:nvGraphicFramePr>
        <p:xfrm>
          <a:off x="157071" y="568046"/>
          <a:ext cx="8932293" cy="4373750"/>
        </p:xfrm>
        <a:graphic>
          <a:graphicData uri="http://schemas.openxmlformats.org/drawingml/2006/table">
            <a:tbl>
              <a:tblPr/>
              <a:tblGrid>
                <a:gridCol w="1150610">
                  <a:extLst>
                    <a:ext uri="{9D8B030D-6E8A-4147-A177-3AD203B41FA5}">
                      <a16:colId xmlns:a16="http://schemas.microsoft.com/office/drawing/2014/main" val="3267466638"/>
                    </a:ext>
                  </a:extLst>
                </a:gridCol>
                <a:gridCol w="342192">
                  <a:extLst>
                    <a:ext uri="{9D8B030D-6E8A-4147-A177-3AD203B41FA5}">
                      <a16:colId xmlns:a16="http://schemas.microsoft.com/office/drawing/2014/main" val="2050115124"/>
                    </a:ext>
                  </a:extLst>
                </a:gridCol>
                <a:gridCol w="2768387">
                  <a:extLst>
                    <a:ext uri="{9D8B030D-6E8A-4147-A177-3AD203B41FA5}">
                      <a16:colId xmlns:a16="http://schemas.microsoft.com/office/drawing/2014/main" val="427534601"/>
                    </a:ext>
                  </a:extLst>
                </a:gridCol>
                <a:gridCol w="427023">
                  <a:extLst>
                    <a:ext uri="{9D8B030D-6E8A-4147-A177-3AD203B41FA5}">
                      <a16:colId xmlns:a16="http://schemas.microsoft.com/office/drawing/2014/main" val="39174614"/>
                    </a:ext>
                  </a:extLst>
                </a:gridCol>
                <a:gridCol w="413950">
                  <a:extLst>
                    <a:ext uri="{9D8B030D-6E8A-4147-A177-3AD203B41FA5}">
                      <a16:colId xmlns:a16="http://schemas.microsoft.com/office/drawing/2014/main" val="901582306"/>
                    </a:ext>
                  </a:extLst>
                </a:gridCol>
                <a:gridCol w="413950">
                  <a:extLst>
                    <a:ext uri="{9D8B030D-6E8A-4147-A177-3AD203B41FA5}">
                      <a16:colId xmlns:a16="http://schemas.microsoft.com/office/drawing/2014/main" val="114159858"/>
                    </a:ext>
                  </a:extLst>
                </a:gridCol>
                <a:gridCol w="405235">
                  <a:extLst>
                    <a:ext uri="{9D8B030D-6E8A-4147-A177-3AD203B41FA5}">
                      <a16:colId xmlns:a16="http://schemas.microsoft.com/office/drawing/2014/main" val="4154288193"/>
                    </a:ext>
                  </a:extLst>
                </a:gridCol>
                <a:gridCol w="3010946">
                  <a:extLst>
                    <a:ext uri="{9D8B030D-6E8A-4147-A177-3AD203B41FA5}">
                      <a16:colId xmlns:a16="http://schemas.microsoft.com/office/drawing/2014/main" val="218136890"/>
                    </a:ext>
                  </a:extLst>
                </a:gridCol>
              </a:tblGrid>
              <a:tr h="240407">
                <a:tc>
                  <a:txBody>
                    <a:bodyPr/>
                    <a:lstStyle/>
                    <a:p>
                      <a:pPr algn="ctr" rtl="0" fontAlgn="ctr"/>
                      <a:r>
                        <a:rPr lang="en-GB" sz="500" b="1" i="0" u="none" strike="noStrike" dirty="0">
                          <a:solidFill>
                            <a:srgbClr val="FFFFFF"/>
                          </a:solidFill>
                          <a:effectLst/>
                          <a:latin typeface="Arial" panose="020B0604020202020204" pitchFamily="34" charset="0"/>
                        </a:rPr>
                        <a:t>Journey / Process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Arial" panose="020B0604020202020204" pitchFamily="34" charset="0"/>
                        </a:rPr>
                        <a:t>Frequency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Arial" panose="020B0604020202020204" pitchFamily="34" charset="0"/>
                        </a:rPr>
                        <a:t>Measure Detail</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Nov-20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Dec-20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Jan-21</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440057754"/>
                  </a:ext>
                </a:extLst>
              </a:tr>
              <a:tr h="151997">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dirty="0">
                          <a:solidFill>
                            <a:srgbClr val="000000"/>
                          </a:solidFill>
                          <a:effectLst/>
                          <a:latin typeface="Arial" panose="020B0604020202020204" pitchFamily="34" charset="0"/>
                        </a:rPr>
                        <a:t>% P5 queries responded to within SLA/ OLA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91.85%</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90.76%</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93.50%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7944782"/>
                  </a:ext>
                </a:extLst>
              </a:tr>
              <a:tr h="244115">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responded to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96.00%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96.18%</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95.88%</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First Response SLA continues to remain well above the target SLA of 90%. Work is underway to increase this score by monitoring the trend of incidents that have failed to meet this SLA, and then following this up with the relevant teams for improvement.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656746"/>
                  </a:ext>
                </a:extLst>
              </a:tr>
              <a:tr h="164010">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Shipper</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150305"/>
                  </a:ext>
                </a:extLst>
              </a:tr>
              <a:tr h="164010">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Non Shipper</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1588647"/>
                  </a:ext>
                </a:extLst>
              </a:tr>
              <a:tr h="164010">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closure/termination notices issued in line with Service Lines (leave) Shipper</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7939600"/>
                  </a:ext>
                </a:extLst>
              </a:tr>
              <a:tr h="164010">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closure notices issued within 1 business day following last exit obligation being met (leave) Non Shipper</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1152178"/>
                  </a:ext>
                </a:extLst>
              </a:tr>
              <a:tr h="164010">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Survey results delivered to CoMC in Month +1</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Next Report-Jan</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Report-Jan</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7538495"/>
                  </a:ext>
                </a:extLst>
              </a:tr>
              <a:tr h="151997">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reports dispatched on due date against total reports expected</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2896766"/>
                  </a:ext>
                </a:extLst>
              </a:tr>
              <a:tr h="151997">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DESC / CDSP DE obligations delivered on time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0116254"/>
                  </a:ext>
                </a:extLst>
              </a:tr>
              <a:tr h="164010">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99.92%</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96.64%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98.86%</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00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9756778"/>
                  </a:ext>
                </a:extLst>
              </a:tr>
              <a:tr h="164010">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 (+2 days)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7380903"/>
                  </a:ext>
                </a:extLst>
              </a:tr>
              <a:tr h="151997">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invoices sent on due date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523933"/>
                  </a:ext>
                </a:extLst>
              </a:tr>
              <a:tr h="151997">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exceptions resolved within 2 invoice cycles of creation date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94.37%</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98.50%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FF0000"/>
                          </a:solidFill>
                          <a:effectLst/>
                          <a:latin typeface="Arial" panose="020B0604020202020204" pitchFamily="34" charset="0"/>
                        </a:rPr>
                        <a:t>TBC</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GB" sz="500" b="0" i="0" u="none" strike="noStrike" dirty="0">
                          <a:solidFill>
                            <a:srgbClr val="FF0000"/>
                          </a:solidFill>
                          <a:effectLst/>
                          <a:latin typeface="Arial" panose="020B0604020202020204" pitchFamily="34" charset="0"/>
                        </a:rPr>
                        <a:t>Figures available on 15th February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8622286"/>
                  </a:ext>
                </a:extLst>
              </a:tr>
              <a:tr h="151997">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rtl="0"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4165854"/>
                  </a:ext>
                </a:extLst>
              </a:tr>
              <a:tr h="151997">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80% in D+4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94.71%</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93.43%</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91.11%</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000000"/>
                        </a:solidFill>
                        <a:effectLst/>
                        <a:latin typeface="Arial" panose="020B0604020202020204" pitchFamily="34" charset="0"/>
                      </a:endParaRP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8568686"/>
                  </a:ext>
                </a:extLst>
              </a:tr>
              <a:tr h="193795">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 in D+10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96.64%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95.63%</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94.86%</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l" fontAlgn="ctr"/>
                      <a:r>
                        <a:rPr lang="en-GB" sz="500" b="0" i="0" u="none" strike="noStrike" dirty="0">
                          <a:solidFill>
                            <a:srgbClr val="000000"/>
                          </a:solidFill>
                          <a:effectLst/>
                          <a:latin typeface="Arial" panose="020B0604020202020204" pitchFamily="34" charset="0"/>
                        </a:rPr>
                        <a:t>The dip in performance can largely be attributed to the return to lockdown conditions. Those Contacts that are often resolved within the 10 and 20 day periods have seen their average resolution time extended as Networks have been unable to book appointments for site visit activities, and so the Contacts remain with them for a longer period of time. We expect this trend to continue for the next couple of months. We can see for DTLs and ISOs for example, particularly in the South East/London areas, that January average times are much longer than has been witnessed in the latter half of 2020.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779500"/>
                  </a:ext>
                </a:extLst>
              </a:tr>
              <a:tr h="290635">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 in D+20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99.14%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98.53%</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dirty="0">
                          <a:solidFill>
                            <a:srgbClr val="000000"/>
                          </a:solidFill>
                          <a:effectLst/>
                          <a:latin typeface="Arial" panose="020B0604020202020204" pitchFamily="34" charset="0"/>
                        </a:rPr>
                        <a:t>97.29%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vMerge="1">
                  <a:txBody>
                    <a:bodyPr/>
                    <a:lstStyle/>
                    <a:p>
                      <a:endParaRPr lang="en-GB"/>
                    </a:p>
                  </a:txBody>
                  <a:tcPr/>
                </a:tc>
                <a:extLst>
                  <a:ext uri="{0D108BD9-81ED-4DB2-BD59-A6C34878D82A}">
                    <a16:rowId xmlns:a16="http://schemas.microsoft.com/office/drawing/2014/main" val="340328851"/>
                  </a:ext>
                </a:extLst>
              </a:tr>
              <a:tr h="484430">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Plan accepted by customers &amp; upheld (Key Milestones Met as agreed by customers)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l" rtl="0" fontAlgn="ctr"/>
                      <a:r>
                        <a:rPr lang="en-GB" sz="500" b="0" i="0" u="none" strike="noStrike" dirty="0">
                          <a:solidFill>
                            <a:srgbClr val="000000"/>
                          </a:solidFill>
                          <a:effectLst/>
                          <a:latin typeface="Arial" panose="020B0604020202020204" pitchFamily="34" charset="0"/>
                        </a:rPr>
                        <a:t>AQ Taskforce: progress updates including outcome of the analysis published &amp; discussed at January CoMC including update on financial adjustments. Invoices for the Financial Adjustments for historical defects (phase 1 &amp; 2) have been issued. Phase 3 of the adjustments are currently being processed and on target to notify customers of financial values by mid February. AQ defects continue to be prioritised and managed until resolution. Low volume of MPRNs impacted for unresolved defects.</a:t>
                      </a:r>
                      <a:br>
                        <a:rPr lang="en-GB" sz="500" b="0" i="0" u="none" strike="noStrike" dirty="0">
                          <a:solidFill>
                            <a:srgbClr val="000000"/>
                          </a:solidFill>
                          <a:effectLst/>
                          <a:latin typeface="Arial" panose="020B0604020202020204" pitchFamily="34" charset="0"/>
                        </a:rPr>
                      </a:br>
                      <a:r>
                        <a:rPr lang="en-GB" sz="500" b="0" i="0" u="none" strike="noStrike" dirty="0">
                          <a:solidFill>
                            <a:srgbClr val="000000"/>
                          </a:solidFill>
                          <a:effectLst/>
                          <a:latin typeface="Arial" panose="020B0604020202020204" pitchFamily="34" charset="0"/>
                        </a:rPr>
                        <a:t>Issue Management summary slide published providing updates for all 'Gold' issues.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9329687"/>
                  </a:ext>
                </a:extLst>
              </a:tr>
              <a:tr h="151997">
                <a:tc>
                  <a:txBody>
                    <a:bodyPr/>
                    <a:lstStyle/>
                    <a:p>
                      <a:pPr algn="ctr" rtl="0" fontAlgn="ctr"/>
                      <a:r>
                        <a:rPr lang="en-GB" sz="500" b="0" i="0" u="none" strike="noStrike">
                          <a:solidFill>
                            <a:srgbClr val="000000"/>
                          </a:solidFill>
                          <a:effectLst/>
                          <a:latin typeface="Arial" panose="020B0604020202020204" pitchFamily="34" charset="0"/>
                        </a:rPr>
                        <a:t>Managing Change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level 1 milestones met</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8772157"/>
                  </a:ext>
                </a:extLst>
              </a:tr>
              <a:tr h="404325">
                <a:tc>
                  <a:txBody>
                    <a:bodyPr/>
                    <a:lstStyle/>
                    <a:p>
                      <a:pPr algn="ctr" rtl="0" fontAlgn="ctr"/>
                      <a:r>
                        <a:rPr lang="en-GB" sz="500" b="0" i="0" u="none" strike="noStrike">
                          <a:solidFill>
                            <a:srgbClr val="000000"/>
                          </a:solidFill>
                          <a:effectLst/>
                          <a:latin typeface="Arial" panose="020B0604020202020204" pitchFamily="34" charset="0"/>
                        </a:rPr>
                        <a:t>Meter Read/Asset processing</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requests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49 reads from a monthly inbound total of 9,068,865 were not processed within the 48-hour SLA due to such meter reads encountering an exception in our UK Link system, thrown as a result of various inbound meter read validations being triggered to force human intervention during the processing of the meter read. All 49 meter reads have now since been processed within the Jan'21 read window or will be addressed by the time the Feb'21 read window closes.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6814271"/>
                  </a:ext>
                </a:extLst>
              </a:tr>
              <a:tr h="151997">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Notifications sent by due date</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2905813"/>
                  </a:ext>
                </a:extLst>
              </a:tr>
            </a:tbl>
          </a:graphicData>
        </a:graphic>
      </p:graphicFrame>
    </p:spTree>
    <p:extLst>
      <p:ext uri="{BB962C8B-B14F-4D97-AF65-F5344CB8AC3E}">
        <p14:creationId xmlns:p14="http://schemas.microsoft.com/office/powerpoint/2010/main" val="191269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t>January KPM Failure Updates 2021</a:t>
            </a:r>
            <a:br>
              <a:rPr lang="en-GB" dirty="0"/>
            </a:br>
            <a:r>
              <a:rPr lang="en-GB" dirty="0"/>
              <a:t>(Version 2 @ 11th Feb 2021)</a:t>
            </a:r>
          </a:p>
        </p:txBody>
      </p:sp>
    </p:spTree>
    <p:extLst>
      <p:ext uri="{BB962C8B-B14F-4D97-AF65-F5344CB8AC3E}">
        <p14:creationId xmlns:p14="http://schemas.microsoft.com/office/powerpoint/2010/main" val="41910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January 2021 – Right First Time Failures (Version 2)</a:t>
            </a:r>
            <a:endParaRPr lang="en-GB" sz="1400" b="0" dirty="0">
              <a:latin typeface="Arial"/>
              <a:cs typeface="Arial"/>
            </a:endParaRPr>
          </a:p>
        </p:txBody>
      </p:sp>
      <p:graphicFrame>
        <p:nvGraphicFramePr>
          <p:cNvPr id="2" name="Table 1">
            <a:extLst>
              <a:ext uri="{FF2B5EF4-FFF2-40B4-BE49-F238E27FC236}">
                <a16:creationId xmlns:a16="http://schemas.microsoft.com/office/drawing/2014/main" id="{7850681D-1CEA-4755-B1BE-F331CCF2E56F}"/>
              </a:ext>
            </a:extLst>
          </p:cNvPr>
          <p:cNvGraphicFramePr>
            <a:graphicFrameLocks noGrp="1"/>
          </p:cNvGraphicFramePr>
          <p:nvPr>
            <p:extLst>
              <p:ext uri="{D42A27DB-BD31-4B8C-83A1-F6EECF244321}">
                <p14:modId xmlns:p14="http://schemas.microsoft.com/office/powerpoint/2010/main" val="1691058697"/>
              </p:ext>
            </p:extLst>
          </p:nvPr>
        </p:nvGraphicFramePr>
        <p:xfrm>
          <a:off x="107577" y="533969"/>
          <a:ext cx="8895231" cy="3515643"/>
        </p:xfrm>
        <a:graphic>
          <a:graphicData uri="http://schemas.openxmlformats.org/drawingml/2006/table">
            <a:tbl>
              <a:tblPr/>
              <a:tblGrid>
                <a:gridCol w="1263940">
                  <a:extLst>
                    <a:ext uri="{9D8B030D-6E8A-4147-A177-3AD203B41FA5}">
                      <a16:colId xmlns:a16="http://schemas.microsoft.com/office/drawing/2014/main" val="3199994709"/>
                    </a:ext>
                  </a:extLst>
                </a:gridCol>
                <a:gridCol w="655943">
                  <a:extLst>
                    <a:ext uri="{9D8B030D-6E8A-4147-A177-3AD203B41FA5}">
                      <a16:colId xmlns:a16="http://schemas.microsoft.com/office/drawing/2014/main" val="3847760558"/>
                    </a:ext>
                  </a:extLst>
                </a:gridCol>
                <a:gridCol w="1838330">
                  <a:extLst>
                    <a:ext uri="{9D8B030D-6E8A-4147-A177-3AD203B41FA5}">
                      <a16:colId xmlns:a16="http://schemas.microsoft.com/office/drawing/2014/main" val="756945800"/>
                    </a:ext>
                  </a:extLst>
                </a:gridCol>
                <a:gridCol w="691929">
                  <a:extLst>
                    <a:ext uri="{9D8B030D-6E8A-4147-A177-3AD203B41FA5}">
                      <a16:colId xmlns:a16="http://schemas.microsoft.com/office/drawing/2014/main" val="601885807"/>
                    </a:ext>
                  </a:extLst>
                </a:gridCol>
                <a:gridCol w="478771">
                  <a:extLst>
                    <a:ext uri="{9D8B030D-6E8A-4147-A177-3AD203B41FA5}">
                      <a16:colId xmlns:a16="http://schemas.microsoft.com/office/drawing/2014/main" val="2537011367"/>
                    </a:ext>
                  </a:extLst>
                </a:gridCol>
                <a:gridCol w="478771">
                  <a:extLst>
                    <a:ext uri="{9D8B030D-6E8A-4147-A177-3AD203B41FA5}">
                      <a16:colId xmlns:a16="http://schemas.microsoft.com/office/drawing/2014/main" val="1753935656"/>
                    </a:ext>
                  </a:extLst>
                </a:gridCol>
                <a:gridCol w="478771">
                  <a:extLst>
                    <a:ext uri="{9D8B030D-6E8A-4147-A177-3AD203B41FA5}">
                      <a16:colId xmlns:a16="http://schemas.microsoft.com/office/drawing/2014/main" val="240891012"/>
                    </a:ext>
                  </a:extLst>
                </a:gridCol>
                <a:gridCol w="3008776">
                  <a:extLst>
                    <a:ext uri="{9D8B030D-6E8A-4147-A177-3AD203B41FA5}">
                      <a16:colId xmlns:a16="http://schemas.microsoft.com/office/drawing/2014/main" val="3321774984"/>
                    </a:ext>
                  </a:extLst>
                </a:gridCol>
              </a:tblGrid>
              <a:tr h="254129">
                <a:tc>
                  <a:txBody>
                    <a:bodyPr/>
                    <a:lstStyle/>
                    <a:p>
                      <a:pPr algn="ctr" rtl="0" fontAlgn="ctr"/>
                      <a:r>
                        <a:rPr lang="en-GB" sz="1000" b="1" i="0" u="none" strike="noStrike" dirty="0">
                          <a:solidFill>
                            <a:srgbClr val="FFFFFF"/>
                          </a:solidFill>
                          <a:effectLst/>
                          <a:latin typeface="Arial" panose="020B0604020202020204" pitchFamily="34" charset="0"/>
                        </a:rPr>
                        <a:t>Journey / Process</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dirty="0">
                          <a:solidFill>
                            <a:srgbClr val="FFFFFF"/>
                          </a:solidFill>
                          <a:effectLst/>
                          <a:latin typeface="Arial" panose="020B0604020202020204" pitchFamily="34" charset="0"/>
                        </a:rPr>
                        <a:t>Frequency</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dirty="0">
                          <a:solidFill>
                            <a:srgbClr val="FFFFFF"/>
                          </a:solidFill>
                          <a:effectLst/>
                          <a:latin typeface="Arial" panose="020B0604020202020204" pitchFamily="34" charset="0"/>
                        </a:rPr>
                        <a:t>Measure Detail</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dirty="0">
                          <a:solidFill>
                            <a:srgbClr val="FFFFFF"/>
                          </a:solidFill>
                          <a:effectLst/>
                          <a:latin typeface="Arial" panose="020B0604020202020204" pitchFamily="34" charset="0"/>
                        </a:rPr>
                        <a:t>Target Description</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a:solidFill>
                            <a:srgbClr val="FFFFFF"/>
                          </a:solidFill>
                          <a:effectLst/>
                          <a:latin typeface="Arial" panose="020B0604020202020204" pitchFamily="34" charset="0"/>
                        </a:rPr>
                        <a:t>Nov-20</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a:solidFill>
                            <a:srgbClr val="FFFFFF"/>
                          </a:solidFill>
                          <a:effectLst/>
                          <a:latin typeface="Arial" panose="020B0604020202020204" pitchFamily="34" charset="0"/>
                        </a:rPr>
                        <a:t>Dec-20</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a:solidFill>
                            <a:srgbClr val="FFFFFF"/>
                          </a:solidFill>
                          <a:effectLst/>
                          <a:latin typeface="Arial" panose="020B0604020202020204" pitchFamily="34" charset="0"/>
                        </a:rPr>
                        <a:t>Jan-21</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1000" b="1" i="0" u="none" strike="noStrike">
                          <a:solidFill>
                            <a:srgbClr val="FFFFFF"/>
                          </a:solidFill>
                          <a:effectLst/>
                          <a:latin typeface="Arial" panose="020B0604020202020204" pitchFamily="34" charset="0"/>
                        </a:rPr>
                        <a:t>Comments</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152198172"/>
                  </a:ext>
                </a:extLst>
              </a:tr>
              <a:tr h="330716">
                <a:tc>
                  <a:txBody>
                    <a:bodyPr/>
                    <a:lstStyle/>
                    <a:p>
                      <a:pPr algn="ctr" rtl="0" fontAlgn="ctr"/>
                      <a:r>
                        <a:rPr lang="en-GB" sz="1000" b="0" i="0" u="none" strike="noStrike">
                          <a:solidFill>
                            <a:srgbClr val="000000"/>
                          </a:solidFill>
                          <a:effectLst/>
                          <a:latin typeface="Arial" panose="020B0604020202020204" pitchFamily="34" charset="0"/>
                        </a:rPr>
                        <a:t>Monthly AQ processes</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00" b="0" i="0" u="none" strike="noStrike">
                          <a:solidFill>
                            <a:srgbClr val="000000"/>
                          </a:solidFill>
                          <a:effectLst/>
                          <a:latin typeface="Arial" panose="020B0604020202020204" pitchFamily="34" charset="0"/>
                        </a:rPr>
                        <a:t>Monthly</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1000" b="0" i="0" u="none" strike="noStrike">
                          <a:solidFill>
                            <a:srgbClr val="000000"/>
                          </a:solidFill>
                          <a:effectLst/>
                          <a:latin typeface="Arial" panose="020B0604020202020204" pitchFamily="34" charset="0"/>
                        </a:rPr>
                        <a:t>% of AQs processed successfully</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00" b="0" i="0" u="none" strike="noStrike" dirty="0">
                          <a:solidFill>
                            <a:srgbClr val="000000"/>
                          </a:solidFill>
                          <a:effectLst/>
                          <a:latin typeface="Arial" panose="020B0604020202020204" pitchFamily="34" charset="0"/>
                        </a:rPr>
                        <a:t>100%</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1000" b="0" i="0" u="none" strike="noStrike" dirty="0">
                          <a:solidFill>
                            <a:srgbClr val="000000"/>
                          </a:solidFill>
                          <a:effectLst/>
                          <a:latin typeface="Arial" panose="020B0604020202020204" pitchFamily="34" charset="0"/>
                        </a:rPr>
                        <a:t>99.96%</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00" b="0" i="0" u="none" strike="noStrike" dirty="0">
                          <a:solidFill>
                            <a:srgbClr val="000000"/>
                          </a:solidFill>
                          <a:effectLst/>
                          <a:latin typeface="Arial" panose="020B0604020202020204" pitchFamily="34" charset="0"/>
                        </a:rPr>
                        <a:t>99.84%</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00" b="0" i="0" u="none" strike="noStrike" dirty="0">
                          <a:solidFill>
                            <a:srgbClr val="000000"/>
                          </a:solidFill>
                          <a:effectLst/>
                          <a:latin typeface="Arial" panose="020B0604020202020204" pitchFamily="34" charset="0"/>
                        </a:rPr>
                        <a:t>99.99%</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1000" b="0" i="0" u="none" strike="noStrike" dirty="0">
                          <a:solidFill>
                            <a:srgbClr val="000000"/>
                          </a:solidFill>
                          <a:effectLst/>
                          <a:latin typeface="Arial" panose="020B0604020202020204" pitchFamily="34" charset="0"/>
                        </a:rPr>
                        <a:t>Performance is below 100% as a small number of exceptions (705) were created during this process, against 9.7m AQ rolling calculations for January. These exceptions either pause the process or require manual rework, and as manual intervention is required to complete the transaction, we treat this as not 'Right First Time' (not a true representation of the actual quality of the end-state AQ calculation). All 705 exceptions were resolved, for which all impacted sites have had new rolling AQ's successfully calculated and updated in UK Link with an effective date of 1st Feb'21. </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47181461"/>
                  </a:ext>
                </a:extLst>
              </a:tr>
              <a:tr h="1007881">
                <a:tc>
                  <a:txBody>
                    <a:bodyPr/>
                    <a:lstStyle/>
                    <a:p>
                      <a:pPr algn="ctr" rtl="0" fontAlgn="ctr"/>
                      <a:r>
                        <a:rPr lang="en-GB" sz="1000" b="0" i="0" u="none" strike="noStrike">
                          <a:solidFill>
                            <a:srgbClr val="000000"/>
                          </a:solidFill>
                          <a:effectLst/>
                          <a:latin typeface="Arial" panose="020B0604020202020204" pitchFamily="34" charset="0"/>
                        </a:rPr>
                        <a:t>Monthly AQ processes</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00" b="0" i="0" u="none" strike="noStrike">
                          <a:solidFill>
                            <a:srgbClr val="000000"/>
                          </a:solidFill>
                          <a:effectLst/>
                          <a:latin typeface="Arial" panose="020B0604020202020204" pitchFamily="34" charset="0"/>
                        </a:rPr>
                        <a:t>Monthly</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of AQs at risk/ have defects</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00" b="0" i="0" u="none" strike="noStrike">
                          <a:solidFill>
                            <a:srgbClr val="000000"/>
                          </a:solidFill>
                          <a:effectLst/>
                          <a:latin typeface="Arial" panose="020B0604020202020204" pitchFamily="34" charset="0"/>
                        </a:rPr>
                        <a:t>0.75%</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1000" b="0" i="0" u="none" strike="noStrike">
                          <a:solidFill>
                            <a:srgbClr val="000000"/>
                          </a:solidFill>
                          <a:effectLst/>
                          <a:latin typeface="Arial" panose="020B0604020202020204" pitchFamily="34" charset="0"/>
                        </a:rPr>
                        <a:t>2.04%</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00" b="0" i="0" u="none" strike="noStrike">
                          <a:solidFill>
                            <a:srgbClr val="000000"/>
                          </a:solidFill>
                          <a:effectLst/>
                          <a:latin typeface="Arial" panose="020B0604020202020204" pitchFamily="34" charset="0"/>
                        </a:rPr>
                        <a:t>1.69%</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1000" b="0" i="0" u="none" strike="noStrike">
                          <a:solidFill>
                            <a:srgbClr val="000000"/>
                          </a:solidFill>
                          <a:effectLst/>
                          <a:latin typeface="Arial" panose="020B0604020202020204" pitchFamily="34" charset="0"/>
                        </a:rPr>
                        <a:t>0.83%</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1000" b="0" i="0" u="none" strike="noStrike" dirty="0">
                          <a:solidFill>
                            <a:srgbClr val="000000"/>
                          </a:solidFill>
                          <a:effectLst/>
                          <a:latin typeface="Arial" panose="020B0604020202020204" pitchFamily="34" charset="0"/>
                        </a:rPr>
                        <a:t>0.83% of LDZ AQ is currently known to be at risk due to defects. 0.05% of MPRNs are known to be currently impacted by an AQ related defect. Data based on AQs Calculated up to the end of January 2021, Effective from 01/02/2021. Our AQ process team and TechOps teams remain committed to bringing this KPM in-line with the 0.75% target as discussed at the Dec'20 CoMC. </a:t>
                      </a:r>
                    </a:p>
                  </a:txBody>
                  <a:tcPr marL="3481" marR="3481" marT="348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6300910"/>
                  </a:ext>
                </a:extLst>
              </a:tr>
            </a:tbl>
          </a:graphicData>
        </a:graphic>
      </p:graphicFrame>
    </p:spTree>
    <p:extLst>
      <p:ext uri="{BB962C8B-B14F-4D97-AF65-F5344CB8AC3E}">
        <p14:creationId xmlns:p14="http://schemas.microsoft.com/office/powerpoint/2010/main" val="109291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713021C-B6F0-41B9-8623-610B6793CCDE}"/>
              </a:ext>
            </a:extLst>
          </p:cNvPr>
          <p:cNvSpPr txBox="1">
            <a:spLocks/>
          </p:cNvSpPr>
          <p:nvPr/>
        </p:nvSpPr>
        <p:spPr>
          <a:xfrm>
            <a:off x="71347" y="205115"/>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January 2021 – Cycle Time Failures (Version 2)</a:t>
            </a:r>
            <a:endParaRPr lang="en-GB" sz="1400" b="0" dirty="0">
              <a:latin typeface="Arial"/>
              <a:cs typeface="Arial"/>
            </a:endParaRPr>
          </a:p>
        </p:txBody>
      </p:sp>
      <p:graphicFrame>
        <p:nvGraphicFramePr>
          <p:cNvPr id="8" name="Table 7">
            <a:extLst>
              <a:ext uri="{FF2B5EF4-FFF2-40B4-BE49-F238E27FC236}">
                <a16:creationId xmlns:a16="http://schemas.microsoft.com/office/drawing/2014/main" id="{AB377759-A636-4F61-A10D-8C95992505BC}"/>
              </a:ext>
            </a:extLst>
          </p:cNvPr>
          <p:cNvGraphicFramePr>
            <a:graphicFrameLocks noGrp="1"/>
          </p:cNvGraphicFramePr>
          <p:nvPr>
            <p:extLst>
              <p:ext uri="{D42A27DB-BD31-4B8C-83A1-F6EECF244321}">
                <p14:modId xmlns:p14="http://schemas.microsoft.com/office/powerpoint/2010/main" val="1497737904"/>
              </p:ext>
            </p:extLst>
          </p:nvPr>
        </p:nvGraphicFramePr>
        <p:xfrm>
          <a:off x="71348" y="642005"/>
          <a:ext cx="8882438" cy="3011466"/>
        </p:xfrm>
        <a:graphic>
          <a:graphicData uri="http://schemas.openxmlformats.org/drawingml/2006/table">
            <a:tbl>
              <a:tblPr/>
              <a:tblGrid>
                <a:gridCol w="1753480">
                  <a:extLst>
                    <a:ext uri="{9D8B030D-6E8A-4147-A177-3AD203B41FA5}">
                      <a16:colId xmlns:a16="http://schemas.microsoft.com/office/drawing/2014/main" val="281246037"/>
                    </a:ext>
                  </a:extLst>
                </a:gridCol>
                <a:gridCol w="551742">
                  <a:extLst>
                    <a:ext uri="{9D8B030D-6E8A-4147-A177-3AD203B41FA5}">
                      <a16:colId xmlns:a16="http://schemas.microsoft.com/office/drawing/2014/main" val="4235626934"/>
                    </a:ext>
                  </a:extLst>
                </a:gridCol>
                <a:gridCol w="1233965">
                  <a:extLst>
                    <a:ext uri="{9D8B030D-6E8A-4147-A177-3AD203B41FA5}">
                      <a16:colId xmlns:a16="http://schemas.microsoft.com/office/drawing/2014/main" val="3000075418"/>
                    </a:ext>
                  </a:extLst>
                </a:gridCol>
                <a:gridCol w="935918">
                  <a:extLst>
                    <a:ext uri="{9D8B030D-6E8A-4147-A177-3AD203B41FA5}">
                      <a16:colId xmlns:a16="http://schemas.microsoft.com/office/drawing/2014/main" val="186058211"/>
                    </a:ext>
                  </a:extLst>
                </a:gridCol>
                <a:gridCol w="429873">
                  <a:extLst>
                    <a:ext uri="{9D8B030D-6E8A-4147-A177-3AD203B41FA5}">
                      <a16:colId xmlns:a16="http://schemas.microsoft.com/office/drawing/2014/main" val="3878050776"/>
                    </a:ext>
                  </a:extLst>
                </a:gridCol>
                <a:gridCol w="429873">
                  <a:extLst>
                    <a:ext uri="{9D8B030D-6E8A-4147-A177-3AD203B41FA5}">
                      <a16:colId xmlns:a16="http://schemas.microsoft.com/office/drawing/2014/main" val="3792985933"/>
                    </a:ext>
                  </a:extLst>
                </a:gridCol>
                <a:gridCol w="420823">
                  <a:extLst>
                    <a:ext uri="{9D8B030D-6E8A-4147-A177-3AD203B41FA5}">
                      <a16:colId xmlns:a16="http://schemas.microsoft.com/office/drawing/2014/main" val="848932576"/>
                    </a:ext>
                  </a:extLst>
                </a:gridCol>
                <a:gridCol w="3126764">
                  <a:extLst>
                    <a:ext uri="{9D8B030D-6E8A-4147-A177-3AD203B41FA5}">
                      <a16:colId xmlns:a16="http://schemas.microsoft.com/office/drawing/2014/main" val="530534062"/>
                    </a:ext>
                  </a:extLst>
                </a:gridCol>
              </a:tblGrid>
              <a:tr h="476081">
                <a:tc>
                  <a:txBody>
                    <a:bodyPr/>
                    <a:lstStyle/>
                    <a:p>
                      <a:pPr algn="ctr" rtl="0" fontAlgn="ctr"/>
                      <a:r>
                        <a:rPr lang="en-GB" sz="800" b="1" i="0" u="none" strike="noStrike" dirty="0">
                          <a:solidFill>
                            <a:srgbClr val="FFFFFF"/>
                          </a:solidFill>
                          <a:effectLst/>
                          <a:latin typeface="Arial" panose="020B0604020202020204" pitchFamily="34" charset="0"/>
                        </a:rPr>
                        <a:t>Journey / Process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dirty="0">
                          <a:solidFill>
                            <a:srgbClr val="FFFFFF"/>
                          </a:solidFill>
                          <a:effectLst/>
                          <a:latin typeface="Arial" panose="020B0604020202020204" pitchFamily="34" charset="0"/>
                        </a:rPr>
                        <a:t>Frequency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dirty="0">
                          <a:solidFill>
                            <a:srgbClr val="FFFFFF"/>
                          </a:solidFill>
                          <a:effectLst/>
                          <a:latin typeface="Arial" panose="020B0604020202020204" pitchFamily="34" charset="0"/>
                        </a:rPr>
                        <a:t>Measure Detail</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dirty="0">
                          <a:solidFill>
                            <a:srgbClr val="FFFFFF"/>
                          </a:solidFill>
                          <a:effectLst/>
                          <a:latin typeface="Arial" panose="020B0604020202020204" pitchFamily="34" charset="0"/>
                        </a:rPr>
                        <a:t>Target Description</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Arial" panose="020B0604020202020204" pitchFamily="34" charset="0"/>
                        </a:rPr>
                        <a:t>Nov-20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Arial" panose="020B0604020202020204" pitchFamily="34" charset="0"/>
                        </a:rPr>
                        <a:t>Dec-20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Arial" panose="020B0604020202020204" pitchFamily="34" charset="0"/>
                        </a:rPr>
                        <a:t>Jan-21</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rtl="0" fontAlgn="ctr"/>
                      <a:r>
                        <a:rPr lang="en-GB" sz="800" b="1" i="0" u="none" strike="noStrike">
                          <a:solidFill>
                            <a:srgbClr val="FFFFFF"/>
                          </a:solidFill>
                          <a:effectLst/>
                          <a:latin typeface="Arial" panose="020B0604020202020204" pitchFamily="34" charset="0"/>
                        </a:rPr>
                        <a:t>Comments</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769868993"/>
                  </a:ext>
                </a:extLst>
              </a:tr>
              <a:tr h="656926">
                <a:tc>
                  <a:txBody>
                    <a:bodyPr/>
                    <a:lstStyle/>
                    <a:p>
                      <a:pPr algn="ctr" rtl="0" fontAlgn="ctr"/>
                      <a:r>
                        <a:rPr lang="en-GB" sz="800" b="0" i="0" u="none" strike="noStrike">
                          <a:solidFill>
                            <a:srgbClr val="000000"/>
                          </a:solidFill>
                          <a:effectLst/>
                          <a:latin typeface="Arial" panose="020B0604020202020204" pitchFamily="34" charset="0"/>
                        </a:rPr>
                        <a:t>Manage updates to customer portfolio</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800" b="0" i="0" u="none" strike="noStrike">
                          <a:solidFill>
                            <a:srgbClr val="000000"/>
                          </a:solidFill>
                          <a:effectLst/>
                          <a:latin typeface="Arial" panose="020B0604020202020204" pitchFamily="34" charset="0"/>
                        </a:rPr>
                        <a:t>% CMS Contacts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dirty="0">
                          <a:solidFill>
                            <a:srgbClr val="000000"/>
                          </a:solidFill>
                          <a:effectLst/>
                          <a:latin typeface="Arial" panose="020B0604020202020204" pitchFamily="34" charset="0"/>
                        </a:rPr>
                        <a:t>95% in D+10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800" b="0" i="0" u="none" strike="noStrike" dirty="0">
                          <a:solidFill>
                            <a:srgbClr val="000000"/>
                          </a:solidFill>
                          <a:effectLst/>
                          <a:latin typeface="Arial" panose="020B0604020202020204" pitchFamily="34" charset="0"/>
                        </a:rPr>
                        <a:t>96.64%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800" b="0" i="0" u="none" strike="noStrike" dirty="0">
                          <a:solidFill>
                            <a:srgbClr val="000000"/>
                          </a:solidFill>
                          <a:effectLst/>
                          <a:latin typeface="Arial" panose="020B0604020202020204" pitchFamily="34" charset="0"/>
                        </a:rPr>
                        <a:t>95.63%</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800" b="0" i="0" u="none" strike="noStrike" dirty="0">
                          <a:solidFill>
                            <a:srgbClr val="000000"/>
                          </a:solidFill>
                          <a:effectLst/>
                          <a:latin typeface="Arial" panose="020B0604020202020204" pitchFamily="34" charset="0"/>
                        </a:rPr>
                        <a:t>94.86%</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rowSpan="2">
                  <a:txBody>
                    <a:bodyPr/>
                    <a:lstStyle/>
                    <a:p>
                      <a:pPr algn="l" fontAlgn="ctr"/>
                      <a:r>
                        <a:rPr lang="en-GB" sz="800" b="0" i="0" u="none" strike="noStrike" dirty="0">
                          <a:solidFill>
                            <a:srgbClr val="000000"/>
                          </a:solidFill>
                          <a:effectLst/>
                          <a:latin typeface="Arial" panose="020B0604020202020204" pitchFamily="34" charset="0"/>
                        </a:rPr>
                        <a:t>The dip in performance can largely be attributed to the return to lockdown conditions. Those Contacts that are often resolved within the 10 and 20 day periods have seen their average resolution time extended as Networks have been unable to book appointments for site visit activities, and so the Contacts remain with them for a longer period of time. We expect this trend to continue for the next couple of months. We can see for DTLs and ISOs for example, particularly in the South East/London areas, that January average times are much longer than has been witnessed in the latter half of 2020.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9090810"/>
                  </a:ext>
                </a:extLst>
              </a:tr>
              <a:tr h="616675">
                <a:tc>
                  <a:txBody>
                    <a:bodyPr/>
                    <a:lstStyle/>
                    <a:p>
                      <a:pPr algn="ctr" rtl="0" fontAlgn="ctr"/>
                      <a:r>
                        <a:rPr lang="en-GB" sz="800" b="0" i="0" u="none" strike="noStrike">
                          <a:solidFill>
                            <a:srgbClr val="000000"/>
                          </a:solidFill>
                          <a:effectLst/>
                          <a:latin typeface="Arial" panose="020B0604020202020204" pitchFamily="34" charset="0"/>
                        </a:rPr>
                        <a:t>Manage updates to customer portfolio</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800" b="0" i="0" u="none" strike="noStrike" dirty="0">
                          <a:solidFill>
                            <a:srgbClr val="000000"/>
                          </a:solidFill>
                          <a:effectLst/>
                          <a:latin typeface="Arial" panose="020B0604020202020204" pitchFamily="34" charset="0"/>
                        </a:rPr>
                        <a:t>% CMS Contacts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a:solidFill>
                            <a:srgbClr val="000000"/>
                          </a:solidFill>
                          <a:effectLst/>
                          <a:latin typeface="Arial" panose="020B0604020202020204" pitchFamily="34" charset="0"/>
                        </a:rPr>
                        <a:t>98% in D+20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800" b="0" i="0" u="none" strike="noStrike">
                          <a:solidFill>
                            <a:srgbClr val="000000"/>
                          </a:solidFill>
                          <a:effectLst/>
                          <a:latin typeface="Arial" panose="020B0604020202020204" pitchFamily="34" charset="0"/>
                        </a:rPr>
                        <a:t>99.14%</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800" b="0" i="0" u="none" strike="noStrike">
                          <a:solidFill>
                            <a:srgbClr val="000000"/>
                          </a:solidFill>
                          <a:effectLst/>
                          <a:latin typeface="Arial" panose="020B0604020202020204" pitchFamily="34" charset="0"/>
                        </a:rPr>
                        <a:t>98.53%</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EFFC1"/>
                    </a:solidFill>
                  </a:tcPr>
                </a:tc>
                <a:tc>
                  <a:txBody>
                    <a:bodyPr/>
                    <a:lstStyle/>
                    <a:p>
                      <a:pPr algn="ctr" rtl="0" fontAlgn="ctr"/>
                      <a:r>
                        <a:rPr lang="en-GB" sz="800" b="0" i="0" u="none" strike="noStrike" dirty="0">
                          <a:solidFill>
                            <a:srgbClr val="000000"/>
                          </a:solidFill>
                          <a:effectLst/>
                          <a:latin typeface="Arial" panose="020B0604020202020204" pitchFamily="34" charset="0"/>
                        </a:rPr>
                        <a:t>97.29%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vMerge="1">
                  <a:txBody>
                    <a:bodyPr/>
                    <a:lstStyle/>
                    <a:p>
                      <a:endParaRPr lang="en-GB"/>
                    </a:p>
                  </a:txBody>
                  <a:tcPr/>
                </a:tc>
                <a:extLst>
                  <a:ext uri="{0D108BD9-81ED-4DB2-BD59-A6C34878D82A}">
                    <a16:rowId xmlns:a16="http://schemas.microsoft.com/office/drawing/2014/main" val="1765574564"/>
                  </a:ext>
                </a:extLst>
              </a:tr>
              <a:tr h="1261784">
                <a:tc>
                  <a:txBody>
                    <a:bodyPr/>
                    <a:lstStyle/>
                    <a:p>
                      <a:pPr algn="ctr" rtl="0" fontAlgn="ctr"/>
                      <a:r>
                        <a:rPr lang="en-GB" sz="800" b="0" i="0" u="none" strike="noStrike">
                          <a:solidFill>
                            <a:srgbClr val="000000"/>
                          </a:solidFill>
                          <a:effectLst/>
                          <a:latin typeface="Arial" panose="020B0604020202020204" pitchFamily="34" charset="0"/>
                        </a:rPr>
                        <a:t>Meter Read/Asset processing</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a:solidFill>
                            <a:srgbClr val="000000"/>
                          </a:solidFill>
                          <a:effectLst/>
                          <a:latin typeface="Arial" panose="020B0604020202020204" pitchFamily="34" charset="0"/>
                        </a:rPr>
                        <a:t>Monthly</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rtl="0" fontAlgn="ctr"/>
                      <a:r>
                        <a:rPr lang="en-GB" sz="800" b="0" i="0" u="none" strike="noStrike">
                          <a:solidFill>
                            <a:srgbClr val="000000"/>
                          </a:solidFill>
                          <a:effectLst/>
                          <a:latin typeface="Arial" panose="020B0604020202020204" pitchFamily="34" charset="0"/>
                        </a:rPr>
                        <a:t>% requests processed within SLA</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GB" sz="8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800" b="0" i="0" u="none" strike="noStrike">
                          <a:solidFill>
                            <a:srgbClr val="000000"/>
                          </a:solidFill>
                          <a:effectLst/>
                          <a:latin typeface="Arial" panose="020B0604020202020204" pitchFamily="34" charset="0"/>
                        </a:rPr>
                        <a:t>99.99%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rtl="0" fontAlgn="ctr"/>
                      <a:r>
                        <a:rPr lang="en-GB" sz="800" b="0" i="0" u="none" strike="noStrike">
                          <a:solidFill>
                            <a:srgbClr val="000000"/>
                          </a:solidFill>
                          <a:effectLst/>
                          <a:latin typeface="Arial" panose="020B0604020202020204" pitchFamily="34" charset="0"/>
                        </a:rPr>
                        <a:t>100%</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rtl="0" fontAlgn="ctr"/>
                      <a:r>
                        <a:rPr lang="en-GB" sz="800" b="0" i="0" u="none" strike="noStrike">
                          <a:solidFill>
                            <a:srgbClr val="000000"/>
                          </a:solidFill>
                          <a:effectLst/>
                          <a:latin typeface="Arial" panose="020B0604020202020204" pitchFamily="34" charset="0"/>
                        </a:rPr>
                        <a:t>99.99%</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l" fontAlgn="ctr"/>
                      <a:r>
                        <a:rPr lang="en-GB" sz="800" b="0" i="0" u="none" strike="noStrike" dirty="0">
                          <a:solidFill>
                            <a:srgbClr val="000000"/>
                          </a:solidFill>
                          <a:effectLst/>
                          <a:latin typeface="Arial" panose="020B0604020202020204" pitchFamily="34" charset="0"/>
                        </a:rPr>
                        <a:t>49 reads from a monthly inbound total of 9,068,865 were not processed within the 48-hour SLA due to such meter reads encountering an exception in our UK Link system, thrown as a result of various inbound meter read validations being triggered to force human intervention during the processing of the meter read. All 49 meter reads have now since been processed within the Jan'21 read window or will be addressed by the time the Feb'21 read window closes. </a:t>
                      </a:r>
                    </a:p>
                  </a:txBody>
                  <a:tcPr marL="3615" marR="3615" marT="361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5073177"/>
                  </a:ext>
                </a:extLst>
              </a:tr>
            </a:tbl>
          </a:graphicData>
        </a:graphic>
      </p:graphicFrame>
    </p:spTree>
    <p:extLst>
      <p:ext uri="{BB962C8B-B14F-4D97-AF65-F5344CB8AC3E}">
        <p14:creationId xmlns:p14="http://schemas.microsoft.com/office/powerpoint/2010/main" val="177767526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Alex Stuart</DisplayName>
        <AccountId>28</AccountId>
        <AccountType/>
      </UserInfo>
      <UserInfo>
        <DisplayName>Robert Westwood</DisplayName>
        <AccountId>142</AccountId>
        <AccountType/>
      </UserInfo>
      <UserInfo>
        <DisplayName>Alison J Jennings</DisplayName>
        <AccountId>58</AccountId>
        <AccountType/>
      </UserInfo>
      <UserInfo>
        <DisplayName>Kate Batsford1</DisplayName>
        <AccountId>156</AccountId>
        <AccountType/>
      </UserInfo>
      <UserInfo>
        <DisplayName>Lee Jackson</DisplayName>
        <AccountId>40</AccountId>
        <AccountType/>
      </UserInfo>
      <UserInfo>
        <DisplayName>Luke Moise</DisplayName>
        <AccountId>34</AccountId>
        <AccountType/>
      </UserInfo>
      <UserInfo>
        <DisplayName>Andrew Wilkes</DisplayName>
        <AccountId>37</AccountId>
        <AccountType/>
      </UserInfo>
      <UserInfo>
        <DisplayName>Satpal Kalsi</DisplayName>
        <AccountId>33</AccountId>
        <AccountType/>
      </UserInfo>
      <UserInfo>
        <DisplayName>Linda Whitcroft</DisplayName>
        <AccountId>104</AccountId>
        <AccountType/>
      </UserInfo>
      <UserInfo>
        <DisplayName>John Downing</DisplayName>
        <AccountId>165</AccountId>
        <AccountType/>
      </UserInfo>
      <UserInfo>
        <DisplayName>Thomas Elce</DisplayName>
        <AccountId>167</AccountId>
        <AccountType/>
      </UserInfo>
      <UserInfo>
        <DisplayName>Kirsty Merrilees</DisplayName>
        <AccountId>218</AccountId>
        <AccountType/>
      </UserInfo>
      <UserInfo>
        <DisplayName>Tristan Unwin</DisplayName>
        <AccountId>290</AccountId>
        <AccountType/>
      </UserInfo>
      <UserInfo>
        <DisplayName>Ryan Larner</DisplayName>
        <AccountId>140</AccountId>
        <AccountType/>
      </UserInfo>
      <UserInfo>
        <DisplayName>Dionne Thompson</DisplayName>
        <AccountId>118</AccountId>
        <AccountType/>
      </UserInfo>
      <UserInfo>
        <DisplayName>Victoria Mustard</DisplayName>
        <AccountId>54</AccountId>
        <AccountType/>
      </UserInfo>
      <UserInfo>
        <DisplayName>James Hallam-Jones</DisplayName>
        <AccountId>6</AccountId>
        <AccountType/>
      </UserInfo>
      <UserInfo>
        <DisplayName>Dean M Johnson</DisplayName>
        <AccountId>159</AccountId>
        <AccountType/>
      </UserInfo>
      <UserInfo>
        <DisplayName>Andrew Szabo</DisplayName>
        <AccountId>139</AccountId>
        <AccountType/>
      </UserInfo>
      <UserInfo>
        <DisplayName>Emma Smith</DisplayName>
        <AccountId>57</AccountId>
        <AccountType/>
      </UserInfo>
      <UserInfo>
        <DisplayName>Neil Laird</DisplayName>
        <AccountId>240</AccountId>
        <AccountType/>
      </UserInfo>
      <UserInfo>
        <DisplayName>Angela Clarke</DisplayName>
        <AccountId>60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elements/1.1/"/>
    <ds:schemaRef ds:uri="http://schemas.microsoft.com/office/2006/documentManagement/types"/>
    <ds:schemaRef ds:uri="http://purl.org/dc/dcmitype/"/>
    <ds:schemaRef ds:uri="http://www.w3.org/XML/1998/namespace"/>
    <ds:schemaRef ds:uri="http://purl.org/dc/terms/"/>
    <ds:schemaRef ds:uri="01f7a547-d57a-44ce-a211-81869c79743b"/>
    <ds:schemaRef ds:uri="http://schemas.microsoft.com/office/2006/metadata/properties"/>
    <ds:schemaRef ds:uri="http://schemas.microsoft.com/office/infopath/2007/PartnerControls"/>
    <ds:schemaRef ds:uri="3092569d-7549-4f1f-b838-122d264c6bd8"/>
  </ds:schemaRefs>
</ds:datastoreItem>
</file>

<file path=customXml/itemProps3.xml><?xml version="1.0" encoding="utf-8"?>
<ds:datastoreItem xmlns:ds="http://schemas.openxmlformats.org/officeDocument/2006/customXml" ds:itemID="{C574E27D-D96C-41BC-911F-E0FC545EBF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4395</TotalTime>
  <Words>2391</Words>
  <Application>Microsoft Office PowerPoint</Application>
  <PresentationFormat>On-screen Show (16:9)</PresentationFormat>
  <Paragraphs>424</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Office Theme</vt:lpstr>
      <vt:lpstr>6_xoserve templates</vt:lpstr>
      <vt:lpstr>January Overall KPM Update 2021 (Version 2 @ 11th Feb 2021)</vt:lpstr>
      <vt:lpstr>PowerPoint Presentation</vt:lpstr>
      <vt:lpstr>PowerPoint Presentation</vt:lpstr>
      <vt:lpstr>January KPM Failure Updates 2021 (Version 2 @ 11th Feb 2021)</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2021-02-11T14:36:31Z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0x01010041A7FD4F90B5DA4788FF0464472C409F</vt:lpwstr>
  </property>
</Properties>
</file>