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317" r:id="rId6"/>
    <p:sldId id="314" r:id="rId7"/>
    <p:sldId id="31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  <a:srgbClr val="5A75C2"/>
    <a:srgbClr val="F5835D"/>
    <a:srgbClr val="EB9A2D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A87CE8-0C62-443B-BE50-CBD0242AE546}" v="149" dt="2021-02-08T13:02:02.2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7" autoAdjust="0"/>
    <p:restoredTop sz="43339" autoAdjust="0"/>
  </p:normalViewPr>
  <p:slideViewPr>
    <p:cSldViewPr>
      <p:cViewPr varScale="1">
        <p:scale>
          <a:sx n="89" d="100"/>
          <a:sy n="89" d="100"/>
        </p:scale>
        <p:origin x="924" y="48"/>
      </p:cViewPr>
      <p:guideLst>
        <p:guide orient="horz" pos="1620"/>
        <p:guide pos="2880"/>
        <p:guide orient="horz" pos="531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08/02/2021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361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ervices/issue-management/annual-quantity-aq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www.xoserve.com/notif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649085"/>
            <a:ext cx="7772400" cy="1102519"/>
          </a:xfrm>
        </p:spPr>
        <p:txBody>
          <a:bodyPr>
            <a:normAutofit/>
          </a:bodyPr>
          <a:lstStyle/>
          <a:p>
            <a:r>
              <a:rPr lang="en-GB" dirty="0"/>
              <a:t>Customer Issue Management Dashboard</a:t>
            </a:r>
            <a:br>
              <a:rPr lang="en-GB" dirty="0"/>
            </a:br>
            <a:r>
              <a:rPr lang="en-GB" dirty="0"/>
              <a:t>CoMC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17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February 2021</a:t>
            </a:r>
          </a:p>
          <a:p>
            <a:endParaRPr lang="en-GB" sz="1300" dirty="0">
              <a:latin typeface="Arial"/>
              <a:cs typeface="Arial"/>
            </a:endParaRPr>
          </a:p>
          <a:p>
            <a:r>
              <a:rPr lang="en-GB" sz="1300" dirty="0">
                <a:latin typeface="Arial"/>
                <a:cs typeface="Arial"/>
              </a:rPr>
              <a:t>Version 1.0 </a:t>
            </a:r>
          </a:p>
          <a:p>
            <a:r>
              <a:rPr lang="en-GB" sz="1300" dirty="0">
                <a:latin typeface="Arial"/>
                <a:cs typeface="Arial"/>
              </a:rPr>
              <a:t>8</a:t>
            </a:r>
            <a:r>
              <a:rPr lang="en-GB" sz="1300" baseline="30000" dirty="0">
                <a:latin typeface="Arial"/>
                <a:cs typeface="Arial"/>
              </a:rPr>
              <a:t>th</a:t>
            </a:r>
            <a:r>
              <a:rPr lang="en-GB" sz="1300" dirty="0">
                <a:latin typeface="Arial"/>
                <a:cs typeface="Arial"/>
              </a:rPr>
              <a:t> February 2021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pPr algn="l"/>
            <a:r>
              <a:rPr lang="en-GB" sz="2400" dirty="0"/>
              <a:t>Summary Dashboard January 2021 Period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54508" y="785779"/>
            <a:ext cx="199741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Customer Issues*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80591" y="1901003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Defects* (all)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42839" y="2901941"/>
            <a:ext cx="222510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02646" y="4083740"/>
            <a:ext cx="19052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89932" y="785765"/>
            <a:ext cx="32305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9368" y="1875749"/>
            <a:ext cx="2665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3868" y="289310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UKLink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Availability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3868" y="406219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Related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7" y="2157102"/>
            <a:ext cx="400683" cy="39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4257384"/>
            <a:ext cx="434624" cy="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591" y="3185413"/>
            <a:ext cx="467659" cy="49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868" y="4368670"/>
            <a:ext cx="445711" cy="4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1150740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467" y="1069012"/>
            <a:ext cx="591129" cy="4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3313088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503" y="2185445"/>
            <a:ext cx="381076" cy="38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213E27D9-8E2C-4244-9C5B-F5F49972F1B7}"/>
              </a:ext>
            </a:extLst>
          </p:cNvPr>
          <p:cNvSpPr/>
          <p:nvPr/>
        </p:nvSpPr>
        <p:spPr>
          <a:xfrm>
            <a:off x="3259350" y="3483581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6E964A-DB2B-47B3-927B-A4EBAF1E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203114"/>
              </p:ext>
            </p:extLst>
          </p:nvPr>
        </p:nvGraphicFramePr>
        <p:xfrm>
          <a:off x="1859367" y="1080331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Dec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1DAC01-17E5-46A3-9B77-C920D1E6F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421924"/>
              </p:ext>
            </p:extLst>
          </p:nvPr>
        </p:nvGraphicFramePr>
        <p:xfrm>
          <a:off x="1835801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Dec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195E09E4-280B-4D4F-A059-75F849F26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126051"/>
              </p:ext>
            </p:extLst>
          </p:nvPr>
        </p:nvGraphicFramePr>
        <p:xfrm>
          <a:off x="1839114" y="3224362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Dec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E5D774B7-0DE7-4F0C-841F-31E23495E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124316"/>
              </p:ext>
            </p:extLst>
          </p:nvPr>
        </p:nvGraphicFramePr>
        <p:xfrm>
          <a:off x="1832720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Dec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D9BF64A6-E5A4-41E3-B367-CAFB947E5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156997"/>
              </p:ext>
            </p:extLst>
          </p:nvPr>
        </p:nvGraphicFramePr>
        <p:xfrm>
          <a:off x="5604525" y="1083709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Dec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FE9A37BE-D311-4D09-B9A0-4597BE36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354387"/>
              </p:ext>
            </p:extLst>
          </p:nvPr>
        </p:nvGraphicFramePr>
        <p:xfrm>
          <a:off x="5604525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Dec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B7B026F9-C14C-4EF0-AEF4-300639899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002989"/>
              </p:ext>
            </p:extLst>
          </p:nvPr>
        </p:nvGraphicFramePr>
        <p:xfrm>
          <a:off x="5608221" y="322712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Dec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7513BEE5-CB68-4D15-9786-0FAD90502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830625"/>
              </p:ext>
            </p:extLst>
          </p:nvPr>
        </p:nvGraphicFramePr>
        <p:xfrm>
          <a:off x="5604525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Dec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2EE9B6-3FB6-4EC5-BF58-68A855C3589A}"/>
              </a:ext>
            </a:extLst>
          </p:cNvPr>
          <p:cNvSpPr txBox="1"/>
          <p:nvPr/>
        </p:nvSpPr>
        <p:spPr>
          <a:xfrm>
            <a:off x="-10850" y="4835892"/>
            <a:ext cx="20201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dirty="0"/>
              <a:t>* Volume as at 8</a:t>
            </a:r>
            <a:r>
              <a:rPr lang="en-GB" sz="900" b="1" baseline="30000" dirty="0"/>
              <a:t>th</a:t>
            </a:r>
            <a:r>
              <a:rPr lang="en-GB" sz="900" b="1" dirty="0"/>
              <a:t> February 2021</a:t>
            </a:r>
          </a:p>
        </p:txBody>
      </p:sp>
      <p:sp>
        <p:nvSpPr>
          <p:cNvPr id="48" name="Right Arrow 139">
            <a:extLst>
              <a:ext uri="{FF2B5EF4-FFF2-40B4-BE49-F238E27FC236}">
                <a16:creationId xmlns:a16="http://schemas.microsoft.com/office/drawing/2014/main" id="{2E2C7155-2BF6-455D-A495-26445E5E4110}"/>
              </a:ext>
            </a:extLst>
          </p:cNvPr>
          <p:cNvSpPr/>
          <p:nvPr/>
        </p:nvSpPr>
        <p:spPr>
          <a:xfrm rot="5400000">
            <a:off x="3234598" y="2344339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38" name="Right Arrow 139">
            <a:extLst>
              <a:ext uri="{FF2B5EF4-FFF2-40B4-BE49-F238E27FC236}">
                <a16:creationId xmlns:a16="http://schemas.microsoft.com/office/drawing/2014/main" id="{7DC968CC-C73C-4DFD-BE84-1CA4D3394188}"/>
              </a:ext>
            </a:extLst>
          </p:cNvPr>
          <p:cNvSpPr/>
          <p:nvPr/>
        </p:nvSpPr>
        <p:spPr>
          <a:xfrm rot="16200000">
            <a:off x="7021482" y="3412689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ight Arrow 139">
            <a:extLst>
              <a:ext uri="{FF2B5EF4-FFF2-40B4-BE49-F238E27FC236}">
                <a16:creationId xmlns:a16="http://schemas.microsoft.com/office/drawing/2014/main" id="{66563BF1-50CC-4E85-A8A1-EFA64449619B}"/>
              </a:ext>
            </a:extLst>
          </p:cNvPr>
          <p:cNvSpPr/>
          <p:nvPr/>
        </p:nvSpPr>
        <p:spPr>
          <a:xfrm rot="5400000">
            <a:off x="7023177" y="2362127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40" name="Arrow: Left-Right 39">
            <a:extLst>
              <a:ext uri="{FF2B5EF4-FFF2-40B4-BE49-F238E27FC236}">
                <a16:creationId xmlns:a16="http://schemas.microsoft.com/office/drawing/2014/main" id="{4D7A50B8-CFA3-4FD0-97AF-D5612CD83E8B}"/>
              </a:ext>
            </a:extLst>
          </p:cNvPr>
          <p:cNvSpPr/>
          <p:nvPr/>
        </p:nvSpPr>
        <p:spPr>
          <a:xfrm>
            <a:off x="3280418" y="1324001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ight Arrow 139">
            <a:extLst>
              <a:ext uri="{FF2B5EF4-FFF2-40B4-BE49-F238E27FC236}">
                <a16:creationId xmlns:a16="http://schemas.microsoft.com/office/drawing/2014/main" id="{7A9C9829-3AC6-47EF-8F14-23FDC50E74B0}"/>
              </a:ext>
            </a:extLst>
          </p:cNvPr>
          <p:cNvSpPr/>
          <p:nvPr/>
        </p:nvSpPr>
        <p:spPr>
          <a:xfrm rot="5400000">
            <a:off x="7023177" y="4555145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44" name="Right Arrow 139">
            <a:extLst>
              <a:ext uri="{FF2B5EF4-FFF2-40B4-BE49-F238E27FC236}">
                <a16:creationId xmlns:a16="http://schemas.microsoft.com/office/drawing/2014/main" id="{F84DA025-7D80-4E32-92BD-C5C6A9F03DA3}"/>
              </a:ext>
            </a:extLst>
          </p:cNvPr>
          <p:cNvSpPr/>
          <p:nvPr/>
        </p:nvSpPr>
        <p:spPr>
          <a:xfrm rot="5400000">
            <a:off x="3234598" y="4555145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36" name="Arrow: Left-Right 35">
            <a:extLst>
              <a:ext uri="{FF2B5EF4-FFF2-40B4-BE49-F238E27FC236}">
                <a16:creationId xmlns:a16="http://schemas.microsoft.com/office/drawing/2014/main" id="{EF5DDC7A-440D-4751-B389-F5D55DBF52A4}"/>
              </a:ext>
            </a:extLst>
          </p:cNvPr>
          <p:cNvSpPr/>
          <p:nvPr/>
        </p:nvSpPr>
        <p:spPr>
          <a:xfrm>
            <a:off x="7099813" y="1317971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49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100" dirty="0"/>
              <a:t>Customer Issue Summary </a:t>
            </a:r>
            <a:r>
              <a:rPr lang="en-GB" sz="1400" dirty="0"/>
              <a:t>(as at 8</a:t>
            </a:r>
            <a:r>
              <a:rPr lang="en-GB" sz="1400" baseline="30000" dirty="0"/>
              <a:t>th</a:t>
            </a:r>
            <a:r>
              <a:rPr lang="en-GB" sz="1400" dirty="0"/>
              <a:t> February 2021)</a:t>
            </a:r>
            <a:r>
              <a:rPr lang="en-US" sz="1400" dirty="0"/>
              <a:t>  </a:t>
            </a:r>
            <a:endParaRPr lang="en-GB" sz="1400" b="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A43436-BD3C-4D4B-89D1-99E52AE3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2259" y="1165071"/>
            <a:ext cx="57311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E63196-04C4-4B21-8514-376D3A1BED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62" y="414143"/>
            <a:ext cx="8802675" cy="458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Issue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800" dirty="0"/>
              <a:t>The Customer Issue Register is published on Xoserve.com website and updated weekly, link below;</a:t>
            </a:r>
          </a:p>
          <a:p>
            <a:pPr marL="400050" lvl="1" indent="0">
              <a:buNone/>
            </a:pPr>
            <a:r>
              <a:rPr lang="en-GB" sz="1600" dirty="0">
                <a:hlinkClick r:id="rId2"/>
              </a:rPr>
              <a:t>https://www.xoserve.com/services/issue-management/</a:t>
            </a:r>
            <a:endParaRPr lang="en-GB" sz="1600" dirty="0"/>
          </a:p>
          <a:p>
            <a:r>
              <a:rPr lang="en-GB" sz="1800" dirty="0"/>
              <a:t>AQ Issue Register published on Xoserve.com</a:t>
            </a:r>
          </a:p>
          <a:p>
            <a:pPr marL="0" indent="0">
              <a:buNone/>
            </a:pPr>
            <a:r>
              <a:rPr lang="en-GB" sz="1600" dirty="0">
                <a:hlinkClick r:id="rId3"/>
              </a:rPr>
              <a:t>      https://www.xoserve.com/services/issue-management/annual-quantity-aq/</a:t>
            </a:r>
            <a:r>
              <a:rPr lang="en-GB" sz="1600" dirty="0"/>
              <a:t> </a:t>
            </a:r>
          </a:p>
          <a:p>
            <a:r>
              <a:rPr lang="en-GB" sz="1800" dirty="0"/>
              <a:t>Unexpected outages, Gemini allocation, UIG issues or any system performance issues will be published on Xoserve.com, under the below link;</a:t>
            </a:r>
          </a:p>
          <a:p>
            <a:pPr marL="400050" lvl="1" indent="0">
              <a:buNone/>
            </a:pPr>
            <a:r>
              <a:rPr lang="en-GB" sz="1600" dirty="0">
                <a:hlinkClick r:id="rId4"/>
              </a:rPr>
              <a:t>https://www.xoserve.com/notifications/</a:t>
            </a:r>
            <a:r>
              <a:rPr lang="en-GB" sz="1600" dirty="0"/>
              <a:t>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99957"/>
            <a:ext cx="49609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Laki, Megan</DisplayName>
        <AccountId>6</AccountId>
        <AccountType/>
      </UserInfo>
      <UserInfo>
        <DisplayName>Larner, Ryan</DisplayName>
        <AccountId>26</AccountId>
        <AccountType/>
      </UserInfo>
      <UserInfo>
        <DisplayName>McGlone, Jayne</DisplayName>
        <AccountId>28</AccountId>
        <AccountType/>
      </UserInfo>
      <UserInfo>
        <DisplayName>Clarke, Angela</DisplayName>
        <AccountId>29</AccountId>
        <AccountType/>
      </UserInfo>
      <UserInfo>
        <DisplayName>Westwood, Robert</DisplayName>
        <AccountId>46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01f7a547-d57a-44ce-a211-81869c79743b"/>
    <ds:schemaRef ds:uri="http://purl.org/dc/dcmitype/"/>
    <ds:schemaRef ds:uri="http://schemas.microsoft.com/office/2006/documentManagement/types"/>
    <ds:schemaRef ds:uri="http://purl.org/dc/terms/"/>
    <ds:schemaRef ds:uri="3092569d-7549-4f1f-b838-122d264c6bd8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CE941E4-365F-4A74-83AD-1F59426D9E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37162</TotalTime>
  <Words>196</Words>
  <Application>Microsoft Office PowerPoint</Application>
  <PresentationFormat>On-screen Show (16:9)</PresentationFormat>
  <Paragraphs>61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Customer Issue Management Dashboard CoMC </vt:lpstr>
      <vt:lpstr>Summary Dashboard January 2021 Period</vt:lpstr>
      <vt:lpstr>PowerPoint Presentation</vt:lpstr>
      <vt:lpstr>Customer Issue Register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Angela Clarke</cp:lastModifiedBy>
  <cp:revision>298</cp:revision>
  <dcterms:created xsi:type="dcterms:W3CDTF">2018-09-02T17:12:15Z</dcterms:created>
  <dcterms:modified xsi:type="dcterms:W3CDTF">2021-02-08T17:20:55Z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