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669" r:id="rId5"/>
    <p:sldId id="723" r:id="rId6"/>
    <p:sldId id="525" r:id="rId7"/>
    <p:sldId id="526" r:id="rId8"/>
    <p:sldId id="724" r:id="rId9"/>
    <p:sldId id="527" r:id="rId10"/>
    <p:sldId id="528" r:id="rId11"/>
    <p:sldId id="529" r:id="rId12"/>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BB20"/>
    <a:srgbClr val="F5835D"/>
    <a:srgbClr val="9CCB3B"/>
    <a:srgbClr val="FFFFFF"/>
    <a:srgbClr val="FF0000"/>
    <a:srgbClr val="40D1F5"/>
    <a:srgbClr val="84B8DA"/>
    <a:srgbClr val="B1D6E8"/>
    <a:srgbClr val="9C4877"/>
    <a:srgbClr val="2B80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7109E2-7959-4B04-88D5-9AEB9D195734}" v="136" dt="2021-01-10T10:39:45.383"/>
    <p1510:client id="{1376E5E7-C029-9FCB-5674-93D4FEEBF154}" v="8" dt="2021-02-09T09:51:15.8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88" autoAdjust="0"/>
    <p:restoredTop sz="93883" autoAdjust="0"/>
  </p:normalViewPr>
  <p:slideViewPr>
    <p:cSldViewPr snapToGrid="0">
      <p:cViewPr varScale="1">
        <p:scale>
          <a:sx n="83" d="100"/>
          <a:sy n="83" d="100"/>
        </p:scale>
        <p:origin x="1140" y="60"/>
      </p:cViewPr>
      <p:guideLst>
        <p:guide orient="horz" pos="1620"/>
        <p:guide pos="2880"/>
      </p:guideLst>
    </p:cSldViewPr>
  </p:slideViewPr>
  <p:outlineViewPr>
    <p:cViewPr>
      <p:scale>
        <a:sx n="33" d="100"/>
        <a:sy n="33" d="100"/>
      </p:scale>
      <p:origin x="0" y="-736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Sheet1!$A$2</c:f>
              <c:strCache>
                <c:ptCount val="1"/>
                <c:pt idx="0">
                  <c:v>Total MPRNS Billed</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Sheet1!$H$1:$Q$1</c:f>
              <c:strCache>
                <c:ptCount val="10"/>
                <c:pt idx="0">
                  <c:v>May-20</c:v>
                </c:pt>
                <c:pt idx="1">
                  <c:v>Jun-20</c:v>
                </c:pt>
                <c:pt idx="2">
                  <c:v>Jul-20</c:v>
                </c:pt>
                <c:pt idx="3">
                  <c:v>Aug-20</c:v>
                </c:pt>
                <c:pt idx="4">
                  <c:v>Sep-20</c:v>
                </c:pt>
                <c:pt idx="5">
                  <c:v>Oct-20</c:v>
                </c:pt>
                <c:pt idx="6">
                  <c:v>Nov-20</c:v>
                </c:pt>
                <c:pt idx="7">
                  <c:v>Dec-20</c:v>
                </c:pt>
                <c:pt idx="8">
                  <c:v>Jan-20</c:v>
                </c:pt>
                <c:pt idx="9">
                  <c:v>Feb</c:v>
                </c:pt>
              </c:strCache>
            </c:strRef>
          </c:cat>
          <c:val>
            <c:numRef>
              <c:f>Sheet1!$H$2:$Q$2</c:f>
              <c:numCache>
                <c:formatCode>#,##0</c:formatCode>
                <c:ptCount val="10"/>
                <c:pt idx="0">
                  <c:v>11210849</c:v>
                </c:pt>
                <c:pt idx="1">
                  <c:v>10308100</c:v>
                </c:pt>
                <c:pt idx="2">
                  <c:v>10227416</c:v>
                </c:pt>
                <c:pt idx="3">
                  <c:v>9897048</c:v>
                </c:pt>
                <c:pt idx="4">
                  <c:v>10584643</c:v>
                </c:pt>
                <c:pt idx="5">
                  <c:v>10334318</c:v>
                </c:pt>
                <c:pt idx="6">
                  <c:v>10800486</c:v>
                </c:pt>
                <c:pt idx="7">
                  <c:v>10995039</c:v>
                </c:pt>
                <c:pt idx="8">
                  <c:v>11081470</c:v>
                </c:pt>
                <c:pt idx="9">
                  <c:v>10664132</c:v>
                </c:pt>
              </c:numCache>
            </c:numRef>
          </c:val>
          <c:extLst>
            <c:ext xmlns:c16="http://schemas.microsoft.com/office/drawing/2014/chart" uri="{C3380CC4-5D6E-409C-BE32-E72D297353CC}">
              <c16:uniqueId val="{00000000-616F-4103-B1E9-C5F8657C879C}"/>
            </c:ext>
          </c:extLst>
        </c:ser>
        <c:ser>
          <c:idx val="1"/>
          <c:order val="1"/>
          <c:tx>
            <c:strRef>
              <c:f>Sheet1!$A$3</c:f>
              <c:strCache>
                <c:ptCount val="1"/>
                <c:pt idx="0">
                  <c:v>MPRNS with Exception</c:v>
                </c:pt>
              </c:strCache>
            </c:strRef>
          </c:tx>
          <c:spPr>
            <a:solidFill>
              <a:schemeClr val="accent2"/>
            </a:solidFill>
            <a:ln>
              <a:noFill/>
            </a:ln>
            <a:effectLst/>
            <a:sp3d/>
          </c:spPr>
          <c:invertIfNegative val="0"/>
          <c:dLbls>
            <c:dLbl>
              <c:idx val="0"/>
              <c:layout>
                <c:manualLayout>
                  <c:x val="2.4495409689509334E-2"/>
                  <c:y val="-8.79629629629629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16F-4103-B1E9-C5F8657C879C}"/>
                </c:ext>
              </c:extLst>
            </c:dLbl>
            <c:dLbl>
              <c:idx val="1"/>
              <c:layout>
                <c:manualLayout>
                  <c:x val="2.5306880308083791E-2"/>
                  <c:y val="-0.1342592592592592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16F-4103-B1E9-C5F8657C879C}"/>
                </c:ext>
              </c:extLst>
            </c:dLbl>
            <c:dLbl>
              <c:idx val="2"/>
              <c:layout>
                <c:manualLayout>
                  <c:x val="3.211154282570574E-2"/>
                  <c:y val="-0.1481481481481482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16F-4103-B1E9-C5F8657C879C}"/>
                </c:ext>
              </c:extLst>
            </c:dLbl>
            <c:dLbl>
              <c:idx val="3"/>
              <c:layout>
                <c:manualLayout>
                  <c:x val="2.8171096516865522E-2"/>
                  <c:y val="-0.1157407407407407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16F-4103-B1E9-C5F8657C879C}"/>
                </c:ext>
              </c:extLst>
            </c:dLbl>
            <c:dLbl>
              <c:idx val="4"/>
              <c:layout>
                <c:manualLayout>
                  <c:x val="2.4718907953099684E-2"/>
                  <c:y val="-8.33333333333333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16F-4103-B1E9-C5F8657C879C}"/>
                </c:ext>
              </c:extLst>
            </c:dLbl>
            <c:dLbl>
              <c:idx val="5"/>
              <c:layout>
                <c:manualLayout>
                  <c:x val="2.4313172643812535E-2"/>
                  <c:y val="-6.94444444444444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16F-4103-B1E9-C5F8657C879C}"/>
                </c:ext>
              </c:extLst>
            </c:dLbl>
            <c:dLbl>
              <c:idx val="6"/>
              <c:layout>
                <c:manualLayout>
                  <c:x val="2.7318364680397354E-2"/>
                  <c:y val="-6.01851851851852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16F-4103-B1E9-C5F8657C879C}"/>
                </c:ext>
              </c:extLst>
            </c:dLbl>
            <c:dLbl>
              <c:idx val="7"/>
              <c:layout>
                <c:manualLayout>
                  <c:x val="2.3154420107966853E-2"/>
                  <c:y val="-8.3333151064450356E-2"/>
                </c:manualLayout>
              </c:layout>
              <c:showLegendKey val="0"/>
              <c:showVal val="1"/>
              <c:showCatName val="0"/>
              <c:showSerName val="0"/>
              <c:showPercent val="0"/>
              <c:showBubbleSize val="0"/>
              <c:extLst>
                <c:ext xmlns:c15="http://schemas.microsoft.com/office/drawing/2012/chart" uri="{CE6537A1-D6FC-4f65-9D91-7224C49458BB}">
                  <c15:layout>
                    <c:manualLayout>
                      <c:w val="5.3231509816731422E-2"/>
                      <c:h val="5.6458515602216382E-2"/>
                    </c:manualLayout>
                  </c15:layout>
                </c:ext>
                <c:ext xmlns:c16="http://schemas.microsoft.com/office/drawing/2014/chart" uri="{C3380CC4-5D6E-409C-BE32-E72D297353CC}">
                  <c16:uniqueId val="{00000008-616F-4103-B1E9-C5F8657C879C}"/>
                </c:ext>
              </c:extLst>
            </c:dLbl>
            <c:dLbl>
              <c:idx val="8"/>
              <c:layout>
                <c:manualLayout>
                  <c:x val="2.6200873362445413E-2"/>
                  <c:y val="-9.72222222222222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16F-4103-B1E9-C5F8657C879C}"/>
                </c:ext>
              </c:extLst>
            </c:dLbl>
            <c:dLbl>
              <c:idx val="9"/>
              <c:layout>
                <c:manualLayout>
                  <c:x val="3.3187772925764192E-2"/>
                  <c:y val="-0.1342592592592592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616F-4103-B1E9-C5F8657C879C}"/>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Sheet1!$H$1:$Q$1</c:f>
              <c:strCache>
                <c:ptCount val="10"/>
                <c:pt idx="0">
                  <c:v>May-20</c:v>
                </c:pt>
                <c:pt idx="1">
                  <c:v>Jun-20</c:v>
                </c:pt>
                <c:pt idx="2">
                  <c:v>Jul-20</c:v>
                </c:pt>
                <c:pt idx="3">
                  <c:v>Aug-20</c:v>
                </c:pt>
                <c:pt idx="4">
                  <c:v>Sep-20</c:v>
                </c:pt>
                <c:pt idx="5">
                  <c:v>Oct-20</c:v>
                </c:pt>
                <c:pt idx="6">
                  <c:v>Nov-20</c:v>
                </c:pt>
                <c:pt idx="7">
                  <c:v>Dec-20</c:v>
                </c:pt>
                <c:pt idx="8">
                  <c:v>Jan-20</c:v>
                </c:pt>
                <c:pt idx="9">
                  <c:v>Feb</c:v>
                </c:pt>
              </c:strCache>
            </c:strRef>
          </c:cat>
          <c:val>
            <c:numRef>
              <c:f>Sheet1!$H$3:$Q$3</c:f>
              <c:numCache>
                <c:formatCode>#,##0</c:formatCode>
                <c:ptCount val="10"/>
                <c:pt idx="0">
                  <c:v>320023</c:v>
                </c:pt>
                <c:pt idx="1">
                  <c:v>130441</c:v>
                </c:pt>
                <c:pt idx="2">
                  <c:v>186437</c:v>
                </c:pt>
                <c:pt idx="3">
                  <c:v>74660</c:v>
                </c:pt>
                <c:pt idx="4">
                  <c:v>33561</c:v>
                </c:pt>
                <c:pt idx="5">
                  <c:v>29813</c:v>
                </c:pt>
                <c:pt idx="6">
                  <c:v>35198</c:v>
                </c:pt>
                <c:pt idx="7">
                  <c:v>45066</c:v>
                </c:pt>
                <c:pt idx="8">
                  <c:v>65716</c:v>
                </c:pt>
                <c:pt idx="9">
                  <c:v>126687</c:v>
                </c:pt>
              </c:numCache>
            </c:numRef>
          </c:val>
          <c:extLst>
            <c:ext xmlns:c16="http://schemas.microsoft.com/office/drawing/2014/chart" uri="{C3380CC4-5D6E-409C-BE32-E72D297353CC}">
              <c16:uniqueId val="{0000000B-616F-4103-B1E9-C5F8657C879C}"/>
            </c:ext>
          </c:extLst>
        </c:ser>
        <c:ser>
          <c:idx val="2"/>
          <c:order val="2"/>
          <c:tx>
            <c:strRef>
              <c:f>Sheet1!$A$4</c:f>
              <c:strCache>
                <c:ptCount val="1"/>
                <c:pt idx="0">
                  <c:v>% MPRNs with exception vs MPRN Billed</c:v>
                </c:pt>
              </c:strCache>
            </c:strRef>
          </c:tx>
          <c:spPr>
            <a:solidFill>
              <a:schemeClr val="accent3"/>
            </a:solidFill>
            <a:ln>
              <a:noFill/>
            </a:ln>
            <a:effectLst/>
            <a:sp3d/>
          </c:spPr>
          <c:invertIfNegative val="0"/>
          <c:dLbls>
            <c:dLbl>
              <c:idx val="0"/>
              <c:layout>
                <c:manualLayout>
                  <c:x val="2.4172196816009354E-3"/>
                  <c:y val="-5.09259259259259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616F-4103-B1E9-C5F8657C879C}"/>
                </c:ext>
              </c:extLst>
            </c:dLbl>
            <c:dLbl>
              <c:idx val="2"/>
              <c:layout>
                <c:manualLayout>
                  <c:x val="5.2401746724890829E-3"/>
                  <c:y val="-3.70370370370370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616F-4103-B1E9-C5F8657C879C}"/>
                </c:ext>
              </c:extLst>
            </c:dLbl>
            <c:dLbl>
              <c:idx val="6"/>
              <c:layout>
                <c:manualLayout>
                  <c:x val="1.2185835429572776E-2"/>
                  <c:y val="-9.259259259259428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616F-4103-B1E9-C5F8657C879C}"/>
                </c:ext>
              </c:extLst>
            </c:dLbl>
            <c:dLbl>
              <c:idx val="7"/>
              <c:layout>
                <c:manualLayout>
                  <c:x val="1.9354949626929692E-2"/>
                  <c:y val="-9.259259259259258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616F-4103-B1E9-C5F8657C879C}"/>
                </c:ext>
              </c:extLst>
            </c:dLbl>
            <c:dLbl>
              <c:idx val="8"/>
              <c:layout>
                <c:manualLayout>
                  <c:x val="3.4934497816592604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616F-4103-B1E9-C5F8657C879C}"/>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Sheet1!$H$1:$Q$1</c:f>
              <c:strCache>
                <c:ptCount val="10"/>
                <c:pt idx="0">
                  <c:v>May-20</c:v>
                </c:pt>
                <c:pt idx="1">
                  <c:v>Jun-20</c:v>
                </c:pt>
                <c:pt idx="2">
                  <c:v>Jul-20</c:v>
                </c:pt>
                <c:pt idx="3">
                  <c:v>Aug-20</c:v>
                </c:pt>
                <c:pt idx="4">
                  <c:v>Sep-20</c:v>
                </c:pt>
                <c:pt idx="5">
                  <c:v>Oct-20</c:v>
                </c:pt>
                <c:pt idx="6">
                  <c:v>Nov-20</c:v>
                </c:pt>
                <c:pt idx="7">
                  <c:v>Dec-20</c:v>
                </c:pt>
                <c:pt idx="8">
                  <c:v>Jan-20</c:v>
                </c:pt>
                <c:pt idx="9">
                  <c:v>Feb</c:v>
                </c:pt>
              </c:strCache>
            </c:strRef>
          </c:cat>
          <c:val>
            <c:numRef>
              <c:f>Sheet1!$H$4:$Q$4</c:f>
              <c:numCache>
                <c:formatCode>0.00%</c:formatCode>
                <c:ptCount val="10"/>
                <c:pt idx="0">
                  <c:v>2.8545830917890341E-2</c:v>
                </c:pt>
                <c:pt idx="1">
                  <c:v>1.2654223377732074E-2</c:v>
                </c:pt>
                <c:pt idx="2">
                  <c:v>1.8229140185556155E-2</c:v>
                </c:pt>
                <c:pt idx="3">
                  <c:v>7.5436635247196938E-3</c:v>
                </c:pt>
                <c:pt idx="4">
                  <c:v>3.1707257391675845E-3</c:v>
                </c:pt>
                <c:pt idx="5">
                  <c:v>2.8848541335770778E-3</c:v>
                </c:pt>
                <c:pt idx="6">
                  <c:v>3.2589274223400687E-3</c:v>
                </c:pt>
                <c:pt idx="7">
                  <c:v>4.0987576306004917E-3</c:v>
                </c:pt>
                <c:pt idx="8">
                  <c:v>5.9302601550155348E-3</c:v>
                </c:pt>
                <c:pt idx="9">
                  <c:v>1.1879729170644174E-2</c:v>
                </c:pt>
              </c:numCache>
            </c:numRef>
          </c:val>
          <c:extLst>
            <c:ext xmlns:c16="http://schemas.microsoft.com/office/drawing/2014/chart" uri="{C3380CC4-5D6E-409C-BE32-E72D297353CC}">
              <c16:uniqueId val="{00000010-616F-4103-B1E9-C5F8657C879C}"/>
            </c:ext>
          </c:extLst>
        </c:ser>
        <c:dLbls>
          <c:showLegendKey val="0"/>
          <c:showVal val="1"/>
          <c:showCatName val="0"/>
          <c:showSerName val="0"/>
          <c:showPercent val="0"/>
          <c:showBubbleSize val="0"/>
        </c:dLbls>
        <c:gapWidth val="150"/>
        <c:shape val="box"/>
        <c:axId val="935968399"/>
        <c:axId val="908966079"/>
        <c:axId val="0"/>
      </c:bar3DChart>
      <c:catAx>
        <c:axId val="935968399"/>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cap="none" spc="0" normalizeH="0" baseline="0">
                <a:solidFill>
                  <a:schemeClr val="tx1">
                    <a:lumMod val="65000"/>
                    <a:lumOff val="35000"/>
                  </a:schemeClr>
                </a:solidFill>
                <a:latin typeface="+mn-lt"/>
                <a:ea typeface="+mn-ea"/>
                <a:cs typeface="+mn-cs"/>
              </a:defRPr>
            </a:pPr>
            <a:endParaRPr lang="en-US"/>
          </a:p>
        </c:txPr>
        <c:crossAx val="908966079"/>
        <c:crosses val="autoZero"/>
        <c:auto val="1"/>
        <c:lblAlgn val="ctr"/>
        <c:lblOffset val="100"/>
        <c:noMultiLvlLbl val="1"/>
      </c:catAx>
      <c:valAx>
        <c:axId val="908966079"/>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359683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6">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4015" cy="4887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09080" y="1"/>
            <a:ext cx="2914015" cy="488712"/>
          </a:xfrm>
          <a:prstGeom prst="rect">
            <a:avLst/>
          </a:prstGeom>
        </p:spPr>
        <p:txBody>
          <a:bodyPr vert="horz" lIns="91440" tIns="45720" rIns="91440" bIns="45720" rtlCol="0"/>
          <a:lstStyle>
            <a:lvl1pPr algn="r">
              <a:defRPr sz="1200"/>
            </a:lvl1pPr>
          </a:lstStyle>
          <a:p>
            <a:fld id="{30CC7C86-2D66-4C55-8F99-E153512351BA}" type="datetimeFigureOut">
              <a:rPr lang="en-GB" smtClean="0"/>
              <a:t>09/02/2021</a:t>
            </a:fld>
            <a:endParaRPr lang="en-GB"/>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2465" y="4642764"/>
            <a:ext cx="5379720" cy="439840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283831"/>
            <a:ext cx="2914015" cy="4887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09080" y="9283831"/>
            <a:ext cx="2914015" cy="488712"/>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6</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7</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8</a:t>
            </a:fld>
            <a:endParaRPr lang="en-GB" dirty="0"/>
          </a:p>
        </p:txBody>
      </p:sp>
    </p:spTree>
    <p:extLst>
      <p:ext uri="{BB962C8B-B14F-4D97-AF65-F5344CB8AC3E}">
        <p14:creationId xmlns:p14="http://schemas.microsoft.com/office/powerpoint/2010/main" val="14450930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CEEA2-DF77-4912-9D29-6232E3B17B5B}"/>
              </a:ext>
            </a:extLst>
          </p:cNvPr>
          <p:cNvSpPr>
            <a:spLocks noGrp="1"/>
          </p:cNvSpPr>
          <p:nvPr>
            <p:ph type="title"/>
          </p:nvPr>
        </p:nvSpPr>
        <p:spPr>
          <a:xfrm>
            <a:off x="889953" y="2131696"/>
            <a:ext cx="7772400" cy="1021556"/>
          </a:xfrm>
        </p:spPr>
        <p:txBody>
          <a:bodyPr>
            <a:normAutofit fontScale="90000"/>
          </a:bodyPr>
          <a:lstStyle/>
          <a:p>
            <a:r>
              <a:rPr lang="en-GB" dirty="0">
                <a:latin typeface="Arial"/>
                <a:cs typeface="Arial"/>
              </a:rPr>
              <a:t>Amendment Invoice Update</a:t>
            </a:r>
            <a:br>
              <a:rPr lang="en-GB" dirty="0">
                <a:latin typeface="Arial"/>
                <a:cs typeface="Arial"/>
              </a:rPr>
            </a:br>
            <a:br>
              <a:rPr lang="en-GB" dirty="0">
                <a:latin typeface="Arial"/>
                <a:cs typeface="Arial"/>
              </a:rPr>
            </a:br>
            <a:endParaRPr lang="en-GB" dirty="0">
              <a:latin typeface="Arial"/>
              <a:cs typeface="Arial"/>
            </a:endParaRPr>
          </a:p>
        </p:txBody>
      </p:sp>
      <p:sp>
        <p:nvSpPr>
          <p:cNvPr id="3" name="Rectangle 2">
            <a:extLst>
              <a:ext uri="{FF2B5EF4-FFF2-40B4-BE49-F238E27FC236}">
                <a16:creationId xmlns:a16="http://schemas.microsoft.com/office/drawing/2014/main" id="{89797006-2F8F-455A-86DE-050E49B05FE0}"/>
              </a:ext>
            </a:extLst>
          </p:cNvPr>
          <p:cNvSpPr/>
          <p:nvPr/>
        </p:nvSpPr>
        <p:spPr>
          <a:xfrm>
            <a:off x="3581057" y="2968586"/>
            <a:ext cx="2215671" cy="369332"/>
          </a:xfrm>
          <a:prstGeom prst="rect">
            <a:avLst/>
          </a:prstGeom>
        </p:spPr>
        <p:txBody>
          <a:bodyPr wrap="none">
            <a:spAutoFit/>
          </a:bodyPr>
          <a:lstStyle/>
          <a:p>
            <a:r>
              <a:rPr lang="en-GB" b="1" dirty="0">
                <a:solidFill>
                  <a:schemeClr val="accent1">
                    <a:lumMod val="75000"/>
                  </a:schemeClr>
                </a:solidFill>
                <a:cs typeface="Arial"/>
              </a:rPr>
              <a:t>17</a:t>
            </a:r>
            <a:r>
              <a:rPr lang="en-GB" b="1" baseline="30000" dirty="0">
                <a:solidFill>
                  <a:schemeClr val="accent1">
                    <a:lumMod val="75000"/>
                  </a:schemeClr>
                </a:solidFill>
                <a:cs typeface="Arial"/>
              </a:rPr>
              <a:t>th</a:t>
            </a:r>
            <a:r>
              <a:rPr lang="en-GB" b="1" dirty="0">
                <a:solidFill>
                  <a:schemeClr val="accent1">
                    <a:lumMod val="75000"/>
                  </a:schemeClr>
                </a:solidFill>
                <a:cs typeface="Arial"/>
              </a:rPr>
              <a:t> February 2021</a:t>
            </a:r>
            <a:endParaRPr lang="en-GB" b="1" dirty="0">
              <a:solidFill>
                <a:schemeClr val="accent1">
                  <a:lumMod val="75000"/>
                </a:schemeClr>
              </a:solidFill>
            </a:endParaRPr>
          </a:p>
        </p:txBody>
      </p:sp>
    </p:spTree>
    <p:extLst>
      <p:ext uri="{BB962C8B-B14F-4D97-AF65-F5344CB8AC3E}">
        <p14:creationId xmlns:p14="http://schemas.microsoft.com/office/powerpoint/2010/main" val="3338301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GB" sz="1600" dirty="0"/>
          </a:p>
          <a:p>
            <a:endParaRPr lang="en-GB" sz="1600" dirty="0"/>
          </a:p>
          <a:p>
            <a:pPr marL="0" indent="0">
              <a:buNone/>
            </a:pPr>
            <a:endParaRPr lang="en-GB" sz="1600" dirty="0"/>
          </a:p>
          <a:p>
            <a:pPr marL="0" indent="0">
              <a:buNone/>
            </a:pPr>
            <a:endParaRPr lang="en-GB" sz="1400" dirty="0"/>
          </a:p>
          <a:p>
            <a:endParaRPr lang="en-GB" sz="1400" dirty="0"/>
          </a:p>
        </p:txBody>
      </p:sp>
      <p:sp>
        <p:nvSpPr>
          <p:cNvPr id="7" name="Title 1">
            <a:extLst>
              <a:ext uri="{FF2B5EF4-FFF2-40B4-BE49-F238E27FC236}">
                <a16:creationId xmlns:a16="http://schemas.microsoft.com/office/drawing/2014/main" id="{ED025686-C2AF-47C5-A7E7-826D52BAC321}"/>
              </a:ext>
            </a:extLst>
          </p:cNvPr>
          <p:cNvSpPr txBox="1">
            <a:spLocks/>
          </p:cNvSpPr>
          <p:nvPr/>
        </p:nvSpPr>
        <p:spPr>
          <a:xfrm>
            <a:off x="457200" y="84582"/>
            <a:ext cx="8229600" cy="559203"/>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3E5AA8"/>
                </a:solidFill>
                <a:effectLst/>
                <a:uLnTx/>
                <a:uFillTx/>
                <a:latin typeface="Arial" panose="020B0604020202020204" pitchFamily="34" charset="0"/>
                <a:ea typeface="+mj-ea"/>
                <a:cs typeface="Arial" panose="020B0604020202020204" pitchFamily="34" charset="0"/>
              </a:rPr>
              <a:t>Amendment Invoice Taskforce Update</a:t>
            </a:r>
          </a:p>
        </p:txBody>
      </p:sp>
      <p:graphicFrame>
        <p:nvGraphicFramePr>
          <p:cNvPr id="8" name="Table 7">
            <a:extLst>
              <a:ext uri="{FF2B5EF4-FFF2-40B4-BE49-F238E27FC236}">
                <a16:creationId xmlns:a16="http://schemas.microsoft.com/office/drawing/2014/main" id="{8261FC56-D3FB-4633-844F-445689C33AFC}"/>
              </a:ext>
            </a:extLst>
          </p:cNvPr>
          <p:cNvGraphicFramePr>
            <a:graphicFrameLocks noGrp="1"/>
          </p:cNvGraphicFramePr>
          <p:nvPr>
            <p:extLst>
              <p:ext uri="{D42A27DB-BD31-4B8C-83A1-F6EECF244321}">
                <p14:modId xmlns:p14="http://schemas.microsoft.com/office/powerpoint/2010/main" val="2930306015"/>
              </p:ext>
            </p:extLst>
          </p:nvPr>
        </p:nvGraphicFramePr>
        <p:xfrm>
          <a:off x="108660" y="708449"/>
          <a:ext cx="9036000" cy="4125617"/>
        </p:xfrm>
        <a:graphic>
          <a:graphicData uri="http://schemas.openxmlformats.org/drawingml/2006/table">
            <a:tbl>
              <a:tblPr firstRow="1" bandRow="1">
                <a:tableStyleId>{5C22544A-7EE6-4342-B048-85BDC9FD1C3A}</a:tableStyleId>
              </a:tblPr>
              <a:tblGrid>
                <a:gridCol w="1692000">
                  <a:extLst>
                    <a:ext uri="{9D8B030D-6E8A-4147-A177-3AD203B41FA5}">
                      <a16:colId xmlns:a16="http://schemas.microsoft.com/office/drawing/2014/main" val="20000"/>
                    </a:ext>
                  </a:extLst>
                </a:gridCol>
                <a:gridCol w="612000">
                  <a:extLst>
                    <a:ext uri="{9D8B030D-6E8A-4147-A177-3AD203B41FA5}">
                      <a16:colId xmlns:a16="http://schemas.microsoft.com/office/drawing/2014/main" val="341303587"/>
                    </a:ext>
                  </a:extLst>
                </a:gridCol>
                <a:gridCol w="612000">
                  <a:extLst>
                    <a:ext uri="{9D8B030D-6E8A-4147-A177-3AD203B41FA5}">
                      <a16:colId xmlns:a16="http://schemas.microsoft.com/office/drawing/2014/main" val="3112880537"/>
                    </a:ext>
                  </a:extLst>
                </a:gridCol>
                <a:gridCol w="3060000">
                  <a:extLst>
                    <a:ext uri="{9D8B030D-6E8A-4147-A177-3AD203B41FA5}">
                      <a16:colId xmlns:a16="http://schemas.microsoft.com/office/drawing/2014/main" val="1619365689"/>
                    </a:ext>
                  </a:extLst>
                </a:gridCol>
                <a:gridCol w="3060000">
                  <a:extLst>
                    <a:ext uri="{9D8B030D-6E8A-4147-A177-3AD203B41FA5}">
                      <a16:colId xmlns:a16="http://schemas.microsoft.com/office/drawing/2014/main" val="1355656450"/>
                    </a:ext>
                  </a:extLst>
                </a:gridCol>
              </a:tblGrid>
              <a:tr h="21563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bg1"/>
                          </a:solidFill>
                          <a:latin typeface="+mn-lt"/>
                          <a:ea typeface="+mn-ea"/>
                          <a:cs typeface="+mn-cs"/>
                        </a:rPr>
                        <a:t>Health – RAG</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bg1"/>
                          </a:solidFill>
                          <a:latin typeface="+mn-lt"/>
                          <a:ea typeface="+mn-ea"/>
                          <a:cs typeface="+mn-cs"/>
                        </a:rPr>
                        <a:t>Return to Green 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b="1" kern="1200" dirty="0">
                        <a:solidFill>
                          <a:schemeClr val="bg1"/>
                        </a:solidFill>
                        <a:latin typeface="+mn-lt"/>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2"/>
                  </a:ext>
                </a:extLst>
              </a:tr>
              <a:tr h="2515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Overall Status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Arial"/>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rowSpan="4"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1"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1"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1"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1"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1"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b="1" kern="1200" baseline="0" dirty="0">
                          <a:solidFill>
                            <a:schemeClr val="tx1"/>
                          </a:solidFill>
                          <a:latin typeface="+mn-lt"/>
                          <a:ea typeface="+mn-ea"/>
                          <a:cs typeface="Arial"/>
                        </a:rPr>
                        <a:t>Exceptions</a:t>
                      </a:r>
                      <a:r>
                        <a:rPr lang="en-GB" sz="700" b="0" kern="1200" baseline="0" dirty="0">
                          <a:solidFill>
                            <a:schemeClr val="tx1"/>
                          </a:solidFill>
                          <a:latin typeface="+mn-lt"/>
                          <a:ea typeface="+mn-ea"/>
                          <a:cs typeface="Arial"/>
                        </a:rPr>
                        <a:t> - </a:t>
                      </a:r>
                      <a:r>
                        <a:rPr lang="en-GB" sz="700" dirty="0">
                          <a:solidFill>
                            <a:schemeClr val="tx1"/>
                          </a:solidFill>
                        </a:rPr>
                        <a:t>Number of exceptions have increased this month to 126,627.  </a:t>
                      </a:r>
                      <a:r>
                        <a:rPr lang="en-GB" sz="700" b="0" kern="1200" baseline="0" dirty="0">
                          <a:solidFill>
                            <a:schemeClr val="tx1"/>
                          </a:solidFill>
                          <a:latin typeface="+mn-lt"/>
                          <a:ea typeface="+mn-ea"/>
                          <a:cs typeface="Arial"/>
                        </a:rPr>
                        <a:t>Enduring change for problematic MN09 scenarios to be delivered as part of UK Nov-21 Release. 2 tactical CRs in flight with a delivery date of mid March 2021</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b="1" kern="1200" baseline="0" dirty="0">
                          <a:solidFill>
                            <a:schemeClr val="tx1"/>
                          </a:solidFill>
                          <a:latin typeface="+mn-lt"/>
                          <a:ea typeface="+mn-ea"/>
                          <a:cs typeface="Arial"/>
                        </a:rPr>
                        <a:t>Defects</a:t>
                      </a:r>
                      <a:r>
                        <a:rPr lang="en-GB" sz="700" b="0" kern="1200" baseline="0" dirty="0">
                          <a:solidFill>
                            <a:schemeClr val="tx1"/>
                          </a:solidFill>
                          <a:latin typeface="+mn-lt"/>
                          <a:ea typeface="+mn-ea"/>
                          <a:cs typeface="Arial"/>
                        </a:rPr>
                        <a:t> – 9 Open with 3 missing the SLA for December.  Dedicated team in place to progress with RTG plan to be provided for Mar 21 update</a:t>
                      </a:r>
                      <a:endParaRPr lang="en-GB" sz="700" b="0" dirty="0">
                        <a:solidFill>
                          <a:schemeClr val="tx1"/>
                        </a:solidFill>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rowSpan="4"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0" kern="1200" dirty="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00399763"/>
                  </a:ext>
                </a:extLst>
              </a:tr>
              <a:tr h="2515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mn-lt"/>
                          <a:ea typeface="+mn-ea"/>
                          <a:cs typeface="+mn-cs"/>
                        </a:rPr>
                        <a:t>Previous</a:t>
                      </a:r>
                      <a:endParaRPr kumimoji="0" lang="en-GB" sz="700" b="1" i="0" u="none" strike="noStrike" kern="1200" cap="none" spc="0" normalizeH="0" baseline="0" noProof="0" dirty="0">
                        <a:ln>
                          <a:noFill/>
                        </a:ln>
                        <a:solidFill>
                          <a:schemeClr val="tx1"/>
                        </a:solidFill>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94750769"/>
                  </a:ext>
                </a:extLst>
              </a:tr>
              <a:tr h="251568">
                <a:tc>
                  <a:txBody>
                    <a:bodyPr/>
                    <a:lstStyle/>
                    <a:p>
                      <a:pPr marL="0" marR="0" indent="0" algn="l" rtl="0" eaLnBrk="1" fontAlgn="auto" latinLnBrk="0" hangingPunct="1">
                        <a:lnSpc>
                          <a:spcPct val="100000"/>
                        </a:lnSpc>
                        <a:spcBef>
                          <a:spcPts val="0"/>
                        </a:spcBef>
                        <a:spcAft>
                          <a:spcPts val="0"/>
                        </a:spcAft>
                        <a:buFontTx/>
                        <a:buNone/>
                      </a:pPr>
                      <a:r>
                        <a:rPr lang="en-GB" sz="700" b="1" kern="1200" dirty="0">
                          <a:solidFill>
                            <a:schemeClr val="bg1"/>
                          </a:solidFill>
                          <a:latin typeface="+mn-lt"/>
                          <a:ea typeface="+mn-ea"/>
                          <a:cs typeface="+mn-cs"/>
                        </a:rPr>
                        <a:t>Exceptions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mn-lt"/>
                          <a:ea typeface="+mn-ea"/>
                          <a:cs typeface="+mn-cs"/>
                        </a:rPr>
                        <a:t>Previous</a:t>
                      </a:r>
                      <a:endParaRPr kumimoji="0" lang="en-GB" sz="700" b="1" i="0" u="none" strike="noStrike" kern="1200" cap="none" spc="0" normalizeH="0" baseline="0" noProof="0" dirty="0">
                        <a:ln>
                          <a:noFill/>
                        </a:ln>
                        <a:solidFill>
                          <a:schemeClr val="tx1"/>
                        </a:solidFill>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95151634"/>
                  </a:ext>
                </a:extLst>
              </a:tr>
              <a:tr h="251568">
                <a:tc>
                  <a:txBody>
                    <a:bodyPr/>
                    <a:lstStyle/>
                    <a:p>
                      <a:pPr marL="0" marR="0" indent="0" algn="l" rtl="0" eaLnBrk="1" fontAlgn="auto" latinLnBrk="0" hangingPunct="1">
                        <a:lnSpc>
                          <a:spcPct val="100000"/>
                        </a:lnSpc>
                        <a:spcBef>
                          <a:spcPts val="0"/>
                        </a:spcBef>
                        <a:spcAft>
                          <a:spcPts val="0"/>
                        </a:spcAft>
                        <a:buFontTx/>
                        <a:buNone/>
                      </a:pPr>
                      <a:r>
                        <a:rPr lang="en-GB" sz="700" b="1" kern="1200" dirty="0">
                          <a:solidFill>
                            <a:schemeClr val="bg1"/>
                          </a:solidFill>
                          <a:latin typeface="+mn-lt"/>
                          <a:ea typeface="+mn-ea"/>
                          <a:cs typeface="+mn-cs"/>
                        </a:rPr>
                        <a:t>Defects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mn-lt"/>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000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627309390"/>
                  </a:ext>
                </a:extLst>
              </a:tr>
              <a:tr h="215630">
                <a:tc gridSpan="4">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kern="1200" dirty="0">
                          <a:solidFill>
                            <a:schemeClr val="bg1"/>
                          </a:solidFill>
                          <a:latin typeface="+mn-lt"/>
                          <a:ea typeface="+mn-ea"/>
                          <a:cs typeface="+mn-cs"/>
                        </a:rPr>
                        <a:t>Executive Summary</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1" kern="1200">
                        <a:solidFill>
                          <a:schemeClr val="bg1"/>
                        </a:solidFill>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Key Progress &amp; Milestones (Last Month: January)</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299314848"/>
                  </a:ext>
                </a:extLst>
              </a:tr>
              <a:tr h="1128793">
                <a:tc rowSpan="3" gridSpan="4">
                  <a:txBody>
                    <a:bodyPr/>
                    <a:lstStyle/>
                    <a:p>
                      <a:pPr marL="0" marR="0" lvl="0" indent="0" algn="l">
                        <a:lnSpc>
                          <a:spcPct val="100000"/>
                        </a:lnSpc>
                        <a:spcBef>
                          <a:spcPts val="0"/>
                        </a:spcBef>
                        <a:spcAft>
                          <a:spcPts val="0"/>
                        </a:spcAft>
                        <a:buFont typeface="Arial" panose="020B0604020202020204" pitchFamily="34" charset="0"/>
                        <a:buNone/>
                      </a:pPr>
                      <a:r>
                        <a:rPr lang="en-GB" sz="900" b="1" kern="1200" baseline="0" dirty="0">
                          <a:solidFill>
                            <a:schemeClr val="tx1"/>
                          </a:solidFill>
                          <a:latin typeface="+mn-lt"/>
                          <a:ea typeface="+mn-ea"/>
                          <a:cs typeface="Arial"/>
                        </a:rPr>
                        <a:t>Key Updates: </a:t>
                      </a:r>
                    </a:p>
                    <a:p>
                      <a:pPr marL="0" marR="0" lvl="0" indent="0" algn="l">
                        <a:lnSpc>
                          <a:spcPct val="100000"/>
                        </a:lnSpc>
                        <a:spcBef>
                          <a:spcPts val="0"/>
                        </a:spcBef>
                        <a:spcAft>
                          <a:spcPts val="0"/>
                        </a:spcAft>
                        <a:buFont typeface="Arial" panose="020B0604020202020204" pitchFamily="34" charset="0"/>
                        <a:buNone/>
                      </a:pPr>
                      <a:endParaRPr lang="en-GB" sz="9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ASP file merge activities ensured the 95 MPRNS with mismatch were included in the relevant customer ASP files. </a:t>
                      </a:r>
                    </a:p>
                    <a:p>
                      <a:pPr marL="171450" marR="0" lvl="0" indent="-171450" algn="l">
                        <a:lnSpc>
                          <a:spcPct val="100000"/>
                        </a:lnSpc>
                        <a:spcBef>
                          <a:spcPts val="0"/>
                        </a:spcBef>
                        <a:spcAft>
                          <a:spcPts val="0"/>
                        </a:spcAft>
                        <a:buFont typeface="Arial" panose="020B0604020202020204" pitchFamily="34" charset="0"/>
                        <a:buChar char="•"/>
                      </a:pPr>
                      <a:endParaRPr lang="en-GB" sz="9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All AML file delivered ahead of payment due date.</a:t>
                      </a:r>
                    </a:p>
                    <a:p>
                      <a:pPr marL="171450" marR="0" lvl="0" indent="-171450" algn="l">
                        <a:lnSpc>
                          <a:spcPct val="100000"/>
                        </a:lnSpc>
                        <a:spcBef>
                          <a:spcPts val="0"/>
                        </a:spcBef>
                        <a:spcAft>
                          <a:spcPts val="0"/>
                        </a:spcAft>
                        <a:buFont typeface="Arial" panose="020B0604020202020204" pitchFamily="34" charset="0"/>
                        <a:buChar char="•"/>
                      </a:pPr>
                      <a:endParaRPr lang="en-GB" sz="9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Number of exceptions has increased: Exception figure = 126,627</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kern="1200" baseline="0" dirty="0">
                          <a:solidFill>
                            <a:schemeClr val="tx1"/>
                          </a:solidFill>
                          <a:latin typeface="+mn-lt"/>
                          <a:ea typeface="+mn-ea"/>
                          <a:cs typeface="Arial"/>
                        </a:rPr>
                        <a:t>Risks/Issues:</a:t>
                      </a:r>
                    </a:p>
                    <a:p>
                      <a:pPr marL="0" marR="0" lvl="0" indent="0" algn="l">
                        <a:lnSpc>
                          <a:spcPct val="100000"/>
                        </a:lnSpc>
                        <a:spcBef>
                          <a:spcPts val="0"/>
                        </a:spcBef>
                        <a:spcAft>
                          <a:spcPts val="0"/>
                        </a:spcAft>
                        <a:buFont typeface="Arial" panose="020B0604020202020204" pitchFamily="34" charset="0"/>
                        <a:buNone/>
                      </a:pPr>
                      <a:endParaRPr lang="en-GB" sz="9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Defects impacting the Amendment invoice continue to miss SLA. A dedicated Project Team has been assigned with the aim of clearing  the backlog of defects by mid March 2021. This will enable the Plan to return to green and the defect SLAs will be met. </a:t>
                      </a:r>
                    </a:p>
                    <a:p>
                      <a:pPr marL="171450" marR="0" lvl="0" indent="-171450" algn="l">
                        <a:lnSpc>
                          <a:spcPct val="100000"/>
                        </a:lnSpc>
                        <a:spcBef>
                          <a:spcPts val="0"/>
                        </a:spcBef>
                        <a:spcAft>
                          <a:spcPts val="0"/>
                        </a:spcAft>
                        <a:buFont typeface="Arial" panose="020B0604020202020204" pitchFamily="34" charset="0"/>
                        <a:buChar char="•"/>
                      </a:pPr>
                      <a:endParaRPr lang="en-GB" sz="9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The backlog of exceptions (although significantly reduced in recent months) means the exceptions SLA is not being met, meaning customers have reconciliations that are being excluded for their invoices. </a:t>
                      </a:r>
                    </a:p>
                    <a:p>
                      <a:pPr marL="171450" marR="0" lvl="0" indent="-171450" algn="l">
                        <a:lnSpc>
                          <a:spcPct val="100000"/>
                        </a:lnSpc>
                        <a:spcBef>
                          <a:spcPts val="0"/>
                        </a:spcBef>
                        <a:spcAft>
                          <a:spcPts val="0"/>
                        </a:spcAft>
                        <a:buFont typeface="Arial" panose="020B0604020202020204" pitchFamily="34" charset="0"/>
                        <a:buChar char="•"/>
                      </a:pPr>
                      <a:endParaRPr lang="en-GB" sz="9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Enduring and tactical solutions being worked on for problematic MN09 exception resolution</a:t>
                      </a: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rowSpan="3" hMerge="1">
                  <a:txBody>
                    <a:bodyPr/>
                    <a:lstStyle/>
                    <a:p>
                      <a:endParaRPr lang="en-GB"/>
                    </a:p>
                  </a:txBody>
                  <a:tcPr/>
                </a:tc>
                <a:tc rowSpan="3" hMerge="1">
                  <a:txBody>
                    <a:bodyPr/>
                    <a:lstStyle/>
                    <a:p>
                      <a:endParaRPr lang="en-GB"/>
                    </a:p>
                  </a:txBody>
                  <a:tcPr/>
                </a:tc>
                <a:tc rowSpan="3" hMerge="1">
                  <a:txBody>
                    <a:bodyPr/>
                    <a:lstStyle/>
                    <a:p>
                      <a:pPr marL="171450" marR="0" lvl="0" indent="-171450" algn="l">
                        <a:lnSpc>
                          <a:spcPct val="100000"/>
                        </a:lnSpc>
                        <a:spcBef>
                          <a:spcPts val="0"/>
                        </a:spcBef>
                        <a:spcAft>
                          <a:spcPts val="0"/>
                        </a:spcAft>
                        <a:buFont typeface="Arial" panose="020B0604020202020204" pitchFamily="34" charset="0"/>
                        <a:buChar char="•"/>
                      </a:pPr>
                      <a:endParaRPr lang="en-GB" sz="800" b="0" i="0" u="none" strike="noStrike" kern="1200" noProof="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l">
                        <a:lnSpc>
                          <a:spcPct val="100000"/>
                        </a:lnSpc>
                        <a:spcBef>
                          <a:spcPts val="0"/>
                        </a:spcBef>
                        <a:spcAft>
                          <a:spcPts val="0"/>
                        </a:spcAft>
                        <a:buFont typeface="Arial" panose="020B0604020202020204" pitchFamily="34" charset="0"/>
                        <a:buNone/>
                      </a:pPr>
                      <a:endParaRPr lang="en-GB" sz="800" b="1" kern="1200" dirty="0">
                        <a:solidFill>
                          <a:schemeClr val="tx1"/>
                        </a:solidFill>
                        <a:effectLst/>
                        <a:latin typeface="+mn-lt"/>
                        <a:ea typeface="+mn-ea"/>
                        <a:cs typeface="+mn-cs"/>
                      </a:endParaRPr>
                    </a:p>
                    <a:p>
                      <a:pPr marL="171450" marR="0" lvl="0" indent="-171450" algn="l">
                        <a:lnSpc>
                          <a:spcPct val="100000"/>
                        </a:lnSpc>
                        <a:spcBef>
                          <a:spcPts val="0"/>
                        </a:spcBef>
                        <a:spcAft>
                          <a:spcPts val="0"/>
                        </a:spcAft>
                        <a:buFont typeface="Arial" panose="020B0604020202020204" pitchFamily="34" charset="0"/>
                        <a:buChar char="•"/>
                      </a:pPr>
                      <a:endParaRPr lang="en-GB" sz="800" b="1" kern="1200" dirty="0">
                        <a:solidFill>
                          <a:schemeClr val="tx1"/>
                        </a:solidFill>
                        <a:effectLst/>
                        <a:latin typeface="+mn-lt"/>
                        <a:ea typeface="+mn-ea"/>
                        <a:cs typeface="+mn-cs"/>
                      </a:endParaRPr>
                    </a:p>
                    <a:p>
                      <a:pPr marL="171450" marR="0" lvl="0" indent="-171450" algn="l">
                        <a:lnSpc>
                          <a:spcPct val="100000"/>
                        </a:lnSpc>
                        <a:spcBef>
                          <a:spcPts val="0"/>
                        </a:spcBef>
                        <a:spcAft>
                          <a:spcPts val="0"/>
                        </a:spcAft>
                        <a:buFont typeface="Arial" panose="020B0604020202020204" pitchFamily="34" charset="0"/>
                        <a:buChar char="•"/>
                      </a:pPr>
                      <a:r>
                        <a:rPr lang="en-GB" sz="800" b="1" kern="1200" dirty="0">
                          <a:solidFill>
                            <a:schemeClr val="tx1"/>
                          </a:solidFill>
                          <a:effectLst/>
                          <a:latin typeface="+mn-lt"/>
                          <a:ea typeface="+mn-ea"/>
                          <a:cs typeface="+mn-cs"/>
                        </a:rPr>
                        <a:t>ASP Mismatch file merge activities continue to ensure customers receive full supporting information for their LSP sites on invoice issue date. </a:t>
                      </a:r>
                    </a:p>
                    <a:p>
                      <a:pPr marL="171450" marR="0" lvl="0" indent="-171450" algn="l">
                        <a:lnSpc>
                          <a:spcPct val="100000"/>
                        </a:lnSpc>
                        <a:spcBef>
                          <a:spcPts val="0"/>
                        </a:spcBef>
                        <a:spcAft>
                          <a:spcPts val="0"/>
                        </a:spcAft>
                        <a:buFont typeface="Arial" panose="020B0604020202020204" pitchFamily="34" charset="0"/>
                        <a:buChar char="•"/>
                      </a:pPr>
                      <a:endParaRPr lang="en-GB" sz="800" b="1" kern="1200" dirty="0">
                        <a:solidFill>
                          <a:schemeClr val="tx1"/>
                        </a:solidFill>
                        <a:effectLst/>
                        <a:latin typeface="+mn-lt"/>
                        <a:ea typeface="+mn-ea"/>
                        <a:cs typeface="+mn-cs"/>
                      </a:endParaRPr>
                    </a:p>
                    <a:p>
                      <a:pPr marL="171450" marR="0" lvl="0" indent="-171450" algn="l">
                        <a:lnSpc>
                          <a:spcPct val="100000"/>
                        </a:lnSpc>
                        <a:spcBef>
                          <a:spcPts val="0"/>
                        </a:spcBef>
                        <a:spcAft>
                          <a:spcPts val="0"/>
                        </a:spcAft>
                        <a:buFont typeface="Arial" panose="020B0604020202020204" pitchFamily="34" charset="0"/>
                        <a:buChar char="•"/>
                      </a:pPr>
                      <a:r>
                        <a:rPr lang="en-GB" sz="800" b="1" kern="1200" dirty="0">
                          <a:solidFill>
                            <a:schemeClr val="tx1"/>
                          </a:solidFill>
                          <a:effectLst/>
                          <a:latin typeface="+mn-lt"/>
                          <a:ea typeface="+mn-ea"/>
                          <a:cs typeface="+mn-cs"/>
                        </a:rPr>
                        <a:t>All AML files delivered to customers ahead of SLA. </a:t>
                      </a: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655516086"/>
                  </a:ext>
                </a:extLst>
              </a:tr>
              <a:tr h="215630">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Upcoming Activities &amp; Milestones (Next Month: March)</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extLst>
                  <a:ext uri="{0D108BD9-81ED-4DB2-BD59-A6C34878D82A}">
                    <a16:rowId xmlns:a16="http://schemas.microsoft.com/office/drawing/2014/main" val="56979972"/>
                  </a:ext>
                </a:extLst>
              </a:tr>
              <a:tr h="1317814">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marL="171450" marR="0" lvl="0" indent="-171450" algn="l">
                        <a:lnSpc>
                          <a:spcPct val="100000"/>
                        </a:lnSpc>
                        <a:spcBef>
                          <a:spcPts val="0"/>
                        </a:spcBef>
                        <a:spcAft>
                          <a:spcPts val="0"/>
                        </a:spcAft>
                        <a:buFont typeface="Arial" panose="020B0604020202020204" pitchFamily="34" charset="0"/>
                        <a:buChar char="•"/>
                      </a:pPr>
                      <a:endParaRPr lang="en-GB" sz="8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800" b="0" kern="1200" baseline="0" dirty="0">
                          <a:solidFill>
                            <a:schemeClr val="tx1"/>
                          </a:solidFill>
                          <a:latin typeface="+mn-lt"/>
                          <a:ea typeface="+mn-ea"/>
                          <a:cs typeface="Arial"/>
                        </a:rPr>
                        <a:t>Automation of exception resolution steps for specific MN09 scenarios.- 2 tactical CRs due by mid March 2021. Enduring due to </a:t>
                      </a:r>
                      <a:r>
                        <a:rPr lang="en-GB" sz="800" b="0" kern="1200" baseline="0" dirty="0" err="1">
                          <a:solidFill>
                            <a:schemeClr val="tx1"/>
                          </a:solidFill>
                          <a:latin typeface="+mn-lt"/>
                          <a:ea typeface="+mn-ea"/>
                          <a:cs typeface="Arial"/>
                        </a:rPr>
                        <a:t>belivered</a:t>
                      </a:r>
                      <a:r>
                        <a:rPr lang="en-GB" sz="800" b="0" kern="1200" baseline="0" dirty="0">
                          <a:solidFill>
                            <a:schemeClr val="tx1"/>
                          </a:solidFill>
                          <a:latin typeface="+mn-lt"/>
                          <a:ea typeface="+mn-ea"/>
                          <a:cs typeface="Arial"/>
                        </a:rPr>
                        <a:t> as part of UKL Nov-21 release. </a:t>
                      </a:r>
                    </a:p>
                    <a:p>
                      <a:pPr marL="171450" marR="0" lvl="0" indent="-171450" algn="l">
                        <a:lnSpc>
                          <a:spcPct val="100000"/>
                        </a:lnSpc>
                        <a:spcBef>
                          <a:spcPts val="0"/>
                        </a:spcBef>
                        <a:spcAft>
                          <a:spcPts val="0"/>
                        </a:spcAft>
                        <a:buFont typeface="Arial" panose="020B0604020202020204" pitchFamily="34" charset="0"/>
                        <a:buChar char="•"/>
                      </a:pPr>
                      <a:endParaRPr lang="en-GB" sz="8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800" b="0" kern="1200" baseline="0" dirty="0">
                          <a:solidFill>
                            <a:schemeClr val="tx1"/>
                          </a:solidFill>
                          <a:latin typeface="+mn-lt"/>
                          <a:ea typeface="+mn-ea"/>
                          <a:cs typeface="Arial"/>
                        </a:rPr>
                        <a:t>RTG plan for defects missing SLA by mid March 2021.</a:t>
                      </a:r>
                    </a:p>
                    <a:p>
                      <a:pPr marL="171450" marR="0" lvl="0" indent="-171450" algn="l">
                        <a:lnSpc>
                          <a:spcPct val="100000"/>
                        </a:lnSpc>
                        <a:spcBef>
                          <a:spcPts val="0"/>
                        </a:spcBef>
                        <a:spcAft>
                          <a:spcPts val="0"/>
                        </a:spcAft>
                        <a:buFont typeface="Arial" panose="020B0604020202020204" pitchFamily="34" charset="0"/>
                        <a:buChar char="•"/>
                      </a:pPr>
                      <a:endParaRPr lang="en-GB" sz="8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endParaRPr lang="en-GB" sz="800" b="0" kern="1200" baseline="0" dirty="0">
                        <a:solidFill>
                          <a:schemeClr val="tx1"/>
                        </a:solidFill>
                        <a:latin typeface="+mn-lt"/>
                        <a:ea typeface="+mn-ea"/>
                        <a:cs typeface="Arial"/>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824297326"/>
                  </a:ext>
                </a:extLst>
              </a:tr>
            </a:tbl>
          </a:graphicData>
        </a:graphic>
      </p:graphicFrame>
      <p:cxnSp>
        <p:nvCxnSpPr>
          <p:cNvPr id="9" name="Straight Connector 8">
            <a:extLst>
              <a:ext uri="{FF2B5EF4-FFF2-40B4-BE49-F238E27FC236}">
                <a16:creationId xmlns:a16="http://schemas.microsoft.com/office/drawing/2014/main" id="{DE4B9233-FB86-4B77-B43D-9A2C0BC4E68B}"/>
              </a:ext>
            </a:extLst>
          </p:cNvPr>
          <p:cNvCxnSpPr/>
          <p:nvPr/>
        </p:nvCxnSpPr>
        <p:spPr>
          <a:xfrm flipH="1">
            <a:off x="54000" y="3427079"/>
            <a:ext cx="597817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5934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20538"/>
            <a:ext cx="6574602" cy="637580"/>
          </a:xfrm>
        </p:spPr>
        <p:txBody>
          <a:bodyPr vert="horz" lIns="91440" tIns="45720" rIns="91440" bIns="45720" rtlCol="0" anchor="ctr">
            <a:normAutofit/>
          </a:bodyPr>
          <a:lstStyle/>
          <a:p>
            <a:r>
              <a:rPr lang="en-GB" sz="2400" dirty="0"/>
              <a:t>Supporting Information Mismatches</a:t>
            </a:r>
          </a:p>
        </p:txBody>
      </p:sp>
      <p:graphicFrame>
        <p:nvGraphicFramePr>
          <p:cNvPr id="7" name="Table 6"/>
          <p:cNvGraphicFramePr>
            <a:graphicFrameLocks noGrp="1"/>
          </p:cNvGraphicFramePr>
          <p:nvPr>
            <p:extLst>
              <p:ext uri="{D42A27DB-BD31-4B8C-83A1-F6EECF244321}">
                <p14:modId xmlns:p14="http://schemas.microsoft.com/office/powerpoint/2010/main" val="3703200849"/>
              </p:ext>
            </p:extLst>
          </p:nvPr>
        </p:nvGraphicFramePr>
        <p:xfrm>
          <a:off x="6876256" y="204774"/>
          <a:ext cx="2088232" cy="4709500"/>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0228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spcAft>
                          <a:spcPts val="400"/>
                        </a:spcAft>
                        <a:buFont typeface="Arial" panose="020B0604020202020204" pitchFamily="34" charset="0"/>
                        <a:buChar char="•"/>
                      </a:pPr>
                      <a:r>
                        <a:rPr lang="en-GB" sz="700" dirty="0"/>
                        <a:t>Mismatches are corrected ‘in cycle’ and associated defects are cleared in time for the second following cycle from detection. </a:t>
                      </a:r>
                    </a:p>
                    <a:p>
                      <a:pPr marL="72000" lvl="0" indent="-72000">
                        <a:spcAft>
                          <a:spcPts val="400"/>
                        </a:spcAft>
                        <a:buFont typeface="Arial" panose="020B0604020202020204" pitchFamily="34" charset="0"/>
                        <a:buChar char="•"/>
                      </a:pPr>
                      <a:r>
                        <a:rPr lang="en-GB" sz="700" dirty="0"/>
                        <a:t>Correction of mismatches should be invisible to shippers. During transition to this any correction files issued are delivered within </a:t>
                      </a:r>
                      <a:r>
                        <a:rPr lang="en-GB" sz="700" b="1" dirty="0"/>
                        <a:t>3 business</a:t>
                      </a:r>
                      <a:r>
                        <a:rPr lang="en-GB" sz="700" dirty="0"/>
                        <a:t> days of payment due date issue and meet communicated quality and format requirements on first delivery.</a:t>
                      </a:r>
                    </a:p>
                    <a:p>
                      <a:pPr marL="72000" lvl="0" indent="-72000">
                        <a:spcAft>
                          <a:spcPts val="400"/>
                        </a:spcAft>
                        <a:buFont typeface="Arial" panose="020B0604020202020204" pitchFamily="34" charset="0"/>
                        <a:buChar char="•"/>
                      </a:pPr>
                      <a:r>
                        <a:rPr lang="en-GB" sz="700" dirty="0"/>
                        <a:t>There should be no unresolved causes to  mismatches of more than </a:t>
                      </a:r>
                      <a:r>
                        <a:rPr lang="en-GB" sz="700" b="1" dirty="0"/>
                        <a:t>2 invoice cycles </a:t>
                      </a:r>
                      <a:r>
                        <a:rPr lang="en-GB" sz="700" dirty="0"/>
                        <a:t>in age.</a:t>
                      </a:r>
                      <a:r>
                        <a:rPr lang="en-GB" sz="700" b="1" dirty="0"/>
                        <a:t> </a:t>
                      </a:r>
                      <a:endParaRPr lang="en-GB" sz="700" dirty="0"/>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pPr algn="ctr"/>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504568">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1200" kern="1200" dirty="0">
                          <a:solidFill>
                            <a:schemeClr val="tx1"/>
                          </a:solidFill>
                          <a:latin typeface="+mn-lt"/>
                          <a:ea typeface="+mn-ea"/>
                          <a:cs typeface="+mn-cs"/>
                        </a:rPr>
                        <a:t>95 MPRNs out of the 173,286 LSPs (0.5%) that were billed incurred an ASP mismatch. </a:t>
                      </a:r>
                      <a:endParaRPr lang="en-GB" sz="120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8" name="Picture 2" descr="C:\Users\alex.stuart\OneDrive - Xoserve Limited\PowerPoint Icons\Business Blue\12 (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4334" y="4116148"/>
            <a:ext cx="648072" cy="648072"/>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1"/>
          <p:cNvSpPr txBox="1">
            <a:spLocks/>
          </p:cNvSpPr>
          <p:nvPr/>
        </p:nvSpPr>
        <p:spPr>
          <a:xfrm>
            <a:off x="815508" y="4081662"/>
            <a:ext cx="5897180" cy="79208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buFont typeface="Arial" panose="020B0604020202020204" pitchFamily="34" charset="0"/>
              <a:buChar char="•"/>
            </a:pPr>
            <a:r>
              <a:rPr lang="en-GB" sz="1000" dirty="0">
                <a:solidFill>
                  <a:schemeClr val="tx1"/>
                </a:solidFill>
              </a:rPr>
              <a:t>95 unique MPRNs with ASP mismatch. File merge activities ensured mismatch data was included in ASP file issue on the invoice issue date.</a:t>
            </a:r>
          </a:p>
          <a:p>
            <a:pPr marL="171450" indent="-171450" algn="l">
              <a:buFont typeface="Arial" panose="020B0604020202020204" pitchFamily="34" charset="0"/>
              <a:buChar char="•"/>
            </a:pPr>
            <a:endParaRPr lang="en-GB" sz="1000" dirty="0">
              <a:solidFill>
                <a:schemeClr val="tx1"/>
              </a:solidFill>
            </a:endParaRPr>
          </a:p>
          <a:p>
            <a:pPr marL="171450" indent="-171450" algn="l">
              <a:buFont typeface="Arial" panose="020B0604020202020204" pitchFamily="34" charset="0"/>
              <a:buChar char="•"/>
            </a:pPr>
            <a:r>
              <a:rPr lang="en-GB" sz="1000" dirty="0">
                <a:solidFill>
                  <a:schemeClr val="tx1"/>
                </a:solidFill>
              </a:rPr>
              <a:t>All AML files were delivered ahead of the SLA.</a:t>
            </a:r>
          </a:p>
          <a:p>
            <a:pPr marL="171450" indent="-171450" algn="l">
              <a:buFont typeface="Arial" panose="020B0604020202020204" pitchFamily="34" charset="0"/>
              <a:buChar char="•"/>
            </a:pPr>
            <a:endParaRPr lang="en-GB" sz="1000" b="0" dirty="0">
              <a:solidFill>
                <a:schemeClr val="tx1"/>
              </a:solidFill>
            </a:endParaRPr>
          </a:p>
          <a:p>
            <a:pPr marL="171450" indent="-171450" algn="l">
              <a:buFont typeface="Arial" panose="020B0604020202020204" pitchFamily="34" charset="0"/>
              <a:buChar char="•"/>
            </a:pPr>
            <a:endParaRPr lang="en-GB" sz="1000" dirty="0">
              <a:solidFill>
                <a:schemeClr val="tx1"/>
              </a:solidFill>
            </a:endParaRPr>
          </a:p>
        </p:txBody>
      </p:sp>
      <p:graphicFrame>
        <p:nvGraphicFramePr>
          <p:cNvPr id="4" name="Table 3">
            <a:extLst>
              <a:ext uri="{FF2B5EF4-FFF2-40B4-BE49-F238E27FC236}">
                <a16:creationId xmlns:a16="http://schemas.microsoft.com/office/drawing/2014/main" id="{C24E800A-E66B-4284-9482-5F5CB3E100D8}"/>
              </a:ext>
            </a:extLst>
          </p:cNvPr>
          <p:cNvGraphicFramePr>
            <a:graphicFrameLocks noGrp="1"/>
          </p:cNvGraphicFramePr>
          <p:nvPr>
            <p:extLst>
              <p:ext uri="{D42A27DB-BD31-4B8C-83A1-F6EECF244321}">
                <p14:modId xmlns:p14="http://schemas.microsoft.com/office/powerpoint/2010/main" val="1361378411"/>
              </p:ext>
            </p:extLst>
          </p:nvPr>
        </p:nvGraphicFramePr>
        <p:xfrm>
          <a:off x="174335" y="651528"/>
          <a:ext cx="6595060" cy="3355086"/>
        </p:xfrm>
        <a:graphic>
          <a:graphicData uri="http://schemas.openxmlformats.org/drawingml/2006/table">
            <a:tbl>
              <a:tblPr/>
              <a:tblGrid>
                <a:gridCol w="573088">
                  <a:extLst>
                    <a:ext uri="{9D8B030D-6E8A-4147-A177-3AD203B41FA5}">
                      <a16:colId xmlns:a16="http://schemas.microsoft.com/office/drawing/2014/main" val="4156826758"/>
                    </a:ext>
                  </a:extLst>
                </a:gridCol>
                <a:gridCol w="654958">
                  <a:extLst>
                    <a:ext uri="{9D8B030D-6E8A-4147-A177-3AD203B41FA5}">
                      <a16:colId xmlns:a16="http://schemas.microsoft.com/office/drawing/2014/main" val="1890666346"/>
                    </a:ext>
                  </a:extLst>
                </a:gridCol>
                <a:gridCol w="755020">
                  <a:extLst>
                    <a:ext uri="{9D8B030D-6E8A-4147-A177-3AD203B41FA5}">
                      <a16:colId xmlns:a16="http://schemas.microsoft.com/office/drawing/2014/main" val="364577598"/>
                    </a:ext>
                  </a:extLst>
                </a:gridCol>
                <a:gridCol w="991533">
                  <a:extLst>
                    <a:ext uri="{9D8B030D-6E8A-4147-A177-3AD203B41FA5}">
                      <a16:colId xmlns:a16="http://schemas.microsoft.com/office/drawing/2014/main" val="2004837487"/>
                    </a:ext>
                  </a:extLst>
                </a:gridCol>
                <a:gridCol w="882374">
                  <a:extLst>
                    <a:ext uri="{9D8B030D-6E8A-4147-A177-3AD203B41FA5}">
                      <a16:colId xmlns:a16="http://schemas.microsoft.com/office/drawing/2014/main" val="597540500"/>
                    </a:ext>
                  </a:extLst>
                </a:gridCol>
                <a:gridCol w="800504">
                  <a:extLst>
                    <a:ext uri="{9D8B030D-6E8A-4147-A177-3AD203B41FA5}">
                      <a16:colId xmlns:a16="http://schemas.microsoft.com/office/drawing/2014/main" val="132251195"/>
                    </a:ext>
                  </a:extLst>
                </a:gridCol>
                <a:gridCol w="991533">
                  <a:extLst>
                    <a:ext uri="{9D8B030D-6E8A-4147-A177-3AD203B41FA5}">
                      <a16:colId xmlns:a16="http://schemas.microsoft.com/office/drawing/2014/main" val="3239854073"/>
                    </a:ext>
                  </a:extLst>
                </a:gridCol>
                <a:gridCol w="946050">
                  <a:extLst>
                    <a:ext uri="{9D8B030D-6E8A-4147-A177-3AD203B41FA5}">
                      <a16:colId xmlns:a16="http://schemas.microsoft.com/office/drawing/2014/main" val="2516530383"/>
                    </a:ext>
                  </a:extLst>
                </a:gridCol>
              </a:tblGrid>
              <a:tr h="198135">
                <a:tc>
                  <a:txBody>
                    <a:bodyPr/>
                    <a:lstStyle/>
                    <a:p>
                      <a:pPr algn="l" fontAlgn="b"/>
                      <a:endParaRPr lang="en-GB" sz="1000" b="0" i="0" u="none" strike="noStrike">
                        <a:solidFill>
                          <a:srgbClr val="000000"/>
                        </a:solidFill>
                        <a:effectLst/>
                        <a:latin typeface="Calibri" panose="020F0502020204030204" pitchFamily="34" charset="0"/>
                      </a:endParaRPr>
                    </a:p>
                  </a:txBody>
                  <a:tcPr marL="5676" marR="5676" marT="567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676" marR="5676" marT="567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676" marR="5676" marT="5676"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en-GB" sz="1000" b="1" i="0" u="none" strike="noStrike">
                          <a:solidFill>
                            <a:srgbClr val="000000"/>
                          </a:solidFill>
                          <a:effectLst/>
                          <a:latin typeface="Calibri" panose="020F0502020204030204" pitchFamily="34" charset="0"/>
                        </a:rPr>
                        <a:t>ASP Mismatches</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9694"/>
                    </a:solidFill>
                  </a:tcPr>
                </a:tc>
                <a:tc hMerge="1">
                  <a:txBody>
                    <a:bodyPr/>
                    <a:lstStyle/>
                    <a:p>
                      <a:endParaRPr lang="en-GB"/>
                    </a:p>
                  </a:txBody>
                  <a:tcPr/>
                </a:tc>
                <a:tc gridSpan="3">
                  <a:txBody>
                    <a:bodyPr/>
                    <a:lstStyle/>
                    <a:p>
                      <a:pPr algn="ctr" fontAlgn="b"/>
                      <a:r>
                        <a:rPr lang="en-GB" sz="1000" b="1" i="0" u="none" strike="noStrike">
                          <a:solidFill>
                            <a:srgbClr val="000000"/>
                          </a:solidFill>
                          <a:effectLst/>
                          <a:latin typeface="Calibri" panose="020F0502020204030204" pitchFamily="34" charset="0"/>
                        </a:rPr>
                        <a:t>AML Mismatches</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46888404"/>
                  </a:ext>
                </a:extLst>
              </a:tr>
              <a:tr h="581196">
                <a:tc>
                  <a:txBody>
                    <a:bodyPr/>
                    <a:lstStyle/>
                    <a:p>
                      <a:pPr algn="ctr" fontAlgn="ctr"/>
                      <a:r>
                        <a:rPr lang="en-GB" sz="1000" b="1" i="0" u="none" strike="noStrike">
                          <a:solidFill>
                            <a:srgbClr val="000000"/>
                          </a:solidFill>
                          <a:effectLst/>
                          <a:latin typeface="Calibri" panose="020F0502020204030204" pitchFamily="34" charset="0"/>
                        </a:rPr>
                        <a:t>Billing</a:t>
                      </a:r>
                      <a:br>
                        <a:rPr lang="en-GB" sz="1000" b="1" i="0" u="none" strike="noStrike">
                          <a:solidFill>
                            <a:srgbClr val="000000"/>
                          </a:solidFill>
                          <a:effectLst/>
                          <a:latin typeface="Calibri" panose="020F0502020204030204" pitchFamily="34" charset="0"/>
                        </a:rPr>
                      </a:br>
                      <a:r>
                        <a:rPr lang="en-GB" sz="1000" b="1" i="0" u="none" strike="noStrike">
                          <a:solidFill>
                            <a:srgbClr val="000000"/>
                          </a:solidFill>
                          <a:effectLst/>
                          <a:latin typeface="Calibri" panose="020F0502020204030204" pitchFamily="34" charset="0"/>
                        </a:rPr>
                        <a:t>Month</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Billed </a:t>
                      </a:r>
                      <a:br>
                        <a:rPr lang="en-GB" sz="1000" b="1" i="0" u="none" strike="noStrike">
                          <a:solidFill>
                            <a:srgbClr val="000000"/>
                          </a:solidFill>
                          <a:effectLst/>
                          <a:latin typeface="Calibri" panose="020F0502020204030204" pitchFamily="34" charset="0"/>
                        </a:rPr>
                      </a:br>
                      <a:r>
                        <a:rPr lang="en-GB" sz="1000" b="1" i="0" u="none" strike="noStrike">
                          <a:solidFill>
                            <a:srgbClr val="000000"/>
                          </a:solidFill>
                          <a:effectLst/>
                          <a:latin typeface="Calibri" panose="020F0502020204030204" pitchFamily="34" charset="0"/>
                        </a:rPr>
                        <a:t>Contracts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LSP Invoiced</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Unique LSP MPRNs causing ASP mismatch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 of invoiced LSPs causing ASP mismatches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SSP Invoiced</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Unique SSP MPRNs causing AML mismatch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 of invoiced SSP causing AML mismatches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7DEE8"/>
                    </a:solidFill>
                  </a:tcPr>
                </a:tc>
                <a:extLst>
                  <a:ext uri="{0D108BD9-81ED-4DB2-BD59-A6C34878D82A}">
                    <a16:rowId xmlns:a16="http://schemas.microsoft.com/office/drawing/2014/main" val="1484974362"/>
                  </a:ext>
                </a:extLst>
              </a:tr>
              <a:tr h="198135">
                <a:tc>
                  <a:txBody>
                    <a:bodyPr/>
                    <a:lstStyle/>
                    <a:p>
                      <a:pPr algn="ctr" fontAlgn="b"/>
                      <a:r>
                        <a:rPr lang="en-GB" sz="1000" b="0" i="0" u="none" strike="noStrike">
                          <a:solidFill>
                            <a:srgbClr val="000000"/>
                          </a:solidFill>
                          <a:effectLst/>
                          <a:latin typeface="Calibri" panose="020F0502020204030204" pitchFamily="34" charset="0"/>
                        </a:rPr>
                        <a:t>Dec-19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9,907,903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227,508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133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9,680,395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5484644"/>
                  </a:ext>
                </a:extLst>
              </a:tr>
              <a:tr h="198135">
                <a:tc>
                  <a:txBody>
                    <a:bodyPr/>
                    <a:lstStyle/>
                    <a:p>
                      <a:pPr algn="ctr" fontAlgn="b"/>
                      <a:r>
                        <a:rPr lang="en-GB" sz="1000" b="0" i="0" u="none" strike="noStrike">
                          <a:solidFill>
                            <a:srgbClr val="000000"/>
                          </a:solidFill>
                          <a:effectLst/>
                          <a:latin typeface="Calibri" panose="020F0502020204030204" pitchFamily="34" charset="0"/>
                        </a:rPr>
                        <a:t>Jan-20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11,143,336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190,009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10,953,327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1,521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5871622"/>
                  </a:ext>
                </a:extLst>
              </a:tr>
              <a:tr h="198135">
                <a:tc>
                  <a:txBody>
                    <a:bodyPr/>
                    <a:lstStyle/>
                    <a:p>
                      <a:pPr algn="ctr" fontAlgn="b"/>
                      <a:r>
                        <a:rPr lang="en-GB" sz="1000" b="0" i="0" u="none" strike="noStrike">
                          <a:solidFill>
                            <a:srgbClr val="000000"/>
                          </a:solidFill>
                          <a:effectLst/>
                          <a:latin typeface="Calibri" panose="020F0502020204030204" pitchFamily="34" charset="0"/>
                        </a:rPr>
                        <a:t>Feb-20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10,672,939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206,203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151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10,466,736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247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4722971"/>
                  </a:ext>
                </a:extLst>
              </a:tr>
              <a:tr h="198135">
                <a:tc>
                  <a:txBody>
                    <a:bodyPr/>
                    <a:lstStyle/>
                    <a:p>
                      <a:pPr algn="ctr" fontAlgn="b"/>
                      <a:r>
                        <a:rPr lang="en-GB" sz="1000" b="0" i="0" u="none" strike="noStrike">
                          <a:solidFill>
                            <a:srgbClr val="000000"/>
                          </a:solidFill>
                          <a:effectLst/>
                          <a:latin typeface="Calibri" panose="020F0502020204030204" pitchFamily="34" charset="0"/>
                        </a:rPr>
                        <a:t>Mar-20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11,210,849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257,092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172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10,953,757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1,113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937841"/>
                  </a:ext>
                </a:extLst>
              </a:tr>
              <a:tr h="198135">
                <a:tc>
                  <a:txBody>
                    <a:bodyPr/>
                    <a:lstStyle/>
                    <a:p>
                      <a:pPr algn="ctr" fontAlgn="b"/>
                      <a:r>
                        <a:rPr lang="en-GB" sz="1000" b="0" i="0" u="none" strike="noStrike">
                          <a:solidFill>
                            <a:srgbClr val="000000"/>
                          </a:solidFill>
                          <a:effectLst/>
                          <a:latin typeface="Calibri" panose="020F0502020204030204" pitchFamily="34" charset="0"/>
                        </a:rPr>
                        <a:t>Apr-20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10,308,100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249,620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10,058,480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4,582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0.046%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4312054"/>
                  </a:ext>
                </a:extLst>
              </a:tr>
              <a:tr h="198135">
                <a:tc>
                  <a:txBody>
                    <a:bodyPr/>
                    <a:lstStyle/>
                    <a:p>
                      <a:pPr algn="ctr" fontAlgn="b"/>
                      <a:r>
                        <a:rPr lang="en-GB" sz="1000" b="0" i="0" u="none" strike="noStrike">
                          <a:solidFill>
                            <a:srgbClr val="000000"/>
                          </a:solidFill>
                          <a:effectLst/>
                          <a:latin typeface="Calibri" panose="020F0502020204030204" pitchFamily="34" charset="0"/>
                        </a:rPr>
                        <a:t>May-20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10,227,416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240,451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54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9,986,965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722669"/>
                  </a:ext>
                </a:extLst>
              </a:tr>
              <a:tr h="198135">
                <a:tc>
                  <a:txBody>
                    <a:bodyPr/>
                    <a:lstStyle/>
                    <a:p>
                      <a:pPr algn="ctr" fontAlgn="b"/>
                      <a:r>
                        <a:rPr lang="en-GB" sz="1000" b="0" i="0" u="none" strike="noStrike">
                          <a:solidFill>
                            <a:srgbClr val="000000"/>
                          </a:solidFill>
                          <a:effectLst/>
                          <a:latin typeface="Calibri" panose="020F0502020204030204" pitchFamily="34" charset="0"/>
                        </a:rPr>
                        <a:t>Jun-20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9,897,048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183,092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9,713,956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191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1612389"/>
                  </a:ext>
                </a:extLst>
              </a:tr>
              <a:tr h="198135">
                <a:tc>
                  <a:txBody>
                    <a:bodyPr/>
                    <a:lstStyle/>
                    <a:p>
                      <a:pPr algn="ctr" fontAlgn="b"/>
                      <a:r>
                        <a:rPr lang="en-GB" sz="1000" b="0" i="0" u="none" strike="noStrike">
                          <a:solidFill>
                            <a:srgbClr val="000000"/>
                          </a:solidFill>
                          <a:effectLst/>
                          <a:latin typeface="Calibri" panose="020F0502020204030204" pitchFamily="34" charset="0"/>
                        </a:rPr>
                        <a:t>Jul-20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10,584,643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183,410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10,401,233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222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5212666"/>
                  </a:ext>
                </a:extLst>
              </a:tr>
              <a:tr h="198135">
                <a:tc>
                  <a:txBody>
                    <a:bodyPr/>
                    <a:lstStyle/>
                    <a:p>
                      <a:pPr algn="ctr" fontAlgn="b"/>
                      <a:r>
                        <a:rPr lang="en-GB" sz="1000" b="0" i="0" u="none" strike="noStrike">
                          <a:solidFill>
                            <a:srgbClr val="000000"/>
                          </a:solidFill>
                          <a:effectLst/>
                          <a:latin typeface="Calibri" panose="020F0502020204030204" pitchFamily="34" charset="0"/>
                        </a:rPr>
                        <a:t>Aug-20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10,334,318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180,969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10,153,349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146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1972113"/>
                  </a:ext>
                </a:extLst>
              </a:tr>
              <a:tr h="198135">
                <a:tc>
                  <a:txBody>
                    <a:bodyPr/>
                    <a:lstStyle/>
                    <a:p>
                      <a:pPr algn="ctr" fontAlgn="b"/>
                      <a:r>
                        <a:rPr lang="en-GB" sz="1000" b="0" i="0" u="none" strike="noStrike">
                          <a:solidFill>
                            <a:srgbClr val="000000"/>
                          </a:solidFill>
                          <a:effectLst/>
                          <a:latin typeface="Calibri" panose="020F0502020204030204" pitchFamily="34" charset="0"/>
                        </a:rPr>
                        <a:t>Sep-20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10,800,486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175,523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10,624,963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8154177"/>
                  </a:ext>
                </a:extLst>
              </a:tr>
              <a:tr h="198135">
                <a:tc>
                  <a:txBody>
                    <a:bodyPr/>
                    <a:lstStyle/>
                    <a:p>
                      <a:pPr algn="ctr" fontAlgn="b"/>
                      <a:r>
                        <a:rPr lang="en-GB" sz="1000" b="0" i="0" u="none" strike="noStrike">
                          <a:solidFill>
                            <a:srgbClr val="000000"/>
                          </a:solidFill>
                          <a:effectLst/>
                          <a:latin typeface="Calibri" panose="020F0502020204030204" pitchFamily="34" charset="0"/>
                        </a:rPr>
                        <a:t>Oct-20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10,995,039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185,324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63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10,809,715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58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0099602"/>
                  </a:ext>
                </a:extLst>
              </a:tr>
              <a:tr h="198135">
                <a:tc>
                  <a:txBody>
                    <a:bodyPr/>
                    <a:lstStyle/>
                    <a:p>
                      <a:pPr algn="ctr" fontAlgn="b"/>
                      <a:r>
                        <a:rPr lang="en-GB" sz="1000" b="0" i="0" u="none" strike="noStrike">
                          <a:solidFill>
                            <a:srgbClr val="000000"/>
                          </a:solidFill>
                          <a:effectLst/>
                          <a:latin typeface="Calibri" panose="020F0502020204030204" pitchFamily="34" charset="0"/>
                        </a:rPr>
                        <a:t>Nov-20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11,081,470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179,513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61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10,901,957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5679953"/>
                  </a:ext>
                </a:extLst>
              </a:tr>
              <a:tr h="198135">
                <a:tc>
                  <a:txBody>
                    <a:bodyPr/>
                    <a:lstStyle/>
                    <a:p>
                      <a:pPr algn="ctr" fontAlgn="b"/>
                      <a:r>
                        <a:rPr lang="en-GB" sz="1000" b="0" i="0" u="none" strike="noStrike">
                          <a:solidFill>
                            <a:srgbClr val="000000"/>
                          </a:solidFill>
                          <a:effectLst/>
                          <a:latin typeface="Calibri" panose="020F0502020204030204" pitchFamily="34" charset="0"/>
                        </a:rPr>
                        <a:t>Dec-20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Calibri" panose="020F0502020204030204" pitchFamily="34" charset="0"/>
                        </a:rPr>
                        <a:t>10,664,132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173,286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10,490,846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72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Calibri" panose="020F0502020204030204" pitchFamily="34" charset="0"/>
                        </a:rPr>
                        <a:t>0.001%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9475902"/>
                  </a:ext>
                </a:extLst>
              </a:tr>
            </a:tbl>
          </a:graphicData>
        </a:graphic>
      </p:graphicFrame>
    </p:spTree>
    <p:extLst>
      <p:ext uri="{BB962C8B-B14F-4D97-AF65-F5344CB8AC3E}">
        <p14:creationId xmlns:p14="http://schemas.microsoft.com/office/powerpoint/2010/main" val="2326863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Exceptions</a:t>
            </a:r>
          </a:p>
        </p:txBody>
      </p:sp>
      <p:graphicFrame>
        <p:nvGraphicFramePr>
          <p:cNvPr id="7" name="Table 6"/>
          <p:cNvGraphicFramePr>
            <a:graphicFrameLocks noGrp="1"/>
          </p:cNvGraphicFramePr>
          <p:nvPr>
            <p:extLst>
              <p:ext uri="{D42A27DB-BD31-4B8C-83A1-F6EECF244321}">
                <p14:modId xmlns:p14="http://schemas.microsoft.com/office/powerpoint/2010/main" val="1987758659"/>
              </p:ext>
            </p:extLst>
          </p:nvPr>
        </p:nvGraphicFramePr>
        <p:xfrm>
          <a:off x="6861016" y="483518"/>
          <a:ext cx="2088232" cy="4332692"/>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1602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exceptions are corrected ‘in cycle’; new exceptions within the gift of Xoserve and its partners to correct are cleared in time for the second cycle from detection, as is any defect that caused the exception.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 backlogs should be no more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old.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C000"/>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339466">
                <a:tc>
                  <a:txBody>
                    <a:bodyPr/>
                    <a:lstStyle/>
                    <a:p>
                      <a:pPr marL="72000" lvl="0" indent="-72000">
                        <a:spcAft>
                          <a:spcPts val="400"/>
                        </a:spcAft>
                        <a:buFont typeface="Arial" panose="020B0604020202020204" pitchFamily="34" charset="0"/>
                        <a:buChar char="•"/>
                      </a:pPr>
                      <a:endParaRPr lang="en-GB" sz="700" dirty="0">
                        <a:solidFill>
                          <a:schemeClr val="tx1"/>
                        </a:solidFill>
                      </a:endParaRPr>
                    </a:p>
                    <a:p>
                      <a:pPr marL="0" lvl="0" indent="0">
                        <a:spcAft>
                          <a:spcPts val="400"/>
                        </a:spcAft>
                        <a:buFont typeface="Arial" panose="020B0604020202020204" pitchFamily="34" charset="0"/>
                        <a:buNone/>
                      </a:pPr>
                      <a:endParaRPr lang="en-GB" sz="1200" dirty="0">
                        <a:solidFill>
                          <a:schemeClr val="tx1"/>
                        </a:solidFill>
                      </a:endParaRPr>
                    </a:p>
                    <a:p>
                      <a:pPr marL="72000" lvl="0" indent="-72000">
                        <a:spcAft>
                          <a:spcPts val="400"/>
                        </a:spcAft>
                        <a:buFont typeface="Arial" panose="020B0604020202020204" pitchFamily="34" charset="0"/>
                        <a:buChar char="•"/>
                      </a:pPr>
                      <a:r>
                        <a:rPr lang="en-GB" sz="1200" dirty="0">
                          <a:solidFill>
                            <a:schemeClr val="tx1"/>
                          </a:solidFill>
                        </a:rPr>
                        <a:t>Automation of exception resolution steps continuing to be worked upon – a number of codes have now been automated</a:t>
                      </a:r>
                    </a:p>
                    <a:p>
                      <a:pPr marL="72000" lvl="0" indent="-72000">
                        <a:spcAft>
                          <a:spcPts val="400"/>
                        </a:spcAft>
                        <a:buFont typeface="Arial" panose="020B0604020202020204" pitchFamily="34" charset="0"/>
                        <a:buChar char="•"/>
                      </a:pPr>
                      <a:endParaRPr lang="en-GB" sz="700" baseline="0" dirty="0">
                        <a:solidFill>
                          <a:schemeClr val="tx1"/>
                        </a:solidFill>
                      </a:endParaRPr>
                    </a:p>
                    <a:p>
                      <a:pPr marL="72000" lvl="0" indent="-72000">
                        <a:spcAft>
                          <a:spcPts val="400"/>
                        </a:spcAft>
                        <a:buFont typeface="Arial" panose="020B0604020202020204" pitchFamily="34" charset="0"/>
                        <a:buChar char="•"/>
                      </a:pPr>
                      <a:endParaRPr lang="en-GB" sz="700" baseline="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8" name="Title 1"/>
          <p:cNvSpPr txBox="1">
            <a:spLocks/>
          </p:cNvSpPr>
          <p:nvPr/>
        </p:nvSpPr>
        <p:spPr>
          <a:xfrm>
            <a:off x="251520" y="907107"/>
            <a:ext cx="6408712"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1200" dirty="0">
                <a:solidFill>
                  <a:schemeClr val="tx2"/>
                </a:solidFill>
              </a:rPr>
              <a:t>What is an exception?</a:t>
            </a:r>
          </a:p>
          <a:p>
            <a:pPr marL="171450" indent="-171450" algn="l">
              <a:spcAft>
                <a:spcPts val="300"/>
              </a:spcAft>
              <a:buFont typeface="Arial" charset="0"/>
              <a:buChar char="•"/>
            </a:pPr>
            <a:r>
              <a:rPr lang="en-US" sz="1200" b="0" dirty="0">
                <a:solidFill>
                  <a:schemeClr val="tx2"/>
                </a:solidFill>
              </a:rPr>
              <a:t>Business or Technical processing errors generated within our system, that cause reconciliations at individual sites, to be held back off the Amendment Invoice until resolved. </a:t>
            </a:r>
          </a:p>
          <a:p>
            <a:pPr algn="l">
              <a:spcAft>
                <a:spcPts val="300"/>
              </a:spcAft>
            </a:pPr>
            <a:endParaRPr lang="en-GB" sz="600" b="0" dirty="0">
              <a:solidFill>
                <a:schemeClr val="tx2"/>
              </a:solidFill>
            </a:endParaRPr>
          </a:p>
        </p:txBody>
      </p:sp>
      <p:pic>
        <p:nvPicPr>
          <p:cNvPr id="9" name="Picture 4" descr="C:\Users\alex.stuart\OneDrive - Xoserve Limited\PowerPoint Icons\Business Blue\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761" y="2017531"/>
            <a:ext cx="752575" cy="752575"/>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txBox="1">
            <a:spLocks/>
          </p:cNvSpPr>
          <p:nvPr/>
        </p:nvSpPr>
        <p:spPr>
          <a:xfrm>
            <a:off x="1659656" y="1995686"/>
            <a:ext cx="4712543" cy="926976"/>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b="0" dirty="0">
                <a:solidFill>
                  <a:schemeClr val="tx1"/>
                </a:solidFill>
              </a:rPr>
              <a:t>126,687 distinct MPRNs currently have unresolved exceptions within our systems (as of 5</a:t>
            </a:r>
            <a:r>
              <a:rPr lang="en-GB" sz="1200" b="0" baseline="30000" dirty="0">
                <a:solidFill>
                  <a:schemeClr val="tx1"/>
                </a:solidFill>
              </a:rPr>
              <a:t>th</a:t>
            </a:r>
            <a:r>
              <a:rPr lang="en-GB" sz="1200" b="0" dirty="0">
                <a:solidFill>
                  <a:schemeClr val="tx1"/>
                </a:solidFill>
              </a:rPr>
              <a:t> February 2021).</a:t>
            </a:r>
          </a:p>
          <a:p>
            <a:pPr algn="l"/>
            <a:endParaRPr lang="en-GB" sz="1200" b="0" dirty="0">
              <a:solidFill>
                <a:schemeClr val="tx1"/>
              </a:solidFill>
            </a:endParaRPr>
          </a:p>
          <a:p>
            <a:pPr algn="l"/>
            <a:endParaRPr lang="en-GB" sz="1200" b="0" dirty="0">
              <a:solidFill>
                <a:schemeClr val="tx1"/>
              </a:solidFill>
            </a:endParaRPr>
          </a:p>
        </p:txBody>
      </p:sp>
      <p:pic>
        <p:nvPicPr>
          <p:cNvPr id="13" name="Picture 3" descr="C:\Users\alex.stuart\OneDrive - Xoserve Limited\PowerPoint Icons\Business Blue\0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88" y="3246088"/>
            <a:ext cx="824319" cy="824319"/>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1"/>
          <p:cNvSpPr txBox="1">
            <a:spLocks/>
          </p:cNvSpPr>
          <p:nvPr/>
        </p:nvSpPr>
        <p:spPr>
          <a:xfrm>
            <a:off x="1712945" y="3246088"/>
            <a:ext cx="4780004"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Customer MI </a:t>
            </a:r>
            <a:r>
              <a:rPr lang="en-GB" sz="1200" b="0" dirty="0">
                <a:solidFill>
                  <a:schemeClr val="tx1"/>
                </a:solidFill>
              </a:rPr>
              <a:t>outlining all reconciliations and their status </a:t>
            </a:r>
            <a:r>
              <a:rPr lang="en-GB" sz="1200" b="0" i="1" dirty="0">
                <a:solidFill>
                  <a:schemeClr val="tx1"/>
                </a:solidFill>
              </a:rPr>
              <a:t>(invoiced, in exception, in exclusion</a:t>
            </a:r>
            <a:r>
              <a:rPr lang="en-GB" sz="1200" b="0" dirty="0">
                <a:solidFill>
                  <a:schemeClr val="tx1"/>
                </a:solidFill>
              </a:rPr>
              <a:t>) has been shared with all customers.</a:t>
            </a:r>
            <a:endParaRPr lang="en-GB" sz="900" b="0" i="1" dirty="0">
              <a:solidFill>
                <a:schemeClr val="tx1"/>
              </a:solidFill>
            </a:endParaRPr>
          </a:p>
        </p:txBody>
      </p:sp>
    </p:spTree>
    <p:extLst>
      <p:ext uri="{BB962C8B-B14F-4D97-AF65-F5344CB8AC3E}">
        <p14:creationId xmlns:p14="http://schemas.microsoft.com/office/powerpoint/2010/main" val="3982505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E193240-F167-48B4-B43C-697E96607484}"/>
              </a:ext>
            </a:extLst>
          </p:cNvPr>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000" dirty="0"/>
              <a:t>AMS Invoice – Billed MPRNs vs MPRNs with exception</a:t>
            </a:r>
          </a:p>
        </p:txBody>
      </p:sp>
      <p:graphicFrame>
        <p:nvGraphicFramePr>
          <p:cNvPr id="4" name="Chart 3">
            <a:extLst>
              <a:ext uri="{FF2B5EF4-FFF2-40B4-BE49-F238E27FC236}">
                <a16:creationId xmlns:a16="http://schemas.microsoft.com/office/drawing/2014/main" id="{739F3D6B-D364-4131-B5B6-7F8CBB7A49C0}"/>
              </a:ext>
            </a:extLst>
          </p:cNvPr>
          <p:cNvGraphicFramePr>
            <a:graphicFrameLocks/>
          </p:cNvGraphicFramePr>
          <p:nvPr>
            <p:extLst>
              <p:ext uri="{D42A27DB-BD31-4B8C-83A1-F6EECF244321}">
                <p14:modId xmlns:p14="http://schemas.microsoft.com/office/powerpoint/2010/main" val="2812177498"/>
              </p:ext>
            </p:extLst>
          </p:nvPr>
        </p:nvGraphicFramePr>
        <p:xfrm>
          <a:off x="936625" y="1200150"/>
          <a:ext cx="727075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73284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80246"/>
            <a:ext cx="8507288" cy="637580"/>
          </a:xfrm>
        </p:spPr>
        <p:txBody>
          <a:bodyPr vert="horz" lIns="91440" tIns="45720" rIns="91440" bIns="45720" rtlCol="0" anchor="ctr">
            <a:normAutofit/>
          </a:bodyPr>
          <a:lstStyle/>
          <a:p>
            <a:pPr algn="l"/>
            <a:r>
              <a:rPr lang="en-GB" sz="2400" dirty="0"/>
              <a:t>Exclusions</a:t>
            </a:r>
          </a:p>
        </p:txBody>
      </p:sp>
      <p:graphicFrame>
        <p:nvGraphicFramePr>
          <p:cNvPr id="7" name="Table 6"/>
          <p:cNvGraphicFramePr>
            <a:graphicFrameLocks noGrp="1"/>
          </p:cNvGraphicFramePr>
          <p:nvPr>
            <p:extLst>
              <p:ext uri="{D42A27DB-BD31-4B8C-83A1-F6EECF244321}">
                <p14:modId xmlns:p14="http://schemas.microsoft.com/office/powerpoint/2010/main" val="3900706967"/>
              </p:ext>
            </p:extLst>
          </p:nvPr>
        </p:nvGraphicFramePr>
        <p:xfrm>
          <a:off x="6865090" y="251490"/>
          <a:ext cx="2088232" cy="4326083"/>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45246">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351579">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exclusions are executed ‘in cycle’; new exclusions within the gift of Xoserve and its partners to correct are cleared in time for the second cycle from detection, as is the defect that caused the exclusion.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Exclusion backlogs should be no more than </a:t>
                      </a:r>
                      <a:r>
                        <a:rPr lang="en-GB" sz="700" b="1" kern="1200" dirty="0">
                          <a:solidFill>
                            <a:schemeClr val="tx1"/>
                          </a:solidFill>
                          <a:latin typeface="+mn-lt"/>
                          <a:ea typeface="+mn-ea"/>
                          <a:cs typeface="+mn-cs"/>
                        </a:rPr>
                        <a:t>2 invoice cycles</a:t>
                      </a:r>
                      <a:r>
                        <a:rPr lang="en-GB" sz="700" kern="1200" dirty="0">
                          <a:solidFill>
                            <a:schemeClr val="tx1"/>
                          </a:solidFill>
                          <a:latin typeface="+mn-lt"/>
                          <a:ea typeface="+mn-ea"/>
                          <a:cs typeface="+mn-cs"/>
                        </a:rPr>
                        <a:t> old.</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Correction of billed exclusions should be performed no later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after detection.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28897">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64185">
                <a:tc>
                  <a:txBody>
                    <a:bodyPr/>
                    <a:lstStyle/>
                    <a:p>
                      <a:pPr algn="ctr"/>
                      <a:r>
                        <a:rPr lang="en-GB" sz="800" b="0" dirty="0"/>
                        <a:t>July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91135">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6418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3641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116671">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1200" kern="1200" baseline="0" dirty="0">
                          <a:solidFill>
                            <a:schemeClr val="tx1"/>
                          </a:solidFill>
                          <a:latin typeface="+mn-lt"/>
                          <a:ea typeface="+mn-ea"/>
                          <a:cs typeface="+mn-cs"/>
                        </a:rPr>
                        <a:t>Cataloguing of all scenario resolution steps to ensure accuracy now completed.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10" name="Title 1"/>
          <p:cNvSpPr txBox="1">
            <a:spLocks/>
          </p:cNvSpPr>
          <p:nvPr/>
        </p:nvSpPr>
        <p:spPr>
          <a:xfrm>
            <a:off x="251520" y="907107"/>
            <a:ext cx="6408712"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800" dirty="0">
                <a:solidFill>
                  <a:schemeClr val="tx2"/>
                </a:solidFill>
              </a:rPr>
              <a:t>What is an exclusion?</a:t>
            </a:r>
          </a:p>
          <a:p>
            <a:pPr marL="171450" indent="-171450" algn="l">
              <a:spcAft>
                <a:spcPts val="300"/>
              </a:spcAft>
              <a:buFont typeface="Arial" charset="0"/>
              <a:buChar char="•"/>
            </a:pPr>
            <a:r>
              <a:rPr lang="en-US" sz="800" b="0" dirty="0">
                <a:solidFill>
                  <a:schemeClr val="tx2"/>
                </a:solidFill>
              </a:rPr>
              <a:t>Until permanent system fixes are deployed to address charge calculation errors, monthly profiling of new reconciliations received that relate to the scenario of the open defect is performed, with “bill blocks” applied to that MPRN to </a:t>
            </a:r>
            <a:r>
              <a:rPr lang="en-US" sz="800" b="0" u="sng" dirty="0">
                <a:solidFill>
                  <a:schemeClr val="tx2"/>
                </a:solidFill>
              </a:rPr>
              <a:t>safeguard the accuracy of the amendment charge calculations</a:t>
            </a:r>
            <a:r>
              <a:rPr lang="en-US" sz="800" b="0" dirty="0">
                <a:solidFill>
                  <a:schemeClr val="tx2"/>
                </a:solidFill>
              </a:rPr>
              <a:t> by exclusion from the AMS. </a:t>
            </a:r>
          </a:p>
          <a:p>
            <a:pPr algn="l">
              <a:spcAft>
                <a:spcPts val="300"/>
              </a:spcAft>
            </a:pPr>
            <a:endParaRPr lang="en-GB" sz="600" b="0" dirty="0">
              <a:solidFill>
                <a:schemeClr val="tx2"/>
              </a:solidFill>
            </a:endParaRPr>
          </a:p>
        </p:txBody>
      </p:sp>
      <p:pic>
        <p:nvPicPr>
          <p:cNvPr id="6" name="Picture 4" descr="C:\Users\alex.stuart\OneDrive - Xoserve Limited\PowerPoint Icons\Business Blue\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069" y="1861228"/>
            <a:ext cx="752575" cy="752575"/>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727684" y="1869338"/>
            <a:ext cx="4520716"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b="0" dirty="0">
                <a:solidFill>
                  <a:schemeClr val="tx1"/>
                </a:solidFill>
              </a:rPr>
              <a:t>186</a:t>
            </a:r>
            <a:r>
              <a:rPr lang="en-GB" sz="1200" dirty="0">
                <a:solidFill>
                  <a:schemeClr val="tx1"/>
                </a:solidFill>
              </a:rPr>
              <a:t> </a:t>
            </a:r>
            <a:r>
              <a:rPr lang="en-GB" sz="1200" b="0" dirty="0">
                <a:solidFill>
                  <a:schemeClr val="tx1"/>
                </a:solidFill>
              </a:rPr>
              <a:t>distinct MPRNs for the December 2020 billing period currently have bill blocks placed upon them (as at 5th February  2021). Bill blocks are placed on MPRNs where there are known issues that will result in incorrect charges being calculated. </a:t>
            </a:r>
          </a:p>
          <a:p>
            <a:pPr algn="l"/>
            <a:endParaRPr lang="en-GB" sz="1200" b="0" i="1" dirty="0">
              <a:solidFill>
                <a:schemeClr val="tx1"/>
              </a:solidFill>
            </a:endParaRPr>
          </a:p>
          <a:p>
            <a:endParaRPr lang="en-GB" sz="1200" b="0" i="1" dirty="0">
              <a:solidFill>
                <a:schemeClr val="tx1"/>
              </a:solidFill>
            </a:endParaRPr>
          </a:p>
        </p:txBody>
      </p:sp>
      <p:pic>
        <p:nvPicPr>
          <p:cNvPr id="9" name="Picture 3" descr="C:\Users\alex.stuart\OneDrive - Xoserve Limited\PowerPoint Icons\Business Blue\0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88" y="3246088"/>
            <a:ext cx="824319" cy="824319"/>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txBox="1">
            <a:spLocks/>
          </p:cNvSpPr>
          <p:nvPr/>
        </p:nvSpPr>
        <p:spPr>
          <a:xfrm>
            <a:off x="1727684" y="3387856"/>
            <a:ext cx="3672408"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Customer MI </a:t>
            </a:r>
            <a:r>
              <a:rPr lang="en-GB" sz="1200" b="0" dirty="0">
                <a:solidFill>
                  <a:schemeClr val="tx1"/>
                </a:solidFill>
              </a:rPr>
              <a:t>outlining all reconciliations and their status </a:t>
            </a:r>
            <a:r>
              <a:rPr lang="en-GB" sz="1200" b="0" i="1" dirty="0">
                <a:solidFill>
                  <a:schemeClr val="tx1"/>
                </a:solidFill>
              </a:rPr>
              <a:t>(invoiced, in exception, in exclusion</a:t>
            </a:r>
            <a:r>
              <a:rPr lang="en-GB" sz="1200" b="0" dirty="0">
                <a:solidFill>
                  <a:schemeClr val="tx1"/>
                </a:solidFill>
              </a:rPr>
              <a:t>) has been shared with all customers.</a:t>
            </a:r>
            <a:endParaRPr lang="en-GB" sz="900" b="0" i="1" dirty="0">
              <a:solidFill>
                <a:schemeClr val="tx1"/>
              </a:solidFill>
            </a:endParaRPr>
          </a:p>
        </p:txBody>
      </p:sp>
    </p:spTree>
    <p:extLst>
      <p:ext uri="{BB962C8B-B14F-4D97-AF65-F5344CB8AC3E}">
        <p14:creationId xmlns:p14="http://schemas.microsoft.com/office/powerpoint/2010/main" val="1131542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 y="56500"/>
            <a:ext cx="8507288" cy="637580"/>
          </a:xfrm>
        </p:spPr>
        <p:txBody>
          <a:bodyPr vert="horz" lIns="91440" tIns="45720" rIns="91440" bIns="45720" rtlCol="0" anchor="ctr">
            <a:normAutofit/>
          </a:bodyPr>
          <a:lstStyle/>
          <a:p>
            <a:pPr algn="l"/>
            <a:r>
              <a:rPr lang="en-GB" sz="2400" dirty="0"/>
              <a:t>Defects</a:t>
            </a:r>
          </a:p>
        </p:txBody>
      </p:sp>
      <p:graphicFrame>
        <p:nvGraphicFramePr>
          <p:cNvPr id="7" name="Table 6"/>
          <p:cNvGraphicFramePr>
            <a:graphicFrameLocks noGrp="1"/>
          </p:cNvGraphicFramePr>
          <p:nvPr>
            <p:extLst>
              <p:ext uri="{D42A27DB-BD31-4B8C-83A1-F6EECF244321}">
                <p14:modId xmlns:p14="http://schemas.microsoft.com/office/powerpoint/2010/main" val="55468710"/>
              </p:ext>
            </p:extLst>
          </p:nvPr>
        </p:nvGraphicFramePr>
        <p:xfrm>
          <a:off x="6664180" y="153160"/>
          <a:ext cx="2327546" cy="4843432"/>
        </p:xfrm>
        <a:graphic>
          <a:graphicData uri="http://schemas.openxmlformats.org/drawingml/2006/table">
            <a:tbl>
              <a:tblPr firstRow="1" bandRow="1">
                <a:tableStyleId>{5940675A-B579-460E-94D1-54222C63F5DA}</a:tableStyleId>
              </a:tblPr>
              <a:tblGrid>
                <a:gridCol w="2327546">
                  <a:extLst>
                    <a:ext uri="{9D8B030D-6E8A-4147-A177-3AD203B41FA5}">
                      <a16:colId xmlns:a16="http://schemas.microsoft.com/office/drawing/2014/main" val="20000"/>
                    </a:ext>
                  </a:extLst>
                </a:gridCol>
              </a:tblGrid>
              <a:tr h="219643">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95357">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Defects, including associated data fixes, within the gift of Xoserve and its partners to resolve should be cleared within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of being raised.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19643">
                <a:tc>
                  <a:txBody>
                    <a:bodyPr/>
                    <a:lstStyle/>
                    <a:p>
                      <a:pPr marL="0" algn="l" defTabSz="914400" rtl="0" eaLnBrk="1" latinLnBrk="0" hangingPunct="1"/>
                      <a:r>
                        <a:rPr lang="en-US" sz="900" b="1" kern="1200" dirty="0">
                          <a:solidFill>
                            <a:schemeClr val="bg1"/>
                          </a:solidFill>
                          <a:latin typeface="Calibri" panose="020F0502020204030204" pitchFamily="34" charset="0"/>
                          <a:ea typeface="+mn-ea"/>
                          <a:cs typeface="Calibri" panose="020F0502020204030204" pitchFamily="34" charset="0"/>
                        </a:rPr>
                        <a:t>Target</a:t>
                      </a:r>
                      <a:r>
                        <a:rPr lang="en-US" sz="900" b="1" kern="1200" baseline="0" dirty="0">
                          <a:solidFill>
                            <a:schemeClr val="bg1"/>
                          </a:solidFill>
                          <a:latin typeface="Calibri" panose="020F0502020204030204" pitchFamily="34" charset="0"/>
                          <a:ea typeface="+mn-ea"/>
                          <a:cs typeface="Calibri" panose="020F0502020204030204" pitchFamily="34" charset="0"/>
                        </a:rPr>
                        <a:t> Date to operate within SLA</a:t>
                      </a:r>
                      <a:endParaRPr lang="en-US" sz="900" b="1" kern="1200" dirty="0">
                        <a:solidFill>
                          <a:schemeClr val="bg1"/>
                        </a:solidFill>
                        <a:latin typeface="Calibri" panose="020F0502020204030204" pitchFamily="34" charset="0"/>
                        <a:ea typeface="+mn-ea"/>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219643">
                <a:tc>
                  <a:txBody>
                    <a:bodyPr/>
                    <a:lstStyle/>
                    <a:p>
                      <a:pPr algn="ctr"/>
                      <a:r>
                        <a:rPr lang="en-GB" sz="900" b="0" dirty="0">
                          <a:latin typeface="Calibri" panose="020F0502020204030204" pitchFamily="34" charset="0"/>
                          <a:cs typeface="Calibri" panose="020F0502020204030204" pitchFamily="34" charset="0"/>
                        </a:rPr>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19643">
                <a:tc>
                  <a:txBody>
                    <a:bodyPr/>
                    <a:lstStyle/>
                    <a:p>
                      <a:r>
                        <a:rPr lang="en-GB" sz="900" b="1" dirty="0">
                          <a:solidFill>
                            <a:schemeClr val="bg1"/>
                          </a:solidFill>
                          <a:latin typeface="Calibri" panose="020F0502020204030204" pitchFamily="34" charset="0"/>
                          <a:cs typeface="Calibri" panose="020F0502020204030204" pitchFamily="34" charset="0"/>
                        </a:rPr>
                        <a:t>Current </a:t>
                      </a:r>
                      <a:r>
                        <a:rPr lang="en-GB" sz="900" b="1" baseline="0" dirty="0">
                          <a:solidFill>
                            <a:schemeClr val="bg1"/>
                          </a:solidFill>
                          <a:latin typeface="Calibri" panose="020F0502020204030204" pitchFamily="34" charset="0"/>
                          <a:cs typeface="Calibri" panose="020F0502020204030204" pitchFamily="34" charset="0"/>
                        </a:rPr>
                        <a:t> SLA RAG Status</a:t>
                      </a:r>
                      <a:endParaRPr lang="en-GB" sz="900" b="0" dirty="0">
                        <a:solidFill>
                          <a:schemeClr val="bg1"/>
                        </a:solidFill>
                        <a:latin typeface="Calibri" panose="020F0502020204030204" pitchFamily="34" charset="0"/>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21964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dirty="0">
                          <a:solidFill>
                            <a:schemeClr val="bg1"/>
                          </a:solidFill>
                          <a:latin typeface="Calibri" panose="020F0502020204030204" pitchFamily="34" charset="0"/>
                          <a:cs typeface="Calibri" panose="020F0502020204030204" pitchFamily="34" charset="0"/>
                        </a:rPr>
                        <a:t>RED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0000"/>
                    </a:solidFill>
                  </a:tcPr>
                </a:tc>
                <a:extLst>
                  <a:ext uri="{0D108BD9-81ED-4DB2-BD59-A6C34878D82A}">
                    <a16:rowId xmlns:a16="http://schemas.microsoft.com/office/drawing/2014/main" val="10005"/>
                  </a:ext>
                </a:extLst>
              </a:tr>
              <a:tr h="2196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dirty="0">
                          <a:solidFill>
                            <a:schemeClr val="bg1"/>
                          </a:solidFill>
                          <a:latin typeface="Calibri" panose="020F0502020204030204" pitchFamily="34" charset="0"/>
                          <a:cs typeface="Calibri" panose="020F0502020204030204" pitchFamily="34" charset="0"/>
                        </a:rPr>
                        <a:t>RAG</a:t>
                      </a:r>
                      <a:r>
                        <a:rPr lang="en-GB" sz="900" b="1" baseline="0" dirty="0">
                          <a:solidFill>
                            <a:schemeClr val="bg1"/>
                          </a:solidFill>
                          <a:latin typeface="Calibri" panose="020F0502020204030204" pitchFamily="34" charset="0"/>
                          <a:cs typeface="Calibri" panose="020F0502020204030204" pitchFamily="34" charset="0"/>
                        </a:rPr>
                        <a:t> Justification</a:t>
                      </a:r>
                      <a:endParaRPr lang="en-GB" sz="900" b="1" dirty="0">
                        <a:solidFill>
                          <a:schemeClr val="bg1"/>
                        </a:solidFill>
                        <a:latin typeface="Calibri" panose="020F0502020204030204" pitchFamily="34" charset="0"/>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3060352">
                <a:tc>
                  <a:txBody>
                    <a:bodyPr/>
                    <a:lstStyle/>
                    <a:p>
                      <a:pPr lvl="0"/>
                      <a:r>
                        <a:rPr lang="en-US" sz="750" kern="1200" dirty="0">
                          <a:solidFill>
                            <a:schemeClr val="tx1"/>
                          </a:solidFill>
                          <a:effectLst/>
                          <a:latin typeface="+mj-lt"/>
                          <a:ea typeface="+mn-ea"/>
                          <a:cs typeface="Calibri" panose="020F0502020204030204" pitchFamily="34" charset="0"/>
                        </a:rPr>
                        <a:t>•9 AML/ASP defects currently open to date.</a:t>
                      </a:r>
                    </a:p>
                    <a:p>
                      <a:pPr lvl="0"/>
                      <a:endParaRPr lang="en-US" sz="750" kern="1200" dirty="0">
                        <a:solidFill>
                          <a:schemeClr val="tx1"/>
                        </a:solidFill>
                        <a:effectLst/>
                        <a:latin typeface="+mj-lt"/>
                        <a:ea typeface="+mn-ea"/>
                        <a:cs typeface="Calibri" panose="020F0502020204030204" pitchFamily="34" charset="0"/>
                      </a:endParaRPr>
                    </a:p>
                    <a:p>
                      <a:pPr lvl="0"/>
                      <a:r>
                        <a:rPr lang="en-US" sz="750" kern="1200" dirty="0">
                          <a:solidFill>
                            <a:schemeClr val="tx1"/>
                          </a:solidFill>
                          <a:effectLst/>
                          <a:latin typeface="+mj-lt"/>
                          <a:ea typeface="+mn-ea"/>
                          <a:cs typeface="Calibri" panose="020F0502020204030204" pitchFamily="34" charset="0"/>
                        </a:rPr>
                        <a:t>•3 Defects did not meet the December's SLA :</a:t>
                      </a:r>
                    </a:p>
                    <a:p>
                      <a:pPr lvl="0"/>
                      <a:endParaRPr lang="en-US" sz="750" kern="1200" dirty="0">
                        <a:solidFill>
                          <a:schemeClr val="tx1"/>
                        </a:solidFill>
                        <a:effectLst/>
                        <a:latin typeface="+mj-lt"/>
                        <a:ea typeface="+mn-ea"/>
                        <a:cs typeface="Calibri" panose="020F0502020204030204" pitchFamily="34" charset="0"/>
                      </a:endParaRPr>
                    </a:p>
                    <a:p>
                      <a:pPr marL="171450" lvl="0" indent="-171450">
                        <a:buFont typeface="Arial" panose="020B0604020202020204" pitchFamily="34" charset="0"/>
                        <a:buChar char="•"/>
                      </a:pPr>
                      <a:r>
                        <a:rPr lang="en-US" sz="750" kern="1200" dirty="0">
                          <a:solidFill>
                            <a:schemeClr val="tx1"/>
                          </a:solidFill>
                          <a:effectLst/>
                          <a:latin typeface="+mj-lt"/>
                          <a:ea typeface="+mn-ea"/>
                          <a:cs typeface="Calibri" panose="020F0502020204030204" pitchFamily="34" charset="0"/>
                        </a:rPr>
                        <a:t>63690 – Defect was placed on hold 30/09 as object locked with defect 63485 and defect 61093.  Both defects have now been deployed and ‘on hold’ status removed on 19/01.  There are further delays to progressing this defect due to the SAP upgrade project.</a:t>
                      </a:r>
                    </a:p>
                    <a:p>
                      <a:pPr marL="171450" lvl="0" indent="-171450">
                        <a:buFont typeface="Arial" panose="020B0604020202020204" pitchFamily="34" charset="0"/>
                        <a:buChar char="•"/>
                      </a:pPr>
                      <a:r>
                        <a:rPr lang="en-US" sz="750" kern="1200" dirty="0">
                          <a:solidFill>
                            <a:schemeClr val="tx1"/>
                          </a:solidFill>
                          <a:effectLst/>
                          <a:latin typeface="+mj-lt"/>
                          <a:ea typeface="+mn-ea"/>
                          <a:cs typeface="Calibri" panose="020F0502020204030204" pitchFamily="34" charset="0"/>
                        </a:rPr>
                        <a:t>63691 – Defect was placed on hold 30/09 as object locked with defect 62060.  On hold status was removed 09/11 and defect is in UAT Execution status. Due to the SAP upgrade project, this defect has been delayed and will need to be re-tested once the environments are available.</a:t>
                      </a:r>
                    </a:p>
                    <a:p>
                      <a:pPr marL="171450" lvl="0" indent="-171450">
                        <a:buFont typeface="Arial" panose="020B0604020202020204" pitchFamily="34" charset="0"/>
                        <a:buChar char="•"/>
                      </a:pPr>
                      <a:r>
                        <a:rPr lang="en-US" sz="750" kern="1200" dirty="0">
                          <a:solidFill>
                            <a:schemeClr val="tx1"/>
                          </a:solidFill>
                          <a:effectLst/>
                          <a:latin typeface="+mj-lt"/>
                          <a:ea typeface="+mn-ea"/>
                          <a:cs typeface="Calibri" panose="020F0502020204030204" pitchFamily="34" charset="0"/>
                        </a:rPr>
                        <a:t>63726 – Defect is a complex issue which required 2 defect review sessions to clarify on the test scenarios.  Defect has now been progressed and is in UAT Execution status. Due to the SAP upgrade project, this defect has been delayed and will need to be re-tested once the environments are available.</a:t>
                      </a:r>
                    </a:p>
                    <a:p>
                      <a:pPr lvl="0"/>
                      <a:endParaRPr lang="en-US" sz="750" kern="1200" dirty="0">
                        <a:solidFill>
                          <a:schemeClr val="tx1"/>
                        </a:solidFill>
                        <a:effectLst/>
                        <a:latin typeface="+mj-lt"/>
                        <a:ea typeface="+mn-ea"/>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9" name="Picture 2" descr="C:\Users\alex.stuart\OneDrive - Xoserve Limited\PowerPoint Icons\Business Blue\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9500" y="164711"/>
            <a:ext cx="558557" cy="371053"/>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708769" y="153160"/>
            <a:ext cx="4660403" cy="876785"/>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1200" dirty="0">
                <a:solidFill>
                  <a:schemeClr val="tx1"/>
                </a:solidFill>
              </a:rPr>
              <a:t>9 open Amendment related defects as of 5</a:t>
            </a:r>
            <a:r>
              <a:rPr lang="en-GB" sz="1200" baseline="30000" dirty="0">
                <a:solidFill>
                  <a:schemeClr val="tx1"/>
                </a:solidFill>
              </a:rPr>
              <a:t>th</a:t>
            </a:r>
            <a:r>
              <a:rPr lang="en-GB" sz="1200" dirty="0">
                <a:solidFill>
                  <a:schemeClr val="tx1"/>
                </a:solidFill>
              </a:rPr>
              <a:t> February 2021</a:t>
            </a:r>
          </a:p>
          <a:p>
            <a:r>
              <a:rPr lang="en-GB" sz="1000" dirty="0">
                <a:solidFill>
                  <a:schemeClr val="tx1"/>
                </a:solidFill>
              </a:rPr>
              <a:t>(10 defects open at last month’s update)</a:t>
            </a:r>
          </a:p>
          <a:p>
            <a:endParaRPr lang="en-GB" sz="1000" dirty="0">
              <a:solidFill>
                <a:schemeClr val="tx1"/>
              </a:solidFill>
            </a:endParaRPr>
          </a:p>
        </p:txBody>
      </p:sp>
      <p:sp>
        <p:nvSpPr>
          <p:cNvPr id="4" name="Rectangle 1">
            <a:extLst>
              <a:ext uri="{FF2B5EF4-FFF2-40B4-BE49-F238E27FC236}">
                <a16:creationId xmlns:a16="http://schemas.microsoft.com/office/drawing/2014/main" id="{32010AE0-3C51-428F-AC83-44AF3792E126}"/>
              </a:ext>
            </a:extLst>
          </p:cNvPr>
          <p:cNvSpPr>
            <a:spLocks noChangeArrowheads="1"/>
          </p:cNvSpPr>
          <p:nvPr/>
        </p:nvSpPr>
        <p:spPr bwMode="auto">
          <a:xfrm>
            <a:off x="196326" y="915566"/>
            <a:ext cx="1027979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dirty="0"/>
          </a:p>
        </p:txBody>
      </p:sp>
      <p:sp>
        <p:nvSpPr>
          <p:cNvPr id="6" name="Rectangle 1">
            <a:extLst>
              <a:ext uri="{FF2B5EF4-FFF2-40B4-BE49-F238E27FC236}">
                <a16:creationId xmlns:a16="http://schemas.microsoft.com/office/drawing/2014/main" id="{7197D5A0-B879-41FE-809D-9DBEEEBDB8D7}"/>
              </a:ext>
            </a:extLst>
          </p:cNvPr>
          <p:cNvSpPr>
            <a:spLocks noChangeArrowheads="1"/>
          </p:cNvSpPr>
          <p:nvPr/>
        </p:nvSpPr>
        <p:spPr bwMode="auto">
          <a:xfrm>
            <a:off x="286703" y="1058863"/>
            <a:ext cx="96603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0" name="Rectangle 1">
            <a:extLst>
              <a:ext uri="{FF2B5EF4-FFF2-40B4-BE49-F238E27FC236}">
                <a16:creationId xmlns:a16="http://schemas.microsoft.com/office/drawing/2014/main" id="{8959825A-BA05-4C3C-916F-7616831AF917}"/>
              </a:ext>
            </a:extLst>
          </p:cNvPr>
          <p:cNvSpPr>
            <a:spLocks noChangeArrowheads="1"/>
          </p:cNvSpPr>
          <p:nvPr/>
        </p:nvSpPr>
        <p:spPr bwMode="auto">
          <a:xfrm>
            <a:off x="195398" y="155695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1" name="Rectangle 1">
            <a:extLst>
              <a:ext uri="{FF2B5EF4-FFF2-40B4-BE49-F238E27FC236}">
                <a16:creationId xmlns:a16="http://schemas.microsoft.com/office/drawing/2014/main" id="{9FD99435-DCD7-470C-9D71-7C87C7F21312}"/>
              </a:ext>
            </a:extLst>
          </p:cNvPr>
          <p:cNvSpPr>
            <a:spLocks noChangeArrowheads="1"/>
          </p:cNvSpPr>
          <p:nvPr/>
        </p:nvSpPr>
        <p:spPr bwMode="auto">
          <a:xfrm>
            <a:off x="947734" y="969987"/>
            <a:ext cx="1206190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5" name="Rectangle 1">
            <a:extLst>
              <a:ext uri="{FF2B5EF4-FFF2-40B4-BE49-F238E27FC236}">
                <a16:creationId xmlns:a16="http://schemas.microsoft.com/office/drawing/2014/main" id="{3288C41F-67C6-48EB-919E-04044265B0F4}"/>
              </a:ext>
            </a:extLst>
          </p:cNvPr>
          <p:cNvSpPr>
            <a:spLocks noChangeArrowheads="1"/>
          </p:cNvSpPr>
          <p:nvPr/>
        </p:nvSpPr>
        <p:spPr bwMode="auto">
          <a:xfrm>
            <a:off x="377726" y="915961"/>
            <a:ext cx="14709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3" name="Rectangle 1">
            <a:extLst>
              <a:ext uri="{FF2B5EF4-FFF2-40B4-BE49-F238E27FC236}">
                <a16:creationId xmlns:a16="http://schemas.microsoft.com/office/drawing/2014/main" id="{A5C4D3A4-2C6A-42A8-9892-CFF5DCA65433}"/>
              </a:ext>
            </a:extLst>
          </p:cNvPr>
          <p:cNvSpPr>
            <a:spLocks noChangeArrowheads="1"/>
          </p:cNvSpPr>
          <p:nvPr/>
        </p:nvSpPr>
        <p:spPr bwMode="auto">
          <a:xfrm>
            <a:off x="-4764061" y="1058863"/>
            <a:ext cx="1692748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3" name="Table 2">
            <a:extLst>
              <a:ext uri="{FF2B5EF4-FFF2-40B4-BE49-F238E27FC236}">
                <a16:creationId xmlns:a16="http://schemas.microsoft.com/office/drawing/2014/main" id="{5173E7BD-1336-410D-84AC-97C0834A89E0}"/>
              </a:ext>
            </a:extLst>
          </p:cNvPr>
          <p:cNvGraphicFramePr>
            <a:graphicFrameLocks noGrp="1"/>
          </p:cNvGraphicFramePr>
          <p:nvPr>
            <p:extLst>
              <p:ext uri="{D42A27DB-BD31-4B8C-83A1-F6EECF244321}">
                <p14:modId xmlns:p14="http://schemas.microsoft.com/office/powerpoint/2010/main" val="3079233543"/>
              </p:ext>
            </p:extLst>
          </p:nvPr>
        </p:nvGraphicFramePr>
        <p:xfrm>
          <a:off x="377726" y="908849"/>
          <a:ext cx="5865420" cy="3811320"/>
        </p:xfrm>
        <a:graphic>
          <a:graphicData uri="http://schemas.openxmlformats.org/drawingml/2006/table">
            <a:tbl>
              <a:tblPr firstRow="1" firstCol="1" bandRow="1"/>
              <a:tblGrid>
                <a:gridCol w="515621">
                  <a:extLst>
                    <a:ext uri="{9D8B030D-6E8A-4147-A177-3AD203B41FA5}">
                      <a16:colId xmlns:a16="http://schemas.microsoft.com/office/drawing/2014/main" val="1597998564"/>
                    </a:ext>
                  </a:extLst>
                </a:gridCol>
                <a:gridCol w="3302207">
                  <a:extLst>
                    <a:ext uri="{9D8B030D-6E8A-4147-A177-3AD203B41FA5}">
                      <a16:colId xmlns:a16="http://schemas.microsoft.com/office/drawing/2014/main" val="428758309"/>
                    </a:ext>
                  </a:extLst>
                </a:gridCol>
                <a:gridCol w="596594">
                  <a:extLst>
                    <a:ext uri="{9D8B030D-6E8A-4147-A177-3AD203B41FA5}">
                      <a16:colId xmlns:a16="http://schemas.microsoft.com/office/drawing/2014/main" val="1383668387"/>
                    </a:ext>
                  </a:extLst>
                </a:gridCol>
                <a:gridCol w="725499">
                  <a:extLst>
                    <a:ext uri="{9D8B030D-6E8A-4147-A177-3AD203B41FA5}">
                      <a16:colId xmlns:a16="http://schemas.microsoft.com/office/drawing/2014/main" val="2322260360"/>
                    </a:ext>
                  </a:extLst>
                </a:gridCol>
                <a:gridCol w="725499">
                  <a:extLst>
                    <a:ext uri="{9D8B030D-6E8A-4147-A177-3AD203B41FA5}">
                      <a16:colId xmlns:a16="http://schemas.microsoft.com/office/drawing/2014/main" val="284140502"/>
                    </a:ext>
                  </a:extLst>
                </a:gridCol>
              </a:tblGrid>
              <a:tr h="233237">
                <a:tc>
                  <a:txBody>
                    <a:bodyPr/>
                    <a:lstStyle/>
                    <a:p>
                      <a:pPr algn="ctr">
                        <a:spcAft>
                          <a:spcPts val="0"/>
                        </a:spcAft>
                      </a:pPr>
                      <a:r>
                        <a:rPr lang="en-GB" sz="800">
                          <a:solidFill>
                            <a:srgbClr val="FFFFFF"/>
                          </a:solidFill>
                          <a:effectLst/>
                          <a:latin typeface="Calibri" panose="020F0502020204030204" pitchFamily="34" charset="0"/>
                          <a:ea typeface="Calibri" panose="020F0502020204030204" pitchFamily="34" charset="0"/>
                        </a:rPr>
                        <a:t>Defect ID</a:t>
                      </a:r>
                      <a:endParaRPr lang="en-GB" sz="800">
                        <a:effectLst/>
                        <a:latin typeface="Calibri" panose="020F0502020204030204" pitchFamily="34" charset="0"/>
                        <a:ea typeface="Calibri" panose="020F0502020204030204" pitchFamily="34" charset="0"/>
                      </a:endParaRPr>
                    </a:p>
                  </a:txBody>
                  <a:tcPr marL="47707" marR="47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800">
                          <a:solidFill>
                            <a:srgbClr val="FFFFFF"/>
                          </a:solidFill>
                          <a:effectLst/>
                          <a:latin typeface="Calibri" panose="020F0502020204030204" pitchFamily="34" charset="0"/>
                          <a:ea typeface="Calibri" panose="020F0502020204030204" pitchFamily="34" charset="0"/>
                        </a:rPr>
                        <a:t>Defect Title</a:t>
                      </a:r>
                      <a:endParaRPr lang="en-GB" sz="800">
                        <a:effectLst/>
                        <a:latin typeface="Calibri" panose="020F0502020204030204" pitchFamily="34" charset="0"/>
                        <a:ea typeface="Calibri" panose="020F0502020204030204" pitchFamily="34" charset="0"/>
                      </a:endParaRPr>
                    </a:p>
                  </a:txBody>
                  <a:tcPr marL="47707" marR="47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800">
                          <a:solidFill>
                            <a:srgbClr val="FFFFFF"/>
                          </a:solidFill>
                          <a:effectLst/>
                          <a:latin typeface="Calibri" panose="020F0502020204030204" pitchFamily="34" charset="0"/>
                          <a:ea typeface="Calibri" panose="020F0502020204030204" pitchFamily="34" charset="0"/>
                        </a:rPr>
                        <a:t>Date Detected</a:t>
                      </a:r>
                      <a:endParaRPr lang="en-GB" sz="800">
                        <a:effectLst/>
                        <a:latin typeface="Calibri" panose="020F0502020204030204" pitchFamily="34" charset="0"/>
                        <a:ea typeface="Calibri" panose="020F0502020204030204" pitchFamily="34" charset="0"/>
                      </a:endParaRPr>
                    </a:p>
                  </a:txBody>
                  <a:tcPr marL="47707" marR="47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800">
                          <a:solidFill>
                            <a:srgbClr val="FFFFFF"/>
                          </a:solidFill>
                          <a:effectLst/>
                          <a:latin typeface="Calibri" panose="020F0502020204030204" pitchFamily="34" charset="0"/>
                          <a:ea typeface="Calibri" panose="020F0502020204030204" pitchFamily="34" charset="0"/>
                        </a:rPr>
                        <a:t>Target Fix Date</a:t>
                      </a:r>
                      <a:endParaRPr lang="en-GB" sz="800">
                        <a:effectLst/>
                        <a:latin typeface="Calibri" panose="020F0502020204030204" pitchFamily="34" charset="0"/>
                        <a:ea typeface="Calibri" panose="020F0502020204030204" pitchFamily="34" charset="0"/>
                      </a:endParaRPr>
                    </a:p>
                  </a:txBody>
                  <a:tcPr marL="47707" marR="47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800">
                          <a:solidFill>
                            <a:srgbClr val="FFFFFF"/>
                          </a:solidFill>
                          <a:effectLst/>
                          <a:latin typeface="Calibri" panose="020F0502020204030204" pitchFamily="34" charset="0"/>
                          <a:ea typeface="Calibri" panose="020F0502020204030204" pitchFamily="34" charset="0"/>
                        </a:rPr>
                        <a:t>SLA Resolution Date</a:t>
                      </a:r>
                      <a:endParaRPr lang="en-GB" sz="800">
                        <a:effectLst/>
                        <a:latin typeface="Calibri" panose="020F0502020204030204" pitchFamily="34" charset="0"/>
                        <a:ea typeface="Calibri" panose="020F0502020204030204" pitchFamily="34" charset="0"/>
                      </a:endParaRPr>
                    </a:p>
                  </a:txBody>
                  <a:tcPr marL="47707" marR="47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885646442"/>
                  </a:ext>
                </a:extLst>
              </a:tr>
              <a:tr h="466473">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63690</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Medium priority - Issue with the Class change re-estimation; whenever the previous Class is either Class 3 or 4, and the Read is received in the Class 2 period, the Class change estimated Read on the Class 2 start date does not get updated</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800">
                          <a:solidFill>
                            <a:srgbClr val="000000"/>
                          </a:solidFill>
                          <a:effectLst/>
                          <a:latin typeface="Calibri" panose="020F0502020204030204" pitchFamily="34" charset="0"/>
                          <a:ea typeface="Calibri" panose="020F0502020204030204" pitchFamily="34" charset="0"/>
                        </a:rPr>
                        <a:t>28/09/2020</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04/12/2020</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04/12/2020</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9837308"/>
                  </a:ext>
                </a:extLst>
              </a:tr>
              <a:tr h="466473">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63691</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(Linked with defect#63498, defect#61966 )Medium priority - A read is not getting loaded in the Prime/Sub table after processing the read through the MOD 700 UBR process for Class 3 prime/sub sites under the EUC band - (Identified during UAT of Defect 62178)</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800">
                          <a:solidFill>
                            <a:srgbClr val="000000"/>
                          </a:solidFill>
                          <a:effectLst/>
                          <a:latin typeface="Calibri" panose="020F0502020204030204" pitchFamily="34" charset="0"/>
                          <a:ea typeface="Calibri" panose="020F0502020204030204" pitchFamily="34" charset="0"/>
                        </a:rPr>
                        <a:t>28/09/2020</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04/12/2020</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04/12/2020</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5072318"/>
                  </a:ext>
                </a:extLst>
              </a:tr>
              <a:tr h="349855">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63726</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Medium priority - Issue with the Class 3 Prime Process; where the subsequent Actual Read has not considered the Shipper Transfer as the last Read Date</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800">
                          <a:solidFill>
                            <a:srgbClr val="000000"/>
                          </a:solidFill>
                          <a:effectLst/>
                          <a:latin typeface="Calibri" panose="020F0502020204030204" pitchFamily="34" charset="0"/>
                          <a:ea typeface="Calibri" panose="020F0502020204030204" pitchFamily="34" charset="0"/>
                        </a:rPr>
                        <a:t>05/10/2020</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04/12/2020</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04/12/2020</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1003907"/>
                  </a:ext>
                </a:extLst>
              </a:tr>
              <a:tr h="349855">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64169</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High Priority - For a Class 4 Prime site, after performing an NDM Class 4 Prime Reconciliation, the recalculated REC net off Volume and Energy is not getting updated in the EL31 screen</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800">
                          <a:solidFill>
                            <a:srgbClr val="000000"/>
                          </a:solidFill>
                          <a:effectLst/>
                          <a:latin typeface="Calibri" panose="020F0502020204030204" pitchFamily="34" charset="0"/>
                          <a:ea typeface="Calibri" panose="020F0502020204030204" pitchFamily="34" charset="0"/>
                        </a:rPr>
                        <a:t>11/12/2020</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05/03/2021</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05/03/2021</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7087992"/>
                  </a:ext>
                </a:extLst>
              </a:tr>
              <a:tr h="466473">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64250</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High Issue with the DM bill order creation job, where bill orders are being created when the PCA Values are not loaded for DM Sites; however, should not create billing documents for the meters where we can't find any PCA process raised for these sites</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800">
                          <a:solidFill>
                            <a:srgbClr val="000000"/>
                          </a:solidFill>
                          <a:effectLst/>
                          <a:latin typeface="Calibri" panose="020F0502020204030204" pitchFamily="34" charset="0"/>
                          <a:ea typeface="Calibri" panose="020F0502020204030204" pitchFamily="34" charset="0"/>
                        </a:rPr>
                        <a:t>22/12/2020</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05/03/2021</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05/03/2021</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4793707"/>
                  </a:ext>
                </a:extLst>
              </a:tr>
              <a:tr h="349855">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64251</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High Priority - When the ZB_REC_Val_exclu report is run it is bringing back multiple duplicates for the Class 4 sites; however the report is used for validation purposes and shouldn't bring back duplicate values</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800">
                          <a:solidFill>
                            <a:srgbClr val="000000"/>
                          </a:solidFill>
                          <a:effectLst/>
                          <a:latin typeface="Calibri" panose="020F0502020204030204" pitchFamily="34" charset="0"/>
                          <a:ea typeface="Calibri" panose="020F0502020204030204" pitchFamily="34" charset="0"/>
                        </a:rPr>
                        <a:t>22/12/2020</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05/03/2021</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05/03/2021</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0593094"/>
                  </a:ext>
                </a:extLst>
              </a:tr>
              <a:tr h="349855">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64295</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Medium RGMA exchange activity on shipper transfer date for class 3 sites is not creating actual opening read('O' read) in ZDT_UBR_RECORDS table to send URN response to shippers</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800">
                          <a:solidFill>
                            <a:srgbClr val="000000"/>
                          </a:solidFill>
                          <a:effectLst/>
                          <a:latin typeface="Calibri" panose="020F0502020204030204" pitchFamily="34" charset="0"/>
                          <a:ea typeface="Calibri" panose="020F0502020204030204" pitchFamily="34" charset="0"/>
                        </a:rPr>
                        <a:t>07/01/2021</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07/04/2021</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07/04/2021</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8541142"/>
                  </a:ext>
                </a:extLst>
              </a:tr>
              <a:tr h="320700">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64367</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High Priority - RGMA - Class 3, for RGMA report or update read date read type in UBR table is incorrect</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800">
                          <a:solidFill>
                            <a:srgbClr val="000000"/>
                          </a:solidFill>
                          <a:effectLst/>
                          <a:latin typeface="Calibri" panose="020F0502020204030204" pitchFamily="34" charset="0"/>
                          <a:ea typeface="Calibri" panose="020F0502020204030204" pitchFamily="34" charset="0"/>
                        </a:rPr>
                        <a:t>18/01/2021</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18/04/2021</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18/04/2021</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3993864"/>
                  </a:ext>
                </a:extLst>
              </a:tr>
              <a:tr h="320700">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64400</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High The High Value report is not able to run when the volume of data is huge, we need to enhance performance of the report.</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800">
                          <a:solidFill>
                            <a:srgbClr val="000000"/>
                          </a:solidFill>
                          <a:effectLst/>
                          <a:latin typeface="Calibri" panose="020F0502020204030204" pitchFamily="34" charset="0"/>
                          <a:ea typeface="Calibri" panose="020F0502020204030204" pitchFamily="34" charset="0"/>
                        </a:rPr>
                        <a:t>22/01/2021</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a:solidFill>
                            <a:srgbClr val="000000"/>
                          </a:solidFill>
                          <a:effectLst/>
                          <a:latin typeface="Calibri" panose="020F0502020204030204" pitchFamily="34" charset="0"/>
                          <a:ea typeface="Calibri" panose="020F0502020204030204" pitchFamily="34" charset="0"/>
                        </a:rPr>
                        <a:t>22/04/2021</a:t>
                      </a:r>
                      <a:endParaRPr lang="en-GB" sz="80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800" dirty="0">
                          <a:solidFill>
                            <a:srgbClr val="000000"/>
                          </a:solidFill>
                          <a:effectLst/>
                          <a:latin typeface="Calibri" panose="020F0502020204030204" pitchFamily="34" charset="0"/>
                          <a:ea typeface="Calibri" panose="020F0502020204030204" pitchFamily="34" charset="0"/>
                        </a:rPr>
                        <a:t>22/04/2021</a:t>
                      </a:r>
                      <a:endParaRPr lang="en-GB" sz="800" dirty="0">
                        <a:effectLst/>
                        <a:latin typeface="Calibri" panose="020F0502020204030204" pitchFamily="34" charset="0"/>
                        <a:ea typeface="Calibri" panose="020F0502020204030204" pitchFamily="34" charset="0"/>
                      </a:endParaRPr>
                    </a:p>
                  </a:txBody>
                  <a:tcPr marL="47707" marR="477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7720611"/>
                  </a:ext>
                </a:extLst>
              </a:tr>
            </a:tbl>
          </a:graphicData>
        </a:graphic>
      </p:graphicFrame>
    </p:spTree>
    <p:extLst>
      <p:ext uri="{BB962C8B-B14F-4D97-AF65-F5344CB8AC3E}">
        <p14:creationId xmlns:p14="http://schemas.microsoft.com/office/powerpoint/2010/main" val="2378720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MI / Reporting</a:t>
            </a:r>
          </a:p>
        </p:txBody>
      </p:sp>
      <p:graphicFrame>
        <p:nvGraphicFramePr>
          <p:cNvPr id="7" name="Table 6"/>
          <p:cNvGraphicFramePr>
            <a:graphicFrameLocks noGrp="1"/>
          </p:cNvGraphicFramePr>
          <p:nvPr>
            <p:extLst>
              <p:ext uri="{D42A27DB-BD31-4B8C-83A1-F6EECF244321}">
                <p14:modId xmlns:p14="http://schemas.microsoft.com/office/powerpoint/2010/main" val="3103084363"/>
              </p:ext>
            </p:extLst>
          </p:nvPr>
        </p:nvGraphicFramePr>
        <p:xfrm>
          <a:off x="6876256" y="483518"/>
          <a:ext cx="2088232" cy="4176466"/>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94167">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281260">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All MPRN recs received are accounted for and valued; allocation across invoices, exceptions, exclusions and mismatches is shared at shipper level with individual shippers at the end of each invoice cycle</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Exceptions, Exclusions and mismatches are communicated within </a:t>
                      </a:r>
                      <a:r>
                        <a:rPr lang="en-GB" sz="700" b="1" kern="1200" dirty="0">
                          <a:solidFill>
                            <a:schemeClr val="tx1"/>
                          </a:solidFill>
                          <a:latin typeface="+mn-lt"/>
                          <a:ea typeface="+mn-ea"/>
                          <a:cs typeface="+mn-cs"/>
                        </a:rPr>
                        <a:t>2 business days </a:t>
                      </a:r>
                      <a:r>
                        <a:rPr lang="en-GB" sz="700" kern="1200" dirty="0">
                          <a:solidFill>
                            <a:schemeClr val="tx1"/>
                          </a:solidFill>
                          <a:latin typeface="+mn-lt"/>
                          <a:ea typeface="+mn-ea"/>
                          <a:cs typeface="+mn-cs"/>
                        </a:rPr>
                        <a:t>following  invoice receipt. </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74556">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436832">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349209">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4368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4368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666778">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1000" dirty="0">
                          <a:solidFill>
                            <a:schemeClr val="tx1"/>
                          </a:solidFill>
                        </a:rPr>
                        <a:t>Reports shared with all customers and general and individual WebEx’s are ongoing</a:t>
                      </a:r>
                      <a:r>
                        <a:rPr lang="en-US" sz="700" dirty="0">
                          <a:solidFill>
                            <a:schemeClr val="tx1"/>
                          </a:solidFill>
                        </a:rPr>
                        <a:t>.</a:t>
                      </a:r>
                      <a:endParaRPr lang="en-US" sz="700" baseline="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1" name="Title 1">
            <a:extLst>
              <a:ext uri="{FF2B5EF4-FFF2-40B4-BE49-F238E27FC236}">
                <a16:creationId xmlns:a16="http://schemas.microsoft.com/office/drawing/2014/main" id="{343E47B2-6C81-204B-BF33-B65B32A7FA00}"/>
              </a:ext>
            </a:extLst>
          </p:cNvPr>
          <p:cNvSpPr txBox="1">
            <a:spLocks/>
          </p:cNvSpPr>
          <p:nvPr/>
        </p:nvSpPr>
        <p:spPr>
          <a:xfrm>
            <a:off x="883965" y="1873584"/>
            <a:ext cx="7632848" cy="360040"/>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endParaRPr lang="en-GB" sz="1050" b="0" dirty="0">
              <a:solidFill>
                <a:srgbClr val="FF0000"/>
              </a:solidFill>
            </a:endParaRPr>
          </a:p>
        </p:txBody>
      </p:sp>
      <p:sp>
        <p:nvSpPr>
          <p:cNvPr id="27" name="Title 1">
            <a:extLst>
              <a:ext uri="{FF2B5EF4-FFF2-40B4-BE49-F238E27FC236}">
                <a16:creationId xmlns:a16="http://schemas.microsoft.com/office/drawing/2014/main" id="{343E47B2-6C81-204B-BF33-B65B32A7FA00}"/>
              </a:ext>
            </a:extLst>
          </p:cNvPr>
          <p:cNvSpPr txBox="1">
            <a:spLocks/>
          </p:cNvSpPr>
          <p:nvPr/>
        </p:nvSpPr>
        <p:spPr>
          <a:xfrm>
            <a:off x="843380" y="1826984"/>
            <a:ext cx="6084114" cy="2232248"/>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r>
              <a:rPr lang="en-GB" sz="1600" dirty="0">
                <a:solidFill>
                  <a:schemeClr val="tx1"/>
                </a:solidFill>
              </a:rPr>
              <a:t>MI reports continue to be shared with our customers 2 business days after Amendment invoice issue date.</a:t>
            </a:r>
          </a:p>
          <a:p>
            <a:endParaRPr lang="en-GB" sz="1600" dirty="0">
              <a:solidFill>
                <a:schemeClr val="tx1"/>
              </a:solidFill>
            </a:endParaRPr>
          </a:p>
          <a:p>
            <a:r>
              <a:rPr lang="en-GB" sz="1600" dirty="0">
                <a:solidFill>
                  <a:schemeClr val="tx1"/>
                </a:solidFill>
              </a:rPr>
              <a:t>Ongoing individual customer meetings to discuss what the MI means specifically to them.</a:t>
            </a:r>
          </a:p>
          <a:p>
            <a:endParaRPr lang="en-GB" sz="1600" dirty="0">
              <a:solidFill>
                <a:schemeClr val="tx1"/>
              </a:solidFill>
            </a:endParaRPr>
          </a:p>
          <a:p>
            <a:r>
              <a:rPr lang="en-GB" sz="1600" dirty="0">
                <a:solidFill>
                  <a:schemeClr val="tx1"/>
                </a:solidFill>
              </a:rPr>
              <a:t>If any customer would like an explanation of the MI reports they receive just let us know and we will arrange a session (contact Dan Donovan, Xoserve Invoicing Business Process Manager - dan.l.Donovan@xoserve.com).</a:t>
            </a:r>
          </a:p>
          <a:p>
            <a:endParaRPr lang="en-GB" dirty="0">
              <a:solidFill>
                <a:schemeClr val="tx1"/>
              </a:solidFill>
            </a:endParaRPr>
          </a:p>
          <a:p>
            <a:endParaRPr lang="en-GB" dirty="0">
              <a:solidFill>
                <a:schemeClr val="tx1"/>
              </a:solidFill>
            </a:endParaRPr>
          </a:p>
          <a:p>
            <a:endParaRPr lang="en-GB" b="0" dirty="0">
              <a:solidFill>
                <a:schemeClr val="tx1"/>
              </a:solidFill>
            </a:endParaRPr>
          </a:p>
          <a:p>
            <a:endParaRPr lang="en-GB" b="0" dirty="0">
              <a:solidFill>
                <a:schemeClr val="tx1"/>
              </a:solidFill>
            </a:endParaRPr>
          </a:p>
        </p:txBody>
      </p:sp>
      <p:pic>
        <p:nvPicPr>
          <p:cNvPr id="1026" name="Picture 2" descr="C:\Users\alex.stuart\OneDrive - Xoserve Limited\PowerPoint Icons\Business Blue\13-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194792" y="2159910"/>
            <a:ext cx="519852" cy="519852"/>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p:cNvCxnSpPr/>
          <p:nvPr/>
        </p:nvCxnSpPr>
        <p:spPr bwMode="auto">
          <a:xfrm>
            <a:off x="13029485" y="4222348"/>
            <a:ext cx="0" cy="361435"/>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79186376"/>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D78529C455A9849A187361FC3458725" ma:contentTypeVersion="6" ma:contentTypeDescription="Create a new document." ma:contentTypeScope="" ma:versionID="3ec5a87947171acfd9804d4f30ba0a3d">
  <xsd:schema xmlns:xsd="http://www.w3.org/2001/XMLSchema" xmlns:xs="http://www.w3.org/2001/XMLSchema" xmlns:p="http://schemas.microsoft.com/office/2006/metadata/properties" xmlns:ns2="06f4956c-4c52-4651-8c4e-2a64183ace1b" xmlns:ns3="103fba77-31dd-4780-83f9-c54f26c3a260" targetNamespace="http://schemas.microsoft.com/office/2006/metadata/properties" ma:root="true" ma:fieldsID="1f903d043c5dee0e65d32569fd8cb14b" ns2:_="" ns3:_="">
    <xsd:import namespace="06f4956c-4c52-4651-8c4e-2a64183ace1b"/>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4956c-4c52-4651-8c4e-2a64183ac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103fba77-31dd-4780-83f9-c54f26c3a260"/>
    <ds:schemaRef ds:uri="06f4956c-4c52-4651-8c4e-2a64183ace1b"/>
    <ds:schemaRef ds:uri="http://purl.org/dc/dcmitype/"/>
    <ds:schemaRef ds:uri="http://schemas.microsoft.com/office/2006/metadata/properties"/>
    <ds:schemaRef ds:uri="http://schemas.microsoft.com/office/2006/documentManagement/types"/>
    <ds:schemaRef ds:uri="http://www.w3.org/XML/1998/namespace"/>
    <ds:schemaRef ds:uri="http://purl.org/dc/elements/1.1/"/>
    <ds:schemaRef ds:uri="http://schemas.microsoft.com/office/infopath/2007/PartnerControl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9E7F2846-C050-41D0-A5F8-DE4CE9CD6C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6f4956c-4c52-4651-8c4e-2a64183ace1b"/>
    <ds:schemaRef ds:uri="103fba77-31dd-4780-83f9-c54f26c3a2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2955</TotalTime>
  <Words>1685</Words>
  <Application>Microsoft Office PowerPoint</Application>
  <PresentationFormat>On-screen Show (16:9)</PresentationFormat>
  <Paragraphs>303</Paragraphs>
  <Slides>8</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Amendment Invoice Update  </vt:lpstr>
      <vt:lpstr>PowerPoint Presentation</vt:lpstr>
      <vt:lpstr>Supporting Information Mismatches</vt:lpstr>
      <vt:lpstr>Exceptions</vt:lpstr>
      <vt:lpstr>AMS Invoice – Billed MPRNs vs MPRNs with exception</vt:lpstr>
      <vt:lpstr>Exclusions</vt:lpstr>
      <vt:lpstr>Defects</vt:lpstr>
      <vt:lpstr>MI / Reporting</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Angela Clarke</cp:lastModifiedBy>
  <cp:revision>49</cp:revision>
  <cp:lastPrinted>2019-12-10T08:29:51Z</cp:lastPrinted>
  <dcterms:created xsi:type="dcterms:W3CDTF">2018-09-02T17:12:15Z</dcterms:created>
  <dcterms:modified xsi:type="dcterms:W3CDTF">2021-02-09T11:19:28Z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0x010100CD78529C455A9849A187361FC3458725</vt:lpwstr>
  </property>
</Properties>
</file>