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88" r:id="rId5"/>
    <p:sldId id="407" r:id="rId6"/>
    <p:sldId id="380" r:id="rId7"/>
    <p:sldId id="419" r:id="rId8"/>
    <p:sldId id="413" r:id="rId9"/>
    <p:sldId id="381" r:id="rId10"/>
    <p:sldId id="382" r:id="rId11"/>
    <p:sldId id="398" r:id="rId12"/>
    <p:sldId id="406" r:id="rId13"/>
    <p:sldId id="420" r:id="rId14"/>
    <p:sldId id="423" r:id="rId15"/>
    <p:sldId id="394" r:id="rId16"/>
    <p:sldId id="292" r:id="rId17"/>
    <p:sldId id="421" r:id="rId18"/>
    <p:sldId id="422" r:id="rId19"/>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531">
          <p15:clr>
            <a:srgbClr val="A4A3A4"/>
          </p15:clr>
        </p15:guide>
        <p15:guide id="4" pos="44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an Kumar" initials="KK" lastIdx="4" clrIdx="0">
    <p:extLst>
      <p:ext uri="{19B8F6BF-5375-455C-9EA6-DF929625EA0E}">
        <p15:presenceInfo xmlns:p15="http://schemas.microsoft.com/office/powerpoint/2012/main" userId="S::kiran.kumar2@xoserve.com::7b38229d-8975-4c0e-953e-f7dad763bb46" providerId="AD"/>
      </p:ext>
    </p:extLst>
  </p:cmAuthor>
  <p:cmAuthor id="2" name="Michele Downes" initials="MD" lastIdx="1" clrIdx="1">
    <p:extLst>
      <p:ext uri="{19B8F6BF-5375-455C-9EA6-DF929625EA0E}">
        <p15:presenceInfo xmlns:p15="http://schemas.microsoft.com/office/powerpoint/2012/main" userId="S-1-5-21-4145888014-839675345-3125187760-32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75C2"/>
    <a:srgbClr val="F5835D"/>
    <a:srgbClr val="EB9A2D"/>
    <a:srgbClr val="006C31"/>
    <a:srgbClr val="D75733"/>
    <a:srgbClr val="885502"/>
    <a:srgbClr val="B59213"/>
    <a:srgbClr val="AA8912"/>
    <a:srgbClr val="E7BB20"/>
    <a:srgbClr val="3954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670D1F-7A08-416B-8D62-2F1DCA9503D4}" v="1942" dt="2021-02-08T16:46:17.5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93883" autoAdjust="0"/>
  </p:normalViewPr>
  <p:slideViewPr>
    <p:cSldViewPr>
      <p:cViewPr varScale="1">
        <p:scale>
          <a:sx n="83" d="100"/>
          <a:sy n="83" d="100"/>
        </p:scale>
        <p:origin x="828" y="60"/>
      </p:cViewPr>
      <p:guideLst>
        <p:guide orient="horz" pos="1620"/>
        <p:guide pos="2880"/>
        <p:guide orient="horz" pos="531"/>
        <p:guide pos="4468"/>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kern="1200" dirty="0">
                <a:solidFill>
                  <a:srgbClr val="3E5AA8"/>
                </a:solidFill>
                <a:latin typeface="Arial" panose="020B0604020202020204" pitchFamily="34" charset="0"/>
                <a:ea typeface="+mj-ea"/>
                <a:cs typeface="Arial" panose="020B0604020202020204" pitchFamily="34" charset="0"/>
              </a:rPr>
              <a:t>AQ Defect Status (Mar 20 - Feb 21)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tx>
            <c:strRef>
              <c:f>Sheet1!$D$4</c:f>
              <c:strCache>
                <c:ptCount val="1"/>
                <c:pt idx="0">
                  <c:v>Total Open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Sheet1!$B$5:$B$16</c:f>
              <c:strCache>
                <c:ptCount val="12"/>
                <c:pt idx="0">
                  <c:v>Mar</c:v>
                </c:pt>
                <c:pt idx="1">
                  <c:v>Apr</c:v>
                </c:pt>
                <c:pt idx="2">
                  <c:v>May</c:v>
                </c:pt>
                <c:pt idx="3">
                  <c:v>June</c:v>
                </c:pt>
                <c:pt idx="4">
                  <c:v>July</c:v>
                </c:pt>
                <c:pt idx="5">
                  <c:v>August</c:v>
                </c:pt>
                <c:pt idx="6">
                  <c:v>September</c:v>
                </c:pt>
                <c:pt idx="7">
                  <c:v>October</c:v>
                </c:pt>
                <c:pt idx="8">
                  <c:v>November</c:v>
                </c:pt>
                <c:pt idx="9">
                  <c:v>December</c:v>
                </c:pt>
                <c:pt idx="10">
                  <c:v>January</c:v>
                </c:pt>
                <c:pt idx="11">
                  <c:v>February</c:v>
                </c:pt>
              </c:strCache>
            </c:strRef>
          </c:cat>
          <c:val>
            <c:numRef>
              <c:f>Sheet1!$D$5:$D$16</c:f>
              <c:numCache>
                <c:formatCode>General</c:formatCode>
                <c:ptCount val="12"/>
                <c:pt idx="0">
                  <c:v>17</c:v>
                </c:pt>
                <c:pt idx="1">
                  <c:v>19</c:v>
                </c:pt>
                <c:pt idx="2">
                  <c:v>17</c:v>
                </c:pt>
                <c:pt idx="3">
                  <c:v>12</c:v>
                </c:pt>
                <c:pt idx="4">
                  <c:v>12</c:v>
                </c:pt>
                <c:pt idx="5">
                  <c:v>13</c:v>
                </c:pt>
                <c:pt idx="6">
                  <c:v>28</c:v>
                </c:pt>
                <c:pt idx="7">
                  <c:v>29</c:v>
                </c:pt>
                <c:pt idx="8">
                  <c:v>12</c:v>
                </c:pt>
                <c:pt idx="9">
                  <c:v>13</c:v>
                </c:pt>
                <c:pt idx="10">
                  <c:v>17</c:v>
                </c:pt>
                <c:pt idx="11">
                  <c:v>10</c:v>
                </c:pt>
              </c:numCache>
            </c:numRef>
          </c:val>
          <c:extLst>
            <c:ext xmlns:c16="http://schemas.microsoft.com/office/drawing/2014/chart" uri="{C3380CC4-5D6E-409C-BE32-E72D297353CC}">
              <c16:uniqueId val="{00000000-199B-4945-AEF1-A3254AF814F7}"/>
            </c:ext>
          </c:extLst>
        </c:ser>
        <c:ser>
          <c:idx val="2"/>
          <c:order val="2"/>
          <c:tx>
            <c:strRef>
              <c:f>Sheet1!$E$4</c:f>
              <c:strCache>
                <c:ptCount val="1"/>
                <c:pt idx="0">
                  <c:v>Total Resolved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Sheet1!$B$5:$B$16</c:f>
              <c:strCache>
                <c:ptCount val="12"/>
                <c:pt idx="0">
                  <c:v>Mar</c:v>
                </c:pt>
                <c:pt idx="1">
                  <c:v>Apr</c:v>
                </c:pt>
                <c:pt idx="2">
                  <c:v>May</c:v>
                </c:pt>
                <c:pt idx="3">
                  <c:v>June</c:v>
                </c:pt>
                <c:pt idx="4">
                  <c:v>July</c:v>
                </c:pt>
                <c:pt idx="5">
                  <c:v>August</c:v>
                </c:pt>
                <c:pt idx="6">
                  <c:v>September</c:v>
                </c:pt>
                <c:pt idx="7">
                  <c:v>October</c:v>
                </c:pt>
                <c:pt idx="8">
                  <c:v>November</c:v>
                </c:pt>
                <c:pt idx="9">
                  <c:v>December</c:v>
                </c:pt>
                <c:pt idx="10">
                  <c:v>January</c:v>
                </c:pt>
                <c:pt idx="11">
                  <c:v>February</c:v>
                </c:pt>
              </c:strCache>
            </c:strRef>
          </c:cat>
          <c:val>
            <c:numRef>
              <c:f>Sheet1!$E$5:$E$16</c:f>
              <c:numCache>
                <c:formatCode>General</c:formatCode>
                <c:ptCount val="12"/>
                <c:pt idx="0">
                  <c:v>35</c:v>
                </c:pt>
                <c:pt idx="1">
                  <c:v>35</c:v>
                </c:pt>
                <c:pt idx="2">
                  <c:v>38</c:v>
                </c:pt>
                <c:pt idx="3">
                  <c:v>44</c:v>
                </c:pt>
                <c:pt idx="4">
                  <c:v>47</c:v>
                </c:pt>
                <c:pt idx="5">
                  <c:v>47</c:v>
                </c:pt>
                <c:pt idx="6">
                  <c:v>49</c:v>
                </c:pt>
                <c:pt idx="7">
                  <c:v>50</c:v>
                </c:pt>
                <c:pt idx="8">
                  <c:v>50</c:v>
                </c:pt>
                <c:pt idx="9">
                  <c:v>50</c:v>
                </c:pt>
                <c:pt idx="10">
                  <c:v>52</c:v>
                </c:pt>
                <c:pt idx="11">
                  <c:v>66</c:v>
                </c:pt>
              </c:numCache>
            </c:numRef>
          </c:val>
          <c:extLst>
            <c:ext xmlns:c16="http://schemas.microsoft.com/office/drawing/2014/chart" uri="{C3380CC4-5D6E-409C-BE32-E72D297353CC}">
              <c16:uniqueId val="{00000001-199B-4945-AEF1-A3254AF814F7}"/>
            </c:ext>
          </c:extLst>
        </c:ser>
        <c:dLbls>
          <c:showLegendKey val="0"/>
          <c:showVal val="0"/>
          <c:showCatName val="0"/>
          <c:showSerName val="0"/>
          <c:showPercent val="0"/>
          <c:showBubbleSize val="0"/>
        </c:dLbls>
        <c:gapWidth val="219"/>
        <c:overlap val="-27"/>
        <c:axId val="1499099183"/>
        <c:axId val="1487465759"/>
        <c:extLst>
          <c:ext xmlns:c15="http://schemas.microsoft.com/office/drawing/2012/chart" uri="{02D57815-91ED-43cb-92C2-25804820EDAC}">
            <c15:filteredBarSeries>
              <c15:ser>
                <c:idx val="0"/>
                <c:order val="0"/>
                <c:tx>
                  <c:strRef>
                    <c:extLst>
                      <c:ext uri="{02D57815-91ED-43cb-92C2-25804820EDAC}">
                        <c15:formulaRef>
                          <c15:sqref>Sheet1!$C$4</c15:sqref>
                        </c15:formulaRef>
                      </c:ext>
                    </c:extLst>
                    <c:strCache>
                      <c:ptCount val="1"/>
                      <c:pt idx="0">
                        <c:v>Total Defects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Sheet1!$B$5:$B$16</c15:sqref>
                        </c15:formulaRef>
                      </c:ext>
                    </c:extLst>
                    <c:strCache>
                      <c:ptCount val="12"/>
                      <c:pt idx="0">
                        <c:v>Mar</c:v>
                      </c:pt>
                      <c:pt idx="1">
                        <c:v>Apr</c:v>
                      </c:pt>
                      <c:pt idx="2">
                        <c:v>May</c:v>
                      </c:pt>
                      <c:pt idx="3">
                        <c:v>June</c:v>
                      </c:pt>
                      <c:pt idx="4">
                        <c:v>July</c:v>
                      </c:pt>
                      <c:pt idx="5">
                        <c:v>August</c:v>
                      </c:pt>
                      <c:pt idx="6">
                        <c:v>September</c:v>
                      </c:pt>
                      <c:pt idx="7">
                        <c:v>October</c:v>
                      </c:pt>
                      <c:pt idx="8">
                        <c:v>November</c:v>
                      </c:pt>
                      <c:pt idx="9">
                        <c:v>December</c:v>
                      </c:pt>
                      <c:pt idx="10">
                        <c:v>January</c:v>
                      </c:pt>
                      <c:pt idx="11">
                        <c:v>February</c:v>
                      </c:pt>
                    </c:strCache>
                  </c:strRef>
                </c:cat>
                <c:val>
                  <c:numRef>
                    <c:extLst>
                      <c:ext uri="{02D57815-91ED-43cb-92C2-25804820EDAC}">
                        <c15:formulaRef>
                          <c15:sqref>Sheet1!$C$5:$C$16</c15:sqref>
                        </c15:formulaRef>
                      </c:ext>
                    </c:extLst>
                    <c:numCache>
                      <c:formatCode>General</c:formatCode>
                      <c:ptCount val="12"/>
                      <c:pt idx="0">
                        <c:v>52</c:v>
                      </c:pt>
                      <c:pt idx="1">
                        <c:v>54</c:v>
                      </c:pt>
                      <c:pt idx="2">
                        <c:v>55</c:v>
                      </c:pt>
                      <c:pt idx="3">
                        <c:v>56</c:v>
                      </c:pt>
                      <c:pt idx="4">
                        <c:v>59</c:v>
                      </c:pt>
                      <c:pt idx="5">
                        <c:v>60</c:v>
                      </c:pt>
                      <c:pt idx="6">
                        <c:v>77</c:v>
                      </c:pt>
                      <c:pt idx="7">
                        <c:v>79</c:v>
                      </c:pt>
                      <c:pt idx="8">
                        <c:v>80</c:v>
                      </c:pt>
                      <c:pt idx="9">
                        <c:v>82</c:v>
                      </c:pt>
                      <c:pt idx="10">
                        <c:v>83</c:v>
                      </c:pt>
                      <c:pt idx="11">
                        <c:v>84</c:v>
                      </c:pt>
                    </c:numCache>
                  </c:numRef>
                </c:val>
                <c:extLst>
                  <c:ext xmlns:c16="http://schemas.microsoft.com/office/drawing/2014/chart" uri="{C3380CC4-5D6E-409C-BE32-E72D297353CC}">
                    <c16:uniqueId val="{00000002-199B-4945-AEF1-A3254AF814F7}"/>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Sheet1!$F$4</c15:sqref>
                        </c15:formulaRef>
                      </c:ext>
                    </c:extLst>
                    <c:strCache>
                      <c:ptCount val="1"/>
                    </c:strCache>
                  </c:strRef>
                </c:tx>
                <c:spPr>
                  <a:solidFill>
                    <a:schemeClr val="accent4"/>
                  </a:solidFill>
                  <a:ln>
                    <a:noFill/>
                  </a:ln>
                  <a:effectLst/>
                </c:spPr>
                <c:invertIfNegative val="0"/>
                <c:cat>
                  <c:strRef>
                    <c:extLst xmlns:c15="http://schemas.microsoft.com/office/drawing/2012/chart">
                      <c:ext xmlns:c15="http://schemas.microsoft.com/office/drawing/2012/chart" uri="{02D57815-91ED-43cb-92C2-25804820EDAC}">
                        <c15:formulaRef>
                          <c15:sqref>Sheet1!$B$5:$B$16</c15:sqref>
                        </c15:formulaRef>
                      </c:ext>
                    </c:extLst>
                    <c:strCache>
                      <c:ptCount val="12"/>
                      <c:pt idx="0">
                        <c:v>Mar</c:v>
                      </c:pt>
                      <c:pt idx="1">
                        <c:v>Apr</c:v>
                      </c:pt>
                      <c:pt idx="2">
                        <c:v>May</c:v>
                      </c:pt>
                      <c:pt idx="3">
                        <c:v>June</c:v>
                      </c:pt>
                      <c:pt idx="4">
                        <c:v>July</c:v>
                      </c:pt>
                      <c:pt idx="5">
                        <c:v>August</c:v>
                      </c:pt>
                      <c:pt idx="6">
                        <c:v>September</c:v>
                      </c:pt>
                      <c:pt idx="7">
                        <c:v>October</c:v>
                      </c:pt>
                      <c:pt idx="8">
                        <c:v>November</c:v>
                      </c:pt>
                      <c:pt idx="9">
                        <c:v>December</c:v>
                      </c:pt>
                      <c:pt idx="10">
                        <c:v>January</c:v>
                      </c:pt>
                      <c:pt idx="11">
                        <c:v>February</c:v>
                      </c:pt>
                    </c:strCache>
                  </c:strRef>
                </c:cat>
                <c:val>
                  <c:numRef>
                    <c:extLst xmlns:c15="http://schemas.microsoft.com/office/drawing/2012/chart">
                      <c:ext xmlns:c15="http://schemas.microsoft.com/office/drawing/2012/chart" uri="{02D57815-91ED-43cb-92C2-25804820EDAC}">
                        <c15:formulaRef>
                          <c15:sqref>Sheet1!$F$5:$F$16</c15:sqref>
                        </c15:formulaRef>
                      </c:ext>
                    </c:extLst>
                    <c:numCache>
                      <c:formatCode>General</c:formatCode>
                      <c:ptCount val="12"/>
                    </c:numCache>
                  </c:numRef>
                </c:val>
                <c:extLst xmlns:c15="http://schemas.microsoft.com/office/drawing/2012/chart">
                  <c:ext xmlns:c16="http://schemas.microsoft.com/office/drawing/2014/chart" uri="{C3380CC4-5D6E-409C-BE32-E72D297353CC}">
                    <c16:uniqueId val="{00000003-199B-4945-AEF1-A3254AF814F7}"/>
                  </c:ext>
                </c:extLst>
              </c15:ser>
            </c15:filteredBarSeries>
          </c:ext>
        </c:extLst>
      </c:barChart>
      <c:catAx>
        <c:axId val="14990991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accent1"/>
                </a:solidFill>
                <a:latin typeface="+mn-lt"/>
                <a:ea typeface="+mn-ea"/>
                <a:cs typeface="+mn-cs"/>
              </a:defRPr>
            </a:pPr>
            <a:endParaRPr lang="en-US"/>
          </a:p>
        </c:txPr>
        <c:crossAx val="1487465759"/>
        <c:crosses val="autoZero"/>
        <c:auto val="1"/>
        <c:lblAlgn val="ctr"/>
        <c:lblOffset val="100"/>
        <c:noMultiLvlLbl val="0"/>
      </c:catAx>
      <c:valAx>
        <c:axId val="14874657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90991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accent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43EAFA-22E4-4524-B176-BEC62E0E0CEC}" type="doc">
      <dgm:prSet loTypeId="urn:microsoft.com/office/officeart/2005/8/layout/hierarchy4" loCatId="hierarchy" qsTypeId="urn:microsoft.com/office/officeart/2005/8/quickstyle/simple1" qsCatId="simple" csTypeId="urn:microsoft.com/office/officeart/2005/8/colors/colorful2" csCatId="colorful" phldr="1"/>
      <dgm:spPr/>
      <dgm:t>
        <a:bodyPr/>
        <a:lstStyle/>
        <a:p>
          <a:endParaRPr lang="en-GB"/>
        </a:p>
      </dgm:t>
    </dgm:pt>
    <dgm:pt modelId="{AC473928-51ED-4E02-A3BB-ECDAEAA7973F}">
      <dgm:prSet phldrT="[Text]" custT="1"/>
      <dgm:spPr/>
      <dgm:t>
        <a:bodyPr/>
        <a:lstStyle/>
        <a:p>
          <a:r>
            <a:rPr lang="en-GB" sz="2000" b="1" dirty="0"/>
            <a:t>84</a:t>
          </a:r>
        </a:p>
        <a:p>
          <a:r>
            <a:rPr lang="en-GB" sz="1400" dirty="0"/>
            <a:t>Defects impacting AQ since August 2019</a:t>
          </a:r>
        </a:p>
      </dgm:t>
    </dgm:pt>
    <dgm:pt modelId="{0682BCD5-FA2F-4EA1-BEDD-2198723ED4D5}" type="parTrans" cxnId="{D920DB48-8786-417B-8622-3EA152724D27}">
      <dgm:prSet/>
      <dgm:spPr/>
      <dgm:t>
        <a:bodyPr/>
        <a:lstStyle/>
        <a:p>
          <a:endParaRPr lang="en-GB"/>
        </a:p>
      </dgm:t>
    </dgm:pt>
    <dgm:pt modelId="{6A5FBD11-E486-4A1C-8321-CC00B2E9A57F}" type="sibTrans" cxnId="{D920DB48-8786-417B-8622-3EA152724D27}">
      <dgm:prSet/>
      <dgm:spPr/>
      <dgm:t>
        <a:bodyPr/>
        <a:lstStyle/>
        <a:p>
          <a:endParaRPr lang="en-GB"/>
        </a:p>
      </dgm:t>
    </dgm:pt>
    <dgm:pt modelId="{340B2C31-6F7C-4FF2-B77A-12213BAAD110}">
      <dgm:prSet phldrT="[Text]" custT="1"/>
      <dgm:spPr/>
      <dgm:t>
        <a:bodyPr/>
        <a:lstStyle/>
        <a:p>
          <a:r>
            <a:rPr lang="en-GB" sz="1800" b="1" dirty="0"/>
            <a:t>10</a:t>
          </a:r>
        </a:p>
        <a:p>
          <a:r>
            <a:rPr lang="en-GB" sz="1400" dirty="0"/>
            <a:t>Open Defects </a:t>
          </a:r>
        </a:p>
        <a:p>
          <a:r>
            <a:rPr lang="en-GB" sz="1000" dirty="0"/>
            <a:t>(-7 from previous month)</a:t>
          </a:r>
        </a:p>
      </dgm:t>
    </dgm:pt>
    <dgm:pt modelId="{1363F4CD-562A-4544-AD46-DA68D9CB8E40}" type="parTrans" cxnId="{896D6AD5-E49E-42F2-992D-392050D1BFB8}">
      <dgm:prSet/>
      <dgm:spPr/>
      <dgm:t>
        <a:bodyPr/>
        <a:lstStyle/>
        <a:p>
          <a:endParaRPr lang="en-GB"/>
        </a:p>
      </dgm:t>
    </dgm:pt>
    <dgm:pt modelId="{B5E44D39-DAFE-4C4B-8BF3-7B36BA70B51E}" type="sibTrans" cxnId="{896D6AD5-E49E-42F2-992D-392050D1BFB8}">
      <dgm:prSet/>
      <dgm:spPr/>
      <dgm:t>
        <a:bodyPr/>
        <a:lstStyle/>
        <a:p>
          <a:endParaRPr lang="en-GB"/>
        </a:p>
      </dgm:t>
    </dgm:pt>
    <dgm:pt modelId="{1A861763-37B6-4543-A5D1-B7824B3F6B01}">
      <dgm:prSet phldrT="[Text]" custT="1"/>
      <dgm:spPr/>
      <dgm:t>
        <a:bodyPr/>
        <a:lstStyle/>
        <a:p>
          <a:r>
            <a:rPr lang="en-GB" sz="1300" dirty="0"/>
            <a:t> 5</a:t>
          </a:r>
        </a:p>
        <a:p>
          <a:r>
            <a:rPr lang="en-GB" sz="1300" dirty="0"/>
            <a:t>Analysis</a:t>
          </a:r>
        </a:p>
        <a:p>
          <a:r>
            <a:rPr lang="en-GB" sz="1000" dirty="0"/>
            <a:t>(+1 from previous month)</a:t>
          </a:r>
        </a:p>
      </dgm:t>
    </dgm:pt>
    <dgm:pt modelId="{B858F592-FCD9-481A-8E4D-17C21BB66564}" type="parTrans" cxnId="{BE36BE5D-C4AE-42E1-8298-3D16D78D33D3}">
      <dgm:prSet/>
      <dgm:spPr/>
      <dgm:t>
        <a:bodyPr/>
        <a:lstStyle/>
        <a:p>
          <a:endParaRPr lang="en-GB"/>
        </a:p>
      </dgm:t>
    </dgm:pt>
    <dgm:pt modelId="{2990AC20-C657-4F39-A91C-B5C21975A6F9}" type="sibTrans" cxnId="{BE36BE5D-C4AE-42E1-8298-3D16D78D33D3}">
      <dgm:prSet/>
      <dgm:spPr/>
      <dgm:t>
        <a:bodyPr/>
        <a:lstStyle/>
        <a:p>
          <a:endParaRPr lang="en-GB"/>
        </a:p>
      </dgm:t>
    </dgm:pt>
    <dgm:pt modelId="{9AEC4C1D-AAF8-4FFB-AC6D-141FB9A4B5E9}">
      <dgm:prSet phldrT="[Text]" custT="1"/>
      <dgm:spPr/>
      <dgm:t>
        <a:bodyPr/>
        <a:lstStyle/>
        <a:p>
          <a:r>
            <a:rPr lang="en-GB" sz="1800" b="1" dirty="0"/>
            <a:t>66</a:t>
          </a:r>
        </a:p>
        <a:p>
          <a:r>
            <a:rPr lang="en-GB" sz="1300" dirty="0"/>
            <a:t>Resolved defects</a:t>
          </a:r>
        </a:p>
        <a:p>
          <a:r>
            <a:rPr lang="en-GB" sz="1000" dirty="0"/>
            <a:t>(+14 on previous month)</a:t>
          </a:r>
          <a:r>
            <a:rPr lang="en-GB" sz="1300" dirty="0"/>
            <a:t> </a:t>
          </a:r>
        </a:p>
      </dgm:t>
    </dgm:pt>
    <dgm:pt modelId="{2AABE790-0135-4A93-8409-0205625CE0F8}" type="parTrans" cxnId="{729B591F-7ABC-4A97-ACB8-879D2CFDF308}">
      <dgm:prSet/>
      <dgm:spPr/>
      <dgm:t>
        <a:bodyPr/>
        <a:lstStyle/>
        <a:p>
          <a:endParaRPr lang="en-GB"/>
        </a:p>
      </dgm:t>
    </dgm:pt>
    <dgm:pt modelId="{19E7C930-EA71-41C5-8E8B-29A2FD5F045A}" type="sibTrans" cxnId="{729B591F-7ABC-4A97-ACB8-879D2CFDF308}">
      <dgm:prSet/>
      <dgm:spPr/>
      <dgm:t>
        <a:bodyPr/>
        <a:lstStyle/>
        <a:p>
          <a:endParaRPr lang="en-GB"/>
        </a:p>
      </dgm:t>
    </dgm:pt>
    <dgm:pt modelId="{8C33E55C-719F-48FF-9EC1-F4D7BD93652C}">
      <dgm:prSet custT="1"/>
      <dgm:spPr/>
      <dgm:t>
        <a:bodyPr/>
        <a:lstStyle/>
        <a:p>
          <a:r>
            <a:rPr lang="en-GB" sz="1300" dirty="0"/>
            <a:t>3</a:t>
          </a:r>
        </a:p>
        <a:p>
          <a:r>
            <a:rPr lang="en-GB" sz="1300" dirty="0"/>
            <a:t>UAT</a:t>
          </a:r>
        </a:p>
        <a:p>
          <a:r>
            <a:rPr lang="en-GB" sz="1000" dirty="0"/>
            <a:t>(+2 from previous month) </a:t>
          </a:r>
        </a:p>
      </dgm:t>
    </dgm:pt>
    <dgm:pt modelId="{1632CE0A-FAA0-4D8C-81D8-D4351F0AC922}" type="parTrans" cxnId="{6CD5647F-57DF-45A7-A517-F9C94CD6CC3C}">
      <dgm:prSet/>
      <dgm:spPr/>
      <dgm:t>
        <a:bodyPr/>
        <a:lstStyle/>
        <a:p>
          <a:endParaRPr lang="en-GB"/>
        </a:p>
      </dgm:t>
    </dgm:pt>
    <dgm:pt modelId="{110D616A-200C-4BBE-8A2B-9D8B22405FBD}" type="sibTrans" cxnId="{6CD5647F-57DF-45A7-A517-F9C94CD6CC3C}">
      <dgm:prSet/>
      <dgm:spPr/>
      <dgm:t>
        <a:bodyPr/>
        <a:lstStyle/>
        <a:p>
          <a:endParaRPr lang="en-GB"/>
        </a:p>
      </dgm:t>
    </dgm:pt>
    <dgm:pt modelId="{EED33189-234B-4E1B-815C-C178EF63FB22}">
      <dgm:prSet custT="1"/>
      <dgm:spPr/>
      <dgm:t>
        <a:bodyPr/>
        <a:lstStyle/>
        <a:p>
          <a:r>
            <a:rPr lang="en-GB" sz="1300" dirty="0"/>
            <a:t>2</a:t>
          </a:r>
        </a:p>
        <a:p>
          <a:r>
            <a:rPr lang="en-GB" sz="1300" dirty="0"/>
            <a:t>Fixed, Deployed Awaiting Data Correction</a:t>
          </a:r>
        </a:p>
        <a:p>
          <a:r>
            <a:rPr lang="en-GB" sz="1000" dirty="0"/>
            <a:t>(-5 from previous month)</a:t>
          </a:r>
        </a:p>
      </dgm:t>
    </dgm:pt>
    <dgm:pt modelId="{EE689631-0D7D-4F2F-B89F-1788696A207C}" type="parTrans" cxnId="{4E39E66B-E744-4C56-A148-F67EE0315B5D}">
      <dgm:prSet/>
      <dgm:spPr/>
      <dgm:t>
        <a:bodyPr/>
        <a:lstStyle/>
        <a:p>
          <a:endParaRPr lang="en-GB"/>
        </a:p>
      </dgm:t>
    </dgm:pt>
    <dgm:pt modelId="{C62834ED-E48A-4D9E-87AA-F70EF4D61242}" type="sibTrans" cxnId="{4E39E66B-E744-4C56-A148-F67EE0315B5D}">
      <dgm:prSet/>
      <dgm:spPr/>
      <dgm:t>
        <a:bodyPr/>
        <a:lstStyle/>
        <a:p>
          <a:endParaRPr lang="en-GB"/>
        </a:p>
      </dgm:t>
    </dgm:pt>
    <dgm:pt modelId="{C475F27B-4F63-46BE-9C43-DB2B128C95AC}">
      <dgm:prSet custT="1"/>
      <dgm:spPr/>
      <dgm:t>
        <a:bodyPr/>
        <a:lstStyle/>
        <a:p>
          <a:r>
            <a:rPr lang="en-GB" sz="1300" dirty="0"/>
            <a:t>0</a:t>
          </a:r>
        </a:p>
        <a:p>
          <a:r>
            <a:rPr lang="en-GB" sz="1300" dirty="0"/>
            <a:t>Awaiting Deployment</a:t>
          </a:r>
          <a:r>
            <a:rPr lang="en-GB" sz="1000" dirty="0"/>
            <a:t> </a:t>
          </a:r>
        </a:p>
        <a:p>
          <a:r>
            <a:rPr lang="en-GB" sz="1000" dirty="0"/>
            <a:t>(-5 from previous month)</a:t>
          </a:r>
        </a:p>
      </dgm:t>
    </dgm:pt>
    <dgm:pt modelId="{A9517AEE-641C-4C2B-8E18-ACDA5F3908DF}" type="parTrans" cxnId="{4C7DF86A-BBEC-4910-957F-B5B205824E73}">
      <dgm:prSet/>
      <dgm:spPr/>
      <dgm:t>
        <a:bodyPr/>
        <a:lstStyle/>
        <a:p>
          <a:endParaRPr lang="en-GB"/>
        </a:p>
      </dgm:t>
    </dgm:pt>
    <dgm:pt modelId="{07270606-D410-4437-AFA9-750FCF79AE81}" type="sibTrans" cxnId="{4C7DF86A-BBEC-4910-957F-B5B205824E73}">
      <dgm:prSet/>
      <dgm:spPr/>
      <dgm:t>
        <a:bodyPr/>
        <a:lstStyle/>
        <a:p>
          <a:endParaRPr lang="en-GB"/>
        </a:p>
      </dgm:t>
    </dgm:pt>
    <dgm:pt modelId="{6650C247-EBC0-4C67-9643-6D8A1555A3A5}">
      <dgm:prSet custT="1"/>
      <dgm:spPr/>
      <dgm:t>
        <a:bodyPr/>
        <a:lstStyle/>
        <a:p>
          <a:r>
            <a:rPr lang="en-GB" sz="1400" dirty="0"/>
            <a:t>8</a:t>
          </a:r>
        </a:p>
        <a:p>
          <a:r>
            <a:rPr lang="en-GB" sz="1000" dirty="0"/>
            <a:t>Resolved defects that require to be processed via adjustment tools</a:t>
          </a:r>
        </a:p>
      </dgm:t>
    </dgm:pt>
    <dgm:pt modelId="{D83FEF8D-5D22-4222-82E7-25E97D7267A1}" type="parTrans" cxnId="{26F131B3-DFEF-4381-B256-30F1C3E95185}">
      <dgm:prSet/>
      <dgm:spPr/>
      <dgm:t>
        <a:bodyPr/>
        <a:lstStyle/>
        <a:p>
          <a:endParaRPr lang="en-GB"/>
        </a:p>
      </dgm:t>
    </dgm:pt>
    <dgm:pt modelId="{BF694F29-2537-4E60-8B6F-C98095C24FB8}" type="sibTrans" cxnId="{26F131B3-DFEF-4381-B256-30F1C3E95185}">
      <dgm:prSet/>
      <dgm:spPr/>
      <dgm:t>
        <a:bodyPr/>
        <a:lstStyle/>
        <a:p>
          <a:endParaRPr lang="en-GB"/>
        </a:p>
      </dgm:t>
    </dgm:pt>
    <dgm:pt modelId="{48FCC7CE-E3EF-4C88-9975-FD08D5E610FD}" type="pres">
      <dgm:prSet presAssocID="{5B43EAFA-22E4-4524-B176-BEC62E0E0CEC}" presName="Name0" presStyleCnt="0">
        <dgm:presLayoutVars>
          <dgm:chPref val="1"/>
          <dgm:dir/>
          <dgm:animOne val="branch"/>
          <dgm:animLvl val="lvl"/>
          <dgm:resizeHandles/>
        </dgm:presLayoutVars>
      </dgm:prSet>
      <dgm:spPr/>
    </dgm:pt>
    <dgm:pt modelId="{F1918431-87A7-469F-B020-70F80A97A86B}" type="pres">
      <dgm:prSet presAssocID="{AC473928-51ED-4E02-A3BB-ECDAEAA7973F}" presName="vertOne" presStyleCnt="0"/>
      <dgm:spPr/>
    </dgm:pt>
    <dgm:pt modelId="{73F1636D-0BE1-4310-936E-96480B5E2256}" type="pres">
      <dgm:prSet presAssocID="{AC473928-51ED-4E02-A3BB-ECDAEAA7973F}" presName="txOne" presStyleLbl="node0" presStyleIdx="0" presStyleCnt="1">
        <dgm:presLayoutVars>
          <dgm:chPref val="3"/>
        </dgm:presLayoutVars>
      </dgm:prSet>
      <dgm:spPr/>
    </dgm:pt>
    <dgm:pt modelId="{3027D3C6-F31A-47DE-BB56-84D7D1D59C37}" type="pres">
      <dgm:prSet presAssocID="{AC473928-51ED-4E02-A3BB-ECDAEAA7973F}" presName="parTransOne" presStyleCnt="0"/>
      <dgm:spPr/>
    </dgm:pt>
    <dgm:pt modelId="{64D04F86-D4D5-4E6E-AC40-4608C4250603}" type="pres">
      <dgm:prSet presAssocID="{AC473928-51ED-4E02-A3BB-ECDAEAA7973F}" presName="horzOne" presStyleCnt="0"/>
      <dgm:spPr/>
    </dgm:pt>
    <dgm:pt modelId="{EB57E6ED-049C-45D2-AE53-C1AEAA7E652D}" type="pres">
      <dgm:prSet presAssocID="{340B2C31-6F7C-4FF2-B77A-12213BAAD110}" presName="vertTwo" presStyleCnt="0"/>
      <dgm:spPr/>
    </dgm:pt>
    <dgm:pt modelId="{413F79E1-8978-46C8-B654-097B23D5410D}" type="pres">
      <dgm:prSet presAssocID="{340B2C31-6F7C-4FF2-B77A-12213BAAD110}" presName="txTwo" presStyleLbl="node2" presStyleIdx="0" presStyleCnt="2" custScaleX="93814">
        <dgm:presLayoutVars>
          <dgm:chPref val="3"/>
        </dgm:presLayoutVars>
      </dgm:prSet>
      <dgm:spPr/>
    </dgm:pt>
    <dgm:pt modelId="{F5FADC7A-05A7-4364-8B3B-13ABE13A7750}" type="pres">
      <dgm:prSet presAssocID="{340B2C31-6F7C-4FF2-B77A-12213BAAD110}" presName="parTransTwo" presStyleCnt="0"/>
      <dgm:spPr/>
    </dgm:pt>
    <dgm:pt modelId="{856EFE54-4F20-479F-897D-02572A343848}" type="pres">
      <dgm:prSet presAssocID="{340B2C31-6F7C-4FF2-B77A-12213BAAD110}" presName="horzTwo" presStyleCnt="0"/>
      <dgm:spPr/>
    </dgm:pt>
    <dgm:pt modelId="{C01FB685-18A6-4607-AC9D-682BC1F0B9EF}" type="pres">
      <dgm:prSet presAssocID="{1A861763-37B6-4543-A5D1-B7824B3F6B01}" presName="vertThree" presStyleCnt="0"/>
      <dgm:spPr/>
    </dgm:pt>
    <dgm:pt modelId="{FDE2A37E-44E9-4D3D-BCDA-2D3825DF139B}" type="pres">
      <dgm:prSet presAssocID="{1A861763-37B6-4543-A5D1-B7824B3F6B01}" presName="txThree" presStyleLbl="node3" presStyleIdx="0" presStyleCnt="5" custScaleX="125548" custLinFactNeighborX="34662" custLinFactNeighborY="-3918">
        <dgm:presLayoutVars>
          <dgm:chPref val="3"/>
        </dgm:presLayoutVars>
      </dgm:prSet>
      <dgm:spPr/>
    </dgm:pt>
    <dgm:pt modelId="{B7BACD35-9AA4-405C-8CFE-656D88F1D820}" type="pres">
      <dgm:prSet presAssocID="{1A861763-37B6-4543-A5D1-B7824B3F6B01}" presName="horzThree" presStyleCnt="0"/>
      <dgm:spPr/>
    </dgm:pt>
    <dgm:pt modelId="{EC934E02-FF22-431E-9BE0-41C2E3102E1D}" type="pres">
      <dgm:prSet presAssocID="{2990AC20-C657-4F39-A91C-B5C21975A6F9}" presName="sibSpaceThree" presStyleCnt="0"/>
      <dgm:spPr/>
    </dgm:pt>
    <dgm:pt modelId="{FEEB6870-E5D4-4812-9227-A70BC7DACD59}" type="pres">
      <dgm:prSet presAssocID="{8C33E55C-719F-48FF-9EC1-F4D7BD93652C}" presName="vertThree" presStyleCnt="0"/>
      <dgm:spPr/>
    </dgm:pt>
    <dgm:pt modelId="{EC2C6B3A-F0AA-406B-BD66-5AD5C9B9D7DD}" type="pres">
      <dgm:prSet presAssocID="{8C33E55C-719F-48FF-9EC1-F4D7BD93652C}" presName="txThree" presStyleLbl="node3" presStyleIdx="1" presStyleCnt="5" custScaleX="111998" custLinFactNeighborX="47271" custLinFactNeighborY="-3918">
        <dgm:presLayoutVars>
          <dgm:chPref val="3"/>
        </dgm:presLayoutVars>
      </dgm:prSet>
      <dgm:spPr/>
    </dgm:pt>
    <dgm:pt modelId="{5096ABD3-09D3-42CC-8D10-F8D6E744ECB9}" type="pres">
      <dgm:prSet presAssocID="{8C33E55C-719F-48FF-9EC1-F4D7BD93652C}" presName="horzThree" presStyleCnt="0"/>
      <dgm:spPr/>
    </dgm:pt>
    <dgm:pt modelId="{9064DFE4-99F4-47DC-A4AF-C381409A15DC}" type="pres">
      <dgm:prSet presAssocID="{110D616A-200C-4BBE-8A2B-9D8B22405FBD}" presName="sibSpaceThree" presStyleCnt="0"/>
      <dgm:spPr/>
    </dgm:pt>
    <dgm:pt modelId="{E9677AB3-8A1B-419E-BB27-710F04049E99}" type="pres">
      <dgm:prSet presAssocID="{C475F27B-4F63-46BE-9C43-DB2B128C95AC}" presName="vertThree" presStyleCnt="0"/>
      <dgm:spPr/>
    </dgm:pt>
    <dgm:pt modelId="{72F03A2B-41FA-43D8-A77D-7EA9572D704A}" type="pres">
      <dgm:prSet presAssocID="{C475F27B-4F63-46BE-9C43-DB2B128C95AC}" presName="txThree" presStyleLbl="node3" presStyleIdx="2" presStyleCnt="5" custScaleX="117291" custLinFactNeighborX="70025" custLinFactNeighborY="-3918">
        <dgm:presLayoutVars>
          <dgm:chPref val="3"/>
        </dgm:presLayoutVars>
      </dgm:prSet>
      <dgm:spPr/>
    </dgm:pt>
    <dgm:pt modelId="{8F190334-FE43-4EF3-8B37-74701B773CE5}" type="pres">
      <dgm:prSet presAssocID="{C475F27B-4F63-46BE-9C43-DB2B128C95AC}" presName="horzThree" presStyleCnt="0"/>
      <dgm:spPr/>
    </dgm:pt>
    <dgm:pt modelId="{D2451831-76A8-4891-ABAD-07A70B112972}" type="pres">
      <dgm:prSet presAssocID="{07270606-D410-4437-AFA9-750FCF79AE81}" presName="sibSpaceThree" presStyleCnt="0"/>
      <dgm:spPr/>
    </dgm:pt>
    <dgm:pt modelId="{11861BC6-1654-459C-A0D8-A89C691DE110}" type="pres">
      <dgm:prSet presAssocID="{EED33189-234B-4E1B-815C-C178EF63FB22}" presName="vertThree" presStyleCnt="0"/>
      <dgm:spPr/>
    </dgm:pt>
    <dgm:pt modelId="{70C30767-313D-4734-B35E-54D3DA8D6724}" type="pres">
      <dgm:prSet presAssocID="{EED33189-234B-4E1B-815C-C178EF63FB22}" presName="txThree" presStyleLbl="node3" presStyleIdx="3" presStyleCnt="5" custScaleX="148597" custLinFactNeighborX="97556" custLinFactNeighborY="-1250">
        <dgm:presLayoutVars>
          <dgm:chPref val="3"/>
        </dgm:presLayoutVars>
      </dgm:prSet>
      <dgm:spPr/>
    </dgm:pt>
    <dgm:pt modelId="{303D5900-D16C-4179-BB8F-D5B254DF826F}" type="pres">
      <dgm:prSet presAssocID="{EED33189-234B-4E1B-815C-C178EF63FB22}" presName="horzThree" presStyleCnt="0"/>
      <dgm:spPr/>
    </dgm:pt>
    <dgm:pt modelId="{196F0869-3847-46D0-8879-3120866D159E}" type="pres">
      <dgm:prSet presAssocID="{C62834ED-E48A-4D9E-87AA-F70EF4D61242}" presName="sibSpaceThree" presStyleCnt="0"/>
      <dgm:spPr/>
    </dgm:pt>
    <dgm:pt modelId="{F847832A-007F-4669-A4F4-A10B29308C5F}" type="pres">
      <dgm:prSet presAssocID="{6650C247-EBC0-4C67-9643-6D8A1555A3A5}" presName="vertThree" presStyleCnt="0"/>
      <dgm:spPr/>
    </dgm:pt>
    <dgm:pt modelId="{6763A84E-2D16-43ED-83AB-9CB1CDC4464D}" type="pres">
      <dgm:prSet presAssocID="{6650C247-EBC0-4C67-9643-6D8A1555A3A5}" presName="txThree" presStyleLbl="node3" presStyleIdx="4" presStyleCnt="5" custScaleX="140207" custLinFactX="51484" custLinFactNeighborX="100000" custLinFactNeighborY="1116">
        <dgm:presLayoutVars>
          <dgm:chPref val="3"/>
        </dgm:presLayoutVars>
      </dgm:prSet>
      <dgm:spPr/>
    </dgm:pt>
    <dgm:pt modelId="{90E12FF7-4DCE-4072-A1B8-C16F98EF358E}" type="pres">
      <dgm:prSet presAssocID="{6650C247-EBC0-4C67-9643-6D8A1555A3A5}" presName="horzThree" presStyleCnt="0"/>
      <dgm:spPr/>
    </dgm:pt>
    <dgm:pt modelId="{4DBF6F75-03DE-4219-9D65-DE1C96C9FDE1}" type="pres">
      <dgm:prSet presAssocID="{B5E44D39-DAFE-4C4B-8BF3-7B36BA70B51E}" presName="sibSpaceTwo" presStyleCnt="0"/>
      <dgm:spPr/>
    </dgm:pt>
    <dgm:pt modelId="{DFF00EAC-2DD9-405F-A723-A3F63523DBCF}" type="pres">
      <dgm:prSet presAssocID="{9AEC4C1D-AAF8-4FFB-AC6D-141FB9A4B5E9}" presName="vertTwo" presStyleCnt="0"/>
      <dgm:spPr/>
    </dgm:pt>
    <dgm:pt modelId="{21579366-40A8-401B-8BAF-1D571755D003}" type="pres">
      <dgm:prSet presAssocID="{9AEC4C1D-AAF8-4FFB-AC6D-141FB9A4B5E9}" presName="txTwo" presStyleLbl="node2" presStyleIdx="1" presStyleCnt="2" custScaleX="142785" custLinFactNeighborX="6515" custLinFactNeighborY="-2063">
        <dgm:presLayoutVars>
          <dgm:chPref val="3"/>
        </dgm:presLayoutVars>
      </dgm:prSet>
      <dgm:spPr/>
    </dgm:pt>
    <dgm:pt modelId="{65E7CEA8-7C48-4BA2-94A0-CCE52DC21185}" type="pres">
      <dgm:prSet presAssocID="{9AEC4C1D-AAF8-4FFB-AC6D-141FB9A4B5E9}" presName="horzTwo" presStyleCnt="0"/>
      <dgm:spPr/>
    </dgm:pt>
  </dgm:ptLst>
  <dgm:cxnLst>
    <dgm:cxn modelId="{729B591F-7ABC-4A97-ACB8-879D2CFDF308}" srcId="{AC473928-51ED-4E02-A3BB-ECDAEAA7973F}" destId="{9AEC4C1D-AAF8-4FFB-AC6D-141FB9A4B5E9}" srcOrd="1" destOrd="0" parTransId="{2AABE790-0135-4A93-8409-0205625CE0F8}" sibTransId="{19E7C930-EA71-41C5-8E8B-29A2FD5F045A}"/>
    <dgm:cxn modelId="{A229DA23-CC6A-4966-BA1C-CCAC8D12897F}" type="presOf" srcId="{340B2C31-6F7C-4FF2-B77A-12213BAAD110}" destId="{413F79E1-8978-46C8-B654-097B23D5410D}" srcOrd="0" destOrd="0" presId="urn:microsoft.com/office/officeart/2005/8/layout/hierarchy4"/>
    <dgm:cxn modelId="{045EE829-D2BD-4EBF-830C-D3D022DF9EAA}" type="presOf" srcId="{AC473928-51ED-4E02-A3BB-ECDAEAA7973F}" destId="{73F1636D-0BE1-4310-936E-96480B5E2256}" srcOrd="0" destOrd="0" presId="urn:microsoft.com/office/officeart/2005/8/layout/hierarchy4"/>
    <dgm:cxn modelId="{BE36BE5D-C4AE-42E1-8298-3D16D78D33D3}" srcId="{340B2C31-6F7C-4FF2-B77A-12213BAAD110}" destId="{1A861763-37B6-4543-A5D1-B7824B3F6B01}" srcOrd="0" destOrd="0" parTransId="{B858F592-FCD9-481A-8E4D-17C21BB66564}" sibTransId="{2990AC20-C657-4F39-A91C-B5C21975A6F9}"/>
    <dgm:cxn modelId="{D920DB48-8786-417B-8622-3EA152724D27}" srcId="{5B43EAFA-22E4-4524-B176-BEC62E0E0CEC}" destId="{AC473928-51ED-4E02-A3BB-ECDAEAA7973F}" srcOrd="0" destOrd="0" parTransId="{0682BCD5-FA2F-4EA1-BEDD-2198723ED4D5}" sibTransId="{6A5FBD11-E486-4A1C-8321-CC00B2E9A57F}"/>
    <dgm:cxn modelId="{DDB50B49-AD8E-4B71-998E-6F25E29D6280}" type="presOf" srcId="{C475F27B-4F63-46BE-9C43-DB2B128C95AC}" destId="{72F03A2B-41FA-43D8-A77D-7EA9572D704A}" srcOrd="0" destOrd="0" presId="urn:microsoft.com/office/officeart/2005/8/layout/hierarchy4"/>
    <dgm:cxn modelId="{4C7DF86A-BBEC-4910-957F-B5B205824E73}" srcId="{340B2C31-6F7C-4FF2-B77A-12213BAAD110}" destId="{C475F27B-4F63-46BE-9C43-DB2B128C95AC}" srcOrd="2" destOrd="0" parTransId="{A9517AEE-641C-4C2B-8E18-ACDA5F3908DF}" sibTransId="{07270606-D410-4437-AFA9-750FCF79AE81}"/>
    <dgm:cxn modelId="{4E39E66B-E744-4C56-A148-F67EE0315B5D}" srcId="{340B2C31-6F7C-4FF2-B77A-12213BAAD110}" destId="{EED33189-234B-4E1B-815C-C178EF63FB22}" srcOrd="3" destOrd="0" parTransId="{EE689631-0D7D-4F2F-B89F-1788696A207C}" sibTransId="{C62834ED-E48A-4D9E-87AA-F70EF4D61242}"/>
    <dgm:cxn modelId="{A3B2C051-A02E-4A07-88D8-A9648E786BBD}" type="presOf" srcId="{5B43EAFA-22E4-4524-B176-BEC62E0E0CEC}" destId="{48FCC7CE-E3EF-4C88-9975-FD08D5E610FD}" srcOrd="0" destOrd="0" presId="urn:microsoft.com/office/officeart/2005/8/layout/hierarchy4"/>
    <dgm:cxn modelId="{76E1E67D-BF15-4F9A-914D-5D33DC00B9C7}" type="presOf" srcId="{1A861763-37B6-4543-A5D1-B7824B3F6B01}" destId="{FDE2A37E-44E9-4D3D-BCDA-2D3825DF139B}" srcOrd="0" destOrd="0" presId="urn:microsoft.com/office/officeart/2005/8/layout/hierarchy4"/>
    <dgm:cxn modelId="{6CD5647F-57DF-45A7-A517-F9C94CD6CC3C}" srcId="{340B2C31-6F7C-4FF2-B77A-12213BAAD110}" destId="{8C33E55C-719F-48FF-9EC1-F4D7BD93652C}" srcOrd="1" destOrd="0" parTransId="{1632CE0A-FAA0-4D8C-81D8-D4351F0AC922}" sibTransId="{110D616A-200C-4BBE-8A2B-9D8B22405FBD}"/>
    <dgm:cxn modelId="{B0878B84-4EB7-4875-8F4E-915BCBF3B6A5}" type="presOf" srcId="{EED33189-234B-4E1B-815C-C178EF63FB22}" destId="{70C30767-313D-4734-B35E-54D3DA8D6724}" srcOrd="0" destOrd="0" presId="urn:microsoft.com/office/officeart/2005/8/layout/hierarchy4"/>
    <dgm:cxn modelId="{26F131B3-DFEF-4381-B256-30F1C3E95185}" srcId="{340B2C31-6F7C-4FF2-B77A-12213BAAD110}" destId="{6650C247-EBC0-4C67-9643-6D8A1555A3A5}" srcOrd="4" destOrd="0" parTransId="{D83FEF8D-5D22-4222-82E7-25E97D7267A1}" sibTransId="{BF694F29-2537-4E60-8B6F-C98095C24FB8}"/>
    <dgm:cxn modelId="{BCB048C6-AB35-4DAF-9614-682DF3EDD1F4}" type="presOf" srcId="{8C33E55C-719F-48FF-9EC1-F4D7BD93652C}" destId="{EC2C6B3A-F0AA-406B-BD66-5AD5C9B9D7DD}" srcOrd="0" destOrd="0" presId="urn:microsoft.com/office/officeart/2005/8/layout/hierarchy4"/>
    <dgm:cxn modelId="{896D6AD5-E49E-42F2-992D-392050D1BFB8}" srcId="{AC473928-51ED-4E02-A3BB-ECDAEAA7973F}" destId="{340B2C31-6F7C-4FF2-B77A-12213BAAD110}" srcOrd="0" destOrd="0" parTransId="{1363F4CD-562A-4544-AD46-DA68D9CB8E40}" sibTransId="{B5E44D39-DAFE-4C4B-8BF3-7B36BA70B51E}"/>
    <dgm:cxn modelId="{638AB8E8-0596-4824-9691-DD225D185324}" type="presOf" srcId="{6650C247-EBC0-4C67-9643-6D8A1555A3A5}" destId="{6763A84E-2D16-43ED-83AB-9CB1CDC4464D}" srcOrd="0" destOrd="0" presId="urn:microsoft.com/office/officeart/2005/8/layout/hierarchy4"/>
    <dgm:cxn modelId="{4FA8D1F3-F4F0-42F4-8598-232179750EFA}" type="presOf" srcId="{9AEC4C1D-AAF8-4FFB-AC6D-141FB9A4B5E9}" destId="{21579366-40A8-401B-8BAF-1D571755D003}" srcOrd="0" destOrd="0" presId="urn:microsoft.com/office/officeart/2005/8/layout/hierarchy4"/>
    <dgm:cxn modelId="{A77C3FA3-2799-4B70-A113-D08635852330}" type="presParOf" srcId="{48FCC7CE-E3EF-4C88-9975-FD08D5E610FD}" destId="{F1918431-87A7-469F-B020-70F80A97A86B}" srcOrd="0" destOrd="0" presId="urn:microsoft.com/office/officeart/2005/8/layout/hierarchy4"/>
    <dgm:cxn modelId="{B928ACD8-0EF8-491F-BABB-8BEF6B5992D3}" type="presParOf" srcId="{F1918431-87A7-469F-B020-70F80A97A86B}" destId="{73F1636D-0BE1-4310-936E-96480B5E2256}" srcOrd="0" destOrd="0" presId="urn:microsoft.com/office/officeart/2005/8/layout/hierarchy4"/>
    <dgm:cxn modelId="{F35ED27D-6346-4171-9231-D1D9B71B84EA}" type="presParOf" srcId="{F1918431-87A7-469F-B020-70F80A97A86B}" destId="{3027D3C6-F31A-47DE-BB56-84D7D1D59C37}" srcOrd="1" destOrd="0" presId="urn:microsoft.com/office/officeart/2005/8/layout/hierarchy4"/>
    <dgm:cxn modelId="{1692874B-7D49-45E6-8058-192FC15AAB0E}" type="presParOf" srcId="{F1918431-87A7-469F-B020-70F80A97A86B}" destId="{64D04F86-D4D5-4E6E-AC40-4608C4250603}" srcOrd="2" destOrd="0" presId="urn:microsoft.com/office/officeart/2005/8/layout/hierarchy4"/>
    <dgm:cxn modelId="{31E17CED-7F00-4E67-9540-B21E75924D5D}" type="presParOf" srcId="{64D04F86-D4D5-4E6E-AC40-4608C4250603}" destId="{EB57E6ED-049C-45D2-AE53-C1AEAA7E652D}" srcOrd="0" destOrd="0" presId="urn:microsoft.com/office/officeart/2005/8/layout/hierarchy4"/>
    <dgm:cxn modelId="{D5D52C5A-A82E-4484-9EAD-4F84612093B7}" type="presParOf" srcId="{EB57E6ED-049C-45D2-AE53-C1AEAA7E652D}" destId="{413F79E1-8978-46C8-B654-097B23D5410D}" srcOrd="0" destOrd="0" presId="urn:microsoft.com/office/officeart/2005/8/layout/hierarchy4"/>
    <dgm:cxn modelId="{09225255-E2DB-40B8-97C0-0B64DB9EE76A}" type="presParOf" srcId="{EB57E6ED-049C-45D2-AE53-C1AEAA7E652D}" destId="{F5FADC7A-05A7-4364-8B3B-13ABE13A7750}" srcOrd="1" destOrd="0" presId="urn:microsoft.com/office/officeart/2005/8/layout/hierarchy4"/>
    <dgm:cxn modelId="{204E1707-C981-41D0-A2BD-1D9D1A1DACF4}" type="presParOf" srcId="{EB57E6ED-049C-45D2-AE53-C1AEAA7E652D}" destId="{856EFE54-4F20-479F-897D-02572A343848}" srcOrd="2" destOrd="0" presId="urn:microsoft.com/office/officeart/2005/8/layout/hierarchy4"/>
    <dgm:cxn modelId="{DCCCA4BE-67DC-4DD0-A1C0-2E0DF0D302F7}" type="presParOf" srcId="{856EFE54-4F20-479F-897D-02572A343848}" destId="{C01FB685-18A6-4607-AC9D-682BC1F0B9EF}" srcOrd="0" destOrd="0" presId="urn:microsoft.com/office/officeart/2005/8/layout/hierarchy4"/>
    <dgm:cxn modelId="{83FB8505-D104-4061-954F-F98458497FA4}" type="presParOf" srcId="{C01FB685-18A6-4607-AC9D-682BC1F0B9EF}" destId="{FDE2A37E-44E9-4D3D-BCDA-2D3825DF139B}" srcOrd="0" destOrd="0" presId="urn:microsoft.com/office/officeart/2005/8/layout/hierarchy4"/>
    <dgm:cxn modelId="{1842AFF1-DE30-4395-91C0-AE5DB291AC76}" type="presParOf" srcId="{C01FB685-18A6-4607-AC9D-682BC1F0B9EF}" destId="{B7BACD35-9AA4-405C-8CFE-656D88F1D820}" srcOrd="1" destOrd="0" presId="urn:microsoft.com/office/officeart/2005/8/layout/hierarchy4"/>
    <dgm:cxn modelId="{B3966822-A93F-4277-A711-65612F0A0F43}" type="presParOf" srcId="{856EFE54-4F20-479F-897D-02572A343848}" destId="{EC934E02-FF22-431E-9BE0-41C2E3102E1D}" srcOrd="1" destOrd="0" presId="urn:microsoft.com/office/officeart/2005/8/layout/hierarchy4"/>
    <dgm:cxn modelId="{C5663954-D018-4B4B-9960-4161003B5D3C}" type="presParOf" srcId="{856EFE54-4F20-479F-897D-02572A343848}" destId="{FEEB6870-E5D4-4812-9227-A70BC7DACD59}" srcOrd="2" destOrd="0" presId="urn:microsoft.com/office/officeart/2005/8/layout/hierarchy4"/>
    <dgm:cxn modelId="{26BE0BB5-C7F2-4802-B54D-067EEADAF47C}" type="presParOf" srcId="{FEEB6870-E5D4-4812-9227-A70BC7DACD59}" destId="{EC2C6B3A-F0AA-406B-BD66-5AD5C9B9D7DD}" srcOrd="0" destOrd="0" presId="urn:microsoft.com/office/officeart/2005/8/layout/hierarchy4"/>
    <dgm:cxn modelId="{465814EF-1341-4E92-9FFE-9149B45E0927}" type="presParOf" srcId="{FEEB6870-E5D4-4812-9227-A70BC7DACD59}" destId="{5096ABD3-09D3-42CC-8D10-F8D6E744ECB9}" srcOrd="1" destOrd="0" presId="urn:microsoft.com/office/officeart/2005/8/layout/hierarchy4"/>
    <dgm:cxn modelId="{6A7C5985-6E6A-4D75-B9F4-D04570EBA04B}" type="presParOf" srcId="{856EFE54-4F20-479F-897D-02572A343848}" destId="{9064DFE4-99F4-47DC-A4AF-C381409A15DC}" srcOrd="3" destOrd="0" presId="urn:microsoft.com/office/officeart/2005/8/layout/hierarchy4"/>
    <dgm:cxn modelId="{642C978C-55EB-4224-B589-6C4890E54A7A}" type="presParOf" srcId="{856EFE54-4F20-479F-897D-02572A343848}" destId="{E9677AB3-8A1B-419E-BB27-710F04049E99}" srcOrd="4" destOrd="0" presId="urn:microsoft.com/office/officeart/2005/8/layout/hierarchy4"/>
    <dgm:cxn modelId="{95FAF628-90A5-4C24-AE7A-7CA4E8E53D9F}" type="presParOf" srcId="{E9677AB3-8A1B-419E-BB27-710F04049E99}" destId="{72F03A2B-41FA-43D8-A77D-7EA9572D704A}" srcOrd="0" destOrd="0" presId="urn:microsoft.com/office/officeart/2005/8/layout/hierarchy4"/>
    <dgm:cxn modelId="{0ED46F5B-22D9-49C8-8AE6-1978A5A230D4}" type="presParOf" srcId="{E9677AB3-8A1B-419E-BB27-710F04049E99}" destId="{8F190334-FE43-4EF3-8B37-74701B773CE5}" srcOrd="1" destOrd="0" presId="urn:microsoft.com/office/officeart/2005/8/layout/hierarchy4"/>
    <dgm:cxn modelId="{FB32361E-8DAF-4F94-8A77-3B31FEFBA34F}" type="presParOf" srcId="{856EFE54-4F20-479F-897D-02572A343848}" destId="{D2451831-76A8-4891-ABAD-07A70B112972}" srcOrd="5" destOrd="0" presId="urn:microsoft.com/office/officeart/2005/8/layout/hierarchy4"/>
    <dgm:cxn modelId="{1FBE9438-D428-4199-ADBA-9F34BE241644}" type="presParOf" srcId="{856EFE54-4F20-479F-897D-02572A343848}" destId="{11861BC6-1654-459C-A0D8-A89C691DE110}" srcOrd="6" destOrd="0" presId="urn:microsoft.com/office/officeart/2005/8/layout/hierarchy4"/>
    <dgm:cxn modelId="{30B01230-FB73-42B2-81F6-B537701A702F}" type="presParOf" srcId="{11861BC6-1654-459C-A0D8-A89C691DE110}" destId="{70C30767-313D-4734-B35E-54D3DA8D6724}" srcOrd="0" destOrd="0" presId="urn:microsoft.com/office/officeart/2005/8/layout/hierarchy4"/>
    <dgm:cxn modelId="{605FA92F-8C29-4740-850D-E20BABE06F6F}" type="presParOf" srcId="{11861BC6-1654-459C-A0D8-A89C691DE110}" destId="{303D5900-D16C-4179-BB8F-D5B254DF826F}" srcOrd="1" destOrd="0" presId="urn:microsoft.com/office/officeart/2005/8/layout/hierarchy4"/>
    <dgm:cxn modelId="{C5CBDC86-AC96-4611-B611-E6316B8E1D66}" type="presParOf" srcId="{856EFE54-4F20-479F-897D-02572A343848}" destId="{196F0869-3847-46D0-8879-3120866D159E}" srcOrd="7" destOrd="0" presId="urn:microsoft.com/office/officeart/2005/8/layout/hierarchy4"/>
    <dgm:cxn modelId="{C21DA2A7-34CA-479C-8D02-8D9EA7FC0832}" type="presParOf" srcId="{856EFE54-4F20-479F-897D-02572A343848}" destId="{F847832A-007F-4669-A4F4-A10B29308C5F}" srcOrd="8" destOrd="0" presId="urn:microsoft.com/office/officeart/2005/8/layout/hierarchy4"/>
    <dgm:cxn modelId="{7FEA3E86-0057-40DF-BD57-C1A229495C1D}" type="presParOf" srcId="{F847832A-007F-4669-A4F4-A10B29308C5F}" destId="{6763A84E-2D16-43ED-83AB-9CB1CDC4464D}" srcOrd="0" destOrd="0" presId="urn:microsoft.com/office/officeart/2005/8/layout/hierarchy4"/>
    <dgm:cxn modelId="{7FD382F5-BCCB-40A0-BEE8-E40DF37585E8}" type="presParOf" srcId="{F847832A-007F-4669-A4F4-A10B29308C5F}" destId="{90E12FF7-4DCE-4072-A1B8-C16F98EF358E}" srcOrd="1" destOrd="0" presId="urn:microsoft.com/office/officeart/2005/8/layout/hierarchy4"/>
    <dgm:cxn modelId="{EFFD7766-4605-4CC0-A076-8BA154B2A441}" type="presParOf" srcId="{64D04F86-D4D5-4E6E-AC40-4608C4250603}" destId="{4DBF6F75-03DE-4219-9D65-DE1C96C9FDE1}" srcOrd="1" destOrd="0" presId="urn:microsoft.com/office/officeart/2005/8/layout/hierarchy4"/>
    <dgm:cxn modelId="{E7855B4F-FA5F-4E95-848E-8E58225EEA0D}" type="presParOf" srcId="{64D04F86-D4D5-4E6E-AC40-4608C4250603}" destId="{DFF00EAC-2DD9-405F-A723-A3F63523DBCF}" srcOrd="2" destOrd="0" presId="urn:microsoft.com/office/officeart/2005/8/layout/hierarchy4"/>
    <dgm:cxn modelId="{B6905871-B79C-47AC-B4EC-BF93EB6B2F02}" type="presParOf" srcId="{DFF00EAC-2DD9-405F-A723-A3F63523DBCF}" destId="{21579366-40A8-401B-8BAF-1D571755D003}" srcOrd="0" destOrd="0" presId="urn:microsoft.com/office/officeart/2005/8/layout/hierarchy4"/>
    <dgm:cxn modelId="{B21900BB-52C2-435B-A7F1-EDF70F5E95F0}" type="presParOf" srcId="{DFF00EAC-2DD9-405F-A723-A3F63523DBCF}" destId="{65E7CEA8-7C48-4BA2-94A0-CCE52DC2118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F1636D-0BE1-4310-936E-96480B5E2256}">
      <dsp:nvSpPr>
        <dsp:cNvPr id="0" name=""/>
        <dsp:cNvSpPr/>
      </dsp:nvSpPr>
      <dsp:spPr>
        <a:xfrm>
          <a:off x="1353" y="2440"/>
          <a:ext cx="8226893" cy="11759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t>84</a:t>
          </a:r>
        </a:p>
        <a:p>
          <a:pPr marL="0" lvl="0" indent="0" algn="ctr" defTabSz="889000">
            <a:lnSpc>
              <a:spcPct val="90000"/>
            </a:lnSpc>
            <a:spcBef>
              <a:spcPct val="0"/>
            </a:spcBef>
            <a:spcAft>
              <a:spcPct val="35000"/>
            </a:spcAft>
            <a:buNone/>
          </a:pPr>
          <a:r>
            <a:rPr lang="en-GB" sz="1400" kern="1200" dirty="0"/>
            <a:t>Defects impacting AQ since August 2019</a:t>
          </a:r>
        </a:p>
      </dsp:txBody>
      <dsp:txXfrm>
        <a:off x="35796" y="36883"/>
        <a:ext cx="8158007" cy="1107082"/>
      </dsp:txXfrm>
    </dsp:sp>
    <dsp:sp modelId="{413F79E1-8978-46C8-B654-097B23D5410D}">
      <dsp:nvSpPr>
        <dsp:cNvPr id="0" name=""/>
        <dsp:cNvSpPr/>
      </dsp:nvSpPr>
      <dsp:spPr>
        <a:xfrm>
          <a:off x="216037" y="1320401"/>
          <a:ext cx="6268057" cy="11759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10</a:t>
          </a:r>
        </a:p>
        <a:p>
          <a:pPr marL="0" lvl="0" indent="0" algn="ctr" defTabSz="800100">
            <a:lnSpc>
              <a:spcPct val="90000"/>
            </a:lnSpc>
            <a:spcBef>
              <a:spcPct val="0"/>
            </a:spcBef>
            <a:spcAft>
              <a:spcPct val="35000"/>
            </a:spcAft>
            <a:buNone/>
          </a:pPr>
          <a:r>
            <a:rPr lang="en-GB" sz="1400" kern="1200" dirty="0"/>
            <a:t>Open Defects </a:t>
          </a:r>
        </a:p>
        <a:p>
          <a:pPr marL="0" lvl="0" indent="0" algn="ctr" defTabSz="800100">
            <a:lnSpc>
              <a:spcPct val="90000"/>
            </a:lnSpc>
            <a:spcBef>
              <a:spcPct val="0"/>
            </a:spcBef>
            <a:spcAft>
              <a:spcPct val="35000"/>
            </a:spcAft>
            <a:buNone/>
          </a:pPr>
          <a:r>
            <a:rPr lang="en-GB" sz="1000" kern="1200" dirty="0"/>
            <a:t>(-7 from previous month)</a:t>
          </a:r>
        </a:p>
      </dsp:txBody>
      <dsp:txXfrm>
        <a:off x="250480" y="1354844"/>
        <a:ext cx="6199171" cy="1107082"/>
      </dsp:txXfrm>
    </dsp:sp>
    <dsp:sp modelId="{FDE2A37E-44E9-4D3D-BCDA-2D3825DF139B}">
      <dsp:nvSpPr>
        <dsp:cNvPr id="0" name=""/>
        <dsp:cNvSpPr/>
      </dsp:nvSpPr>
      <dsp:spPr>
        <a:xfrm>
          <a:off x="360042" y="2592288"/>
          <a:ext cx="1270109"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 5</a:t>
          </a:r>
        </a:p>
        <a:p>
          <a:pPr marL="0" lvl="0" indent="0" algn="ctr" defTabSz="577850">
            <a:lnSpc>
              <a:spcPct val="90000"/>
            </a:lnSpc>
            <a:spcBef>
              <a:spcPct val="0"/>
            </a:spcBef>
            <a:spcAft>
              <a:spcPct val="35000"/>
            </a:spcAft>
            <a:buNone/>
          </a:pPr>
          <a:r>
            <a:rPr lang="en-GB" sz="1300" kern="1200" dirty="0"/>
            <a:t>Analysis</a:t>
          </a:r>
        </a:p>
        <a:p>
          <a:pPr marL="0" lvl="0" indent="0" algn="ctr" defTabSz="577850">
            <a:lnSpc>
              <a:spcPct val="90000"/>
            </a:lnSpc>
            <a:spcBef>
              <a:spcPct val="0"/>
            </a:spcBef>
            <a:spcAft>
              <a:spcPct val="35000"/>
            </a:spcAft>
            <a:buNone/>
          </a:pPr>
          <a:r>
            <a:rPr lang="en-GB" sz="1000" kern="1200" dirty="0"/>
            <a:t>(+1 from previous month)</a:t>
          </a:r>
        </a:p>
      </dsp:txBody>
      <dsp:txXfrm>
        <a:off x="394485" y="2626731"/>
        <a:ext cx="1201223" cy="1107082"/>
      </dsp:txXfrm>
    </dsp:sp>
    <dsp:sp modelId="{EC2C6B3A-F0AA-406B-BD66-5AD5C9B9D7DD}">
      <dsp:nvSpPr>
        <dsp:cNvPr id="0" name=""/>
        <dsp:cNvSpPr/>
      </dsp:nvSpPr>
      <dsp:spPr>
        <a:xfrm>
          <a:off x="1800200" y="2592288"/>
          <a:ext cx="1133030"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3</a:t>
          </a:r>
        </a:p>
        <a:p>
          <a:pPr marL="0" lvl="0" indent="0" algn="ctr" defTabSz="577850">
            <a:lnSpc>
              <a:spcPct val="90000"/>
            </a:lnSpc>
            <a:spcBef>
              <a:spcPct val="0"/>
            </a:spcBef>
            <a:spcAft>
              <a:spcPct val="35000"/>
            </a:spcAft>
            <a:buNone/>
          </a:pPr>
          <a:r>
            <a:rPr lang="en-GB" sz="1300" kern="1200" dirty="0"/>
            <a:t>UAT</a:t>
          </a:r>
        </a:p>
        <a:p>
          <a:pPr marL="0" lvl="0" indent="0" algn="ctr" defTabSz="577850">
            <a:lnSpc>
              <a:spcPct val="90000"/>
            </a:lnSpc>
            <a:spcBef>
              <a:spcPct val="0"/>
            </a:spcBef>
            <a:spcAft>
              <a:spcPct val="35000"/>
            </a:spcAft>
            <a:buNone/>
          </a:pPr>
          <a:r>
            <a:rPr lang="en-GB" sz="1000" kern="1200" dirty="0"/>
            <a:t>(+2 from previous month) </a:t>
          </a:r>
        </a:p>
      </dsp:txBody>
      <dsp:txXfrm>
        <a:off x="1833385" y="2625473"/>
        <a:ext cx="1066660" cy="1109598"/>
      </dsp:txXfrm>
    </dsp:sp>
    <dsp:sp modelId="{72F03A2B-41FA-43D8-A77D-7EA9572D704A}">
      <dsp:nvSpPr>
        <dsp:cNvPr id="0" name=""/>
        <dsp:cNvSpPr/>
      </dsp:nvSpPr>
      <dsp:spPr>
        <a:xfrm>
          <a:off x="3205911" y="2592288"/>
          <a:ext cx="1186577"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0</a:t>
          </a:r>
        </a:p>
        <a:p>
          <a:pPr marL="0" lvl="0" indent="0" algn="ctr" defTabSz="577850">
            <a:lnSpc>
              <a:spcPct val="90000"/>
            </a:lnSpc>
            <a:spcBef>
              <a:spcPct val="0"/>
            </a:spcBef>
            <a:spcAft>
              <a:spcPct val="35000"/>
            </a:spcAft>
            <a:buNone/>
          </a:pPr>
          <a:r>
            <a:rPr lang="en-GB" sz="1300" kern="1200" dirty="0"/>
            <a:t>Awaiting Deployment</a:t>
          </a:r>
          <a:r>
            <a:rPr lang="en-GB" sz="1000" kern="1200" dirty="0"/>
            <a:t> </a:t>
          </a:r>
        </a:p>
        <a:p>
          <a:pPr marL="0" lvl="0" indent="0" algn="ctr" defTabSz="577850">
            <a:lnSpc>
              <a:spcPct val="90000"/>
            </a:lnSpc>
            <a:spcBef>
              <a:spcPct val="0"/>
            </a:spcBef>
            <a:spcAft>
              <a:spcPct val="35000"/>
            </a:spcAft>
            <a:buNone/>
          </a:pPr>
          <a:r>
            <a:rPr lang="en-GB" sz="1000" kern="1200" dirty="0"/>
            <a:t>(-5 from previous month)</a:t>
          </a:r>
        </a:p>
      </dsp:txBody>
      <dsp:txXfrm>
        <a:off x="3240354" y="2626731"/>
        <a:ext cx="1117691" cy="1107082"/>
      </dsp:txXfrm>
    </dsp:sp>
    <dsp:sp modelId="{70C30767-313D-4734-B35E-54D3DA8D6724}">
      <dsp:nvSpPr>
        <dsp:cNvPr id="0" name=""/>
        <dsp:cNvSpPr/>
      </dsp:nvSpPr>
      <dsp:spPr>
        <a:xfrm>
          <a:off x="4713495" y="2623663"/>
          <a:ext cx="150328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2</a:t>
          </a:r>
        </a:p>
        <a:p>
          <a:pPr marL="0" lvl="0" indent="0" algn="ctr" defTabSz="577850">
            <a:lnSpc>
              <a:spcPct val="90000"/>
            </a:lnSpc>
            <a:spcBef>
              <a:spcPct val="0"/>
            </a:spcBef>
            <a:spcAft>
              <a:spcPct val="35000"/>
            </a:spcAft>
            <a:buNone/>
          </a:pPr>
          <a:r>
            <a:rPr lang="en-GB" sz="1300" kern="1200" dirty="0"/>
            <a:t>Fixed, Deployed Awaiting Data Correction</a:t>
          </a:r>
        </a:p>
        <a:p>
          <a:pPr marL="0" lvl="0" indent="0" algn="ctr" defTabSz="577850">
            <a:lnSpc>
              <a:spcPct val="90000"/>
            </a:lnSpc>
            <a:spcBef>
              <a:spcPct val="0"/>
            </a:spcBef>
            <a:spcAft>
              <a:spcPct val="35000"/>
            </a:spcAft>
            <a:buNone/>
          </a:pPr>
          <a:r>
            <a:rPr lang="en-GB" sz="1000" kern="1200" dirty="0"/>
            <a:t>(-5 from previous month)</a:t>
          </a:r>
        </a:p>
      </dsp:txBody>
      <dsp:txXfrm>
        <a:off x="4747938" y="2658106"/>
        <a:ext cx="1434399" cy="1107082"/>
      </dsp:txXfrm>
    </dsp:sp>
    <dsp:sp modelId="{6763A84E-2D16-43ED-83AB-9CB1CDC4464D}">
      <dsp:nvSpPr>
        <dsp:cNvPr id="0" name=""/>
        <dsp:cNvSpPr/>
      </dsp:nvSpPr>
      <dsp:spPr>
        <a:xfrm>
          <a:off x="6804834" y="2640803"/>
          <a:ext cx="1418407"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8</a:t>
          </a:r>
        </a:p>
        <a:p>
          <a:pPr marL="0" lvl="0" indent="0" algn="ctr" defTabSz="622300">
            <a:lnSpc>
              <a:spcPct val="90000"/>
            </a:lnSpc>
            <a:spcBef>
              <a:spcPct val="0"/>
            </a:spcBef>
            <a:spcAft>
              <a:spcPct val="35000"/>
            </a:spcAft>
            <a:buNone/>
          </a:pPr>
          <a:r>
            <a:rPr lang="en-GB" sz="1000" kern="1200" dirty="0"/>
            <a:t>Resolved defects that require to be processed via adjustment tools</a:t>
          </a:r>
        </a:p>
      </dsp:txBody>
      <dsp:txXfrm>
        <a:off x="6839277" y="2675246"/>
        <a:ext cx="1349521" cy="1107082"/>
      </dsp:txXfrm>
    </dsp:sp>
    <dsp:sp modelId="{21579366-40A8-401B-8BAF-1D571755D003}">
      <dsp:nvSpPr>
        <dsp:cNvPr id="0" name=""/>
        <dsp:cNvSpPr/>
      </dsp:nvSpPr>
      <dsp:spPr>
        <a:xfrm>
          <a:off x="6785112" y="1296141"/>
          <a:ext cx="1444487" cy="11759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66</a:t>
          </a:r>
        </a:p>
        <a:p>
          <a:pPr marL="0" lvl="0" indent="0" algn="ctr" defTabSz="800100">
            <a:lnSpc>
              <a:spcPct val="90000"/>
            </a:lnSpc>
            <a:spcBef>
              <a:spcPct val="0"/>
            </a:spcBef>
            <a:spcAft>
              <a:spcPct val="35000"/>
            </a:spcAft>
            <a:buNone/>
          </a:pPr>
          <a:r>
            <a:rPr lang="en-GB" sz="1300" kern="1200" dirty="0"/>
            <a:t>Resolved defects</a:t>
          </a:r>
        </a:p>
        <a:p>
          <a:pPr marL="0" lvl="0" indent="0" algn="ctr" defTabSz="800100">
            <a:lnSpc>
              <a:spcPct val="90000"/>
            </a:lnSpc>
            <a:spcBef>
              <a:spcPct val="0"/>
            </a:spcBef>
            <a:spcAft>
              <a:spcPct val="35000"/>
            </a:spcAft>
            <a:buNone/>
          </a:pPr>
          <a:r>
            <a:rPr lang="en-GB" sz="1000" kern="1200" dirty="0"/>
            <a:t>(+14 on previous month)</a:t>
          </a:r>
          <a:r>
            <a:rPr lang="en-GB" sz="1300" kern="1200" dirty="0"/>
            <a:t> </a:t>
          </a:r>
        </a:p>
      </dsp:txBody>
      <dsp:txXfrm>
        <a:off x="6819555" y="1330584"/>
        <a:ext cx="1375601" cy="110708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08/02/2021</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1928075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11</a:t>
            </a:fld>
            <a:endParaRPr lang="en-GB" dirty="0"/>
          </a:p>
        </p:txBody>
      </p:sp>
    </p:spTree>
    <p:extLst>
      <p:ext uri="{BB962C8B-B14F-4D97-AF65-F5344CB8AC3E}">
        <p14:creationId xmlns:p14="http://schemas.microsoft.com/office/powerpoint/2010/main" val="14959470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649085"/>
            <a:ext cx="7772400" cy="1102519"/>
          </a:xfrm>
        </p:spPr>
        <p:txBody>
          <a:bodyPr>
            <a:normAutofit/>
          </a:bodyPr>
          <a:lstStyle/>
          <a:p>
            <a:r>
              <a:rPr lang="en-GB" dirty="0"/>
              <a:t>AQ Taskforce Update</a:t>
            </a:r>
            <a:br>
              <a:rPr lang="en-GB" dirty="0"/>
            </a:br>
            <a:r>
              <a:rPr lang="en-GB" dirty="0"/>
              <a:t>CoMC </a:t>
            </a:r>
          </a:p>
        </p:txBody>
      </p:sp>
      <p:sp>
        <p:nvSpPr>
          <p:cNvPr id="3" name="Subtitle 2"/>
          <p:cNvSpPr>
            <a:spLocks noGrp="1"/>
          </p:cNvSpPr>
          <p:nvPr>
            <p:ph type="subTitle" idx="1"/>
          </p:nvPr>
        </p:nvSpPr>
        <p:spPr>
          <a:xfrm>
            <a:off x="1371600" y="3003798"/>
            <a:ext cx="6400800" cy="1314450"/>
          </a:xfrm>
        </p:spPr>
        <p:txBody>
          <a:bodyPr vert="horz" lIns="91440" tIns="45720" rIns="91440" bIns="45720" rtlCol="0" anchor="t">
            <a:normAutofit/>
          </a:bodyPr>
          <a:lstStyle/>
          <a:p>
            <a:r>
              <a:rPr lang="en-GB" dirty="0">
                <a:latin typeface="Arial"/>
                <a:cs typeface="Arial"/>
              </a:rPr>
              <a:t>17</a:t>
            </a:r>
            <a:r>
              <a:rPr lang="en-GB" baseline="30000" dirty="0">
                <a:latin typeface="Arial"/>
                <a:cs typeface="Arial"/>
              </a:rPr>
              <a:t>th</a:t>
            </a:r>
            <a:r>
              <a:rPr lang="en-GB" dirty="0">
                <a:latin typeface="Arial"/>
                <a:cs typeface="Arial"/>
              </a:rPr>
              <a:t> February 2021</a:t>
            </a:r>
          </a:p>
          <a:p>
            <a:r>
              <a:rPr lang="en-GB" sz="1300" dirty="0">
                <a:latin typeface="Arial"/>
                <a:cs typeface="Arial"/>
              </a:rPr>
              <a:t>Version 0.1</a:t>
            </a:r>
          </a:p>
        </p:txBody>
      </p:sp>
      <p:sp>
        <p:nvSpPr>
          <p:cNvPr id="4" name="Rectangle 3"/>
          <p:cNvSpPr/>
          <p:nvPr/>
        </p:nvSpPr>
        <p:spPr>
          <a:xfrm>
            <a:off x="4447607" y="2387084"/>
            <a:ext cx="248786" cy="369332"/>
          </a:xfrm>
          <a:prstGeom prst="rect">
            <a:avLst/>
          </a:prstGeom>
        </p:spPr>
        <p:txBody>
          <a:bodyPr wrap="none">
            <a:spAutoFit/>
          </a:bodyPr>
          <a:lstStyle/>
          <a:p>
            <a:r>
              <a:rPr lang="en-GB" dirty="0"/>
              <a:t> </a:t>
            </a:r>
          </a:p>
        </p:txBody>
      </p:sp>
      <p:sp>
        <p:nvSpPr>
          <p:cNvPr id="5" name="Rectangle 4"/>
          <p:cNvSpPr/>
          <p:nvPr/>
        </p:nvSpPr>
        <p:spPr>
          <a:xfrm>
            <a:off x="4447607" y="2387084"/>
            <a:ext cx="248786"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365374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AQ Defects Financial Adjustments</a:t>
            </a:r>
          </a:p>
        </p:txBody>
      </p:sp>
      <p:sp>
        <p:nvSpPr>
          <p:cNvPr id="3" name="Subtitle 2"/>
          <p:cNvSpPr>
            <a:spLocks noGrp="1"/>
          </p:cNvSpPr>
          <p:nvPr>
            <p:ph type="subTitle" idx="1"/>
          </p:nvPr>
        </p:nvSpPr>
        <p:spPr/>
        <p:txBody>
          <a:bodyPr/>
          <a:lstStyle/>
          <a:p>
            <a:r>
              <a:rPr lang="en-GB" dirty="0"/>
              <a:t>Phase 3 Summary</a:t>
            </a:r>
          </a:p>
        </p:txBody>
      </p:sp>
    </p:spTree>
    <p:extLst>
      <p:ext uri="{BB962C8B-B14F-4D97-AF65-F5344CB8AC3E}">
        <p14:creationId xmlns:p14="http://schemas.microsoft.com/office/powerpoint/2010/main" val="662997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17A14-C8FB-4379-BE95-E9DE2EE3005D}"/>
              </a:ext>
            </a:extLst>
          </p:cNvPr>
          <p:cNvSpPr>
            <a:spLocks noGrp="1"/>
          </p:cNvSpPr>
          <p:nvPr>
            <p:ph type="title"/>
          </p:nvPr>
        </p:nvSpPr>
        <p:spPr/>
        <p:txBody>
          <a:bodyPr/>
          <a:lstStyle/>
          <a:p>
            <a:r>
              <a:rPr lang="en-GB" dirty="0"/>
              <a:t>Phase 3 Summary</a:t>
            </a:r>
          </a:p>
        </p:txBody>
      </p:sp>
      <p:sp>
        <p:nvSpPr>
          <p:cNvPr id="3" name="Content Placeholder 2">
            <a:extLst>
              <a:ext uri="{FF2B5EF4-FFF2-40B4-BE49-F238E27FC236}">
                <a16:creationId xmlns:a16="http://schemas.microsoft.com/office/drawing/2014/main" id="{78CA2CCE-829F-4B01-9E19-D0099A07DBE7}"/>
              </a:ext>
            </a:extLst>
          </p:cNvPr>
          <p:cNvSpPr>
            <a:spLocks noGrp="1"/>
          </p:cNvSpPr>
          <p:nvPr>
            <p:ph idx="1"/>
          </p:nvPr>
        </p:nvSpPr>
        <p:spPr/>
        <p:txBody>
          <a:bodyPr>
            <a:normAutofit fontScale="92500" lnSpcReduction="20000"/>
          </a:bodyPr>
          <a:lstStyle/>
          <a:p>
            <a:r>
              <a:rPr lang="en-GB" sz="1400" dirty="0">
                <a:solidFill>
                  <a:schemeClr val="accent1"/>
                </a:solidFill>
                <a:cs typeface="Calibri" panose="020F0502020204030204" pitchFamily="34" charset="0"/>
              </a:rPr>
              <a:t>Invoices associated to Phase 1 &amp; 2 have been generated and issued to all impacted parties. </a:t>
            </a:r>
          </a:p>
          <a:p>
            <a:endParaRPr lang="en-GB" sz="1400" dirty="0">
              <a:solidFill>
                <a:schemeClr val="accent1"/>
              </a:solidFill>
              <a:cs typeface="Calibri" panose="020F0502020204030204" pitchFamily="34" charset="0"/>
            </a:endParaRPr>
          </a:p>
          <a:p>
            <a:r>
              <a:rPr lang="en-GB" sz="1400" dirty="0">
                <a:solidFill>
                  <a:schemeClr val="accent1"/>
                </a:solidFill>
                <a:cs typeface="Calibri" panose="020F0502020204030204" pitchFamily="34" charset="0"/>
              </a:rPr>
              <a:t>In-line with previous updates the assessment and process of the Phase 3 defects (non historic) has concluded. </a:t>
            </a:r>
          </a:p>
          <a:p>
            <a:endParaRPr lang="en-GB" sz="1400" dirty="0">
              <a:solidFill>
                <a:schemeClr val="accent1"/>
              </a:solidFill>
              <a:cs typeface="Calibri" panose="020F0502020204030204" pitchFamily="34" charset="0"/>
            </a:endParaRPr>
          </a:p>
          <a:p>
            <a:r>
              <a:rPr lang="en-GB" sz="1400" dirty="0">
                <a:solidFill>
                  <a:schemeClr val="accent1"/>
                </a:solidFill>
                <a:cs typeface="Calibri" panose="020F0502020204030204" pitchFamily="34" charset="0"/>
              </a:rPr>
              <a:t>As you will recall, Phase 1 &amp; 2 of the historic adjustments exercise resulted in a total financial impact of c.£1.4 million worth of debit charges from Shippers.</a:t>
            </a:r>
          </a:p>
          <a:p>
            <a:endParaRPr lang="en-GB" sz="1400" dirty="0">
              <a:solidFill>
                <a:schemeClr val="accent1"/>
              </a:solidFill>
              <a:cs typeface="Calibri" panose="020F0502020204030204" pitchFamily="34" charset="0"/>
            </a:endParaRPr>
          </a:p>
          <a:p>
            <a:r>
              <a:rPr lang="en-GB" sz="1400" dirty="0">
                <a:solidFill>
                  <a:schemeClr val="accent1"/>
                </a:solidFill>
                <a:cs typeface="Calibri" panose="020F0502020204030204" pitchFamily="34" charset="0"/>
              </a:rPr>
              <a:t>Phase 3 has shown that 28,123 MPRNs out of a total population of 176,202 were eligible for adjustment, resulting in a total financial impact of </a:t>
            </a:r>
            <a:r>
              <a:rPr lang="en-GB" sz="1400" b="1" dirty="0">
                <a:solidFill>
                  <a:schemeClr val="accent1"/>
                </a:solidFill>
                <a:cs typeface="Calibri" panose="020F0502020204030204" pitchFamily="34" charset="0"/>
              </a:rPr>
              <a:t>-£279,429 credit.</a:t>
            </a:r>
          </a:p>
          <a:p>
            <a:endParaRPr lang="en-GB" sz="1400" dirty="0">
              <a:solidFill>
                <a:schemeClr val="accent1"/>
              </a:solidFill>
              <a:cs typeface="Calibri" panose="020F0502020204030204" pitchFamily="34" charset="0"/>
            </a:endParaRPr>
          </a:p>
          <a:p>
            <a:r>
              <a:rPr lang="en-US" sz="1400" dirty="0">
                <a:solidFill>
                  <a:schemeClr val="accent1"/>
                </a:solidFill>
                <a:cs typeface="Calibri" panose="020F0502020204030204" pitchFamily="34" charset="0"/>
              </a:rPr>
              <a:t>The -£279,429 position is made up of credits totaling -£302,536 and debits of £23,107. </a:t>
            </a:r>
          </a:p>
          <a:p>
            <a:endParaRPr lang="en-US" sz="1400" dirty="0">
              <a:solidFill>
                <a:schemeClr val="accent1"/>
              </a:solidFill>
              <a:cs typeface="Calibri" panose="020F0502020204030204" pitchFamily="34" charset="0"/>
            </a:endParaRPr>
          </a:p>
          <a:p>
            <a:r>
              <a:rPr lang="en-US" sz="1400" dirty="0">
                <a:solidFill>
                  <a:schemeClr val="accent1"/>
                </a:solidFill>
                <a:cs typeface="Calibri" panose="020F0502020204030204" pitchFamily="34" charset="0"/>
              </a:rPr>
              <a:t>All affected parties have been communicated to and the plan for invoicing Phase 3 is being developed and will be shared once known. </a:t>
            </a:r>
          </a:p>
          <a:p>
            <a:endParaRPr lang="en-US" sz="1400" dirty="0">
              <a:solidFill>
                <a:schemeClr val="accent1"/>
              </a:solidFill>
              <a:cs typeface="Calibri" panose="020F0502020204030204" pitchFamily="34" charset="0"/>
            </a:endParaRPr>
          </a:p>
          <a:p>
            <a:r>
              <a:rPr lang="en-GB" sz="1400" dirty="0">
                <a:solidFill>
                  <a:schemeClr val="accent1"/>
                </a:solidFill>
                <a:latin typeface="Arial"/>
                <a:cs typeface="Arial"/>
              </a:rPr>
              <a:t>As previously communicated this process is now being transitioned into BAU operations. All future AQ defect will be assessed against the methodology and processed through the tools as they are fixed removing the need for the bulk processing seen during Phases 1, 2 &amp; 3.   </a:t>
            </a:r>
          </a:p>
          <a:p>
            <a:endParaRPr lang="en-US" sz="1400" dirty="0">
              <a:solidFill>
                <a:schemeClr val="accent1"/>
              </a:solidFill>
              <a:cs typeface="Calibri" panose="020F0502020204030204" pitchFamily="34" charset="0"/>
            </a:endParaRPr>
          </a:p>
          <a:p>
            <a:endParaRPr lang="en-US" sz="1400" dirty="0">
              <a:solidFill>
                <a:schemeClr val="accent1"/>
              </a:solidFill>
              <a:cs typeface="Calibri" panose="020F0502020204030204" pitchFamily="34" charset="0"/>
            </a:endParaRPr>
          </a:p>
          <a:p>
            <a:endParaRPr lang="en-US" sz="1400" dirty="0">
              <a:solidFill>
                <a:schemeClr val="accent1"/>
              </a:solidFill>
              <a:cs typeface="Calibri" panose="020F0502020204030204" pitchFamily="34" charset="0"/>
            </a:endParaRPr>
          </a:p>
          <a:p>
            <a:endParaRPr lang="en-US" sz="1400" dirty="0">
              <a:solidFill>
                <a:schemeClr val="accent1"/>
              </a:solidFill>
              <a:latin typeface="+mj-lt"/>
              <a:cs typeface="Calibri" panose="020F0502020204030204" pitchFamily="34" charset="0"/>
            </a:endParaRPr>
          </a:p>
          <a:p>
            <a:endParaRPr lang="en-GB" sz="1400" dirty="0">
              <a:solidFill>
                <a:schemeClr val="accent1"/>
              </a:solidFill>
              <a:latin typeface="+mj-lt"/>
              <a:cs typeface="Calibri" panose="020F0502020204030204" pitchFamily="34" charset="0"/>
            </a:endParaRPr>
          </a:p>
          <a:p>
            <a:endParaRPr lang="en-GB" sz="1400" dirty="0">
              <a:solidFill>
                <a:schemeClr val="accent1"/>
              </a:solidFill>
              <a:latin typeface="+mj-lt"/>
              <a:cs typeface="Calibri" panose="020F0502020204030204" pitchFamily="34" charset="0"/>
            </a:endParaRPr>
          </a:p>
          <a:p>
            <a:endParaRPr lang="en-GB" dirty="0"/>
          </a:p>
        </p:txBody>
      </p:sp>
    </p:spTree>
    <p:extLst>
      <p:ext uri="{BB962C8B-B14F-4D97-AF65-F5344CB8AC3E}">
        <p14:creationId xmlns:p14="http://schemas.microsoft.com/office/powerpoint/2010/main" val="2585370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A50D4-8C77-4AE8-B539-8A33F5338916}"/>
              </a:ext>
            </a:extLst>
          </p:cNvPr>
          <p:cNvSpPr>
            <a:spLocks noGrp="1"/>
          </p:cNvSpPr>
          <p:nvPr>
            <p:ph type="title"/>
          </p:nvPr>
        </p:nvSpPr>
        <p:spPr>
          <a:xfrm>
            <a:off x="457200" y="107713"/>
            <a:ext cx="8229600" cy="637580"/>
          </a:xfrm>
        </p:spPr>
        <p:txBody>
          <a:bodyPr>
            <a:noAutofit/>
          </a:bodyPr>
          <a:lstStyle/>
          <a:p>
            <a:r>
              <a:rPr lang="en-GB" sz="2000" dirty="0">
                <a:latin typeface="Arial"/>
                <a:cs typeface="Arial"/>
              </a:rPr>
              <a:t>High Level Process for MPRNs Requiring a Financial Adjustment </a:t>
            </a:r>
            <a:endParaRPr lang="en-GB" sz="2000" dirty="0"/>
          </a:p>
        </p:txBody>
      </p:sp>
      <p:sp>
        <p:nvSpPr>
          <p:cNvPr id="5" name="Rectangle: Rounded Corners 4">
            <a:extLst>
              <a:ext uri="{FF2B5EF4-FFF2-40B4-BE49-F238E27FC236}">
                <a16:creationId xmlns:a16="http://schemas.microsoft.com/office/drawing/2014/main" id="{E3C35922-A747-480C-BC48-340E799322E0}"/>
              </a:ext>
            </a:extLst>
          </p:cNvPr>
          <p:cNvSpPr/>
          <p:nvPr/>
        </p:nvSpPr>
        <p:spPr>
          <a:xfrm>
            <a:off x="457200" y="881588"/>
            <a:ext cx="1560306" cy="6871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000" dirty="0">
                <a:cs typeface="Arial"/>
              </a:rPr>
              <a:t>16 Defects totalling 176,202 MPRNs</a:t>
            </a:r>
          </a:p>
          <a:p>
            <a:pPr algn="ctr"/>
            <a:r>
              <a:rPr lang="en-GB" sz="1000" dirty="0">
                <a:cs typeface="Arial"/>
              </a:rPr>
              <a:t>identified for Assessment</a:t>
            </a:r>
          </a:p>
        </p:txBody>
      </p:sp>
      <p:sp>
        <p:nvSpPr>
          <p:cNvPr id="10" name="Rectangle: Rounded Corners 9">
            <a:extLst>
              <a:ext uri="{FF2B5EF4-FFF2-40B4-BE49-F238E27FC236}">
                <a16:creationId xmlns:a16="http://schemas.microsoft.com/office/drawing/2014/main" id="{3255BC91-A2DD-4445-B378-5EB10D3D5DA4}"/>
              </a:ext>
            </a:extLst>
          </p:cNvPr>
          <p:cNvSpPr/>
          <p:nvPr/>
        </p:nvSpPr>
        <p:spPr>
          <a:xfrm>
            <a:off x="3059832" y="881588"/>
            <a:ext cx="1440160" cy="687198"/>
          </a:xfrm>
          <a:prstGeom prst="round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cs typeface="Arial"/>
              </a:rPr>
              <a:t>176,202 passed to Decision Tree tool</a:t>
            </a:r>
          </a:p>
        </p:txBody>
      </p:sp>
      <p:sp>
        <p:nvSpPr>
          <p:cNvPr id="11" name="Arrow: Right 10">
            <a:extLst>
              <a:ext uri="{FF2B5EF4-FFF2-40B4-BE49-F238E27FC236}">
                <a16:creationId xmlns:a16="http://schemas.microsoft.com/office/drawing/2014/main" id="{C3CD54CD-A34D-4D0B-8447-D1E81FD10BBD}"/>
              </a:ext>
            </a:extLst>
          </p:cNvPr>
          <p:cNvSpPr/>
          <p:nvPr/>
        </p:nvSpPr>
        <p:spPr>
          <a:xfrm>
            <a:off x="2084525" y="1091081"/>
            <a:ext cx="760042" cy="1845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3" name="Rectangle: Rounded Corners 12">
            <a:extLst>
              <a:ext uri="{FF2B5EF4-FFF2-40B4-BE49-F238E27FC236}">
                <a16:creationId xmlns:a16="http://schemas.microsoft.com/office/drawing/2014/main" id="{EB828FEA-5908-44AF-9E22-CC306E794E5E}"/>
              </a:ext>
            </a:extLst>
          </p:cNvPr>
          <p:cNvSpPr/>
          <p:nvPr/>
        </p:nvSpPr>
        <p:spPr>
          <a:xfrm>
            <a:off x="3070508" y="1868686"/>
            <a:ext cx="1440160" cy="687198"/>
          </a:xfrm>
          <a:prstGeom prst="round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cs typeface="Arial"/>
              </a:rPr>
              <a:t>30,626 MPRNs identified as candidates for adjustment.</a:t>
            </a:r>
          </a:p>
        </p:txBody>
      </p:sp>
      <p:sp>
        <p:nvSpPr>
          <p:cNvPr id="14" name="Rectangle: Rounded Corners 13">
            <a:extLst>
              <a:ext uri="{FF2B5EF4-FFF2-40B4-BE49-F238E27FC236}">
                <a16:creationId xmlns:a16="http://schemas.microsoft.com/office/drawing/2014/main" id="{B778C81C-E61A-4FC9-B2A3-D6DA4F7AFE4A}"/>
              </a:ext>
            </a:extLst>
          </p:cNvPr>
          <p:cNvSpPr/>
          <p:nvPr/>
        </p:nvSpPr>
        <p:spPr>
          <a:xfrm>
            <a:off x="5046858" y="1888979"/>
            <a:ext cx="1440160" cy="687198"/>
          </a:xfrm>
          <a:prstGeom prst="roundRect">
            <a:avLst/>
          </a:prstGeom>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cs typeface="Arial"/>
              </a:rPr>
              <a:t>145,576 MPRNs not eligible for adjustment </a:t>
            </a:r>
          </a:p>
          <a:p>
            <a:pPr algn="ctr"/>
            <a:r>
              <a:rPr lang="en-GB" sz="1100" dirty="0">
                <a:cs typeface="Arial"/>
              </a:rPr>
              <a:t>(See appx.1)</a:t>
            </a:r>
          </a:p>
        </p:txBody>
      </p:sp>
      <p:sp>
        <p:nvSpPr>
          <p:cNvPr id="16" name="Rectangle: Rounded Corners 15">
            <a:extLst>
              <a:ext uri="{FF2B5EF4-FFF2-40B4-BE49-F238E27FC236}">
                <a16:creationId xmlns:a16="http://schemas.microsoft.com/office/drawing/2014/main" id="{DBE031CB-FAA2-48DC-8AE3-03BE9856F2E6}"/>
              </a:ext>
            </a:extLst>
          </p:cNvPr>
          <p:cNvSpPr/>
          <p:nvPr/>
        </p:nvSpPr>
        <p:spPr>
          <a:xfrm>
            <a:off x="3070508" y="3119903"/>
            <a:ext cx="1440160" cy="687198"/>
          </a:xfrm>
          <a:prstGeom prst="round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cs typeface="Arial"/>
              </a:rPr>
              <a:t>28,123 MPRNs finalised requiring adjustment</a:t>
            </a:r>
          </a:p>
        </p:txBody>
      </p:sp>
      <p:sp>
        <p:nvSpPr>
          <p:cNvPr id="18" name="Rectangle: Rounded Corners 17">
            <a:extLst>
              <a:ext uri="{FF2B5EF4-FFF2-40B4-BE49-F238E27FC236}">
                <a16:creationId xmlns:a16="http://schemas.microsoft.com/office/drawing/2014/main" id="{7332CD5C-3B4E-4A88-844F-AC8B9F0121A9}"/>
              </a:ext>
            </a:extLst>
          </p:cNvPr>
          <p:cNvSpPr/>
          <p:nvPr/>
        </p:nvSpPr>
        <p:spPr>
          <a:xfrm>
            <a:off x="5060121" y="3119903"/>
            <a:ext cx="1440160" cy="687198"/>
          </a:xfrm>
          <a:prstGeom prst="roundRect">
            <a:avLst/>
          </a:prstGeom>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dirty="0">
                <a:cs typeface="Arial"/>
              </a:rPr>
              <a:t>2,503 MPRNs under rejections </a:t>
            </a:r>
          </a:p>
        </p:txBody>
      </p:sp>
      <p:sp>
        <p:nvSpPr>
          <p:cNvPr id="20" name="Arrow: Chevron 19">
            <a:extLst>
              <a:ext uri="{FF2B5EF4-FFF2-40B4-BE49-F238E27FC236}">
                <a16:creationId xmlns:a16="http://schemas.microsoft.com/office/drawing/2014/main" id="{5ED4E6BE-719D-4004-B53F-0216859EB89F}"/>
              </a:ext>
            </a:extLst>
          </p:cNvPr>
          <p:cNvSpPr/>
          <p:nvPr/>
        </p:nvSpPr>
        <p:spPr>
          <a:xfrm rot="5400000">
            <a:off x="3722734" y="1627779"/>
            <a:ext cx="110308" cy="25764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tx1"/>
              </a:solidFill>
            </a:endParaRPr>
          </a:p>
        </p:txBody>
      </p:sp>
      <p:sp>
        <p:nvSpPr>
          <p:cNvPr id="21" name="Arrow: Chevron 20">
            <a:extLst>
              <a:ext uri="{FF2B5EF4-FFF2-40B4-BE49-F238E27FC236}">
                <a16:creationId xmlns:a16="http://schemas.microsoft.com/office/drawing/2014/main" id="{8217794D-92F8-4096-9E38-8D4837BBDE2E}"/>
              </a:ext>
            </a:extLst>
          </p:cNvPr>
          <p:cNvSpPr/>
          <p:nvPr/>
        </p:nvSpPr>
        <p:spPr>
          <a:xfrm rot="5400000">
            <a:off x="3738808" y="2680126"/>
            <a:ext cx="110308" cy="25764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tx1"/>
              </a:solidFill>
            </a:endParaRPr>
          </a:p>
        </p:txBody>
      </p:sp>
      <p:sp>
        <p:nvSpPr>
          <p:cNvPr id="28" name="Arrow: Right 27">
            <a:extLst>
              <a:ext uri="{FF2B5EF4-FFF2-40B4-BE49-F238E27FC236}">
                <a16:creationId xmlns:a16="http://schemas.microsoft.com/office/drawing/2014/main" id="{5AAC0EB0-56CE-445C-AF78-370EAE0B7CB8}"/>
              </a:ext>
            </a:extLst>
          </p:cNvPr>
          <p:cNvSpPr/>
          <p:nvPr/>
        </p:nvSpPr>
        <p:spPr>
          <a:xfrm rot="2227573">
            <a:off x="4566896" y="1646292"/>
            <a:ext cx="386463" cy="220616"/>
          </a:xfrm>
          <a:prstGeom prst="rightArrow">
            <a:avLst/>
          </a:prstGeom>
          <a:ln cap="sq"/>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38" name="Arrow: Right 37">
            <a:extLst>
              <a:ext uri="{FF2B5EF4-FFF2-40B4-BE49-F238E27FC236}">
                <a16:creationId xmlns:a16="http://schemas.microsoft.com/office/drawing/2014/main" id="{F62068AF-F1B0-4763-B312-057904C18E08}"/>
              </a:ext>
            </a:extLst>
          </p:cNvPr>
          <p:cNvSpPr/>
          <p:nvPr/>
        </p:nvSpPr>
        <p:spPr>
          <a:xfrm>
            <a:off x="4594309" y="3353194"/>
            <a:ext cx="386463" cy="220616"/>
          </a:xfrm>
          <a:prstGeom prst="rightArrow">
            <a:avLst/>
          </a:prstGeom>
          <a:ln cap="sq"/>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3" name="TextBox 2">
            <a:extLst>
              <a:ext uri="{FF2B5EF4-FFF2-40B4-BE49-F238E27FC236}">
                <a16:creationId xmlns:a16="http://schemas.microsoft.com/office/drawing/2014/main" id="{D646E145-2847-49BB-932C-F049FF75C761}"/>
              </a:ext>
            </a:extLst>
          </p:cNvPr>
          <p:cNvSpPr txBox="1"/>
          <p:nvPr/>
        </p:nvSpPr>
        <p:spPr>
          <a:xfrm>
            <a:off x="607132" y="1552021"/>
            <a:ext cx="1621970" cy="215444"/>
          </a:xfrm>
          <a:prstGeom prst="rect">
            <a:avLst/>
          </a:prstGeom>
          <a:noFill/>
        </p:spPr>
        <p:txBody>
          <a:bodyPr wrap="square" rtlCol="0">
            <a:spAutoFit/>
          </a:bodyPr>
          <a:lstStyle/>
          <a:p>
            <a:r>
              <a:rPr lang="en-GB" sz="800" dirty="0"/>
              <a:t>160,454 unique MPRNs</a:t>
            </a:r>
          </a:p>
        </p:txBody>
      </p:sp>
    </p:spTree>
    <p:extLst>
      <p:ext uri="{BB962C8B-B14F-4D97-AF65-F5344CB8AC3E}">
        <p14:creationId xmlns:p14="http://schemas.microsoft.com/office/powerpoint/2010/main" val="2582704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9E5CC-D7AE-40E8-BF84-6E1FAAFBD824}"/>
              </a:ext>
            </a:extLst>
          </p:cNvPr>
          <p:cNvSpPr>
            <a:spLocks noGrp="1"/>
          </p:cNvSpPr>
          <p:nvPr>
            <p:ph type="title"/>
          </p:nvPr>
        </p:nvSpPr>
        <p:spPr/>
        <p:txBody>
          <a:bodyPr/>
          <a:lstStyle/>
          <a:p>
            <a:r>
              <a:rPr lang="en-GB" dirty="0"/>
              <a:t>Financial Adjustments</a:t>
            </a:r>
          </a:p>
        </p:txBody>
      </p:sp>
      <p:sp>
        <p:nvSpPr>
          <p:cNvPr id="3" name="Content Placeholder 2">
            <a:extLst>
              <a:ext uri="{FF2B5EF4-FFF2-40B4-BE49-F238E27FC236}">
                <a16:creationId xmlns:a16="http://schemas.microsoft.com/office/drawing/2014/main" id="{9B9C05AE-6A98-4EDC-AC37-BED9147F702B}"/>
              </a:ext>
            </a:extLst>
          </p:cNvPr>
          <p:cNvSpPr>
            <a:spLocks noGrp="1"/>
          </p:cNvSpPr>
          <p:nvPr>
            <p:ph idx="1"/>
          </p:nvPr>
        </p:nvSpPr>
        <p:spPr>
          <a:xfrm>
            <a:off x="222739" y="788486"/>
            <a:ext cx="8464061" cy="3943504"/>
          </a:xfrm>
        </p:spPr>
        <p:txBody>
          <a:bodyPr vert="horz" lIns="91440" tIns="45720" rIns="91440" bIns="45720" rtlCol="0" anchor="t">
            <a:normAutofit/>
          </a:bodyPr>
          <a:lstStyle/>
          <a:p>
            <a:r>
              <a:rPr lang="en-GB" sz="1600" dirty="0">
                <a:solidFill>
                  <a:schemeClr val="accent1"/>
                </a:solidFill>
                <a:latin typeface="Arial"/>
                <a:cs typeface="Arial"/>
              </a:rPr>
              <a:t>The total financial adjustments for all MPRNs processed are: </a:t>
            </a:r>
            <a:endParaRPr lang="en-GB" sz="1600" dirty="0">
              <a:solidFill>
                <a:schemeClr val="accent1"/>
              </a:solidFill>
            </a:endParaRPr>
          </a:p>
          <a:p>
            <a:pPr marL="0" indent="0">
              <a:buNone/>
            </a:pPr>
            <a:endParaRPr lang="en-GB" dirty="0">
              <a:solidFill>
                <a:schemeClr val="accent1"/>
              </a:solidFill>
            </a:endParaRPr>
          </a:p>
          <a:p>
            <a:endParaRPr lang="en-GB" dirty="0">
              <a:solidFill>
                <a:schemeClr val="accent1"/>
              </a:solidFill>
            </a:endParaRPr>
          </a:p>
          <a:p>
            <a:endParaRPr lang="en-GB" sz="1600" dirty="0">
              <a:solidFill>
                <a:schemeClr val="accent1"/>
              </a:solidFill>
              <a:latin typeface="Arial"/>
              <a:cs typeface="Arial"/>
            </a:endParaRPr>
          </a:p>
          <a:p>
            <a:endParaRPr lang="en-GB" sz="1600" dirty="0">
              <a:solidFill>
                <a:schemeClr val="accent1"/>
              </a:solidFill>
              <a:latin typeface="Arial"/>
              <a:cs typeface="Arial"/>
            </a:endParaRPr>
          </a:p>
          <a:p>
            <a:endParaRPr lang="en-GB" sz="1600" dirty="0">
              <a:solidFill>
                <a:schemeClr val="accent1"/>
              </a:solidFill>
              <a:latin typeface="Arial"/>
              <a:cs typeface="Arial"/>
            </a:endParaRPr>
          </a:p>
          <a:p>
            <a:endParaRPr lang="en-GB" sz="1600" dirty="0">
              <a:solidFill>
                <a:schemeClr val="accent1"/>
              </a:solidFill>
              <a:latin typeface="Arial"/>
              <a:cs typeface="Arial"/>
            </a:endParaRPr>
          </a:p>
          <a:p>
            <a:endParaRPr lang="en-GB" sz="1600" dirty="0">
              <a:solidFill>
                <a:schemeClr val="accent1"/>
              </a:solidFill>
              <a:latin typeface="Arial"/>
              <a:cs typeface="Arial"/>
            </a:endParaRPr>
          </a:p>
          <a:p>
            <a:r>
              <a:rPr lang="en-GB" sz="1600" dirty="0">
                <a:solidFill>
                  <a:schemeClr val="accent1"/>
                </a:solidFill>
                <a:latin typeface="Arial"/>
                <a:cs typeface="Arial"/>
              </a:rPr>
              <a:t>These adjustments are split across:</a:t>
            </a:r>
            <a:endParaRPr lang="en-GB" dirty="0">
              <a:solidFill>
                <a:schemeClr val="accent1"/>
              </a:solidFill>
            </a:endParaRPr>
          </a:p>
          <a:p>
            <a:pPr lvl="1"/>
            <a:r>
              <a:rPr lang="en-GB" sz="1400" dirty="0">
                <a:solidFill>
                  <a:schemeClr val="accent1"/>
                </a:solidFill>
                <a:latin typeface="Arial"/>
                <a:cs typeface="Arial"/>
              </a:rPr>
              <a:t>59 Shippers</a:t>
            </a:r>
          </a:p>
          <a:p>
            <a:pPr lvl="1"/>
            <a:r>
              <a:rPr lang="en-GB" sz="1400" dirty="0">
                <a:solidFill>
                  <a:schemeClr val="accent1"/>
                </a:solidFill>
                <a:latin typeface="Arial"/>
                <a:cs typeface="Arial"/>
              </a:rPr>
              <a:t>5 DNs</a:t>
            </a:r>
          </a:p>
          <a:p>
            <a:endParaRPr lang="en-GB" sz="1600" dirty="0"/>
          </a:p>
        </p:txBody>
      </p:sp>
      <p:graphicFrame>
        <p:nvGraphicFramePr>
          <p:cNvPr id="7" name="Table 6">
            <a:extLst>
              <a:ext uri="{FF2B5EF4-FFF2-40B4-BE49-F238E27FC236}">
                <a16:creationId xmlns:a16="http://schemas.microsoft.com/office/drawing/2014/main" id="{DE1F8E39-C70A-4F09-8E72-9039DF1DDFB7}"/>
              </a:ext>
            </a:extLst>
          </p:cNvPr>
          <p:cNvGraphicFramePr>
            <a:graphicFrameLocks noGrp="1"/>
          </p:cNvGraphicFramePr>
          <p:nvPr>
            <p:extLst/>
          </p:nvPr>
        </p:nvGraphicFramePr>
        <p:xfrm>
          <a:off x="478448" y="1186376"/>
          <a:ext cx="8362950" cy="2209800"/>
        </p:xfrm>
        <a:graphic>
          <a:graphicData uri="http://schemas.openxmlformats.org/drawingml/2006/table">
            <a:tbl>
              <a:tblPr firstRow="1" bandRow="1">
                <a:tableStyleId>{5C22544A-7EE6-4342-B048-85BDC9FD1C3A}</a:tableStyleId>
              </a:tblPr>
              <a:tblGrid>
                <a:gridCol w="1789296">
                  <a:extLst>
                    <a:ext uri="{9D8B030D-6E8A-4147-A177-3AD203B41FA5}">
                      <a16:colId xmlns:a16="http://schemas.microsoft.com/office/drawing/2014/main" val="527661671"/>
                    </a:ext>
                  </a:extLst>
                </a:gridCol>
                <a:gridCol w="3620904">
                  <a:extLst>
                    <a:ext uri="{9D8B030D-6E8A-4147-A177-3AD203B41FA5}">
                      <a16:colId xmlns:a16="http://schemas.microsoft.com/office/drawing/2014/main" val="2363046109"/>
                    </a:ext>
                  </a:extLst>
                </a:gridCol>
                <a:gridCol w="2952750">
                  <a:extLst>
                    <a:ext uri="{9D8B030D-6E8A-4147-A177-3AD203B41FA5}">
                      <a16:colId xmlns:a16="http://schemas.microsoft.com/office/drawing/2014/main" val="3313923230"/>
                    </a:ext>
                  </a:extLst>
                </a:gridCol>
              </a:tblGrid>
              <a:tr h="219075">
                <a:tc>
                  <a:txBody>
                    <a:bodyPr/>
                    <a:lstStyle/>
                    <a:p>
                      <a:pPr fontAlgn="base"/>
                      <a:r>
                        <a:rPr lang="en-US" sz="1300" dirty="0">
                          <a:effectLst/>
                        </a:rPr>
                        <a:t>CHARGE TYPE</a:t>
                      </a:r>
                      <a:endParaRPr lang="en-US" b="1" dirty="0">
                        <a:solidFill>
                          <a:srgbClr val="FFFFFF"/>
                        </a:solidFill>
                        <a:effectLst/>
                      </a:endParaRPr>
                    </a:p>
                  </a:txBody>
                  <a:tcPr anchor="ctr"/>
                </a:tc>
                <a:tc>
                  <a:txBody>
                    <a:bodyPr/>
                    <a:lstStyle/>
                    <a:p>
                      <a:pPr fontAlgn="base"/>
                      <a:r>
                        <a:rPr lang="en-US" sz="1300" dirty="0">
                          <a:effectLst/>
                        </a:rPr>
                        <a:t>CHARGE DESCRIPTION</a:t>
                      </a:r>
                      <a:endParaRPr lang="en-US" b="1" dirty="0">
                        <a:solidFill>
                          <a:srgbClr val="FFFFFF"/>
                        </a:solidFill>
                        <a:effectLst/>
                      </a:endParaRPr>
                    </a:p>
                  </a:txBody>
                  <a:tcPr anchor="ctr"/>
                </a:tc>
                <a:tc>
                  <a:txBody>
                    <a:bodyPr/>
                    <a:lstStyle/>
                    <a:p>
                      <a:pPr fontAlgn="base"/>
                      <a:r>
                        <a:rPr lang="en-US" sz="1300" dirty="0">
                          <a:effectLst/>
                        </a:rPr>
                        <a:t>DJUSTMENT AMOUNT (£)​</a:t>
                      </a:r>
                      <a:endParaRPr lang="en-US" b="1" dirty="0">
                        <a:solidFill>
                          <a:srgbClr val="FFFFFF"/>
                        </a:solidFill>
                        <a:effectLst/>
                      </a:endParaRPr>
                    </a:p>
                  </a:txBody>
                  <a:tcPr anchor="ctr"/>
                </a:tc>
                <a:extLst>
                  <a:ext uri="{0D108BD9-81ED-4DB2-BD59-A6C34878D82A}">
                    <a16:rowId xmlns:a16="http://schemas.microsoft.com/office/drawing/2014/main" val="4143005758"/>
                  </a:ext>
                </a:extLst>
              </a:tr>
              <a:tr h="219075">
                <a:tc>
                  <a:txBody>
                    <a:bodyPr/>
                    <a:lstStyle/>
                    <a:p>
                      <a:pPr algn="ctr" fontAlgn="base"/>
                      <a:r>
                        <a:rPr lang="en-US" sz="1200" dirty="0">
                          <a:effectLst/>
                        </a:rPr>
                        <a:t>ACE​</a:t>
                      </a:r>
                      <a:endParaRPr lang="en-US" sz="1200">
                        <a:effectLst/>
                      </a:endParaRPr>
                    </a:p>
                  </a:txBody>
                  <a:tcPr anchor="ctr"/>
                </a:tc>
                <a:tc>
                  <a:txBody>
                    <a:bodyPr/>
                    <a:lstStyle/>
                    <a:p>
                      <a:pPr algn="l" fontAlgn="base"/>
                      <a:r>
                        <a:rPr lang="en-US" sz="1200" dirty="0">
                          <a:effectLst/>
                        </a:rPr>
                        <a:t>EXIT CAPACITY LDZ ECN CHARGE ADJ​</a:t>
                      </a:r>
                      <a:endParaRPr lang="en-US" sz="1200">
                        <a:effectLst/>
                      </a:endParaRPr>
                    </a:p>
                  </a:txBody>
                  <a:tcPr anchor="ctr"/>
                </a:tc>
                <a:tc>
                  <a:txBody>
                    <a:bodyPr/>
                    <a:lstStyle/>
                    <a:p>
                      <a:pPr algn="ctr" fontAlgn="base"/>
                      <a:r>
                        <a:rPr lang="en-US" sz="1200" dirty="0">
                          <a:effectLst/>
                        </a:rPr>
                        <a:t>-2,585.28</a:t>
                      </a:r>
                    </a:p>
                  </a:txBody>
                  <a:tcPr anchor="ctr"/>
                </a:tc>
                <a:extLst>
                  <a:ext uri="{0D108BD9-81ED-4DB2-BD59-A6C34878D82A}">
                    <a16:rowId xmlns:a16="http://schemas.microsoft.com/office/drawing/2014/main" val="1539701697"/>
                  </a:ext>
                </a:extLst>
              </a:tr>
              <a:tr h="219075">
                <a:tc>
                  <a:txBody>
                    <a:bodyPr/>
                    <a:lstStyle/>
                    <a:p>
                      <a:pPr algn="ctr" fontAlgn="base"/>
                      <a:r>
                        <a:rPr lang="en-US" sz="1200" dirty="0">
                          <a:effectLst/>
                        </a:rPr>
                        <a:t>ACZ​</a:t>
                      </a:r>
                      <a:endParaRPr lang="en-US" sz="1200">
                        <a:effectLst/>
                      </a:endParaRPr>
                    </a:p>
                  </a:txBody>
                  <a:tcPr anchor="ctr"/>
                </a:tc>
                <a:tc>
                  <a:txBody>
                    <a:bodyPr/>
                    <a:lstStyle/>
                    <a:p>
                      <a:pPr algn="l" fontAlgn="base"/>
                      <a:r>
                        <a:rPr lang="en-US" sz="1200" dirty="0">
                          <a:effectLst/>
                        </a:rPr>
                        <a:t>CSEPS - LDZ CAPACITY CHARGE ADJ​</a:t>
                      </a:r>
                      <a:endParaRPr lang="en-US" sz="1200">
                        <a:effectLst/>
                      </a:endParaRPr>
                    </a:p>
                  </a:txBody>
                  <a:tcPr anchor="ctr"/>
                </a:tc>
                <a:tc>
                  <a:txBody>
                    <a:bodyPr/>
                    <a:lstStyle/>
                    <a:p>
                      <a:pPr algn="ctr" fontAlgn="base"/>
                      <a:r>
                        <a:rPr lang="en-US" sz="1200" dirty="0">
                          <a:effectLst/>
                        </a:rPr>
                        <a:t>-21,144.60</a:t>
                      </a:r>
                    </a:p>
                  </a:txBody>
                  <a:tcPr anchor="ctr"/>
                </a:tc>
                <a:extLst>
                  <a:ext uri="{0D108BD9-81ED-4DB2-BD59-A6C34878D82A}">
                    <a16:rowId xmlns:a16="http://schemas.microsoft.com/office/drawing/2014/main" val="2366098118"/>
                  </a:ext>
                </a:extLst>
              </a:tr>
              <a:tr h="219075">
                <a:tc>
                  <a:txBody>
                    <a:bodyPr/>
                    <a:lstStyle/>
                    <a:p>
                      <a:pPr algn="ctr" fontAlgn="base"/>
                      <a:r>
                        <a:rPr lang="en-US" sz="1200" dirty="0">
                          <a:effectLst/>
                        </a:rPr>
                        <a:t>AMC​</a:t>
                      </a:r>
                      <a:endParaRPr lang="en-US" sz="1200">
                        <a:effectLst/>
                      </a:endParaRPr>
                    </a:p>
                  </a:txBody>
                  <a:tcPr anchor="ctr"/>
                </a:tc>
                <a:tc>
                  <a:txBody>
                    <a:bodyPr/>
                    <a:lstStyle/>
                    <a:p>
                      <a:pPr algn="l" fontAlgn="base"/>
                      <a:r>
                        <a:rPr lang="en-US" sz="1200" dirty="0">
                          <a:effectLst/>
                        </a:rPr>
                        <a:t>CUSTOMER CAPACITY CHARGE ADJ​</a:t>
                      </a:r>
                      <a:endParaRPr lang="en-US" sz="1200">
                        <a:effectLst/>
                      </a:endParaRPr>
                    </a:p>
                  </a:txBody>
                  <a:tcPr anchor="ctr"/>
                </a:tc>
                <a:tc>
                  <a:txBody>
                    <a:bodyPr/>
                    <a:lstStyle/>
                    <a:p>
                      <a:pPr algn="ctr" fontAlgn="t"/>
                      <a:r>
                        <a:rPr lang="en-GB" sz="1200" kern="1200" dirty="0">
                          <a:solidFill>
                            <a:schemeClr val="dk1"/>
                          </a:solidFill>
                          <a:effectLst/>
                          <a:latin typeface="+mn-lt"/>
                          <a:ea typeface="+mn-ea"/>
                          <a:cs typeface="+mn-cs"/>
                        </a:rPr>
                        <a:t>-64,417.60</a:t>
                      </a:r>
                    </a:p>
                  </a:txBody>
                  <a:tcPr marL="9525" marR="9525" marT="9525" marB="0"/>
                </a:tc>
                <a:extLst>
                  <a:ext uri="{0D108BD9-81ED-4DB2-BD59-A6C34878D82A}">
                    <a16:rowId xmlns:a16="http://schemas.microsoft.com/office/drawing/2014/main" val="4161911128"/>
                  </a:ext>
                </a:extLst>
              </a:tr>
              <a:tr h="219075">
                <a:tc>
                  <a:txBody>
                    <a:bodyPr/>
                    <a:lstStyle/>
                    <a:p>
                      <a:pPr algn="ctr" fontAlgn="base"/>
                      <a:r>
                        <a:rPr lang="en-US" sz="1200" dirty="0">
                          <a:effectLst/>
                        </a:rPr>
                        <a:t>AME​</a:t>
                      </a:r>
                      <a:endParaRPr lang="en-US" sz="1200">
                        <a:effectLst/>
                      </a:endParaRPr>
                    </a:p>
                  </a:txBody>
                  <a:tcPr anchor="ctr"/>
                </a:tc>
                <a:tc>
                  <a:txBody>
                    <a:bodyPr/>
                    <a:lstStyle/>
                    <a:p>
                      <a:pPr algn="l" fontAlgn="base"/>
                      <a:r>
                        <a:rPr lang="en-US" sz="1200" dirty="0">
                          <a:effectLst/>
                        </a:rPr>
                        <a:t>EXIT CAPACITY LDZ ECN CHARGE ADJ​</a:t>
                      </a:r>
                      <a:endParaRPr lang="en-US" sz="1200">
                        <a:effectLst/>
                      </a:endParaRPr>
                    </a:p>
                  </a:txBody>
                  <a:tcPr anchor="ctr"/>
                </a:tc>
                <a:tc>
                  <a:txBody>
                    <a:bodyPr/>
                    <a:lstStyle/>
                    <a:p>
                      <a:pPr algn="ctr" fontAlgn="t"/>
                      <a:r>
                        <a:rPr lang="en-GB" sz="1200" kern="1200" dirty="0">
                          <a:solidFill>
                            <a:schemeClr val="dk1"/>
                          </a:solidFill>
                          <a:effectLst/>
                          <a:latin typeface="+mn-lt"/>
                          <a:ea typeface="+mn-ea"/>
                          <a:cs typeface="+mn-cs"/>
                        </a:rPr>
                        <a:t>-12,468.56</a:t>
                      </a:r>
                    </a:p>
                  </a:txBody>
                  <a:tcPr marL="9525" marR="9525" marT="9525" marB="0"/>
                </a:tc>
                <a:extLst>
                  <a:ext uri="{0D108BD9-81ED-4DB2-BD59-A6C34878D82A}">
                    <a16:rowId xmlns:a16="http://schemas.microsoft.com/office/drawing/2014/main" val="3787246934"/>
                  </a:ext>
                </a:extLst>
              </a:tr>
              <a:tr h="219075">
                <a:tc>
                  <a:txBody>
                    <a:bodyPr/>
                    <a:lstStyle/>
                    <a:p>
                      <a:pPr algn="ctr" fontAlgn="base"/>
                      <a:r>
                        <a:rPr lang="en-US" sz="1200" dirty="0">
                          <a:effectLst/>
                        </a:rPr>
                        <a:t>AMF​</a:t>
                      </a:r>
                      <a:endParaRPr lang="en-US" sz="1200">
                        <a:effectLst/>
                      </a:endParaRPr>
                    </a:p>
                  </a:txBody>
                  <a:tcPr anchor="ctr"/>
                </a:tc>
                <a:tc>
                  <a:txBody>
                    <a:bodyPr/>
                    <a:lstStyle/>
                    <a:p>
                      <a:pPr algn="l" fontAlgn="base"/>
                      <a:r>
                        <a:rPr lang="en-US" sz="1200" dirty="0">
                          <a:effectLst/>
                        </a:rPr>
                        <a:t>CUSTOMER FIXED CHARGE ADJ​</a:t>
                      </a:r>
                      <a:endParaRPr lang="en-US" sz="1200">
                        <a:effectLst/>
                      </a:endParaRPr>
                    </a:p>
                  </a:txBody>
                  <a:tcPr anchor="ctr"/>
                </a:tc>
                <a:tc>
                  <a:txBody>
                    <a:bodyPr/>
                    <a:lstStyle/>
                    <a:p>
                      <a:pPr algn="ctr" fontAlgn="t"/>
                      <a:r>
                        <a:rPr lang="en-GB" sz="1200" kern="1200" dirty="0">
                          <a:solidFill>
                            <a:schemeClr val="dk1"/>
                          </a:solidFill>
                          <a:effectLst/>
                          <a:latin typeface="+mn-lt"/>
                          <a:ea typeface="+mn-ea"/>
                          <a:cs typeface="+mn-cs"/>
                        </a:rPr>
                        <a:t>-3,317.47</a:t>
                      </a:r>
                    </a:p>
                  </a:txBody>
                  <a:tcPr marL="9525" marR="9525" marT="9525" marB="0"/>
                </a:tc>
                <a:extLst>
                  <a:ext uri="{0D108BD9-81ED-4DB2-BD59-A6C34878D82A}">
                    <a16:rowId xmlns:a16="http://schemas.microsoft.com/office/drawing/2014/main" val="3648277895"/>
                  </a:ext>
                </a:extLst>
              </a:tr>
              <a:tr h="219075">
                <a:tc>
                  <a:txBody>
                    <a:bodyPr/>
                    <a:lstStyle/>
                    <a:p>
                      <a:pPr algn="ctr" fontAlgn="base"/>
                      <a:r>
                        <a:rPr lang="en-US" sz="1200" dirty="0">
                          <a:effectLst/>
                        </a:rPr>
                        <a:t>AMZ​</a:t>
                      </a:r>
                      <a:endParaRPr lang="en-US" sz="1200">
                        <a:effectLst/>
                      </a:endParaRPr>
                    </a:p>
                  </a:txBody>
                  <a:tcPr anchor="ctr"/>
                </a:tc>
                <a:tc>
                  <a:txBody>
                    <a:bodyPr/>
                    <a:lstStyle/>
                    <a:p>
                      <a:pPr algn="l" fontAlgn="base"/>
                      <a:r>
                        <a:rPr lang="en-US" sz="1200" dirty="0">
                          <a:effectLst/>
                        </a:rPr>
                        <a:t>SUPPLY POINT CAPACITY CHARGE ADJ​</a:t>
                      </a:r>
                      <a:endParaRPr lang="en-US" sz="1200">
                        <a:effectLst/>
                      </a:endParaRPr>
                    </a:p>
                  </a:txBody>
                  <a:tcPr anchor="ctr"/>
                </a:tc>
                <a:tc>
                  <a:txBody>
                    <a:bodyPr/>
                    <a:lstStyle/>
                    <a:p>
                      <a:pPr algn="ctr" fontAlgn="t"/>
                      <a:r>
                        <a:rPr lang="en-GB" sz="1200" kern="1200" dirty="0">
                          <a:solidFill>
                            <a:schemeClr val="dk1"/>
                          </a:solidFill>
                          <a:effectLst/>
                          <a:latin typeface="+mn-lt"/>
                          <a:ea typeface="+mn-ea"/>
                          <a:cs typeface="+mn-cs"/>
                        </a:rPr>
                        <a:t>-175,495.68</a:t>
                      </a:r>
                    </a:p>
                  </a:txBody>
                  <a:tcPr marL="9525" marR="9525" marT="9525" marB="0"/>
                </a:tc>
                <a:extLst>
                  <a:ext uri="{0D108BD9-81ED-4DB2-BD59-A6C34878D82A}">
                    <a16:rowId xmlns:a16="http://schemas.microsoft.com/office/drawing/2014/main" val="1348869066"/>
                  </a:ext>
                </a:extLst>
              </a:tr>
              <a:tr h="219075">
                <a:tc gridSpan="2">
                  <a:txBody>
                    <a:bodyPr/>
                    <a:lstStyle/>
                    <a:p>
                      <a:pPr algn="r" fontAlgn="base"/>
                      <a:r>
                        <a:rPr lang="en-US" sz="1200" b="1" dirty="0">
                          <a:effectLst/>
                        </a:rPr>
                        <a:t>TOTAL​</a:t>
                      </a:r>
                      <a:endParaRPr lang="en-US" sz="1200" b="1">
                        <a:effectLst/>
                      </a:endParaRPr>
                    </a:p>
                  </a:txBody>
                  <a:tcPr anchor="ctr"/>
                </a:tc>
                <a:tc hMerge="1">
                  <a:txBody>
                    <a:bodyPr/>
                    <a:lstStyle/>
                    <a:p>
                      <a:endParaRPr lang="en-US"/>
                    </a:p>
                  </a:txBody>
                  <a:tcPr/>
                </a:tc>
                <a:tc>
                  <a:txBody>
                    <a:bodyPr/>
                    <a:lstStyle/>
                    <a:p>
                      <a:pPr algn="ctr" fontAlgn="t"/>
                      <a:r>
                        <a:rPr lang="en-GB" sz="1200" b="1" kern="1200" dirty="0">
                          <a:solidFill>
                            <a:schemeClr val="dk1"/>
                          </a:solidFill>
                          <a:effectLst/>
                          <a:latin typeface="+mn-lt"/>
                          <a:ea typeface="+mn-ea"/>
                          <a:cs typeface="+mn-cs"/>
                        </a:rPr>
                        <a:t>-279,429.19</a:t>
                      </a:r>
                    </a:p>
                  </a:txBody>
                  <a:tcPr marL="9525" marR="9525" marT="9525" marB="0"/>
                </a:tc>
                <a:extLst>
                  <a:ext uri="{0D108BD9-81ED-4DB2-BD59-A6C34878D82A}">
                    <a16:rowId xmlns:a16="http://schemas.microsoft.com/office/drawing/2014/main" val="1757234254"/>
                  </a:ext>
                </a:extLst>
              </a:tr>
            </a:tbl>
          </a:graphicData>
        </a:graphic>
      </p:graphicFrame>
    </p:spTree>
    <p:extLst>
      <p:ext uri="{BB962C8B-B14F-4D97-AF65-F5344CB8AC3E}">
        <p14:creationId xmlns:p14="http://schemas.microsoft.com/office/powerpoint/2010/main" val="2163158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60AC7-DC5F-4A08-B339-635443A30180}"/>
              </a:ext>
            </a:extLst>
          </p:cNvPr>
          <p:cNvSpPr>
            <a:spLocks noGrp="1"/>
          </p:cNvSpPr>
          <p:nvPr>
            <p:ph type="title"/>
          </p:nvPr>
        </p:nvSpPr>
        <p:spPr>
          <a:xfrm>
            <a:off x="54220" y="64862"/>
            <a:ext cx="8229600" cy="637580"/>
          </a:xfrm>
        </p:spPr>
        <p:txBody>
          <a:bodyPr/>
          <a:lstStyle/>
          <a:p>
            <a:r>
              <a:rPr lang="en-GB" dirty="0">
                <a:latin typeface="Arial"/>
                <a:cs typeface="Arial"/>
              </a:rPr>
              <a:t>Appendix 1: </a:t>
            </a:r>
            <a:r>
              <a:rPr lang="en-US" dirty="0">
                <a:latin typeface="Arial"/>
                <a:cs typeface="Arial"/>
              </a:rPr>
              <a:t>Decision Tree - Rejection Stats</a:t>
            </a:r>
            <a:endParaRPr lang="en-GB" dirty="0"/>
          </a:p>
        </p:txBody>
      </p:sp>
      <p:graphicFrame>
        <p:nvGraphicFramePr>
          <p:cNvPr id="6" name="Table 5">
            <a:extLst>
              <a:ext uri="{FF2B5EF4-FFF2-40B4-BE49-F238E27FC236}">
                <a16:creationId xmlns:a16="http://schemas.microsoft.com/office/drawing/2014/main" id="{E548FE9E-6F4B-4BE6-8EB8-26DF5DFF9BFB}"/>
              </a:ext>
            </a:extLst>
          </p:cNvPr>
          <p:cNvGraphicFramePr>
            <a:graphicFrameLocks noGrp="1"/>
          </p:cNvGraphicFramePr>
          <p:nvPr>
            <p:extLst/>
          </p:nvPr>
        </p:nvGraphicFramePr>
        <p:xfrm>
          <a:off x="628650" y="781050"/>
          <a:ext cx="7810200" cy="1943952"/>
        </p:xfrm>
        <a:graphic>
          <a:graphicData uri="http://schemas.openxmlformats.org/drawingml/2006/table">
            <a:tbl>
              <a:tblPr firstRow="1" bandRow="1">
                <a:tableStyleId>{5C22544A-7EE6-4342-B048-85BDC9FD1C3A}</a:tableStyleId>
              </a:tblPr>
              <a:tblGrid>
                <a:gridCol w="4735438">
                  <a:extLst>
                    <a:ext uri="{9D8B030D-6E8A-4147-A177-3AD203B41FA5}">
                      <a16:colId xmlns:a16="http://schemas.microsoft.com/office/drawing/2014/main" val="3451998914"/>
                    </a:ext>
                  </a:extLst>
                </a:gridCol>
                <a:gridCol w="1944216">
                  <a:extLst>
                    <a:ext uri="{9D8B030D-6E8A-4147-A177-3AD203B41FA5}">
                      <a16:colId xmlns:a16="http://schemas.microsoft.com/office/drawing/2014/main" val="2820825687"/>
                    </a:ext>
                  </a:extLst>
                </a:gridCol>
                <a:gridCol w="1130546">
                  <a:extLst>
                    <a:ext uri="{9D8B030D-6E8A-4147-A177-3AD203B41FA5}">
                      <a16:colId xmlns:a16="http://schemas.microsoft.com/office/drawing/2014/main" val="4081659368"/>
                    </a:ext>
                  </a:extLst>
                </a:gridCol>
              </a:tblGrid>
              <a:tr h="211666">
                <a:tc>
                  <a:txBody>
                    <a:bodyPr/>
                    <a:lstStyle/>
                    <a:p>
                      <a:pPr algn="ctr"/>
                      <a:r>
                        <a:rPr lang="en-US" sz="1400" dirty="0">
                          <a:effectLst/>
                        </a:rPr>
                        <a:t>Reason</a:t>
                      </a:r>
                    </a:p>
                  </a:txBody>
                  <a:tcPr marL="0" marR="0" marT="0" marB="0" anchor="ctr"/>
                </a:tc>
                <a:tc>
                  <a:txBody>
                    <a:bodyPr/>
                    <a:lstStyle/>
                    <a:p>
                      <a:pPr algn="ctr"/>
                      <a:r>
                        <a:rPr lang="en-US" sz="1400" dirty="0">
                          <a:effectLst/>
                        </a:rPr>
                        <a:t>MPRN Count*</a:t>
                      </a:r>
                    </a:p>
                  </a:txBody>
                  <a:tcPr marL="0" marR="0" marT="0" marB="0" anchor="ctr"/>
                </a:tc>
                <a:tc>
                  <a:txBody>
                    <a:bodyPr/>
                    <a:lstStyle/>
                    <a:p>
                      <a:pPr algn="ctr"/>
                      <a:r>
                        <a:rPr lang="en-US" sz="1400" dirty="0">
                          <a:effectLst/>
                        </a:rPr>
                        <a:t>%</a:t>
                      </a:r>
                    </a:p>
                  </a:txBody>
                  <a:tcPr marL="0" marR="0" marT="0" marB="0" anchor="ctr"/>
                </a:tc>
                <a:extLst>
                  <a:ext uri="{0D108BD9-81ED-4DB2-BD59-A6C34878D82A}">
                    <a16:rowId xmlns:a16="http://schemas.microsoft.com/office/drawing/2014/main" val="3433730187"/>
                  </a:ext>
                </a:extLst>
              </a:tr>
              <a:tr h="576864">
                <a:tc>
                  <a:txBody>
                    <a:bodyPr/>
                    <a:lstStyle/>
                    <a:p>
                      <a:pPr algn="ctr"/>
                      <a:r>
                        <a:rPr lang="en-US" sz="1200" dirty="0">
                          <a:effectLst/>
                        </a:rPr>
                        <a:t>Impacted consumption period not affecting AQ or FYAQ values</a:t>
                      </a:r>
                    </a:p>
                  </a:txBody>
                  <a:tcPr marL="0" marR="0" marT="0" marB="0" anchor="ctr"/>
                </a:tc>
                <a:tc>
                  <a:txBody>
                    <a:bodyPr/>
                    <a:lstStyle/>
                    <a:p>
                      <a:pPr algn="ctr"/>
                      <a:r>
                        <a:rPr lang="en-US" sz="1400" dirty="0">
                          <a:effectLst/>
                        </a:rPr>
                        <a:t>144,782</a:t>
                      </a:r>
                    </a:p>
                  </a:txBody>
                  <a:tcPr marL="0" marR="0" marT="0" marB="0" anchor="ctr"/>
                </a:tc>
                <a:tc>
                  <a:txBody>
                    <a:bodyPr/>
                    <a:lstStyle/>
                    <a:p>
                      <a:pPr algn="ctr"/>
                      <a:r>
                        <a:rPr lang="en-US" sz="1400" dirty="0">
                          <a:effectLst/>
                        </a:rPr>
                        <a:t>99.18</a:t>
                      </a:r>
                    </a:p>
                  </a:txBody>
                  <a:tcPr marL="0" marR="0" marT="0" marB="0" anchor="ctr"/>
                </a:tc>
                <a:extLst>
                  <a:ext uri="{0D108BD9-81ED-4DB2-BD59-A6C34878D82A}">
                    <a16:rowId xmlns:a16="http://schemas.microsoft.com/office/drawing/2014/main" val="850666386"/>
                  </a:ext>
                </a:extLst>
              </a:tr>
              <a:tr h="576864">
                <a:tc>
                  <a:txBody>
                    <a:bodyPr/>
                    <a:lstStyle/>
                    <a:p>
                      <a:pPr lvl="0" algn="ctr">
                        <a:buNone/>
                      </a:pPr>
                      <a:r>
                        <a:rPr lang="en-US" sz="1200" dirty="0">
                          <a:effectLst/>
                        </a:rPr>
                        <a:t>FYAQ was not derived using monthly AQ roll value </a:t>
                      </a:r>
                    </a:p>
                    <a:p>
                      <a:pPr lvl="0" algn="ctr">
                        <a:buNone/>
                      </a:pPr>
                      <a:r>
                        <a:rPr lang="en-US" sz="1200" dirty="0">
                          <a:effectLst/>
                        </a:rPr>
                        <a:t>as AQ correction received from Shipper</a:t>
                      </a:r>
                      <a:endParaRPr lang="en-US" dirty="0"/>
                    </a:p>
                  </a:txBody>
                  <a:tcPr marL="0" marR="0" marT="0" marB="0" anchor="ctr"/>
                </a:tc>
                <a:tc>
                  <a:txBody>
                    <a:bodyPr/>
                    <a:lstStyle/>
                    <a:p>
                      <a:pPr lvl="0" algn="ctr">
                        <a:buNone/>
                      </a:pPr>
                      <a:r>
                        <a:rPr lang="en-US" sz="1400" dirty="0">
                          <a:effectLst/>
                        </a:rPr>
                        <a:t>1190</a:t>
                      </a:r>
                      <a:endParaRPr lang="en-US" dirty="0"/>
                    </a:p>
                  </a:txBody>
                  <a:tcPr marL="0" marR="0" marT="0" marB="0" anchor="ctr"/>
                </a:tc>
                <a:tc>
                  <a:txBody>
                    <a:bodyPr/>
                    <a:lstStyle/>
                    <a:p>
                      <a:pPr lvl="0" algn="ctr">
                        <a:buNone/>
                      </a:pPr>
                      <a:r>
                        <a:rPr lang="en-US" sz="1400" dirty="0">
                          <a:effectLst/>
                        </a:rPr>
                        <a:t>0.81</a:t>
                      </a:r>
                      <a:endParaRPr lang="en-US" dirty="0"/>
                    </a:p>
                  </a:txBody>
                  <a:tcPr marL="0" marR="0" marT="0" marB="0" anchor="ctr"/>
                </a:tc>
                <a:extLst>
                  <a:ext uri="{0D108BD9-81ED-4DB2-BD59-A6C34878D82A}">
                    <a16:rowId xmlns:a16="http://schemas.microsoft.com/office/drawing/2014/main" val="1550260090"/>
                  </a:ext>
                </a:extLst>
              </a:tr>
              <a:tr h="576864">
                <a:tc>
                  <a:txBody>
                    <a:bodyPr/>
                    <a:lstStyle/>
                    <a:p>
                      <a:pPr algn="ctr"/>
                      <a:r>
                        <a:rPr lang="en-US" sz="1200" dirty="0">
                          <a:effectLst/>
                        </a:rPr>
                        <a:t>Mismatch in FYAQ and AQ as at 1</a:t>
                      </a:r>
                      <a:r>
                        <a:rPr lang="en-US" sz="1200" baseline="30000" dirty="0">
                          <a:effectLst/>
                        </a:rPr>
                        <a:t>st</a:t>
                      </a:r>
                      <a:r>
                        <a:rPr lang="en-US" sz="1200" dirty="0">
                          <a:effectLst/>
                        </a:rPr>
                        <a:t> April 2019/2020</a:t>
                      </a:r>
                    </a:p>
                  </a:txBody>
                  <a:tcPr marL="0" marR="0" marT="0" marB="0" anchor="ctr"/>
                </a:tc>
                <a:tc>
                  <a:txBody>
                    <a:bodyPr/>
                    <a:lstStyle/>
                    <a:p>
                      <a:pPr algn="ctr"/>
                      <a:r>
                        <a:rPr lang="en-US" sz="1400" dirty="0">
                          <a:effectLst/>
                        </a:rPr>
                        <a:t>4</a:t>
                      </a:r>
                    </a:p>
                  </a:txBody>
                  <a:tcPr marL="0" marR="0" marT="0" marB="0" anchor="ctr"/>
                </a:tc>
                <a:tc>
                  <a:txBody>
                    <a:bodyPr/>
                    <a:lstStyle/>
                    <a:p>
                      <a:pPr algn="ctr"/>
                      <a:r>
                        <a:rPr lang="en-US" sz="1400" dirty="0">
                          <a:effectLst/>
                        </a:rPr>
                        <a:t>0.01</a:t>
                      </a:r>
                    </a:p>
                  </a:txBody>
                  <a:tcPr marL="0" marR="0" marT="0" marB="0" anchor="ctr"/>
                </a:tc>
                <a:extLst>
                  <a:ext uri="{0D108BD9-81ED-4DB2-BD59-A6C34878D82A}">
                    <a16:rowId xmlns:a16="http://schemas.microsoft.com/office/drawing/2014/main" val="4208620885"/>
                  </a:ext>
                </a:extLst>
              </a:tr>
            </a:tbl>
          </a:graphicData>
        </a:graphic>
      </p:graphicFrame>
      <p:sp>
        <p:nvSpPr>
          <p:cNvPr id="10" name="TextBox 9">
            <a:extLst>
              <a:ext uri="{FF2B5EF4-FFF2-40B4-BE49-F238E27FC236}">
                <a16:creationId xmlns:a16="http://schemas.microsoft.com/office/drawing/2014/main" id="{8BDC6136-1052-4BDB-A475-404ED24F1770}"/>
              </a:ext>
            </a:extLst>
          </p:cNvPr>
          <p:cNvSpPr txBox="1"/>
          <p:nvPr/>
        </p:nvSpPr>
        <p:spPr>
          <a:xfrm>
            <a:off x="467544" y="2618944"/>
            <a:ext cx="848981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b="1" dirty="0">
                <a:solidFill>
                  <a:srgbClr val="000000"/>
                </a:solidFill>
              </a:rPr>
              <a:t>*</a:t>
            </a:r>
            <a:r>
              <a:rPr lang="en-US" sz="1600" b="1" dirty="0">
                <a:solidFill>
                  <a:srgbClr val="000000"/>
                </a:solidFill>
              </a:rPr>
              <a:t> </a:t>
            </a:r>
            <a:r>
              <a:rPr lang="en-US" sz="1000" b="1" dirty="0">
                <a:solidFill>
                  <a:srgbClr val="000000"/>
                </a:solidFill>
              </a:rPr>
              <a:t>145,576 Unique MPRNs rejected in total – One MPRN can be impacted by more than one rejection if they have multiple adjustments.</a:t>
            </a:r>
            <a:r>
              <a:rPr lang="en-US" sz="1050" b="1" dirty="0">
                <a:solidFill>
                  <a:srgbClr val="000000"/>
                </a:solidFill>
              </a:rPr>
              <a:t>  </a:t>
            </a:r>
            <a:r>
              <a:rPr lang="en-US" b="1" dirty="0">
                <a:solidFill>
                  <a:srgbClr val="000000"/>
                </a:solidFill>
              </a:rPr>
              <a:t>  </a:t>
            </a:r>
            <a:endParaRPr lang="en-US" dirty="0"/>
          </a:p>
        </p:txBody>
      </p:sp>
    </p:spTree>
    <p:extLst>
      <p:ext uri="{BB962C8B-B14F-4D97-AF65-F5344CB8AC3E}">
        <p14:creationId xmlns:p14="http://schemas.microsoft.com/office/powerpoint/2010/main" val="1491671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60AC7-DC5F-4A08-B339-635443A30180}"/>
              </a:ext>
            </a:extLst>
          </p:cNvPr>
          <p:cNvSpPr>
            <a:spLocks noGrp="1"/>
          </p:cNvSpPr>
          <p:nvPr>
            <p:ph type="title"/>
          </p:nvPr>
        </p:nvSpPr>
        <p:spPr>
          <a:xfrm>
            <a:off x="185027" y="172827"/>
            <a:ext cx="9035561" cy="637580"/>
          </a:xfrm>
        </p:spPr>
        <p:txBody>
          <a:bodyPr>
            <a:normAutofit/>
          </a:bodyPr>
          <a:lstStyle/>
          <a:p>
            <a:r>
              <a:rPr lang="en-GB" sz="2400">
                <a:latin typeface="Arial"/>
                <a:cs typeface="Arial"/>
              </a:rPr>
              <a:t>Appendix 2: </a:t>
            </a:r>
            <a:r>
              <a:rPr lang="en-GB" sz="2400" dirty="0">
                <a:latin typeface="Arial"/>
                <a:cs typeface="Arial"/>
              </a:rPr>
              <a:t>AQ Simulation/Billing Tool – Rejection Stats</a:t>
            </a:r>
          </a:p>
        </p:txBody>
      </p:sp>
      <p:graphicFrame>
        <p:nvGraphicFramePr>
          <p:cNvPr id="7" name="Content Placeholder 6">
            <a:extLst>
              <a:ext uri="{FF2B5EF4-FFF2-40B4-BE49-F238E27FC236}">
                <a16:creationId xmlns:a16="http://schemas.microsoft.com/office/drawing/2014/main" id="{7E581056-A61F-439A-AD27-453057975BD4}"/>
              </a:ext>
            </a:extLst>
          </p:cNvPr>
          <p:cNvGraphicFramePr>
            <a:graphicFrameLocks noGrp="1"/>
          </p:cNvGraphicFramePr>
          <p:nvPr>
            <p:ph idx="1"/>
            <p:extLst/>
          </p:nvPr>
        </p:nvGraphicFramePr>
        <p:xfrm>
          <a:off x="755576" y="846992"/>
          <a:ext cx="7651146" cy="2633783"/>
        </p:xfrm>
        <a:graphic>
          <a:graphicData uri="http://schemas.openxmlformats.org/drawingml/2006/table">
            <a:tbl>
              <a:tblPr firstRow="1" bandRow="1">
                <a:tableStyleId>{5C22544A-7EE6-4342-B048-85BDC9FD1C3A}</a:tableStyleId>
              </a:tblPr>
              <a:tblGrid>
                <a:gridCol w="5821526">
                  <a:extLst>
                    <a:ext uri="{9D8B030D-6E8A-4147-A177-3AD203B41FA5}">
                      <a16:colId xmlns:a16="http://schemas.microsoft.com/office/drawing/2014/main" val="4082872469"/>
                    </a:ext>
                  </a:extLst>
                </a:gridCol>
                <a:gridCol w="1084220">
                  <a:extLst>
                    <a:ext uri="{9D8B030D-6E8A-4147-A177-3AD203B41FA5}">
                      <a16:colId xmlns:a16="http://schemas.microsoft.com/office/drawing/2014/main" val="1261000100"/>
                    </a:ext>
                  </a:extLst>
                </a:gridCol>
                <a:gridCol w="745400">
                  <a:extLst>
                    <a:ext uri="{9D8B030D-6E8A-4147-A177-3AD203B41FA5}">
                      <a16:colId xmlns:a16="http://schemas.microsoft.com/office/drawing/2014/main" val="1613118470"/>
                    </a:ext>
                  </a:extLst>
                </a:gridCol>
              </a:tblGrid>
              <a:tr h="578338">
                <a:tc>
                  <a:txBody>
                    <a:bodyPr/>
                    <a:lstStyle/>
                    <a:p>
                      <a:pPr algn="ctr"/>
                      <a:r>
                        <a:rPr lang="en-US" sz="1400" dirty="0">
                          <a:effectLst/>
                        </a:rPr>
                        <a:t>Reason</a:t>
                      </a:r>
                    </a:p>
                  </a:txBody>
                  <a:tcPr marL="0" marR="0" marT="0" marB="0" anchor="ctr"/>
                </a:tc>
                <a:tc>
                  <a:txBody>
                    <a:bodyPr/>
                    <a:lstStyle/>
                    <a:p>
                      <a:pPr algn="ctr"/>
                      <a:r>
                        <a:rPr lang="en-US" sz="1400" dirty="0">
                          <a:effectLst/>
                        </a:rPr>
                        <a:t>MPRN Count*</a:t>
                      </a:r>
                    </a:p>
                  </a:txBody>
                  <a:tcPr marL="0" marR="0" marT="0" marB="0" anchor="ctr"/>
                </a:tc>
                <a:tc>
                  <a:txBody>
                    <a:bodyPr/>
                    <a:lstStyle/>
                    <a:p>
                      <a:pPr algn="ctr"/>
                      <a:r>
                        <a:rPr lang="en-US" sz="1400" dirty="0">
                          <a:effectLst/>
                        </a:rPr>
                        <a:t>%</a:t>
                      </a:r>
                    </a:p>
                  </a:txBody>
                  <a:tcPr marL="0" marR="0" marT="0" marB="0" anchor="ctr"/>
                </a:tc>
                <a:extLst>
                  <a:ext uri="{0D108BD9-81ED-4DB2-BD59-A6C34878D82A}">
                    <a16:rowId xmlns:a16="http://schemas.microsoft.com/office/drawing/2014/main" val="3371133808"/>
                  </a:ext>
                </a:extLst>
              </a:tr>
              <a:tr h="289169">
                <a:tc>
                  <a:txBody>
                    <a:bodyPr/>
                    <a:lstStyle/>
                    <a:p>
                      <a:pPr algn="ctr" fontAlgn="b"/>
                      <a:r>
                        <a:rPr lang="en-US" sz="1400" kern="1200" dirty="0">
                          <a:solidFill>
                            <a:schemeClr val="dk1"/>
                          </a:solidFill>
                          <a:effectLst/>
                          <a:latin typeface="+mn-lt"/>
                          <a:ea typeface="+mn-ea"/>
                          <a:cs typeface="+mn-cs"/>
                        </a:rPr>
                        <a:t>Meter read for the AQ period end date not available. AQ not calculated</a:t>
                      </a:r>
                    </a:p>
                  </a:txBody>
                  <a:tcPr marL="0" marR="0" marT="0" marB="0" anchor="b"/>
                </a:tc>
                <a:tc>
                  <a:txBody>
                    <a:bodyPr/>
                    <a:lstStyle/>
                    <a:p>
                      <a:pPr algn="ctr"/>
                      <a:r>
                        <a:rPr lang="en-US" sz="1400" dirty="0">
                          <a:effectLst/>
                        </a:rPr>
                        <a:t>1945</a:t>
                      </a:r>
                    </a:p>
                  </a:txBody>
                  <a:tcPr marL="0" marR="0" marT="0" marB="0" anchor="ctr"/>
                </a:tc>
                <a:tc>
                  <a:txBody>
                    <a:bodyPr/>
                    <a:lstStyle/>
                    <a:p>
                      <a:pPr algn="ctr"/>
                      <a:r>
                        <a:rPr lang="en-US" sz="1400" dirty="0">
                          <a:effectLst/>
                        </a:rPr>
                        <a:t>70.68</a:t>
                      </a:r>
                    </a:p>
                  </a:txBody>
                  <a:tcPr marL="0" marR="0" marT="0" marB="0" anchor="ctr"/>
                </a:tc>
                <a:extLst>
                  <a:ext uri="{0D108BD9-81ED-4DB2-BD59-A6C34878D82A}">
                    <a16:rowId xmlns:a16="http://schemas.microsoft.com/office/drawing/2014/main" val="2179683250"/>
                  </a:ext>
                </a:extLst>
              </a:tr>
              <a:tr h="429846">
                <a:tc>
                  <a:txBody>
                    <a:bodyPr/>
                    <a:lstStyle/>
                    <a:p>
                      <a:pPr algn="ctr"/>
                      <a:r>
                        <a:rPr lang="en-US" sz="1400" kern="1200" dirty="0">
                          <a:solidFill>
                            <a:schemeClr val="dk1"/>
                          </a:solidFill>
                          <a:effectLst/>
                          <a:latin typeface="+mn-lt"/>
                          <a:ea typeface="+mn-ea"/>
                          <a:cs typeface="+mn-cs"/>
                        </a:rPr>
                        <a:t>Negative Consumption during consumption period. AQ not calculated</a:t>
                      </a:r>
                    </a:p>
                  </a:txBody>
                  <a:tcPr marL="0" marR="0" marT="0" marB="0" anchor="ctr"/>
                </a:tc>
                <a:tc>
                  <a:txBody>
                    <a:bodyPr/>
                    <a:lstStyle/>
                    <a:p>
                      <a:pPr algn="ctr"/>
                      <a:r>
                        <a:rPr lang="en-US" sz="1400" dirty="0">
                          <a:effectLst/>
                        </a:rPr>
                        <a:t>  443</a:t>
                      </a:r>
                    </a:p>
                  </a:txBody>
                  <a:tcPr marL="0" marR="0" marT="0" marB="0" anchor="ctr"/>
                </a:tc>
                <a:tc>
                  <a:txBody>
                    <a:bodyPr/>
                    <a:lstStyle/>
                    <a:p>
                      <a:pPr algn="ctr"/>
                      <a:r>
                        <a:rPr lang="en-US" sz="1400" dirty="0">
                          <a:effectLst/>
                        </a:rPr>
                        <a:t>16.10</a:t>
                      </a:r>
                    </a:p>
                  </a:txBody>
                  <a:tcPr marL="0" marR="0" marT="0" marB="0" anchor="ctr"/>
                </a:tc>
                <a:extLst>
                  <a:ext uri="{0D108BD9-81ED-4DB2-BD59-A6C34878D82A}">
                    <a16:rowId xmlns:a16="http://schemas.microsoft.com/office/drawing/2014/main" val="1512998369"/>
                  </a:ext>
                </a:extLst>
              </a:tr>
              <a:tr h="289169">
                <a:tc>
                  <a:txBody>
                    <a:bodyPr/>
                    <a:lstStyle/>
                    <a:p>
                      <a:pPr algn="ctr"/>
                      <a:r>
                        <a:rPr lang="en-US" sz="1400" dirty="0">
                          <a:effectLst/>
                        </a:rPr>
                        <a:t>Insufficient Consumption to calculate AQ</a:t>
                      </a:r>
                    </a:p>
                  </a:txBody>
                  <a:tcPr marL="0" marR="0" marT="0" marB="0" anchor="ctr"/>
                </a:tc>
                <a:tc>
                  <a:txBody>
                    <a:bodyPr/>
                    <a:lstStyle/>
                    <a:p>
                      <a:pPr algn="ctr"/>
                      <a:r>
                        <a:rPr lang="en-US" sz="1400" dirty="0">
                          <a:effectLst/>
                        </a:rPr>
                        <a:t>  329</a:t>
                      </a:r>
                    </a:p>
                  </a:txBody>
                  <a:tcPr marL="0" marR="0" marT="0" marB="0" anchor="ctr"/>
                </a:tc>
                <a:tc>
                  <a:txBody>
                    <a:bodyPr/>
                    <a:lstStyle/>
                    <a:p>
                      <a:pPr algn="ctr"/>
                      <a:r>
                        <a:rPr lang="en-US" sz="1400" dirty="0">
                          <a:effectLst/>
                        </a:rPr>
                        <a:t>11.95</a:t>
                      </a:r>
                    </a:p>
                  </a:txBody>
                  <a:tcPr marL="0" marR="0" marT="0" marB="0" anchor="ctr"/>
                </a:tc>
                <a:extLst>
                  <a:ext uri="{0D108BD9-81ED-4DB2-BD59-A6C34878D82A}">
                    <a16:rowId xmlns:a16="http://schemas.microsoft.com/office/drawing/2014/main" val="2698474708"/>
                  </a:ext>
                </a:extLst>
              </a:tr>
              <a:tr h="468923">
                <a:tc>
                  <a:txBody>
                    <a:bodyPr/>
                    <a:lstStyle/>
                    <a:p>
                      <a:pPr algn="ctr"/>
                      <a:r>
                        <a:rPr lang="en-US" sz="1400" dirty="0">
                          <a:effectLst/>
                        </a:rPr>
                        <a:t>Revised AQ value failed validation (market breaker tolerance checks)</a:t>
                      </a:r>
                    </a:p>
                  </a:txBody>
                  <a:tcPr marL="0" marR="0" marT="0" marB="0" anchor="ctr"/>
                </a:tc>
                <a:tc>
                  <a:txBody>
                    <a:bodyPr/>
                    <a:lstStyle/>
                    <a:p>
                      <a:pPr algn="ctr"/>
                      <a:r>
                        <a:rPr lang="en-US" sz="1400" dirty="0">
                          <a:effectLst/>
                        </a:rPr>
                        <a:t>    17</a:t>
                      </a:r>
                    </a:p>
                  </a:txBody>
                  <a:tcPr marL="0" marR="0" marT="0" marB="0" anchor="ctr"/>
                </a:tc>
                <a:tc>
                  <a:txBody>
                    <a:bodyPr/>
                    <a:lstStyle/>
                    <a:p>
                      <a:pPr algn="ctr"/>
                      <a:r>
                        <a:rPr lang="en-US" sz="1400" dirty="0">
                          <a:effectLst/>
                        </a:rPr>
                        <a:t>0.62</a:t>
                      </a:r>
                    </a:p>
                  </a:txBody>
                  <a:tcPr marL="0" marR="0" marT="0" marB="0" anchor="ctr"/>
                </a:tc>
                <a:extLst>
                  <a:ext uri="{0D108BD9-81ED-4DB2-BD59-A6C34878D82A}">
                    <a16:rowId xmlns:a16="http://schemas.microsoft.com/office/drawing/2014/main" val="984965674"/>
                  </a:ext>
                </a:extLst>
              </a:tr>
              <a:tr h="289169">
                <a:tc>
                  <a:txBody>
                    <a:bodyPr/>
                    <a:lstStyle/>
                    <a:p>
                      <a:pPr algn="ctr"/>
                      <a:r>
                        <a:rPr lang="en-US" sz="1400" dirty="0">
                          <a:effectLst/>
                        </a:rPr>
                        <a:t>MPRN already undergone adjustment</a:t>
                      </a:r>
                    </a:p>
                  </a:txBody>
                  <a:tcPr marL="0" marR="0" marT="0" marB="0" anchor="ctr"/>
                </a:tc>
                <a:tc>
                  <a:txBody>
                    <a:bodyPr/>
                    <a:lstStyle/>
                    <a:p>
                      <a:pPr algn="ctr"/>
                      <a:r>
                        <a:rPr lang="en-US" sz="1400" dirty="0">
                          <a:effectLst/>
                        </a:rPr>
                        <a:t>    14</a:t>
                      </a:r>
                    </a:p>
                  </a:txBody>
                  <a:tcPr marL="0" marR="0" marT="0" marB="0" anchor="ctr"/>
                </a:tc>
                <a:tc>
                  <a:txBody>
                    <a:bodyPr/>
                    <a:lstStyle/>
                    <a:p>
                      <a:pPr algn="ctr"/>
                      <a:r>
                        <a:rPr lang="en-US" sz="1400" dirty="0">
                          <a:effectLst/>
                        </a:rPr>
                        <a:t>0.51</a:t>
                      </a:r>
                    </a:p>
                  </a:txBody>
                  <a:tcPr marL="0" marR="0" marT="0" marB="0" anchor="ctr"/>
                </a:tc>
                <a:extLst>
                  <a:ext uri="{0D108BD9-81ED-4DB2-BD59-A6C34878D82A}">
                    <a16:rowId xmlns:a16="http://schemas.microsoft.com/office/drawing/2014/main" val="3557170675"/>
                  </a:ext>
                </a:extLst>
              </a:tr>
              <a:tr h="289169">
                <a:tc>
                  <a:txBody>
                    <a:bodyPr/>
                    <a:lstStyle/>
                    <a:p>
                      <a:pPr algn="ctr"/>
                      <a:r>
                        <a:rPr lang="en-US" sz="1400" dirty="0">
                          <a:effectLst/>
                        </a:rPr>
                        <a:t>MPRN not eligible for adjustment – No band movement </a:t>
                      </a:r>
                    </a:p>
                  </a:txBody>
                  <a:tcPr marL="0" marR="0" marT="0" marB="0" anchor="ctr"/>
                </a:tc>
                <a:tc>
                  <a:txBody>
                    <a:bodyPr/>
                    <a:lstStyle/>
                    <a:p>
                      <a:pPr algn="ctr"/>
                      <a:r>
                        <a:rPr lang="en-US" sz="1400" dirty="0">
                          <a:effectLst/>
                        </a:rPr>
                        <a:t>      4</a:t>
                      </a:r>
                    </a:p>
                  </a:txBody>
                  <a:tcPr marL="0" marR="0" marT="0" marB="0" anchor="ctr"/>
                </a:tc>
                <a:tc>
                  <a:txBody>
                    <a:bodyPr/>
                    <a:lstStyle/>
                    <a:p>
                      <a:pPr algn="ctr"/>
                      <a:r>
                        <a:rPr lang="en-US" sz="1400" dirty="0">
                          <a:effectLst/>
                        </a:rPr>
                        <a:t>0.14</a:t>
                      </a:r>
                    </a:p>
                  </a:txBody>
                  <a:tcPr marL="0" marR="0" marT="0" marB="0" anchor="ctr"/>
                </a:tc>
                <a:extLst>
                  <a:ext uri="{0D108BD9-81ED-4DB2-BD59-A6C34878D82A}">
                    <a16:rowId xmlns:a16="http://schemas.microsoft.com/office/drawing/2014/main" val="507627669"/>
                  </a:ext>
                </a:extLst>
              </a:tr>
            </a:tbl>
          </a:graphicData>
        </a:graphic>
      </p:graphicFrame>
      <p:sp>
        <p:nvSpPr>
          <p:cNvPr id="8" name="TextBox 7">
            <a:extLst>
              <a:ext uri="{FF2B5EF4-FFF2-40B4-BE49-F238E27FC236}">
                <a16:creationId xmlns:a16="http://schemas.microsoft.com/office/drawing/2014/main" id="{6D90EE56-51A0-433F-8D3A-F805050E8BCE}"/>
              </a:ext>
            </a:extLst>
          </p:cNvPr>
          <p:cNvSpPr txBox="1"/>
          <p:nvPr/>
        </p:nvSpPr>
        <p:spPr>
          <a:xfrm>
            <a:off x="683568" y="3486478"/>
            <a:ext cx="8280920" cy="44627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a:solidFill>
                  <a:srgbClr val="000000"/>
                </a:solidFill>
              </a:rPr>
              <a:t>*</a:t>
            </a:r>
            <a:r>
              <a:rPr lang="en-US" sz="1050" b="1" dirty="0">
                <a:solidFill>
                  <a:srgbClr val="000000"/>
                </a:solidFill>
              </a:rPr>
              <a:t> 2,503 Unique MPRNs in total - One MPRN can be impacted by more than one rejection if they have multiple adjustments.</a:t>
            </a:r>
            <a:r>
              <a:rPr lang="en-US" sz="1100" b="1" dirty="0">
                <a:solidFill>
                  <a:srgbClr val="000000"/>
                </a:solidFill>
              </a:rPr>
              <a:t> </a:t>
            </a:r>
            <a:endParaRPr lang="en-US" dirty="0"/>
          </a:p>
          <a:p>
            <a:endParaRPr lang="en-US" sz="1100" b="1" dirty="0">
              <a:solidFill>
                <a:srgbClr val="000000"/>
              </a:solidFill>
            </a:endParaRPr>
          </a:p>
        </p:txBody>
      </p:sp>
    </p:spTree>
    <p:extLst>
      <p:ext uri="{BB962C8B-B14F-4D97-AF65-F5344CB8AC3E}">
        <p14:creationId xmlns:p14="http://schemas.microsoft.com/office/powerpoint/2010/main" val="3781187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17A14-C8FB-4379-BE95-E9DE2EE3005D}"/>
              </a:ext>
            </a:extLst>
          </p:cNvPr>
          <p:cNvSpPr>
            <a:spLocks noGrp="1"/>
          </p:cNvSpPr>
          <p:nvPr>
            <p:ph type="title"/>
          </p:nvPr>
        </p:nvSpPr>
        <p:spPr/>
        <p:txBody>
          <a:bodyPr/>
          <a:lstStyle/>
          <a:p>
            <a:r>
              <a:rPr lang="en-GB" dirty="0"/>
              <a:t>Defect Position</a:t>
            </a:r>
          </a:p>
        </p:txBody>
      </p:sp>
      <p:sp>
        <p:nvSpPr>
          <p:cNvPr id="3" name="Content Placeholder 2">
            <a:extLst>
              <a:ext uri="{FF2B5EF4-FFF2-40B4-BE49-F238E27FC236}">
                <a16:creationId xmlns:a16="http://schemas.microsoft.com/office/drawing/2014/main" id="{78CA2CCE-829F-4B01-9E19-D0099A07DBE7}"/>
              </a:ext>
            </a:extLst>
          </p:cNvPr>
          <p:cNvSpPr>
            <a:spLocks noGrp="1"/>
          </p:cNvSpPr>
          <p:nvPr>
            <p:ph idx="1"/>
          </p:nvPr>
        </p:nvSpPr>
        <p:spPr/>
        <p:txBody>
          <a:bodyPr>
            <a:normAutofit/>
          </a:bodyPr>
          <a:lstStyle/>
          <a:p>
            <a:r>
              <a:rPr lang="en-GB" sz="1400" dirty="0">
                <a:solidFill>
                  <a:schemeClr val="accent1"/>
                </a:solidFill>
                <a:cs typeface="Calibri" panose="020F0502020204030204" pitchFamily="34" charset="0"/>
              </a:rPr>
              <a:t>January saw a significant clearance of defects resulting in only </a:t>
            </a:r>
            <a:r>
              <a:rPr lang="en-GB" sz="1400" b="1" dirty="0">
                <a:solidFill>
                  <a:schemeClr val="accent1"/>
                </a:solidFill>
                <a:cs typeface="Calibri" panose="020F0502020204030204" pitchFamily="34" charset="0"/>
              </a:rPr>
              <a:t>8 Open defects </a:t>
            </a:r>
            <a:r>
              <a:rPr lang="en-GB" sz="1400" dirty="0">
                <a:solidFill>
                  <a:schemeClr val="accent1"/>
                </a:solidFill>
                <a:cs typeface="Calibri" panose="020F0502020204030204" pitchFamily="34" charset="0"/>
              </a:rPr>
              <a:t>now requiring fix, of which 3 were identified by Xoserve in January. </a:t>
            </a:r>
          </a:p>
          <a:p>
            <a:endParaRPr lang="en-GB" sz="1400" dirty="0">
              <a:solidFill>
                <a:schemeClr val="accent1"/>
              </a:solidFill>
              <a:cs typeface="Calibri" panose="020F0502020204030204" pitchFamily="34" charset="0"/>
            </a:endParaRPr>
          </a:p>
          <a:p>
            <a:r>
              <a:rPr lang="en-GB" sz="1400" dirty="0">
                <a:solidFill>
                  <a:schemeClr val="accent1"/>
                </a:solidFill>
                <a:cs typeface="Calibri" panose="020F0502020204030204" pitchFamily="34" charset="0"/>
              </a:rPr>
              <a:t>A further 2 defects have been fixed, deployed and are now awaiting data correction.</a:t>
            </a:r>
          </a:p>
          <a:p>
            <a:endParaRPr lang="en-GB" sz="1400" dirty="0">
              <a:solidFill>
                <a:schemeClr val="accent1"/>
              </a:solidFill>
              <a:cs typeface="Calibri" panose="020F0502020204030204" pitchFamily="34" charset="0"/>
            </a:endParaRPr>
          </a:p>
          <a:p>
            <a:r>
              <a:rPr lang="en-GB" sz="1400" dirty="0">
                <a:solidFill>
                  <a:schemeClr val="accent1"/>
                </a:solidFill>
                <a:cs typeface="Calibri" panose="020F0502020204030204" pitchFamily="34" charset="0"/>
              </a:rPr>
              <a:t>The volume of impacted MPRNs associated to these open defects is expected to be low with initial assessment suggesting less than 100.</a:t>
            </a:r>
          </a:p>
          <a:p>
            <a:pPr marL="0" indent="0">
              <a:buNone/>
            </a:pPr>
            <a:endParaRPr lang="en-GB" sz="1400" dirty="0">
              <a:solidFill>
                <a:schemeClr val="accent1"/>
              </a:solidFill>
              <a:latin typeface="+mj-lt"/>
              <a:cs typeface="Calibri" panose="020F0502020204030204" pitchFamily="34" charset="0"/>
            </a:endParaRPr>
          </a:p>
          <a:p>
            <a:endParaRPr lang="en-GB" sz="1400" dirty="0">
              <a:solidFill>
                <a:schemeClr val="accent1"/>
              </a:solidFill>
              <a:latin typeface="+mj-lt"/>
              <a:cs typeface="Calibri" panose="020F0502020204030204" pitchFamily="34" charset="0"/>
            </a:endParaRPr>
          </a:p>
          <a:p>
            <a:endParaRPr lang="en-GB" dirty="0"/>
          </a:p>
        </p:txBody>
      </p:sp>
    </p:spTree>
    <p:extLst>
      <p:ext uri="{BB962C8B-B14F-4D97-AF65-F5344CB8AC3E}">
        <p14:creationId xmlns:p14="http://schemas.microsoft.com/office/powerpoint/2010/main" val="3018918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ABCE6-E6E8-4A40-AA30-EF31B97BAE51}"/>
              </a:ext>
            </a:extLst>
          </p:cNvPr>
          <p:cNvSpPr>
            <a:spLocks noGrp="1"/>
          </p:cNvSpPr>
          <p:nvPr>
            <p:ph type="title"/>
          </p:nvPr>
        </p:nvSpPr>
        <p:spPr>
          <a:xfrm>
            <a:off x="107504" y="123478"/>
            <a:ext cx="8579296" cy="637580"/>
          </a:xfrm>
        </p:spPr>
        <p:txBody>
          <a:bodyPr/>
          <a:lstStyle/>
          <a:p>
            <a:pPr algn="l"/>
            <a:r>
              <a:rPr lang="en-GB" dirty="0"/>
              <a:t>AQ Defect Status </a:t>
            </a:r>
            <a:r>
              <a:rPr lang="en-GB" sz="1600" dirty="0"/>
              <a:t>(breakdown as at 5</a:t>
            </a:r>
            <a:r>
              <a:rPr lang="en-GB" sz="1600" baseline="30000" dirty="0"/>
              <a:t>th</a:t>
            </a:r>
            <a:r>
              <a:rPr lang="en-GB" sz="1600" dirty="0"/>
              <a:t> February 2021)</a:t>
            </a:r>
            <a:r>
              <a:rPr lang="en-GB" dirty="0"/>
              <a:t> </a:t>
            </a:r>
          </a:p>
        </p:txBody>
      </p:sp>
      <p:graphicFrame>
        <p:nvGraphicFramePr>
          <p:cNvPr id="8" name="Content Placeholder 7">
            <a:extLst>
              <a:ext uri="{FF2B5EF4-FFF2-40B4-BE49-F238E27FC236}">
                <a16:creationId xmlns:a16="http://schemas.microsoft.com/office/drawing/2014/main" id="{660E8544-F742-4731-A83B-F0272578B820}"/>
              </a:ext>
            </a:extLst>
          </p:cNvPr>
          <p:cNvGraphicFramePr>
            <a:graphicFrameLocks noGrp="1"/>
          </p:cNvGraphicFramePr>
          <p:nvPr>
            <p:ph idx="1"/>
            <p:extLst>
              <p:ext uri="{D42A27DB-BD31-4B8C-83A1-F6EECF244321}">
                <p14:modId xmlns:p14="http://schemas.microsoft.com/office/powerpoint/2010/main" val="3934850639"/>
              </p:ext>
            </p:extLst>
          </p:nvPr>
        </p:nvGraphicFramePr>
        <p:xfrm>
          <a:off x="179512" y="915566"/>
          <a:ext cx="8229600" cy="3816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a:extLst>
              <a:ext uri="{FF2B5EF4-FFF2-40B4-BE49-F238E27FC236}">
                <a16:creationId xmlns:a16="http://schemas.microsoft.com/office/drawing/2014/main" id="{5EE1EB52-83E8-46B9-8199-9B2D922DE7C7}"/>
              </a:ext>
            </a:extLst>
          </p:cNvPr>
          <p:cNvCxnSpPr/>
          <p:nvPr/>
        </p:nvCxnSpPr>
        <p:spPr>
          <a:xfrm>
            <a:off x="6775896" y="2211710"/>
            <a:ext cx="0" cy="2592288"/>
          </a:xfrm>
          <a:prstGeom prst="line">
            <a:avLst/>
          </a:prstGeom>
        </p:spPr>
        <p:style>
          <a:lnRef idx="3">
            <a:schemeClr val="accent1"/>
          </a:lnRef>
          <a:fillRef idx="0">
            <a:schemeClr val="accent1"/>
          </a:fillRef>
          <a:effectRef idx="2">
            <a:schemeClr val="accent1"/>
          </a:effectRef>
          <a:fontRef idx="minor">
            <a:schemeClr val="tx1"/>
          </a:fontRef>
        </p:style>
      </p:cxnSp>
      <p:sp>
        <p:nvSpPr>
          <p:cNvPr id="3" name="TextBox 2">
            <a:extLst>
              <a:ext uri="{FF2B5EF4-FFF2-40B4-BE49-F238E27FC236}">
                <a16:creationId xmlns:a16="http://schemas.microsoft.com/office/drawing/2014/main" id="{902EB3BE-3578-4A90-B436-9A6929F3CF8A}"/>
              </a:ext>
            </a:extLst>
          </p:cNvPr>
          <p:cNvSpPr txBox="1"/>
          <p:nvPr/>
        </p:nvSpPr>
        <p:spPr>
          <a:xfrm>
            <a:off x="220287" y="4743023"/>
            <a:ext cx="4896539" cy="276999"/>
          </a:xfrm>
          <a:prstGeom prst="rect">
            <a:avLst/>
          </a:prstGeom>
          <a:noFill/>
        </p:spPr>
        <p:txBody>
          <a:bodyPr wrap="square" rtlCol="0">
            <a:spAutoFit/>
          </a:bodyPr>
          <a:lstStyle/>
          <a:p>
            <a:r>
              <a:rPr lang="en-GB" sz="1200" dirty="0"/>
              <a:t>Open defect details can be found in the Appendix</a:t>
            </a:r>
          </a:p>
        </p:txBody>
      </p:sp>
    </p:spTree>
    <p:extLst>
      <p:ext uri="{BB962C8B-B14F-4D97-AF65-F5344CB8AC3E}">
        <p14:creationId xmlns:p14="http://schemas.microsoft.com/office/powerpoint/2010/main" val="3507128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3E761269-75E2-418B-A44F-60242DC51453}"/>
              </a:ext>
            </a:extLst>
          </p:cNvPr>
          <p:cNvGraphicFramePr>
            <a:graphicFrameLocks/>
          </p:cNvGraphicFramePr>
          <p:nvPr>
            <p:extLst>
              <p:ext uri="{D42A27DB-BD31-4B8C-83A1-F6EECF244321}">
                <p14:modId xmlns:p14="http://schemas.microsoft.com/office/powerpoint/2010/main" val="1847982210"/>
              </p:ext>
            </p:extLst>
          </p:nvPr>
        </p:nvGraphicFramePr>
        <p:xfrm>
          <a:off x="827584" y="267494"/>
          <a:ext cx="7488832"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1A0E8BFD-DD6D-4BAF-8CFE-3FC6B5EF84F6}"/>
              </a:ext>
            </a:extLst>
          </p:cNvPr>
          <p:cNvSpPr txBox="1"/>
          <p:nvPr/>
        </p:nvSpPr>
        <p:spPr>
          <a:xfrm>
            <a:off x="3419872" y="771550"/>
            <a:ext cx="2693689" cy="600164"/>
          </a:xfrm>
          <a:prstGeom prst="rect">
            <a:avLst/>
          </a:prstGeom>
          <a:solidFill>
            <a:schemeClr val="bg1"/>
          </a:solidFill>
          <a:ln>
            <a:solidFill>
              <a:schemeClr val="accent1"/>
            </a:solidFill>
          </a:ln>
        </p:spPr>
        <p:txBody>
          <a:bodyPr wrap="square" rtlCol="0">
            <a:spAutoFit/>
          </a:bodyPr>
          <a:lstStyle/>
          <a:p>
            <a:r>
              <a:rPr lang="en-GB" sz="1100" dirty="0"/>
              <a:t>1. </a:t>
            </a:r>
            <a:r>
              <a:rPr lang="en-GB" sz="1100" b="1" dirty="0"/>
              <a:t>8 open defects</a:t>
            </a:r>
            <a:r>
              <a:rPr lang="en-GB" sz="1100" dirty="0"/>
              <a:t> as at 08/02, with an additional 2 defects having been fixed awaiting data correction </a:t>
            </a:r>
          </a:p>
        </p:txBody>
      </p:sp>
    </p:spTree>
    <p:extLst>
      <p:ext uri="{BB962C8B-B14F-4D97-AF65-F5344CB8AC3E}">
        <p14:creationId xmlns:p14="http://schemas.microsoft.com/office/powerpoint/2010/main" val="3111919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8C18E-D025-4204-AC29-DE7D4A6B8C2F}"/>
              </a:ext>
            </a:extLst>
          </p:cNvPr>
          <p:cNvSpPr>
            <a:spLocks noGrp="1"/>
          </p:cNvSpPr>
          <p:nvPr>
            <p:ph type="title"/>
          </p:nvPr>
        </p:nvSpPr>
        <p:spPr/>
        <p:txBody>
          <a:bodyPr/>
          <a:lstStyle/>
          <a:p>
            <a:r>
              <a:rPr lang="en-GB" dirty="0"/>
              <a:t>Appendix</a:t>
            </a:r>
          </a:p>
        </p:txBody>
      </p:sp>
    </p:spTree>
    <p:extLst>
      <p:ext uri="{BB962C8B-B14F-4D97-AF65-F5344CB8AC3E}">
        <p14:creationId xmlns:p14="http://schemas.microsoft.com/office/powerpoint/2010/main" val="1635207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nvPr>
        </p:nvGraphicFramePr>
        <p:xfrm>
          <a:off x="115084" y="555526"/>
          <a:ext cx="8921412" cy="2122155"/>
        </p:xfrm>
        <a:graphic>
          <a:graphicData uri="http://schemas.openxmlformats.org/drawingml/2006/table">
            <a:tbl>
              <a:tblPr firstRow="1" bandRow="1">
                <a:tableStyleId>{5C22544A-7EE6-4342-B048-85BDC9FD1C3A}</a:tableStyleId>
              </a:tblPr>
              <a:tblGrid>
                <a:gridCol w="640492">
                  <a:extLst>
                    <a:ext uri="{9D8B030D-6E8A-4147-A177-3AD203B41FA5}">
                      <a16:colId xmlns:a16="http://schemas.microsoft.com/office/drawing/2014/main" val="2962663685"/>
                    </a:ext>
                  </a:extLst>
                </a:gridCol>
                <a:gridCol w="720080">
                  <a:extLst>
                    <a:ext uri="{9D8B030D-6E8A-4147-A177-3AD203B41FA5}">
                      <a16:colId xmlns:a16="http://schemas.microsoft.com/office/drawing/2014/main" val="155789803"/>
                    </a:ext>
                  </a:extLst>
                </a:gridCol>
                <a:gridCol w="6264696">
                  <a:extLst>
                    <a:ext uri="{9D8B030D-6E8A-4147-A177-3AD203B41FA5}">
                      <a16:colId xmlns:a16="http://schemas.microsoft.com/office/drawing/2014/main" val="2242044240"/>
                    </a:ext>
                  </a:extLst>
                </a:gridCol>
                <a:gridCol w="648072">
                  <a:extLst>
                    <a:ext uri="{9D8B030D-6E8A-4147-A177-3AD203B41FA5}">
                      <a16:colId xmlns:a16="http://schemas.microsoft.com/office/drawing/2014/main" val="428499160"/>
                    </a:ext>
                  </a:extLst>
                </a:gridCol>
                <a:gridCol w="648072">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Date Raised</a:t>
                      </a:r>
                    </a:p>
                  </a:txBody>
                  <a:tcPr anchor="ctr"/>
                </a:tc>
                <a:tc>
                  <a:txBody>
                    <a:bodyPr/>
                    <a:lstStyle/>
                    <a:p>
                      <a:r>
                        <a:rPr lang="en-GB" sz="800" dirty="0"/>
                        <a:t>Issue Description</a:t>
                      </a:r>
                    </a:p>
                  </a:txBody>
                  <a:tcPr anchor="ctr"/>
                </a:tc>
                <a:tc>
                  <a:txBody>
                    <a:bodyPr/>
                    <a:lstStyle/>
                    <a:p>
                      <a:r>
                        <a:rPr lang="en-GB" sz="800" dirty="0"/>
                        <a:t>No. MPRNs Impacted</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32991">
                <a:tc>
                  <a:txBody>
                    <a:bodyPr/>
                    <a:lstStyle/>
                    <a:p>
                      <a:pPr algn="ctr" fontAlgn="ctr"/>
                      <a:r>
                        <a:rPr lang="en-GB" sz="800" b="0" i="0" u="none" strike="noStrike" dirty="0">
                          <a:solidFill>
                            <a:srgbClr val="000000"/>
                          </a:solidFill>
                          <a:effectLst/>
                          <a:latin typeface="Arial" panose="020B0604020202020204" pitchFamily="34" charset="0"/>
                        </a:rPr>
                        <a:t>64157</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11/12/2020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 Volume and Energy for meter and corrector are not being loaded when a device exchange happens after D+5 date of the shipper transfer, where the shipper transfer reads are yet to be estimated (i.e., corrector exchange with reporting meter)</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0</a:t>
                      </a:r>
                    </a:p>
                  </a:txBody>
                  <a:tcPr anchor="ctr"/>
                </a:tc>
                <a:tc>
                  <a:txBody>
                    <a:bodyPr/>
                    <a:lstStyle/>
                    <a:p>
                      <a:r>
                        <a:rPr lang="en-GB" sz="800" dirty="0"/>
                        <a:t>Analysis</a:t>
                      </a:r>
                    </a:p>
                  </a:txBody>
                  <a:tcPr anchor="ctr"/>
                </a:tc>
                <a:extLst>
                  <a:ext uri="{0D108BD9-81ED-4DB2-BD59-A6C34878D82A}">
                    <a16:rowId xmlns:a16="http://schemas.microsoft.com/office/drawing/2014/main" val="1457552163"/>
                  </a:ext>
                </a:extLst>
              </a:tr>
              <a:tr h="332991">
                <a:tc>
                  <a:txBody>
                    <a:bodyPr/>
                    <a:lstStyle/>
                    <a:p>
                      <a:pPr algn="ctr" fontAlgn="ctr"/>
                      <a:r>
                        <a:rPr lang="en-GB" sz="800" b="0" i="0" u="none" strike="noStrike" dirty="0">
                          <a:solidFill>
                            <a:srgbClr val="000000"/>
                          </a:solidFill>
                          <a:effectLst/>
                          <a:latin typeface="Arial" panose="020B0604020202020204" pitchFamily="34" charset="0"/>
                        </a:rPr>
                        <a:t>64169</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11/12/2020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For a Class 4 Prime site, after performing an NDM Class 4 Prime Reconciliation, the recalculated REC net off Volume and Energy is not getting updated in the EL31 screen</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48</a:t>
                      </a:r>
                    </a:p>
                  </a:txBody>
                  <a:tcPr anchor="ctr"/>
                </a:tc>
                <a:tc>
                  <a:txBody>
                    <a:bodyPr/>
                    <a:lstStyle/>
                    <a:p>
                      <a:r>
                        <a:rPr lang="en-GB" sz="800" dirty="0"/>
                        <a:t>Analysis</a:t>
                      </a:r>
                    </a:p>
                  </a:txBody>
                  <a:tcPr anchor="ctr"/>
                </a:tc>
                <a:extLst>
                  <a:ext uri="{0D108BD9-81ED-4DB2-BD59-A6C34878D82A}">
                    <a16:rowId xmlns:a16="http://schemas.microsoft.com/office/drawing/2014/main" val="3182789251"/>
                  </a:ext>
                </a:extLst>
              </a:tr>
              <a:tr h="332991">
                <a:tc>
                  <a:txBody>
                    <a:bodyPr/>
                    <a:lstStyle/>
                    <a:p>
                      <a:pPr algn="ctr" fontAlgn="ctr"/>
                      <a:r>
                        <a:rPr lang="en-GB" sz="800" b="0" i="0" u="none" strike="noStrike" dirty="0">
                          <a:solidFill>
                            <a:srgbClr val="000000"/>
                          </a:solidFill>
                          <a:effectLst/>
                          <a:latin typeface="Arial" panose="020B0604020202020204" pitchFamily="34" charset="0"/>
                        </a:rPr>
                        <a:t>64267</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05/01/2021</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Issue with Twin stream site : Volume profiles getting updated incorrectly in case where corrector serial number is same for multiple corrector devices</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TBC</a:t>
                      </a:r>
                    </a:p>
                  </a:txBody>
                  <a:tcPr anchor="ctr"/>
                </a:tc>
                <a:tc>
                  <a:txBody>
                    <a:bodyPr/>
                    <a:lstStyle/>
                    <a:p>
                      <a:r>
                        <a:rPr lang="en-GB" sz="800" dirty="0"/>
                        <a:t>Analysis</a:t>
                      </a:r>
                    </a:p>
                  </a:txBody>
                  <a:tcPr anchor="ctr"/>
                </a:tc>
                <a:extLst>
                  <a:ext uri="{0D108BD9-81ED-4DB2-BD59-A6C34878D82A}">
                    <a16:rowId xmlns:a16="http://schemas.microsoft.com/office/drawing/2014/main" val="2919160543"/>
                  </a:ext>
                </a:extLst>
              </a:tr>
              <a:tr h="332991">
                <a:tc>
                  <a:txBody>
                    <a:bodyPr/>
                    <a:lstStyle/>
                    <a:p>
                      <a:pPr algn="ctr" fontAlgn="ctr"/>
                      <a:r>
                        <a:rPr lang="en-GB" sz="800" b="0" i="0" u="none" strike="noStrike" dirty="0">
                          <a:solidFill>
                            <a:srgbClr val="000000"/>
                          </a:solidFill>
                          <a:effectLst/>
                          <a:latin typeface="Arial" panose="020B0604020202020204" pitchFamily="34" charset="0"/>
                        </a:rPr>
                        <a:t>64354</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22/01/2021</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AMR removal read is not loaded correctly. Impact to Check to check rec and impacting AQ.</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TBC</a:t>
                      </a:r>
                    </a:p>
                  </a:txBody>
                  <a:tcPr anchor="ctr"/>
                </a:tc>
                <a:tc>
                  <a:txBody>
                    <a:bodyPr/>
                    <a:lstStyle/>
                    <a:p>
                      <a:r>
                        <a:rPr lang="en-GB" sz="800" dirty="0"/>
                        <a:t>Analysis</a:t>
                      </a:r>
                    </a:p>
                  </a:txBody>
                  <a:tcPr anchor="ctr"/>
                </a:tc>
                <a:extLst>
                  <a:ext uri="{0D108BD9-81ED-4DB2-BD59-A6C34878D82A}">
                    <a16:rowId xmlns:a16="http://schemas.microsoft.com/office/drawing/2014/main" val="1953142390"/>
                  </a:ext>
                </a:extLst>
              </a:tr>
              <a:tr h="332991">
                <a:tc>
                  <a:txBody>
                    <a:bodyPr/>
                    <a:lstStyle/>
                    <a:p>
                      <a:pPr algn="ctr" fontAlgn="ctr"/>
                      <a:r>
                        <a:rPr lang="en-GB" sz="800" b="0" i="0" u="none" strike="noStrike" dirty="0">
                          <a:solidFill>
                            <a:srgbClr val="000000"/>
                          </a:solidFill>
                          <a:effectLst/>
                          <a:latin typeface="Arial" panose="020B0604020202020204" pitchFamily="34" charset="0"/>
                        </a:rPr>
                        <a:t>64367</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19/01/2021</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Class 3, RGMA report or update read date is recorded incorrect. Impacts AQ &amp; reconciliation.</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TBC</a:t>
                      </a:r>
                    </a:p>
                  </a:txBody>
                  <a:tcPr anchor="ctr"/>
                </a:tc>
                <a:tc>
                  <a:txBody>
                    <a:bodyPr/>
                    <a:lstStyle/>
                    <a:p>
                      <a:r>
                        <a:rPr lang="en-GB" sz="800" dirty="0"/>
                        <a:t>Analysis</a:t>
                      </a:r>
                    </a:p>
                  </a:txBody>
                  <a:tcPr anchor="ctr"/>
                </a:tc>
                <a:extLst>
                  <a:ext uri="{0D108BD9-81ED-4DB2-BD59-A6C34878D82A}">
                    <a16:rowId xmlns:a16="http://schemas.microsoft.com/office/drawing/2014/main" val="1443206762"/>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a:bodyPr>
          <a:lstStyle/>
          <a:p>
            <a:pPr algn="l"/>
            <a:r>
              <a:rPr lang="en-GB" sz="2400" dirty="0"/>
              <a:t>Open AQ defects - Analysis</a:t>
            </a:r>
          </a:p>
        </p:txBody>
      </p:sp>
    </p:spTree>
    <p:extLst>
      <p:ext uri="{BB962C8B-B14F-4D97-AF65-F5344CB8AC3E}">
        <p14:creationId xmlns:p14="http://schemas.microsoft.com/office/powerpoint/2010/main" val="3213192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nvPr>
        </p:nvGraphicFramePr>
        <p:xfrm>
          <a:off x="115084" y="555526"/>
          <a:ext cx="8921411" cy="1430328"/>
        </p:xfrm>
        <a:graphic>
          <a:graphicData uri="http://schemas.openxmlformats.org/drawingml/2006/table">
            <a:tbl>
              <a:tblPr firstRow="1" bandRow="1">
                <a:tableStyleId>{5C22544A-7EE6-4342-B048-85BDC9FD1C3A}</a:tableStyleId>
              </a:tblPr>
              <a:tblGrid>
                <a:gridCol w="526254">
                  <a:extLst>
                    <a:ext uri="{9D8B030D-6E8A-4147-A177-3AD203B41FA5}">
                      <a16:colId xmlns:a16="http://schemas.microsoft.com/office/drawing/2014/main" val="2962663685"/>
                    </a:ext>
                  </a:extLst>
                </a:gridCol>
                <a:gridCol w="526254">
                  <a:extLst>
                    <a:ext uri="{9D8B030D-6E8A-4147-A177-3AD203B41FA5}">
                      <a16:colId xmlns:a16="http://schemas.microsoft.com/office/drawing/2014/main" val="3867562375"/>
                    </a:ext>
                  </a:extLst>
                </a:gridCol>
                <a:gridCol w="6174893">
                  <a:extLst>
                    <a:ext uri="{9D8B030D-6E8A-4147-A177-3AD203B41FA5}">
                      <a16:colId xmlns:a16="http://schemas.microsoft.com/office/drawing/2014/main" val="2242044240"/>
                    </a:ext>
                  </a:extLst>
                </a:gridCol>
                <a:gridCol w="880885">
                  <a:extLst>
                    <a:ext uri="{9D8B030D-6E8A-4147-A177-3AD203B41FA5}">
                      <a16:colId xmlns:a16="http://schemas.microsoft.com/office/drawing/2014/main" val="2225348028"/>
                    </a:ext>
                  </a:extLst>
                </a:gridCol>
                <a:gridCol w="813125">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Date Raised</a:t>
                      </a:r>
                    </a:p>
                  </a:txBody>
                  <a:tcPr anchor="ctr"/>
                </a:tc>
                <a:tc>
                  <a:txBody>
                    <a:bodyPr/>
                    <a:lstStyle/>
                    <a:p>
                      <a:r>
                        <a:rPr lang="en-GB" sz="800" dirty="0"/>
                        <a:t>Issue Description</a:t>
                      </a:r>
                    </a:p>
                  </a:txBody>
                  <a:tcPr anchor="ctr"/>
                </a:tc>
                <a:tc>
                  <a:txBody>
                    <a:bodyPr/>
                    <a:lstStyle/>
                    <a:p>
                      <a:r>
                        <a:rPr lang="en-GB" sz="800" dirty="0"/>
                        <a:t>No. of MPRNs Impacted</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65016">
                <a:tc>
                  <a:txBody>
                    <a:bodyPr/>
                    <a:lstStyle/>
                    <a:p>
                      <a:pPr algn="ctr" fontAlgn="ctr"/>
                      <a:r>
                        <a:rPr lang="en-GB" sz="800" b="0" i="0" u="none" strike="noStrike" dirty="0">
                          <a:solidFill>
                            <a:srgbClr val="000000"/>
                          </a:solidFill>
                          <a:effectLst/>
                          <a:latin typeface="Arial" panose="020B0604020202020204" pitchFamily="34" charset="0"/>
                        </a:rPr>
                        <a:t>63691</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29/09/20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A read is not getting loaded for a P&amp;S after processing the read through the MOD 700 UBR process for Class 3 prime/sub sites</a:t>
                      </a:r>
                    </a:p>
                  </a:txBody>
                  <a:tcPr marL="6350" marR="6350" marT="6350" marB="0" anchor="ctr"/>
                </a:tc>
                <a:tc>
                  <a:txBody>
                    <a:bodyPr/>
                    <a:lstStyle/>
                    <a:p>
                      <a:pPr algn="ctr"/>
                      <a:r>
                        <a:rPr lang="en-GB" sz="800" dirty="0"/>
                        <a:t>15</a:t>
                      </a:r>
                    </a:p>
                  </a:txBody>
                  <a:tcPr anchor="ctr"/>
                </a:tc>
                <a:tc>
                  <a:txBody>
                    <a:bodyPr/>
                    <a:lstStyle/>
                    <a:p>
                      <a:r>
                        <a:rPr lang="en-GB" sz="800" dirty="0"/>
                        <a:t>UAT</a:t>
                      </a:r>
                    </a:p>
                  </a:txBody>
                  <a:tcPr anchor="ctr"/>
                </a:tc>
                <a:extLst>
                  <a:ext uri="{0D108BD9-81ED-4DB2-BD59-A6C34878D82A}">
                    <a16:rowId xmlns:a16="http://schemas.microsoft.com/office/drawing/2014/main" val="372461157"/>
                  </a:ext>
                </a:extLst>
              </a:tr>
              <a:tr h="365016">
                <a:tc>
                  <a:txBody>
                    <a:bodyPr/>
                    <a:lstStyle/>
                    <a:p>
                      <a:pPr algn="ctr" fontAlgn="ctr"/>
                      <a:r>
                        <a:rPr lang="en-GB" sz="800" b="0" i="0" u="none" strike="noStrike" dirty="0">
                          <a:solidFill>
                            <a:srgbClr val="000000"/>
                          </a:solidFill>
                          <a:effectLst/>
                          <a:latin typeface="Arial" panose="020B0604020202020204" pitchFamily="34" charset="0"/>
                        </a:rPr>
                        <a:t>63726</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06/10/20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Issue with the Class 3 Prime Process; where the subsequent Actual Read has not considered the Shipper Transfer as the last Read Date</a:t>
                      </a:r>
                    </a:p>
                  </a:txBody>
                  <a:tcPr marL="6350" marR="6350" marT="6350" marB="0" anchor="ctr"/>
                </a:tc>
                <a:tc>
                  <a:txBody>
                    <a:bodyPr/>
                    <a:lstStyle/>
                    <a:p>
                      <a:pPr algn="ctr"/>
                      <a:r>
                        <a:rPr lang="en-GB" sz="800" dirty="0"/>
                        <a:t>0</a:t>
                      </a:r>
                    </a:p>
                  </a:txBody>
                  <a:tcPr anchor="ctr"/>
                </a:tc>
                <a:tc>
                  <a:txBody>
                    <a:bodyPr/>
                    <a:lstStyle/>
                    <a:p>
                      <a:r>
                        <a:rPr lang="en-GB" sz="800" dirty="0"/>
                        <a:t>UAT</a:t>
                      </a:r>
                    </a:p>
                  </a:txBody>
                  <a:tcPr anchor="ctr"/>
                </a:tc>
                <a:extLst>
                  <a:ext uri="{0D108BD9-81ED-4DB2-BD59-A6C34878D82A}">
                    <a16:rowId xmlns:a16="http://schemas.microsoft.com/office/drawing/2014/main" val="3047642193"/>
                  </a:ext>
                </a:extLst>
              </a:tr>
              <a:tr h="365016">
                <a:tc>
                  <a:txBody>
                    <a:bodyPr/>
                    <a:lstStyle/>
                    <a:p>
                      <a:pPr algn="ctr" fontAlgn="ctr"/>
                      <a:r>
                        <a:rPr lang="en-GB" sz="800" b="0" i="0" u="none" strike="noStrike" dirty="0">
                          <a:solidFill>
                            <a:srgbClr val="000000"/>
                          </a:solidFill>
                          <a:effectLst/>
                          <a:latin typeface="Arial" panose="020B0604020202020204" pitchFamily="34" charset="0"/>
                        </a:rPr>
                        <a:t>64026</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20/11/20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 Class change on the Twin Stream Site is creating an final read for only one stream in the tables</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8</a:t>
                      </a:r>
                    </a:p>
                  </a:txBody>
                  <a:tcPr anchor="ctr"/>
                </a:tc>
                <a:tc>
                  <a:txBody>
                    <a:bodyPr/>
                    <a:lstStyle/>
                    <a:p>
                      <a:r>
                        <a:rPr lang="en-GB" sz="800" dirty="0"/>
                        <a:t>UAT</a:t>
                      </a:r>
                    </a:p>
                  </a:txBody>
                  <a:tcPr anchor="ctr"/>
                </a:tc>
                <a:extLst>
                  <a:ext uri="{0D108BD9-81ED-4DB2-BD59-A6C34878D82A}">
                    <a16:rowId xmlns:a16="http://schemas.microsoft.com/office/drawing/2014/main" val="1540561436"/>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a:bodyPr>
          <a:lstStyle/>
          <a:p>
            <a:pPr algn="l"/>
            <a:r>
              <a:rPr lang="en-GB" sz="2400" dirty="0"/>
              <a:t>Open AQ defects - UAT</a:t>
            </a:r>
          </a:p>
        </p:txBody>
      </p:sp>
    </p:spTree>
    <p:extLst>
      <p:ext uri="{BB962C8B-B14F-4D97-AF65-F5344CB8AC3E}">
        <p14:creationId xmlns:p14="http://schemas.microsoft.com/office/powerpoint/2010/main" val="965564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ext uri="{D42A27DB-BD31-4B8C-83A1-F6EECF244321}">
                <p14:modId xmlns:p14="http://schemas.microsoft.com/office/powerpoint/2010/main" val="3430423201"/>
              </p:ext>
            </p:extLst>
          </p:nvPr>
        </p:nvGraphicFramePr>
        <p:xfrm>
          <a:off x="115084" y="555526"/>
          <a:ext cx="8921411" cy="1445260"/>
        </p:xfrm>
        <a:graphic>
          <a:graphicData uri="http://schemas.openxmlformats.org/drawingml/2006/table">
            <a:tbl>
              <a:tblPr firstRow="1" bandRow="1">
                <a:tableStyleId>{5C22544A-7EE6-4342-B048-85BDC9FD1C3A}</a:tableStyleId>
              </a:tblPr>
              <a:tblGrid>
                <a:gridCol w="526254">
                  <a:extLst>
                    <a:ext uri="{9D8B030D-6E8A-4147-A177-3AD203B41FA5}">
                      <a16:colId xmlns:a16="http://schemas.microsoft.com/office/drawing/2014/main" val="2962663685"/>
                    </a:ext>
                  </a:extLst>
                </a:gridCol>
                <a:gridCol w="762310">
                  <a:extLst>
                    <a:ext uri="{9D8B030D-6E8A-4147-A177-3AD203B41FA5}">
                      <a16:colId xmlns:a16="http://schemas.microsoft.com/office/drawing/2014/main" val="373812552"/>
                    </a:ext>
                  </a:extLst>
                </a:gridCol>
                <a:gridCol w="5735556">
                  <a:extLst>
                    <a:ext uri="{9D8B030D-6E8A-4147-A177-3AD203B41FA5}">
                      <a16:colId xmlns:a16="http://schemas.microsoft.com/office/drawing/2014/main" val="2242044240"/>
                    </a:ext>
                  </a:extLst>
                </a:gridCol>
                <a:gridCol w="832327">
                  <a:extLst>
                    <a:ext uri="{9D8B030D-6E8A-4147-A177-3AD203B41FA5}">
                      <a16:colId xmlns:a16="http://schemas.microsoft.com/office/drawing/2014/main" val="391726270"/>
                    </a:ext>
                  </a:extLst>
                </a:gridCol>
                <a:gridCol w="1064964">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Date Raised</a:t>
                      </a:r>
                    </a:p>
                  </a:txBody>
                  <a:tcPr anchor="ctr"/>
                </a:tc>
                <a:tc>
                  <a:txBody>
                    <a:bodyPr/>
                    <a:lstStyle/>
                    <a:p>
                      <a:r>
                        <a:rPr lang="en-GB" sz="800" dirty="0"/>
                        <a:t>Issue Description</a:t>
                      </a:r>
                    </a:p>
                  </a:txBody>
                  <a:tcPr anchor="ctr"/>
                </a:tc>
                <a:tc>
                  <a:txBody>
                    <a:bodyPr/>
                    <a:lstStyle/>
                    <a:p>
                      <a:r>
                        <a:rPr lang="en-GB" sz="800" dirty="0"/>
                        <a:t>No. of MPRNs Impacted</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65016">
                <a:tc>
                  <a:txBody>
                    <a:bodyPr/>
                    <a:lstStyle/>
                    <a:p>
                      <a:pPr algn="ctr" fontAlgn="ctr"/>
                      <a:r>
                        <a:rPr lang="en-GB" sz="800" b="0" i="0" u="none" strike="noStrike" dirty="0">
                          <a:solidFill>
                            <a:srgbClr val="000000"/>
                          </a:solidFill>
                          <a:effectLst/>
                          <a:latin typeface="Arial" panose="020B0604020202020204" pitchFamily="34" charset="0"/>
                        </a:rPr>
                        <a:t>60917 (1424)</a:t>
                      </a:r>
                    </a:p>
                  </a:txBody>
                  <a:tcPr marL="6350" marR="6350" marT="6350" marB="0" anchor="ctr"/>
                </a:tc>
                <a:tc>
                  <a:txBody>
                    <a:bodyPr/>
                    <a:lstStyle/>
                    <a:p>
                      <a:pPr algn="ctr" fontAlgn="ctr"/>
                      <a:endParaRPr lang="en-GB" sz="800" b="0" i="0" u="none" strike="noStrike" dirty="0">
                        <a:solidFill>
                          <a:srgbClr val="000000"/>
                        </a:solidFill>
                        <a:effectLst/>
                        <a:latin typeface="Arial" panose="020B0604020202020204" pitchFamily="34" charset="0"/>
                      </a:endParaRP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Following an update to a meter (non-physical) the volume which is calculated is based on the opening exchange read (OPNX) as opposed to calculating from the final exchange read (FINX)</a:t>
                      </a:r>
                    </a:p>
                    <a:p>
                      <a:pPr algn="l" fontAlgn="ctr"/>
                      <a:r>
                        <a:rPr lang="en-US" sz="800" b="0" i="0" u="none" strike="noStrike" dirty="0">
                          <a:solidFill>
                            <a:srgbClr val="000000"/>
                          </a:solidFill>
                          <a:effectLst/>
                          <a:latin typeface="Arial" panose="020B0604020202020204" pitchFamily="34" charset="0"/>
                        </a:rPr>
                        <a:t>Discussions in place with impacted Shippers to get data corrected. C100 remaining to be corrected. Remaining have been corrected with Shipper approval.</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700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 deployed, awaiting Data Correction</a:t>
                      </a:r>
                    </a:p>
                  </a:txBody>
                  <a:tcPr anchor="ctr"/>
                </a:tc>
                <a:extLst>
                  <a:ext uri="{0D108BD9-81ED-4DB2-BD59-A6C34878D82A}">
                    <a16:rowId xmlns:a16="http://schemas.microsoft.com/office/drawing/2014/main" val="2503244331"/>
                  </a:ext>
                </a:extLst>
              </a:tr>
              <a:tr h="365016">
                <a:tc>
                  <a:txBody>
                    <a:bodyPr/>
                    <a:lstStyle/>
                    <a:p>
                      <a:pPr algn="ctr" fontAlgn="ctr"/>
                      <a:r>
                        <a:rPr lang="en-GB" sz="800" b="0" i="0" u="none" strike="noStrike" dirty="0">
                          <a:solidFill>
                            <a:srgbClr val="000000"/>
                          </a:solidFill>
                          <a:effectLst/>
                          <a:latin typeface="Arial" panose="020B0604020202020204" pitchFamily="34" charset="0"/>
                        </a:rPr>
                        <a:t>63394</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26/08/2020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 Class 3 read Tolerance Validation is passing due to an Incorrect CV calculation, when the last actual read date is before the Go-live Date </a:t>
                      </a:r>
                    </a:p>
                    <a:p>
                      <a:pPr algn="l" fontAlgn="ctr"/>
                      <a:r>
                        <a:rPr lang="en-US" sz="800" b="0" i="0" u="none" strike="noStrike" dirty="0">
                          <a:solidFill>
                            <a:srgbClr val="000000"/>
                          </a:solidFill>
                          <a:effectLst/>
                          <a:latin typeface="Arial" panose="020B0604020202020204" pitchFamily="34" charset="0"/>
                        </a:rPr>
                        <a:t>99% of impacted MPRNs are registered with 1 Shipper. Discussions taking place with Shipper as data corrections are unlikely to be required.</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7,000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 deployed, awaiting Data Correction</a:t>
                      </a:r>
                    </a:p>
                  </a:txBody>
                  <a:tcPr anchor="ctr"/>
                </a:tc>
                <a:extLst>
                  <a:ext uri="{0D108BD9-81ED-4DB2-BD59-A6C34878D82A}">
                    <a16:rowId xmlns:a16="http://schemas.microsoft.com/office/drawing/2014/main" val="837985947"/>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fontScale="90000"/>
          </a:bodyPr>
          <a:lstStyle/>
          <a:p>
            <a:pPr algn="l"/>
            <a:r>
              <a:rPr lang="en-GB" sz="2400" dirty="0"/>
              <a:t>Open AQ defects – Fix Deployed Pending Data Correction</a:t>
            </a:r>
          </a:p>
        </p:txBody>
      </p:sp>
    </p:spTree>
    <p:extLst>
      <p:ext uri="{BB962C8B-B14F-4D97-AF65-F5344CB8AC3E}">
        <p14:creationId xmlns:p14="http://schemas.microsoft.com/office/powerpoint/2010/main" val="996894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nvPr>
        </p:nvGraphicFramePr>
        <p:xfrm>
          <a:off x="107504" y="627534"/>
          <a:ext cx="8921411" cy="4236720"/>
        </p:xfrm>
        <a:graphic>
          <a:graphicData uri="http://schemas.openxmlformats.org/drawingml/2006/table">
            <a:tbl>
              <a:tblPr firstRow="1" bandRow="1">
                <a:tableStyleId>{5C22544A-7EE6-4342-B048-85BDC9FD1C3A}</a:tableStyleId>
              </a:tblPr>
              <a:tblGrid>
                <a:gridCol w="526254">
                  <a:extLst>
                    <a:ext uri="{9D8B030D-6E8A-4147-A177-3AD203B41FA5}">
                      <a16:colId xmlns:a16="http://schemas.microsoft.com/office/drawing/2014/main" val="2962663685"/>
                    </a:ext>
                  </a:extLst>
                </a:gridCol>
                <a:gridCol w="762310">
                  <a:extLst>
                    <a:ext uri="{9D8B030D-6E8A-4147-A177-3AD203B41FA5}">
                      <a16:colId xmlns:a16="http://schemas.microsoft.com/office/drawing/2014/main" val="373812552"/>
                    </a:ext>
                  </a:extLst>
                </a:gridCol>
                <a:gridCol w="5735556">
                  <a:extLst>
                    <a:ext uri="{9D8B030D-6E8A-4147-A177-3AD203B41FA5}">
                      <a16:colId xmlns:a16="http://schemas.microsoft.com/office/drawing/2014/main" val="2242044240"/>
                    </a:ext>
                  </a:extLst>
                </a:gridCol>
                <a:gridCol w="832327">
                  <a:extLst>
                    <a:ext uri="{9D8B030D-6E8A-4147-A177-3AD203B41FA5}">
                      <a16:colId xmlns:a16="http://schemas.microsoft.com/office/drawing/2014/main" val="391726270"/>
                    </a:ext>
                  </a:extLst>
                </a:gridCol>
                <a:gridCol w="1064964">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endParaRPr lang="en-GB" sz="800" dirty="0"/>
                    </a:p>
                  </a:txBody>
                  <a:tcPr anchor="ctr"/>
                </a:tc>
                <a:tc>
                  <a:txBody>
                    <a:bodyPr/>
                    <a:lstStyle/>
                    <a:p>
                      <a:r>
                        <a:rPr lang="en-GB" sz="800" dirty="0"/>
                        <a:t>Issue Description</a:t>
                      </a:r>
                    </a:p>
                  </a:txBody>
                  <a:tcPr anchor="ctr"/>
                </a:tc>
                <a:tc>
                  <a:txBody>
                    <a:bodyPr/>
                    <a:lstStyle/>
                    <a:p>
                      <a:r>
                        <a:rPr lang="en-GB" sz="800" dirty="0"/>
                        <a:t>No. of MPRNs Impacted</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65016">
                <a:tc>
                  <a:txBody>
                    <a:bodyPr/>
                    <a:lstStyle/>
                    <a:p>
                      <a:pPr algn="ctr" fontAlgn="ctr"/>
                      <a:r>
                        <a:rPr lang="en-GB" sz="800" b="0" i="0" u="none" strike="noStrike" dirty="0">
                          <a:solidFill>
                            <a:srgbClr val="000000"/>
                          </a:solidFill>
                          <a:effectLst/>
                          <a:latin typeface="Arial" panose="020B0604020202020204" pitchFamily="34" charset="0"/>
                        </a:rPr>
                        <a:t>63393</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26/08/20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For an NDM Prime Site, the Sub site volume and energy is not getting calculated if there is an MRU frequency change for the same class </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113</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1550382540"/>
                  </a:ext>
                </a:extLst>
              </a:tr>
              <a:tr h="365016">
                <a:tc>
                  <a:txBody>
                    <a:bodyPr/>
                    <a:lstStyle/>
                    <a:p>
                      <a:pPr algn="ctr" fontAlgn="ctr"/>
                      <a:r>
                        <a:rPr lang="en-GB" sz="800" b="0" i="0" u="none" strike="noStrike" dirty="0">
                          <a:solidFill>
                            <a:srgbClr val="000000"/>
                          </a:solidFill>
                          <a:effectLst/>
                          <a:latin typeface="Arial" panose="020B0604020202020204" pitchFamily="34" charset="0"/>
                        </a:rPr>
                        <a:t>61452</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16/03/2020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Rec is not happening for Prime and sub site...</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159</a:t>
                      </a:r>
                    </a:p>
                  </a:txBody>
                  <a:tcPr anchor="ctr"/>
                </a:tc>
                <a:tc>
                  <a:txBody>
                    <a:bodyPr/>
                    <a:lstStyle/>
                    <a:p>
                      <a:pPr algn="ctr" fontAlgn="ctr"/>
                      <a:r>
                        <a:rPr lang="en-GB" sz="800" b="0" i="0" u="none" strike="noStrike" dirty="0">
                          <a:solidFill>
                            <a:srgbClr val="000000"/>
                          </a:solidFill>
                          <a:effectLst/>
                          <a:latin typeface="Arial" panose="020B0604020202020204" pitchFamily="34" charset="0"/>
                        </a:rPr>
                        <a:t>To be processed via Adjustment Tools</a:t>
                      </a:r>
                    </a:p>
                  </a:txBody>
                  <a:tcPr anchor="ctr"/>
                </a:tc>
                <a:extLst>
                  <a:ext uri="{0D108BD9-81ED-4DB2-BD59-A6C34878D82A}">
                    <a16:rowId xmlns:a16="http://schemas.microsoft.com/office/drawing/2014/main" val="3293109354"/>
                  </a:ext>
                </a:extLst>
              </a:tr>
              <a:tr h="365016">
                <a:tc>
                  <a:txBody>
                    <a:bodyPr/>
                    <a:lstStyle/>
                    <a:p>
                      <a:pPr algn="ctr" fontAlgn="ctr"/>
                      <a:r>
                        <a:rPr lang="en-GB" sz="800" b="0" i="0" u="none" strike="noStrike" dirty="0">
                          <a:solidFill>
                            <a:srgbClr val="000000"/>
                          </a:solidFill>
                          <a:effectLst/>
                          <a:latin typeface="Arial" panose="020B0604020202020204" pitchFamily="34" charset="0"/>
                        </a:rPr>
                        <a:t>63861</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20/11/20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When a shipper transfer and an RGMA Activity happen on the same date, and the RGMA Read has fulfilled the shipper transfer Read, the energy is getting updated incorrectly whilst performing the REC</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1,256</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2977292248"/>
                  </a:ext>
                </a:extLst>
              </a:tr>
              <a:tr h="365016">
                <a:tc>
                  <a:txBody>
                    <a:bodyPr/>
                    <a:lstStyle/>
                    <a:p>
                      <a:pPr algn="ctr" fontAlgn="ctr"/>
                      <a:r>
                        <a:rPr lang="en-GB" sz="800" b="0" i="0" u="none" strike="noStrike" dirty="0">
                          <a:solidFill>
                            <a:srgbClr val="000000"/>
                          </a:solidFill>
                          <a:effectLst/>
                          <a:latin typeface="Arial" panose="020B0604020202020204" pitchFamily="34" charset="0"/>
                        </a:rPr>
                        <a:t>62178</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17/04/2020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Where volume and energy is being incorrectly loaded, the system is not creating an exception </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38</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1992732831"/>
                  </a:ext>
                </a:extLst>
              </a:tr>
              <a:tr h="365016">
                <a:tc>
                  <a:txBody>
                    <a:bodyPr/>
                    <a:lstStyle/>
                    <a:p>
                      <a:pPr algn="ctr" fontAlgn="ctr"/>
                      <a:r>
                        <a:rPr lang="en-GB" sz="800" b="0" i="0" u="none" strike="noStrike" dirty="0">
                          <a:solidFill>
                            <a:srgbClr val="000000"/>
                          </a:solidFill>
                          <a:effectLst/>
                          <a:latin typeface="Arial" panose="020B0604020202020204" pitchFamily="34" charset="0"/>
                        </a:rPr>
                        <a:t>64025</a:t>
                      </a:r>
                    </a:p>
                  </a:txBody>
                  <a:tcPr marL="6350" marR="6350" marT="6350" marB="0" anchor="ctr"/>
                </a:tc>
                <a:tc>
                  <a:txBody>
                    <a:bodyPr/>
                    <a:lstStyle/>
                    <a:p>
                      <a:pPr algn="ctr" fontAlgn="ctr"/>
                      <a:r>
                        <a:rPr lang="en-US" sz="800" b="0" i="0" u="none" strike="noStrike" dirty="0">
                          <a:solidFill>
                            <a:srgbClr val="000000"/>
                          </a:solidFill>
                          <a:effectLst/>
                          <a:latin typeface="Arial" panose="020B0604020202020204" pitchFamily="34" charset="0"/>
                        </a:rPr>
                        <a:t>19/11/20</a:t>
                      </a:r>
                    </a:p>
                  </a:txBody>
                  <a:tcPr marL="6350" marR="6350" marT="635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Arial" panose="020B0604020202020204" pitchFamily="34" charset="0"/>
                        </a:rPr>
                        <a:t>In the case of a Class change from 4 to 3, when a replacement read is accepted on a Class 3 start date, the record created in the UMR Table (Unbundled Meter Read File) is incorrectly calculating the Volume and Energy</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52</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3324857964"/>
                  </a:ext>
                </a:extLst>
              </a:tr>
              <a:tr h="365016">
                <a:tc>
                  <a:txBody>
                    <a:bodyPr/>
                    <a:lstStyle/>
                    <a:p>
                      <a:pPr algn="ctr" fontAlgn="ctr"/>
                      <a:r>
                        <a:rPr lang="en-GB" sz="800" b="0" i="0" u="none" strike="noStrike" dirty="0">
                          <a:solidFill>
                            <a:srgbClr val="000000"/>
                          </a:solidFill>
                          <a:effectLst/>
                          <a:latin typeface="Arial" panose="020B0604020202020204" pitchFamily="34" charset="0"/>
                        </a:rPr>
                        <a:t>62164</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17/04/2020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Net-off volume volume/ energy is being incorrectly calculated as zero for class 4 prime sites </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t>159</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2438462161"/>
                  </a:ext>
                </a:extLst>
              </a:tr>
              <a:tr h="365016">
                <a:tc>
                  <a:txBody>
                    <a:bodyPr/>
                    <a:lstStyle/>
                    <a:p>
                      <a:pPr algn="ctr" fontAlgn="ctr"/>
                      <a:r>
                        <a:rPr lang="en-GB" sz="800" b="0" i="0" u="none" strike="noStrike" dirty="0">
                          <a:solidFill>
                            <a:srgbClr val="000000"/>
                          </a:solidFill>
                          <a:effectLst/>
                          <a:latin typeface="Arial" panose="020B0604020202020204" pitchFamily="34" charset="0"/>
                        </a:rPr>
                        <a:t>63480</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28/08/2020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 Last Check Read Date is getting fetched incorrectly for Twin Stream Sites when Reads are uploaded through Portal, resulting in either the Read wrongly rejected, or a break in the check to check period. </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19</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txBody>
                  <a:tcPr anchor="ctr"/>
                </a:tc>
                <a:extLst>
                  <a:ext uri="{0D108BD9-81ED-4DB2-BD59-A6C34878D82A}">
                    <a16:rowId xmlns:a16="http://schemas.microsoft.com/office/drawing/2014/main" val="1146492924"/>
                  </a:ext>
                </a:extLst>
              </a:tr>
              <a:tr h="365016">
                <a:tc>
                  <a:txBody>
                    <a:bodyPr/>
                    <a:lstStyle/>
                    <a:p>
                      <a:pPr algn="ctr" fontAlgn="ctr"/>
                      <a:r>
                        <a:rPr lang="en-GB" sz="800" b="0" i="0" u="none" strike="noStrike" dirty="0">
                          <a:solidFill>
                            <a:srgbClr val="000000"/>
                          </a:solidFill>
                          <a:effectLst/>
                          <a:latin typeface="Arial" panose="020B0604020202020204" pitchFamily="34" charset="0"/>
                        </a:rPr>
                        <a:t>63798</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20/11/2020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 Monthly AQ Roll process is incorrectly triggering AQ calculation as part Consumption Adjustment</a:t>
                      </a:r>
                    </a:p>
                  </a:txBody>
                  <a:tcPr marL="6350" marR="6350" marT="635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54</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processed via Adjustment Tools</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anchor="ctr"/>
                </a:tc>
                <a:extLst>
                  <a:ext uri="{0D108BD9-81ED-4DB2-BD59-A6C34878D82A}">
                    <a16:rowId xmlns:a16="http://schemas.microsoft.com/office/drawing/2014/main" val="3158610663"/>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701446"/>
          </a:xfrm>
        </p:spPr>
        <p:txBody>
          <a:bodyPr>
            <a:noAutofit/>
          </a:bodyPr>
          <a:lstStyle/>
          <a:p>
            <a:pPr algn="l"/>
            <a:r>
              <a:rPr lang="en-GB" sz="2000" dirty="0"/>
              <a:t>Open AQ defects – Resolved, To Be processed Via Adjustment Tools </a:t>
            </a:r>
          </a:p>
        </p:txBody>
      </p:sp>
    </p:spTree>
    <p:extLst>
      <p:ext uri="{BB962C8B-B14F-4D97-AF65-F5344CB8AC3E}">
        <p14:creationId xmlns:p14="http://schemas.microsoft.com/office/powerpoint/2010/main" val="3017596478"/>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Downes, Michele</DisplayName>
        <AccountId>6</AccountId>
        <AccountType/>
      </UserInfo>
      <UserInfo>
        <DisplayName>Foxall, Stefan</DisplayName>
        <AccountId>26</AccountId>
        <AccountType/>
      </UserInfo>
      <UserInfo>
        <DisplayName>Denis Regan Members</DisplayName>
        <AccountId>28</AccountId>
        <AccountType/>
      </UserInfo>
      <UserInfo>
        <DisplayName>SharingLinks.7d69b77e-f861-4c54-b8a4-42f58b07a8dd.OrganizationView.eb620989-5189-48f3-ab06-4b6c90095b3e</DisplayName>
        <AccountId>29</AccountId>
        <AccountType/>
      </UserInfo>
      <UserInfo>
        <DisplayName>Regan, Denis</DisplayName>
        <AccountId>14</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01f7a547-d57a-44ce-a211-81869c79743b"/>
    <ds:schemaRef ds:uri="http://www.w3.org/XML/1998/namespace"/>
    <ds:schemaRef ds:uri="http://purl.org/dc/elements/1.1/"/>
    <ds:schemaRef ds:uri="http://purl.org/dc/dcmitype/"/>
    <ds:schemaRef ds:uri="http://schemas.microsoft.com/office/2006/documentManagement/types"/>
    <ds:schemaRef ds:uri="http://schemas.microsoft.com/office/infopath/2007/PartnerControls"/>
    <ds:schemaRef ds:uri="3092569d-7549-4f1f-b838-122d264c6bd8"/>
    <ds:schemaRef ds:uri="http://purl.org/dc/term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09FD6956-36C7-43B0-999D-BA526270C1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44373</TotalTime>
  <Words>1448</Words>
  <Application>Microsoft Office PowerPoint</Application>
  <PresentationFormat>On-screen Show (16:9)</PresentationFormat>
  <Paragraphs>259</Paragraphs>
  <Slides>15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AQ Taskforce Update CoMC </vt:lpstr>
      <vt:lpstr>Defect Position</vt:lpstr>
      <vt:lpstr>AQ Defect Status (breakdown as at 5th February 2021) </vt:lpstr>
      <vt:lpstr>PowerPoint Presentation</vt:lpstr>
      <vt:lpstr>Appendix</vt:lpstr>
      <vt:lpstr>Open AQ defects - Analysis</vt:lpstr>
      <vt:lpstr>Open AQ defects - UAT</vt:lpstr>
      <vt:lpstr>Open AQ defects – Fix Deployed Pending Data Correction</vt:lpstr>
      <vt:lpstr>Open AQ defects – Resolved, To Be processed Via Adjustment Tools </vt:lpstr>
      <vt:lpstr>AQ Defects Financial Adjustments</vt:lpstr>
      <vt:lpstr>Phase 3 Summary</vt:lpstr>
      <vt:lpstr>High Level Process for MPRNs Requiring a Financial Adjustment </vt:lpstr>
      <vt:lpstr>Financial Adjustments</vt:lpstr>
      <vt:lpstr>Appendix 1: Decision Tree - Rejection Stats</vt:lpstr>
      <vt:lpstr>Appendix 2: AQ Simulation/Billing Tool – Rejection Stats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358</cp:revision>
  <cp:lastPrinted>2020-03-06T09:33:12Z</cp:lastPrinted>
  <dcterms:created xsi:type="dcterms:W3CDTF">2018-09-02T17:12:15Z</dcterms:created>
  <dcterms:modified xsi:type="dcterms:W3CDTF">2021-02-08T17:28:52Z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