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1759" r:id="rId5"/>
    <p:sldId id="1993" r:id="rId6"/>
    <p:sldId id="308" r:id="rId7"/>
    <p:sldId id="309" r:id="rId8"/>
    <p:sldId id="310" r:id="rId9"/>
    <p:sldId id="2033" r:id="rId10"/>
    <p:sldId id="1998" r:id="rId11"/>
    <p:sldId id="1999" r:id="rId12"/>
    <p:sldId id="1827" r:id="rId13"/>
    <p:sldId id="295" r:id="rId14"/>
    <p:sldId id="1739" r:id="rId15"/>
    <p:sldId id="2027" r:id="rId16"/>
    <p:sldId id="2028" r:id="rId17"/>
    <p:sldId id="1829" r:id="rId18"/>
    <p:sldId id="1652" r:id="rId19"/>
    <p:sldId id="2030" r:id="rId20"/>
    <p:sldId id="2050" r:id="rId21"/>
    <p:sldId id="2034" r:id="rId22"/>
    <p:sldId id="1734" r:id="rId23"/>
    <p:sldId id="306" r:id="rId24"/>
    <p:sldId id="288" r:id="rId25"/>
    <p:sldId id="397" r:id="rId26"/>
    <p:sldId id="418" r:id="rId27"/>
    <p:sldId id="428" r:id="rId28"/>
    <p:sldId id="1691" r:id="rId29"/>
    <p:sldId id="2032" r:id="rId30"/>
    <p:sldId id="1850" r:id="rId31"/>
    <p:sldId id="883" r:id="rId32"/>
    <p:sldId id="1841" r:id="rId33"/>
    <p:sldId id="2037" r:id="rId34"/>
    <p:sldId id="2038" r:id="rId35"/>
    <p:sldId id="1839" r:id="rId36"/>
    <p:sldId id="1788" r:id="rId37"/>
    <p:sldId id="1840" r:id="rId38"/>
    <p:sldId id="2051" r:id="rId39"/>
    <p:sldId id="1844" r:id="rId40"/>
    <p:sldId id="2054" r:id="rId41"/>
    <p:sldId id="1505" r:id="rId42"/>
    <p:sldId id="2045" r:id="rId43"/>
    <p:sldId id="1851" r:id="rId44"/>
    <p:sldId id="1765" r:id="rId45"/>
    <p:sldId id="1818" r:id="rId46"/>
    <p:sldId id="829" r:id="rId47"/>
    <p:sldId id="2047" r:id="rId48"/>
    <p:sldId id="354" r:id="rId49"/>
    <p:sldId id="353" r:id="rId50"/>
    <p:sldId id="2048" r:id="rId51"/>
    <p:sldId id="464" r:id="rId52"/>
    <p:sldId id="631" r:id="rId53"/>
    <p:sldId id="1766" r:id="rId54"/>
    <p:sldId id="2049" r:id="rId55"/>
    <p:sldId id="1989" r:id="rId56"/>
    <p:sldId id="2055" r:id="rId57"/>
    <p:sldId id="2039" r:id="rId58"/>
    <p:sldId id="884" r:id="rId59"/>
    <p:sldId id="2040" r:id="rId60"/>
    <p:sldId id="2035" r:id="rId61"/>
    <p:sldId id="871" r:id="rId62"/>
    <p:sldId id="2052" r:id="rId63"/>
    <p:sldId id="891" r:id="rId64"/>
    <p:sldId id="893" r:id="rId65"/>
    <p:sldId id="2053" r:id="rId66"/>
    <p:sldId id="2043" r:id="rId67"/>
    <p:sldId id="894" r:id="rId68"/>
    <p:sldId id="2044" r:id="rId69"/>
    <p:sldId id="1496" r:id="rId70"/>
    <p:sldId id="1587" r:id="rId71"/>
    <p:sldId id="1588" r:id="rId72"/>
    <p:sldId id="352" r:id="rId73"/>
    <p:sldId id="2046" r:id="rId74"/>
    <p:sldId id="787" r:id="rId75"/>
    <p:sldId id="826" r:id="rId76"/>
    <p:sldId id="794" r:id="rId77"/>
    <p:sldId id="775" r:id="rId78"/>
    <p:sldId id="1990" r:id="rId79"/>
    <p:sldId id="831" r:id="rId80"/>
    <p:sldId id="830"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4660"/>
  </p:normalViewPr>
  <p:slideViewPr>
    <p:cSldViewPr snapToGrid="0">
      <p:cViewPr varScale="1">
        <p:scale>
          <a:sx n="143" d="100"/>
          <a:sy n="143" d="100"/>
        </p:scale>
        <p:origin x="105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rch%202021%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rch%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rch%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rch%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deskto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deskto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deskto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deskto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Total Budget v Spend BP20/21 FYTD</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'20-21 Year End Forecast'!$A$3</c:f>
              <c:strCache>
                <c:ptCount val="1"/>
                <c:pt idx="0">
                  <c:v>Change Budget 20/21 Pipeline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Forecast'!$F$2</c:f>
              <c:strCache>
                <c:ptCount val="1"/>
                <c:pt idx="0">
                  <c:v>Total £</c:v>
                </c:pt>
              </c:strCache>
            </c:strRef>
          </c:cat>
          <c:val>
            <c:numRef>
              <c:f>'20-21 Year End Forecast'!$F$3</c:f>
              <c:numCache>
                <c:formatCode>"£"#,##0_);[Red]\("£"#,##0\)</c:formatCode>
                <c:ptCount val="1"/>
                <c:pt idx="0">
                  <c:v>1719892.8568485561</c:v>
                </c:pt>
              </c:numCache>
            </c:numRef>
          </c:val>
          <c:extLst>
            <c:ext xmlns:c16="http://schemas.microsoft.com/office/drawing/2014/chart" uri="{C3380CC4-5D6E-409C-BE32-E72D297353CC}">
              <c16:uniqueId val="{00000000-6ADD-4775-A397-6CB2AD877E0E}"/>
            </c:ext>
          </c:extLst>
        </c:ser>
        <c:ser>
          <c:idx val="1"/>
          <c:order val="1"/>
          <c:tx>
            <c:strRef>
              <c:f>'20-21 Year End Forecast'!$A$4</c:f>
              <c:strCache>
                <c:ptCount val="1"/>
                <c:pt idx="0">
                  <c:v>20/21 Budget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Forecast'!$F$2</c:f>
              <c:strCache>
                <c:ptCount val="1"/>
                <c:pt idx="0">
                  <c:v>Total £</c:v>
                </c:pt>
              </c:strCache>
            </c:strRef>
          </c:cat>
          <c:val>
            <c:numRef>
              <c:f>'20-21 Year End Forecast'!$F$4</c:f>
              <c:numCache>
                <c:formatCode>"£"#,##0_);[Red]\("£"#,##0\)</c:formatCode>
                <c:ptCount val="1"/>
                <c:pt idx="0">
                  <c:v>3000000</c:v>
                </c:pt>
              </c:numCache>
            </c:numRef>
          </c:val>
          <c:extLst>
            <c:ext xmlns:c16="http://schemas.microsoft.com/office/drawing/2014/chart" uri="{C3380CC4-5D6E-409C-BE32-E72D297353CC}">
              <c16:uniqueId val="{00000001-6ADD-4775-A397-6CB2AD877E0E}"/>
            </c:ext>
          </c:extLst>
        </c:ser>
        <c:dLbls>
          <c:showLegendKey val="0"/>
          <c:showVal val="0"/>
          <c:showCatName val="0"/>
          <c:showSerName val="0"/>
          <c:showPercent val="0"/>
          <c:showBubbleSize val="0"/>
        </c:dLbls>
        <c:gapWidth val="219"/>
        <c:overlap val="-27"/>
        <c:axId val="388678224"/>
        <c:axId val="129420320"/>
      </c:barChart>
      <c:catAx>
        <c:axId val="38867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420320"/>
        <c:crosses val="autoZero"/>
        <c:auto val="1"/>
        <c:lblAlgn val="ctr"/>
        <c:lblOffset val="100"/>
        <c:noMultiLvlLbl val="0"/>
      </c:catAx>
      <c:valAx>
        <c:axId val="1294203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67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Constituency </a:t>
            </a:r>
            <a:r>
              <a:rPr lang="en-GB" sz="1000" b="0" i="0" u="none" strike="noStrike" baseline="0" dirty="0">
                <a:effectLst/>
              </a:rPr>
              <a:t>Budget v Spend BP20/21 FYTD</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'20-21 Year End Forecast'!$A$3</c:f>
              <c:strCache>
                <c:ptCount val="1"/>
                <c:pt idx="0">
                  <c:v>Change Budget 20/21 Pipeline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Forecast'!$B$2:$E$2</c:f>
              <c:strCache>
                <c:ptCount val="4"/>
                <c:pt idx="0">
                  <c:v>NTS £</c:v>
                </c:pt>
                <c:pt idx="1">
                  <c:v>GDN£</c:v>
                </c:pt>
                <c:pt idx="2">
                  <c:v>IGT £</c:v>
                </c:pt>
                <c:pt idx="3">
                  <c:v>Shipper £</c:v>
                </c:pt>
              </c:strCache>
            </c:strRef>
          </c:cat>
          <c:val>
            <c:numRef>
              <c:f>'20-21 Year End Forecast'!$B$3:$E$3</c:f>
              <c:numCache>
                <c:formatCode>"£"#,##0_);[Red]\("£"#,##0\)</c:formatCode>
                <c:ptCount val="4"/>
                <c:pt idx="0">
                  <c:v>15140.000000000002</c:v>
                </c:pt>
                <c:pt idx="1">
                  <c:v>490972.65672972606</c:v>
                </c:pt>
                <c:pt idx="2">
                  <c:v>75484.933569072178</c:v>
                </c:pt>
                <c:pt idx="3">
                  <c:v>1138295.2665497579</c:v>
                </c:pt>
              </c:numCache>
            </c:numRef>
          </c:val>
          <c:extLst>
            <c:ext xmlns:c16="http://schemas.microsoft.com/office/drawing/2014/chart" uri="{C3380CC4-5D6E-409C-BE32-E72D297353CC}">
              <c16:uniqueId val="{00000000-CC01-449C-8FC0-D7C911147748}"/>
            </c:ext>
          </c:extLst>
        </c:ser>
        <c:ser>
          <c:idx val="1"/>
          <c:order val="1"/>
          <c:tx>
            <c:strRef>
              <c:f>'20-21 Year End Forecast'!$A$4</c:f>
              <c:strCache>
                <c:ptCount val="1"/>
                <c:pt idx="0">
                  <c:v>20/21 Budget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Forecast'!$B$2:$E$2</c:f>
              <c:strCache>
                <c:ptCount val="4"/>
                <c:pt idx="0">
                  <c:v>NTS £</c:v>
                </c:pt>
                <c:pt idx="1">
                  <c:v>GDN£</c:v>
                </c:pt>
                <c:pt idx="2">
                  <c:v>IGT £</c:v>
                </c:pt>
                <c:pt idx="3">
                  <c:v>Shipper £</c:v>
                </c:pt>
              </c:strCache>
            </c:strRef>
          </c:cat>
          <c:val>
            <c:numRef>
              <c:f>'20-21 Year End Forecast'!$B$4:$E$4</c:f>
              <c:numCache>
                <c:formatCode>"£"#,##0_);[Red]\("£"#,##0\)</c:formatCode>
                <c:ptCount val="4"/>
                <c:pt idx="0">
                  <c:v>48000</c:v>
                </c:pt>
                <c:pt idx="1">
                  <c:v>600000</c:v>
                </c:pt>
                <c:pt idx="2">
                  <c:v>9000</c:v>
                </c:pt>
                <c:pt idx="3">
                  <c:v>2343000</c:v>
                </c:pt>
              </c:numCache>
            </c:numRef>
          </c:val>
          <c:extLst>
            <c:ext xmlns:c16="http://schemas.microsoft.com/office/drawing/2014/chart" uri="{C3380CC4-5D6E-409C-BE32-E72D297353CC}">
              <c16:uniqueId val="{00000001-CC01-449C-8FC0-D7C911147748}"/>
            </c:ext>
          </c:extLst>
        </c:ser>
        <c:dLbls>
          <c:showLegendKey val="0"/>
          <c:showVal val="0"/>
          <c:showCatName val="0"/>
          <c:showSerName val="0"/>
          <c:showPercent val="0"/>
          <c:showBubbleSize val="0"/>
        </c:dLbls>
        <c:gapWidth val="219"/>
        <c:overlap val="-27"/>
        <c:axId val="66173392"/>
        <c:axId val="323093168"/>
      </c:barChart>
      <c:catAx>
        <c:axId val="6617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093168"/>
        <c:crosses val="autoZero"/>
        <c:auto val="1"/>
        <c:lblAlgn val="ctr"/>
        <c:lblOffset val="100"/>
        <c:noMultiLvlLbl val="0"/>
      </c:catAx>
      <c:valAx>
        <c:axId val="3230931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7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dirty="0"/>
              <a:t>Variance in available funds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'20-21 Year End Forecast'!$H$10</c:f>
              <c:strCache>
                <c:ptCount val="1"/>
                <c:pt idx="0">
                  <c:v>Varience in avilable funds since last report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Forecast'!$I$9:$L$9</c:f>
              <c:strCache>
                <c:ptCount val="4"/>
                <c:pt idx="0">
                  <c:v>NTS £</c:v>
                </c:pt>
                <c:pt idx="1">
                  <c:v>GDN£</c:v>
                </c:pt>
                <c:pt idx="2">
                  <c:v>IGT £</c:v>
                </c:pt>
                <c:pt idx="3">
                  <c:v>Shipper £</c:v>
                </c:pt>
              </c:strCache>
            </c:strRef>
          </c:cat>
          <c:val>
            <c:numRef>
              <c:f>'20-21 Year End Forecast'!$I$10:$L$10</c:f>
              <c:numCache>
                <c:formatCode>"£"#,##0_);[Red]\("£"#,##0\)</c:formatCode>
                <c:ptCount val="4"/>
                <c:pt idx="0">
                  <c:v>-13940.000000000002</c:v>
                </c:pt>
                <c:pt idx="1">
                  <c:v>6940</c:v>
                </c:pt>
                <c:pt idx="2">
                  <c:v>0</c:v>
                </c:pt>
                <c:pt idx="3">
                  <c:v>0</c:v>
                </c:pt>
              </c:numCache>
            </c:numRef>
          </c:val>
          <c:extLst>
            <c:ext xmlns:c16="http://schemas.microsoft.com/office/drawing/2014/chart" uri="{C3380CC4-5D6E-409C-BE32-E72D297353CC}">
              <c16:uniqueId val="{00000000-165B-40BD-94C6-5ED342E836C2}"/>
            </c:ext>
          </c:extLst>
        </c:ser>
        <c:dLbls>
          <c:showLegendKey val="0"/>
          <c:showVal val="0"/>
          <c:showCatName val="0"/>
          <c:showSerName val="0"/>
          <c:showPercent val="0"/>
          <c:showBubbleSize val="0"/>
        </c:dLbls>
        <c:gapWidth val="219"/>
        <c:overlap val="-27"/>
        <c:axId val="1885541696"/>
        <c:axId val="2083245792"/>
      </c:barChart>
      <c:catAx>
        <c:axId val="188554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245792"/>
        <c:crosses val="autoZero"/>
        <c:auto val="1"/>
        <c:lblAlgn val="ctr"/>
        <c:lblOffset val="100"/>
        <c:noMultiLvlLbl val="0"/>
      </c:catAx>
      <c:valAx>
        <c:axId val="20832457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54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Total Committed Spend</a:t>
            </a:r>
            <a:r>
              <a:rPr lang="en-GB" baseline="0" dirty="0"/>
              <a:t> v Approved Budget</a:t>
            </a:r>
            <a:r>
              <a:rPr lang="en-GB"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Direct'!$J$2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Direct'!$J$3:$J$7</c:f>
              <c:numCache>
                <c:formatCode>"£"#,##0</c:formatCode>
                <c:ptCount val="5"/>
                <c:pt idx="0">
                  <c:v>2589600</c:v>
                </c:pt>
                <c:pt idx="1">
                  <c:v>499999.99999999994</c:v>
                </c:pt>
                <c:pt idx="2">
                  <c:v>99999.999999999985</c:v>
                </c:pt>
                <c:pt idx="3">
                  <c:v>199999.99999999997</c:v>
                </c:pt>
                <c:pt idx="4">
                  <c:v>199999.99999999997</c:v>
                </c:pt>
              </c:numCache>
            </c:numRef>
          </c:val>
          <c:extLst>
            <c:ext xmlns:c16="http://schemas.microsoft.com/office/drawing/2014/chart" uri="{C3380CC4-5D6E-409C-BE32-E72D297353CC}">
              <c16:uniqueId val="{00000000-C248-49EE-9850-0C0813380773}"/>
            </c:ext>
          </c:extLst>
        </c:ser>
        <c:ser>
          <c:idx val="1"/>
          <c:order val="1"/>
          <c:tx>
            <c:strRef>
              <c:f>'BP21-22 Direct'!$K$2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Direct'!$K$3:$K$7</c:f>
              <c:numCache>
                <c:formatCode>"£"#,##0</c:formatCode>
                <c:ptCount val="5"/>
                <c:pt idx="0">
                  <c:v>1113485</c:v>
                </c:pt>
                <c:pt idx="1">
                  <c:v>0</c:v>
                </c:pt>
                <c:pt idx="2">
                  <c:v>0</c:v>
                </c:pt>
                <c:pt idx="3">
                  <c:v>0</c:v>
                </c:pt>
                <c:pt idx="4">
                  <c:v>0</c:v>
                </c:pt>
              </c:numCache>
            </c:numRef>
          </c:val>
          <c:extLst>
            <c:ext xmlns:c16="http://schemas.microsoft.com/office/drawing/2014/chart" uri="{C3380CC4-5D6E-409C-BE32-E72D297353CC}">
              <c16:uniqueId val="{00000001-C248-49EE-9850-0C0813380773}"/>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dirty="0"/>
              <a:t>Shipper</a:t>
            </a:r>
            <a:r>
              <a:rPr lang="en-GB" sz="1000" dirty="0"/>
              <a:t> </a:t>
            </a:r>
            <a:r>
              <a:rPr lang="en-GB" sz="1000" b="0" i="0" u="none" strike="noStrike" baseline="0" dirty="0">
                <a:effectLst/>
              </a:rPr>
              <a:t>Committed Spend v Approved Budget </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Direct'!$B$2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Direct'!$B$3:$B$7</c:f>
              <c:numCache>
                <c:formatCode>"£"#,##0</c:formatCode>
                <c:ptCount val="5"/>
                <c:pt idx="0">
                  <c:v>1495000</c:v>
                </c:pt>
                <c:pt idx="1">
                  <c:v>288654.61847389553</c:v>
                </c:pt>
                <c:pt idx="2">
                  <c:v>57730.9236947791</c:v>
                </c:pt>
                <c:pt idx="3">
                  <c:v>115461.8473895582</c:v>
                </c:pt>
                <c:pt idx="4">
                  <c:v>115461.8473895582</c:v>
                </c:pt>
              </c:numCache>
            </c:numRef>
          </c:val>
          <c:extLst>
            <c:ext xmlns:c16="http://schemas.microsoft.com/office/drawing/2014/chart" uri="{C3380CC4-5D6E-409C-BE32-E72D297353CC}">
              <c16:uniqueId val="{00000000-7B43-4577-80F5-7ACA1B269C83}"/>
            </c:ext>
          </c:extLst>
        </c:ser>
        <c:ser>
          <c:idx val="1"/>
          <c:order val="1"/>
          <c:tx>
            <c:strRef>
              <c:f>'BP21-22 Direct'!$C$2</c:f>
              <c:strCache>
                <c:ptCount val="1"/>
                <c:pt idx="0">
                  <c:v>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Direct'!$C$3:$C$7</c:f>
              <c:numCache>
                <c:formatCode>"£"#,##0</c:formatCode>
                <c:ptCount val="5"/>
                <c:pt idx="0">
                  <c:v>836385</c:v>
                </c:pt>
                <c:pt idx="1">
                  <c:v>0</c:v>
                </c:pt>
                <c:pt idx="2">
                  <c:v>0</c:v>
                </c:pt>
                <c:pt idx="3">
                  <c:v>0</c:v>
                </c:pt>
                <c:pt idx="4">
                  <c:v>0</c:v>
                </c:pt>
              </c:numCache>
            </c:numRef>
          </c:val>
          <c:extLst>
            <c:ext xmlns:c16="http://schemas.microsoft.com/office/drawing/2014/chart" uri="{C3380CC4-5D6E-409C-BE32-E72D297353CC}">
              <c16:uniqueId val="{00000001-7B43-4577-80F5-7ACA1B269C83}"/>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dirty="0"/>
              <a:t>DN</a:t>
            </a:r>
            <a:r>
              <a:rPr lang="en-GB" sz="1000" dirty="0"/>
              <a:t> </a:t>
            </a:r>
            <a:r>
              <a:rPr lang="en-GB" sz="1000" b="0" i="0" u="none" strike="noStrike" baseline="0" dirty="0">
                <a:effectLst/>
              </a:rPr>
              <a:t>Committed Spend v Approved Budget </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Direct'!$D$2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Direct'!$D$3:$D$7</c:f>
              <c:numCache>
                <c:formatCode>"£"#,##0</c:formatCode>
                <c:ptCount val="5"/>
                <c:pt idx="0">
                  <c:v>900000</c:v>
                </c:pt>
                <c:pt idx="1">
                  <c:v>173772.01112140872</c:v>
                </c:pt>
                <c:pt idx="2">
                  <c:v>34754.402224281745</c:v>
                </c:pt>
                <c:pt idx="3">
                  <c:v>69508.804448563489</c:v>
                </c:pt>
                <c:pt idx="4">
                  <c:v>69508.804448563489</c:v>
                </c:pt>
              </c:numCache>
            </c:numRef>
          </c:val>
          <c:extLst>
            <c:ext xmlns:c16="http://schemas.microsoft.com/office/drawing/2014/chart" uri="{C3380CC4-5D6E-409C-BE32-E72D297353CC}">
              <c16:uniqueId val="{00000000-2003-483B-A6D0-0E388050CFA4}"/>
            </c:ext>
          </c:extLst>
        </c:ser>
        <c:ser>
          <c:idx val="1"/>
          <c:order val="1"/>
          <c:tx>
            <c:strRef>
              <c:f>'BP21-22 Direct'!$E$2</c:f>
              <c:strCache>
                <c:ptCount val="1"/>
                <c:pt idx="0">
                  <c:v>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Direct'!$E$3:$E$7</c:f>
              <c:numCache>
                <c:formatCode>"£"#,##0</c:formatCode>
                <c:ptCount val="5"/>
                <c:pt idx="0">
                  <c:v>258100</c:v>
                </c:pt>
                <c:pt idx="1">
                  <c:v>0</c:v>
                </c:pt>
                <c:pt idx="2">
                  <c:v>0</c:v>
                </c:pt>
                <c:pt idx="3">
                  <c:v>0</c:v>
                </c:pt>
                <c:pt idx="4">
                  <c:v>0</c:v>
                </c:pt>
              </c:numCache>
            </c:numRef>
          </c:val>
          <c:extLst>
            <c:ext xmlns:c16="http://schemas.microsoft.com/office/drawing/2014/chart" uri="{C3380CC4-5D6E-409C-BE32-E72D297353CC}">
              <c16:uniqueId val="{00000001-2003-483B-A6D0-0E388050CFA4}"/>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dirty="0"/>
              <a:t>NTS</a:t>
            </a:r>
            <a:r>
              <a:rPr lang="en-GB" sz="1000" dirty="0"/>
              <a:t> </a:t>
            </a:r>
            <a:r>
              <a:rPr lang="en-GB" sz="1000" b="0" i="0" u="none" strike="noStrike" baseline="0" dirty="0">
                <a:effectLst/>
              </a:rPr>
              <a:t>Committed Spend v Approved Budget </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Direct'!$H$2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Direct'!$H$3:$H$7</c:f>
              <c:numCache>
                <c:formatCode>"£"#,##0</c:formatCode>
                <c:ptCount val="5"/>
                <c:pt idx="0">
                  <c:v>54600</c:v>
                </c:pt>
                <c:pt idx="1">
                  <c:v>10542.168674698794</c:v>
                </c:pt>
                <c:pt idx="2">
                  <c:v>2108.4337349397588</c:v>
                </c:pt>
                <c:pt idx="3">
                  <c:v>4216.8674698795176</c:v>
                </c:pt>
                <c:pt idx="4">
                  <c:v>4216.8674698795176</c:v>
                </c:pt>
              </c:numCache>
            </c:numRef>
          </c:val>
          <c:extLst>
            <c:ext xmlns:c16="http://schemas.microsoft.com/office/drawing/2014/chart" uri="{C3380CC4-5D6E-409C-BE32-E72D297353CC}">
              <c16:uniqueId val="{00000000-57E6-48A3-B70A-9FE57CC0B16E}"/>
            </c:ext>
          </c:extLst>
        </c:ser>
        <c:ser>
          <c:idx val="1"/>
          <c:order val="1"/>
          <c:tx>
            <c:strRef>
              <c:f>'BP21-22 Direct'!$I$2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Direct'!$I$3:$I$7</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1-57E6-48A3-B70A-9FE57CC0B16E}"/>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dirty="0"/>
              <a:t>IGT</a:t>
            </a:r>
            <a:r>
              <a:rPr lang="en-GB" sz="1000" dirty="0"/>
              <a:t> Committed</a:t>
            </a:r>
            <a:r>
              <a:rPr lang="en-GB" sz="1000" baseline="0" dirty="0"/>
              <a:t> Spend v Approved Budget </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Direct'!$F$2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Direct'!$F$3:$F$7</c:f>
              <c:numCache>
                <c:formatCode>"£"#,##0</c:formatCode>
                <c:ptCount val="5"/>
                <c:pt idx="0">
                  <c:v>140000</c:v>
                </c:pt>
                <c:pt idx="1">
                  <c:v>27031.201729996912</c:v>
                </c:pt>
                <c:pt idx="2">
                  <c:v>5406.240345999382</c:v>
                </c:pt>
                <c:pt idx="3">
                  <c:v>10812.480691998764</c:v>
                </c:pt>
                <c:pt idx="4">
                  <c:v>10812.480691998764</c:v>
                </c:pt>
              </c:numCache>
            </c:numRef>
          </c:val>
          <c:extLst>
            <c:ext xmlns:c16="http://schemas.microsoft.com/office/drawing/2014/chart" uri="{C3380CC4-5D6E-409C-BE32-E72D297353CC}">
              <c16:uniqueId val="{00000000-00E2-41DC-AE82-965C54E8F61D}"/>
            </c:ext>
          </c:extLst>
        </c:ser>
        <c:ser>
          <c:idx val="1"/>
          <c:order val="1"/>
          <c:tx>
            <c:strRef>
              <c:f>'BP21-22 Direct'!$G$2</c:f>
              <c:strCache>
                <c:ptCount val="1"/>
                <c:pt idx="0">
                  <c:v>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Direct'!$G$3:$G$7</c:f>
              <c:numCache>
                <c:formatCode>"£"#,##0</c:formatCode>
                <c:ptCount val="5"/>
                <c:pt idx="0">
                  <c:v>19000</c:v>
                </c:pt>
                <c:pt idx="1">
                  <c:v>0</c:v>
                </c:pt>
                <c:pt idx="2">
                  <c:v>0</c:v>
                </c:pt>
                <c:pt idx="3">
                  <c:v>0</c:v>
                </c:pt>
                <c:pt idx="4">
                  <c:v>0</c:v>
                </c:pt>
              </c:numCache>
            </c:numRef>
          </c:val>
          <c:extLst>
            <c:ext xmlns:c16="http://schemas.microsoft.com/office/drawing/2014/chart" uri="{C3380CC4-5D6E-409C-BE32-E72D297353CC}">
              <c16:uniqueId val="{00000001-00E2-41DC-AE82-965C54E8F61D}"/>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333333"/>
                </a:solidFill>
                <a:latin typeface="Calibri"/>
                <a:ea typeface="Calibri"/>
                <a:cs typeface="Calibri"/>
              </a:defRPr>
            </a:pPr>
            <a:r>
              <a:rPr lang="en-GB" dirty="0"/>
              <a:t>XRNs Per Category </a:t>
            </a:r>
          </a:p>
        </c:rich>
      </c:tx>
      <c:layout>
        <c:manualLayout>
          <c:xMode val="edge"/>
          <c:yMode val="edge"/>
          <c:x val="0.37510425300455863"/>
          <c:y val="3.0569664707404534E-2"/>
        </c:manualLayout>
      </c:layout>
      <c:overlay val="0"/>
      <c:spPr>
        <a:noFill/>
        <a:ln w="25400">
          <a:noFill/>
        </a:ln>
      </c:spPr>
    </c:title>
    <c:autoTitleDeleted val="0"/>
    <c:plotArea>
      <c:layout>
        <c:manualLayout>
          <c:layoutTarget val="inner"/>
          <c:xMode val="edge"/>
          <c:yMode val="edge"/>
          <c:x val="4.334537371492081E-2"/>
          <c:y val="0.15006947660954145"/>
          <c:w val="0.93526133525762112"/>
          <c:h val="0.71384491948787421"/>
        </c:manualLayout>
      </c:layout>
      <c:barChart>
        <c:barDir val="col"/>
        <c:grouping val="clustered"/>
        <c:varyColors val="0"/>
        <c:ser>
          <c:idx val="0"/>
          <c:order val="0"/>
          <c:tx>
            <c:strRef>
              <c:f>'[Worksheet in Change Pipeline]Pivot'!$B$20</c:f>
              <c:strCache>
                <c:ptCount val="1"/>
                <c:pt idx="0">
                  <c:v>XRNs</c:v>
                </c:pt>
              </c:strCache>
            </c:strRef>
          </c:tx>
          <c:spPr>
            <a:pattFill prst="pct40">
              <a:fgClr>
                <a:srgbClr val="0066CC"/>
              </a:fgClr>
              <a:bgClr>
                <a:sysClr val="window" lastClr="FFFFFF"/>
              </a:bgClr>
            </a:pattFill>
            <a:ln w="25400">
              <a:noFill/>
            </a:ln>
          </c:spPr>
          <c:invertIfNegative val="0"/>
          <c:cat>
            <c:strRef>
              <c:f>'[Worksheet in Change Pipeline]Pivot'!$A$21:$A$33</c:f>
              <c:strCache>
                <c:ptCount val="13"/>
                <c:pt idx="0">
                  <c:v>Pre-capture</c:v>
                </c:pt>
                <c:pt idx="1">
                  <c:v>Capture</c:v>
                </c:pt>
                <c:pt idx="2">
                  <c:v>Ready for delivery</c:v>
                </c:pt>
                <c:pt idx="3">
                  <c:v>Standalone</c:v>
                </c:pt>
                <c:pt idx="4">
                  <c:v>Nov-20</c:v>
                </c:pt>
                <c:pt idx="5">
                  <c:v>Jun-21</c:v>
                </c:pt>
                <c:pt idx="6">
                  <c:v>Nov-21</c:v>
                </c:pt>
                <c:pt idx="7">
                  <c:v>MiR8</c:v>
                </c:pt>
                <c:pt idx="8">
                  <c:v>MiR9</c:v>
                </c:pt>
                <c:pt idx="9">
                  <c:v>MiR10</c:v>
                </c:pt>
                <c:pt idx="10">
                  <c:v>MiR11</c:v>
                </c:pt>
                <c:pt idx="11">
                  <c:v>PAC 21/22</c:v>
                </c:pt>
                <c:pt idx="12">
                  <c:v>Xo Change Fund</c:v>
                </c:pt>
              </c:strCache>
            </c:strRef>
          </c:cat>
          <c:val>
            <c:numRef>
              <c:f>'[Worksheet in Change Pipeline]Pivot'!$B$21:$B$33</c:f>
              <c:numCache>
                <c:formatCode>General</c:formatCode>
                <c:ptCount val="13"/>
                <c:pt idx="0">
                  <c:v>17</c:v>
                </c:pt>
                <c:pt idx="1">
                  <c:v>23</c:v>
                </c:pt>
                <c:pt idx="2">
                  <c:v>2</c:v>
                </c:pt>
                <c:pt idx="3">
                  <c:v>5</c:v>
                </c:pt>
                <c:pt idx="4">
                  <c:v>4</c:v>
                </c:pt>
                <c:pt idx="5">
                  <c:v>1</c:v>
                </c:pt>
                <c:pt idx="6">
                  <c:v>6</c:v>
                </c:pt>
                <c:pt idx="7">
                  <c:v>3</c:v>
                </c:pt>
                <c:pt idx="8">
                  <c:v>2</c:v>
                </c:pt>
                <c:pt idx="9">
                  <c:v>0</c:v>
                </c:pt>
                <c:pt idx="10">
                  <c:v>0</c:v>
                </c:pt>
                <c:pt idx="11">
                  <c:v>0</c:v>
                </c:pt>
                <c:pt idx="12">
                  <c:v>0</c:v>
                </c:pt>
              </c:numCache>
            </c:numRef>
          </c:val>
          <c:extLst>
            <c:ext xmlns:c16="http://schemas.microsoft.com/office/drawing/2014/chart" uri="{C3380CC4-5D6E-409C-BE32-E72D297353CC}">
              <c16:uniqueId val="{00000000-CE39-4008-9E91-6811C8CE62E5}"/>
            </c:ext>
          </c:extLst>
        </c:ser>
        <c:dLbls>
          <c:showLegendKey val="0"/>
          <c:showVal val="0"/>
          <c:showCatName val="0"/>
          <c:showSerName val="0"/>
          <c:showPercent val="0"/>
          <c:showBubbleSize val="0"/>
        </c:dLbls>
        <c:gapWidth val="219"/>
        <c:overlap val="-27"/>
        <c:axId val="343113568"/>
        <c:axId val="1"/>
      </c:barChart>
      <c:catAx>
        <c:axId val="343113568"/>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343113568"/>
        <c:crosses val="autoZero"/>
        <c:crossBetween val="between"/>
      </c:valAx>
      <c:spPr>
        <a:no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03/03/2021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31</a:t>
            </a:fld>
            <a:endParaRPr lang="en-GB" dirty="0"/>
          </a:p>
        </p:txBody>
      </p:sp>
    </p:spTree>
    <p:extLst>
      <p:ext uri="{BB962C8B-B14F-4D97-AF65-F5344CB8AC3E}">
        <p14:creationId xmlns:p14="http://schemas.microsoft.com/office/powerpoint/2010/main" val="218650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35</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37</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39</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42</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44</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54</a:t>
            </a:fld>
            <a:endParaRPr lang="en-GB" dirty="0"/>
          </a:p>
        </p:txBody>
      </p:sp>
    </p:spTree>
    <p:extLst>
      <p:ext uri="{BB962C8B-B14F-4D97-AF65-F5344CB8AC3E}">
        <p14:creationId xmlns:p14="http://schemas.microsoft.com/office/powerpoint/2010/main" val="2186502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59</a:t>
            </a:fld>
            <a:endParaRPr lang="en-GB" dirty="0"/>
          </a:p>
        </p:txBody>
      </p:sp>
    </p:spTree>
    <p:extLst>
      <p:ext uri="{BB962C8B-B14F-4D97-AF65-F5344CB8AC3E}">
        <p14:creationId xmlns:p14="http://schemas.microsoft.com/office/powerpoint/2010/main" val="392038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6718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62</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66</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69</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11</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420235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317686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219027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45758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734758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327-xoserve-change-fund-202122/?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roposals/xrn-5321-pac-ring-fenced-dsc-change-budget-2122/?return=/change/change-proposals/?customers=&amp;statuses=&amp;sear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329-amendments-to-v16-of-the-service-description-table/?return=/change/change-proposals/?customers=&amp;statuses=&amp;sear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acks/2768-rt-po-change-pack-february-2021/" TargetMode="External"/><Relationship Id="rId2" Type="http://schemas.openxmlformats.org/officeDocument/2006/relationships/hyperlink" Target="https://www.xoserve.com/change/change-proposals/xrn-5144-enabling-re-assignment-of-supplier-short-codes-to-implement-supplier-of-last-resort-directions/?return=/change/change-proposals/?customers=&amp;statuses=&amp;search=5144"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xoserve.com/change/change-packs/2768-rt-po-change-pack-february-2021/" TargetMode="External"/><Relationship Id="rId2" Type="http://schemas.openxmlformats.org/officeDocument/2006/relationships/hyperlink" Target="https://www.xoserve.com/change/change-proposals/xrn-5200-shipper-pack-transition-to-data-discovery-platform/?return=/change/change-proposals/?customers=&amp;statuses=&amp;search=5200"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2768-rt-po-change-pack-february-2021/" TargetMode="External"/><Relationship Id="rId2" Type="http://schemas.openxmlformats.org/officeDocument/2006/relationships/hyperlink" Target="https://www.xoserve.com/change/change-proposals/xrn-5218-cdsp-provision-of-class-1-read-service/?return=/change/change-proposals/?customers=&amp;statuses=&amp;search=5218"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asgovernance.co.uk/069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roposals/xrn-5038-convert-class-2-3-or-4-meter-points-to-class-1-when-g1615-criteria-are-met-mod-0691/?return=/change/change-proposals/?customers=&amp;statuses=&amp;search=503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xoserve.com/change/change-packs/2768-rt-po-change-pack-february-2021/"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xoserve.com/change/change-packs/2769-rt-po-cssc-change-pack-february-202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Document1.docx"/><Relationship Id="rId5" Type="http://schemas.openxmlformats.org/officeDocument/2006/relationships/image" Target="../media/image7.wmf"/><Relationship Id="rId4" Type="http://schemas.openxmlformats.org/officeDocument/2006/relationships/package" Target="../embeddings/Microsoft_Word_Document.doc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www.xoserve.com/systems/contact-management-service/contact-management-service-cms-rebuild-projec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chart" Target="../charts/chart9.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3: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a:t>4.1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3289716968"/>
              </p:ext>
            </p:extLst>
          </p:nvPr>
        </p:nvGraphicFramePr>
        <p:xfrm>
          <a:off x="138721" y="894829"/>
          <a:ext cx="8257028" cy="2319194"/>
        </p:xfrm>
        <a:graphic>
          <a:graphicData uri="http://schemas.openxmlformats.org/drawingml/2006/table">
            <a:tbl>
              <a:tblPr firstRow="1" firstCol="1" bandRow="1">
                <a:tableStyleId>{5940675A-B579-460E-94D1-54222C63F5DA}</a:tableStyleId>
              </a:tblPr>
              <a:tblGrid>
                <a:gridCol w="3181621">
                  <a:extLst>
                    <a:ext uri="{9D8B030D-6E8A-4147-A177-3AD203B41FA5}">
                      <a16:colId xmlns:a16="http://schemas.microsoft.com/office/drawing/2014/main" val="20001"/>
                    </a:ext>
                  </a:extLst>
                </a:gridCol>
                <a:gridCol w="637989">
                  <a:extLst>
                    <a:ext uri="{9D8B030D-6E8A-4147-A177-3AD203B41FA5}">
                      <a16:colId xmlns:a16="http://schemas.microsoft.com/office/drawing/2014/main" val="20002"/>
                    </a:ext>
                  </a:extLst>
                </a:gridCol>
                <a:gridCol w="488757">
                  <a:extLst>
                    <a:ext uri="{9D8B030D-6E8A-4147-A177-3AD203B41FA5}">
                      <a16:colId xmlns:a16="http://schemas.microsoft.com/office/drawing/2014/main" val="20003"/>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3663843725"/>
                    </a:ext>
                  </a:extLst>
                </a:gridCol>
                <a:gridCol w="308456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a:effectLst/>
                        </a:rPr>
                        <a:t>XRN / Title</a:t>
                      </a:r>
                      <a:endParaRPr lang="en-GB" sz="110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a:effectLst/>
                        </a:rPr>
                        <a:t>Shipper </a:t>
                      </a:r>
                    </a:p>
                  </a:txBody>
                  <a:tcPr marL="66582" marR="66582" marT="0" marB="0">
                    <a:solidFill>
                      <a:schemeClr val="accent5"/>
                    </a:solidFill>
                  </a:tcPr>
                </a:tc>
                <a:tc>
                  <a:txBody>
                    <a:bodyPr/>
                    <a:lstStyle/>
                    <a:p>
                      <a:pPr>
                        <a:lnSpc>
                          <a:spcPct val="115000"/>
                        </a:lnSpc>
                        <a:spcAft>
                          <a:spcPts val="0"/>
                        </a:spcAft>
                      </a:pPr>
                      <a:r>
                        <a:rPr lang="en-GB" sz="1000">
                          <a:effectLst/>
                        </a:rPr>
                        <a:t>DNO</a:t>
                      </a:r>
                    </a:p>
                  </a:txBody>
                  <a:tcPr marL="66582" marR="66582" marT="0" marB="0">
                    <a:solidFill>
                      <a:schemeClr val="accent5"/>
                    </a:solidFill>
                  </a:tcPr>
                </a:tc>
                <a:tc>
                  <a:txBody>
                    <a:bodyPr/>
                    <a:lstStyle/>
                    <a:p>
                      <a:pPr>
                        <a:lnSpc>
                          <a:spcPct val="115000"/>
                        </a:lnSpc>
                        <a:spcAft>
                          <a:spcPts val="0"/>
                        </a:spcAft>
                      </a:pPr>
                      <a:r>
                        <a:rPr lang="en-GB" sz="100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a:lnSpc>
                          <a:spcPct val="100000"/>
                        </a:lnSpc>
                        <a:spcBef>
                          <a:spcPts val="0"/>
                        </a:spcBef>
                        <a:spcAft>
                          <a:spcPts val="0"/>
                        </a:spcAft>
                        <a:buNone/>
                      </a:pPr>
                      <a:r>
                        <a:rPr lang="en-US" sz="1000" b="0" i="0" u="none" strike="noStrike" kern="1200" noProof="0" dirty="0">
                          <a:effectLst/>
                          <a:latin typeface="+mn-lt"/>
                        </a:rPr>
                        <a:t>XRN5327 Xoserve Change Fund 2021/22 </a:t>
                      </a:r>
                      <a:endParaRPr lang="en-GB" sz="1000" b="0" i="0" u="none" strike="noStrike" kern="1200" noProof="0" dirty="0">
                        <a:effectLst/>
                        <a:latin typeface="Arial"/>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marL="0" marR="0" lvl="0" indent="0" algn="l">
                        <a:lnSpc>
                          <a:spcPct val="114999"/>
                        </a:lnSpc>
                        <a:spcBef>
                          <a:spcPts val="0"/>
                        </a:spcBef>
                        <a:spcAft>
                          <a:spcPts val="0"/>
                        </a:spcAft>
                        <a:buNone/>
                      </a:pPr>
                      <a:endParaRPr lang="en-US" sz="1000" b="0" i="0" u="none" strike="noStrike" noProof="0">
                        <a:solidFill>
                          <a:srgbClr val="000000"/>
                        </a:solidFill>
                        <a:effectLst/>
                        <a:latin typeface="+mn-lt"/>
                        <a:cs typeface="Arial"/>
                      </a:endParaRPr>
                    </a:p>
                  </a:txBody>
                  <a:tcPr marL="9525" marR="9525" marT="9525" marB="0" anchor="ctr"/>
                </a:tc>
                <a:extLst>
                  <a:ext uri="{0D108BD9-81ED-4DB2-BD59-A6C34878D82A}">
                    <a16:rowId xmlns:a16="http://schemas.microsoft.com/office/drawing/2014/main" val="852675658"/>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XRN5321 PAC Ring-Fenced DSC Change Budget 21/22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marL="0" algn="l" defTabSz="914400" rtl="0" eaLnBrk="1" fontAlgn="ctr" latinLnBrk="0" hangingPunct="1">
                        <a:lnSpc>
                          <a:spcPct val="115000"/>
                        </a:lnSpc>
                        <a:spcAft>
                          <a:spcPts val="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4261742700"/>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XRN5329 </a:t>
                      </a:r>
                      <a:r>
                        <a:rPr lang="en-US" sz="1000" b="0" i="0" u="none" strike="noStrike" kern="1200" noProof="0" dirty="0">
                          <a:effectLst/>
                        </a:rPr>
                        <a:t>Amendments to V16 of the Service Description Table</a:t>
                      </a:r>
                      <a:endParaRPr lang="en-GB" sz="1000" b="0" i="0" u="none" strike="noStrike" kern="1200" noProof="0" dirty="0">
                        <a:effectLst/>
                      </a:endParaRPr>
                    </a:p>
                  </a:txBody>
                  <a:tcPr marL="68580" marR="68580" marT="0" marB="0" anchor="ctr"/>
                </a:tc>
                <a:tc gridSpan="4">
                  <a:txBody>
                    <a:bodyPr/>
                    <a:lstStyle/>
                    <a:p>
                      <a:pPr lvl="0" algn="ctr">
                        <a:lnSpc>
                          <a:spcPct val="114999"/>
                        </a:lnSpc>
                        <a:spcAft>
                          <a:spcPts val="0"/>
                        </a:spcAft>
                        <a:buNone/>
                      </a:pPr>
                      <a:r>
                        <a:rPr lang="en-GB" sz="1000" kern="1200" dirty="0">
                          <a:solidFill>
                            <a:schemeClr val="tx1"/>
                          </a:solidFill>
                          <a:effectLst/>
                          <a:latin typeface="Arial"/>
                          <a:ea typeface="+mn-ea"/>
                          <a:cs typeface="Arial"/>
                        </a:rPr>
                        <a:t>Information Only</a:t>
                      </a:r>
                    </a:p>
                  </a:txBody>
                  <a:tcPr marL="68580" marR="68580" marT="0" marB="0"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endParaRPr lang="en-GB" sz="1000" b="0" i="0" u="none" strike="noStrike" kern="1200" noProof="0">
                        <a:effectLst/>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n-ea"/>
                        <a:cs typeface="Arial"/>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n-ea"/>
                        <a:cs typeface="Arial"/>
                      </a:endParaRP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n-ea"/>
                        <a:cs typeface="Arial"/>
                      </a:endParaRP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266295990"/>
                  </a:ext>
                </a:extLst>
              </a:tr>
              <a:tr h="367502">
                <a:tc>
                  <a:txBody>
                    <a:bodyPr/>
                    <a:lstStyle/>
                    <a:p>
                      <a:pPr marL="0" marR="0" lvl="0" indent="0" algn="l" rtl="0" eaLnBrk="1" fontAlgn="auto" latinLnBrk="0" hangingPunct="1">
                        <a:lnSpc>
                          <a:spcPct val="100000"/>
                        </a:lnSpc>
                        <a:spcBef>
                          <a:spcPts val="0"/>
                        </a:spcBef>
                        <a:spcAft>
                          <a:spcPts val="0"/>
                        </a:spcAft>
                        <a:buFontTx/>
                        <a:buNone/>
                      </a:pPr>
                      <a:endParaRPr lang="en-GB" sz="1000" b="0" i="0" u="none" strike="noStrike" kern="1200" noProof="0">
                        <a:effectLst/>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n-ea"/>
                        <a:cs typeface="Arial"/>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n-ea"/>
                        <a:cs typeface="Arial"/>
                      </a:endParaRP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n-ea"/>
                        <a:cs typeface="Arial"/>
                      </a:endParaRP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4039089408"/>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XRN5327 Xoserve Change Fund 2021/22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821765304"/>
              </p:ext>
            </p:extLst>
          </p:nvPr>
        </p:nvGraphicFramePr>
        <p:xfrm>
          <a:off x="71478" y="2813414"/>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3"/>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058967992"/>
              </p:ext>
            </p:extLst>
          </p:nvPr>
        </p:nvGraphicFramePr>
        <p:xfrm>
          <a:off x="3995936" y="863136"/>
          <a:ext cx="5004556" cy="1469517"/>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3637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05815">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As part of the 2021/22 Xoserve Business Plan a budget to fund DSC Change was approved.  This budget (£3.6m) contains a ring-fenced £200,000 that is available for use by Xoserve to deliver change that is appropriate for delivery outside of a major or minor release. </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372898175"/>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582107649"/>
              </p:ext>
            </p:extLst>
          </p:nvPr>
        </p:nvGraphicFramePr>
        <p:xfrm>
          <a:off x="4001665" y="2485325"/>
          <a:ext cx="4998828" cy="1676128"/>
        </p:xfrm>
        <a:graphic>
          <a:graphicData uri="http://schemas.openxmlformats.org/drawingml/2006/table">
            <a:tbl>
              <a:tblPr firstRow="1" bandRow="1">
                <a:tableStyleId>{E8B1032C-EA38-4F05-BA0D-38AFFFC7BED3}</a:tableStyleId>
              </a:tblPr>
              <a:tblGrid>
                <a:gridCol w="4998828">
                  <a:extLst>
                    <a:ext uri="{9D8B030D-6E8A-4147-A177-3AD203B41FA5}">
                      <a16:colId xmlns:a16="http://schemas.microsoft.com/office/drawing/2014/main" val="20000"/>
                    </a:ext>
                  </a:extLst>
                </a:gridCol>
              </a:tblGrid>
              <a:tr h="312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363496">
                <a:tc>
                  <a:txBody>
                    <a:bodyPr/>
                    <a:lstStyle/>
                    <a:p>
                      <a:pPr lvl="0" algn="l">
                        <a:lnSpc>
                          <a:spcPct val="100000"/>
                        </a:lnSpc>
                        <a:spcBef>
                          <a:spcPts val="0"/>
                        </a:spcBef>
                        <a:spcAft>
                          <a:spcPts val="0"/>
                        </a:spcAft>
                        <a:buNone/>
                      </a:pPr>
                      <a:r>
                        <a:rPr lang="en-GB" sz="1050" b="0" i="0" u="none" strike="noStrike" kern="1200" baseline="0" dirty="0">
                          <a:solidFill>
                            <a:schemeClr val="tx1"/>
                          </a:solidFill>
                          <a:latin typeface="+mn-lt"/>
                          <a:ea typeface="+mn-ea"/>
                          <a:cs typeface="+mn-cs"/>
                        </a:rPr>
                        <a:t>This Change Proposal will act as the parent XRN for the financial year 2021/22. </a:t>
                      </a:r>
                    </a:p>
                    <a:p>
                      <a:pPr lvl="0" algn="l">
                        <a:lnSpc>
                          <a:spcPct val="100000"/>
                        </a:lnSpc>
                        <a:spcBef>
                          <a:spcPts val="0"/>
                        </a:spcBef>
                        <a:spcAft>
                          <a:spcPts val="0"/>
                        </a:spcAft>
                        <a:buNone/>
                      </a:pPr>
                      <a:endParaRPr lang="en-GB" sz="1050" b="0" i="0" u="none" strike="noStrike" kern="1200" baseline="0" noProof="0" dirty="0">
                        <a:solidFill>
                          <a:schemeClr val="tx1"/>
                        </a:solidFill>
                        <a:latin typeface="+mn-lt"/>
                        <a:ea typeface="+mn-ea"/>
                        <a:cs typeface="+mn-cs"/>
                      </a:endParaRPr>
                    </a:p>
                    <a:p>
                      <a:pPr lvl="0" algn="l">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 Xoserve Change Fund will allow Xoserve greater flexibility to deliver appropriate changes with more agility, which will further lead to process and system improvements to increase efficiency and boost customer experience.  </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11868032"/>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90992197"/>
              </p:ext>
            </p:extLst>
          </p:nvPr>
        </p:nvGraphicFramePr>
        <p:xfrm>
          <a:off x="71497" y="860859"/>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US" sz="1050" b="1" kern="1200" baseline="0" dirty="0">
                          <a:solidFill>
                            <a:schemeClr val="tx1"/>
                          </a:solidFill>
                          <a:latin typeface="+mn-lt"/>
                          <a:ea typeface="+mn-ea"/>
                          <a:cs typeface="Arial"/>
                        </a:rPr>
                        <a:t>This is a parent XRN that may deliver changes that impact all parties</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XRN5321 PAC Ring-Fenced DSC Change Budget 21/22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551406253"/>
              </p:ext>
            </p:extLst>
          </p:nvPr>
        </p:nvGraphicFramePr>
        <p:xfrm>
          <a:off x="71463" y="2970900"/>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3"/>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592825808"/>
              </p:ext>
            </p:extLst>
          </p:nvPr>
        </p:nvGraphicFramePr>
        <p:xfrm>
          <a:off x="3995936" y="863136"/>
          <a:ext cx="5004556" cy="2324201"/>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312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06939">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Each year the Performance Assurance Committee (PAC) requests a budget to amend existing / create new performance assurance reports. These reports and dashboards are used to monitor industry performance in settlement related risk areas (e.g. meter reads, assets).  The ChMC has approved a ring-fence proportion of the wider DSC Change Budget for the development of such change.  A parent XRN is required in each financial year to enable the tracking of these annual funds - the Change Proposal (CP) acts as that 'parent' XRN.  Draw down on the £100k that has been approved will be done via a forthcoming Business Evaluation Report (BER).  The CP will eventually be closed down via a Change Completion Report (CCR) at the end of the financial year.</a:t>
                      </a:r>
                    </a:p>
                    <a:p>
                      <a:pPr marL="0" lvl="0" algn="l" defTabSz="914400" rtl="0" eaLnBrk="1" latinLnBrk="0" hangingPunct="1">
                        <a:lnSpc>
                          <a:spcPct val="100000"/>
                        </a:lnSpc>
                        <a:spcBef>
                          <a:spcPts val="0"/>
                        </a:spcBef>
                        <a:spcAft>
                          <a:spcPts val="0"/>
                        </a:spcAft>
                        <a:buNone/>
                      </a:pPr>
                      <a:endParaRPr lang="en-US" sz="1050" b="0" i="0" u="none" strike="noStrike" kern="1200" baseline="0" noProof="0" dirty="0">
                        <a:solidFill>
                          <a:schemeClr val="tx1"/>
                        </a:solidFill>
                        <a:latin typeface="+mn-lt"/>
                        <a:ea typeface="+mn-ea"/>
                        <a:cs typeface="+mn-cs"/>
                      </a:endParaRPr>
                    </a:p>
                    <a:p>
                      <a:pPr marL="0" lvl="0" algn="l" defTabSz="914400" rtl="0" eaLnBrk="1" latinLnBrk="0" hangingPunct="1">
                        <a:lnSpc>
                          <a:spcPct val="100000"/>
                        </a:lnSpc>
                        <a:spcBef>
                          <a:spcPts val="0"/>
                        </a:spcBef>
                        <a:spcAft>
                          <a:spcPts val="0"/>
                        </a:spcAft>
                        <a:buNone/>
                      </a:pP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44696079"/>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510426974"/>
              </p:ext>
            </p:extLst>
          </p:nvPr>
        </p:nvGraphicFramePr>
        <p:xfrm>
          <a:off x="3995937" y="3309142"/>
          <a:ext cx="5004556" cy="1557469"/>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311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245977">
                <a:tc>
                  <a:txBody>
                    <a:bodyPr/>
                    <a:lstStyle/>
                    <a:p>
                      <a:pPr lvl="0" algn="l">
                        <a:lnSpc>
                          <a:spcPct val="100000"/>
                        </a:lnSpc>
                        <a:spcBef>
                          <a:spcPts val="0"/>
                        </a:spcBef>
                        <a:spcAft>
                          <a:spcPts val="0"/>
                        </a:spcAft>
                        <a:buNone/>
                      </a:pPr>
                      <a:r>
                        <a:rPr lang="en-US" sz="1050" b="0" i="0" u="none" strike="noStrike" kern="1200" baseline="0" noProof="0" dirty="0">
                          <a:latin typeface="+mn-lt"/>
                        </a:rPr>
                        <a:t>PAC has identified a list of 'user stories' it wants the CDSP to develop - these user stories include those that were raised in the last financial year (listed in XRN4876 - the parent XRN for the last financial year's PAC budget).  Those user stories have been carried forward as 'requirements' for the current financial year.  As new user stories are identified, these will be included in the PAC backlog.</a:t>
                      </a: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86634526"/>
              </p:ext>
            </p:extLst>
          </p:nvPr>
        </p:nvGraphicFramePr>
        <p:xfrm>
          <a:off x="71478" y="3925074"/>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944735210"/>
              </p:ext>
            </p:extLst>
          </p:nvPr>
        </p:nvGraphicFramePr>
        <p:xfrm>
          <a:off x="71497" y="860859"/>
          <a:ext cx="3692688" cy="203762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US" sz="1050" b="1" kern="1200" baseline="0" dirty="0">
                          <a:solidFill>
                            <a:schemeClr val="tx1"/>
                          </a:solidFill>
                          <a:latin typeface="+mn-lt"/>
                          <a:ea typeface="+mn-ea"/>
                          <a:cs typeface="Arial"/>
                        </a:rPr>
                        <a:t>Each DSC Constituency funds the annual DSC Change Budget based on approved % splits introduced in the annual business plan</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051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XRN5329 Amendments to V16 of the Service Description Table</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838879898"/>
              </p:ext>
            </p:extLst>
          </p:nvPr>
        </p:nvGraphicFramePr>
        <p:xfrm>
          <a:off x="43859" y="2796848"/>
          <a:ext cx="3692688" cy="792842"/>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96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3"/>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467921398"/>
              </p:ext>
            </p:extLst>
          </p:nvPr>
        </p:nvGraphicFramePr>
        <p:xfrm>
          <a:off x="71492" y="4451749"/>
          <a:ext cx="3665054" cy="367827"/>
        </p:xfrm>
        <a:graphic>
          <a:graphicData uri="http://schemas.openxmlformats.org/drawingml/2006/table">
            <a:tbl>
              <a:tblPr firstRow="1" bandRow="1">
                <a:tableStyleId>{FABFCF23-3B69-468F-B69F-88F6DE6A72F2}</a:tableStyleId>
              </a:tblPr>
              <a:tblGrid>
                <a:gridCol w="1424456">
                  <a:extLst>
                    <a:ext uri="{9D8B030D-6E8A-4147-A177-3AD203B41FA5}">
                      <a16:colId xmlns:a16="http://schemas.microsoft.com/office/drawing/2014/main" val="3477608926"/>
                    </a:ext>
                  </a:extLst>
                </a:gridCol>
                <a:gridCol w="2240598">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81767173"/>
              </p:ext>
            </p:extLst>
          </p:nvPr>
        </p:nvGraphicFramePr>
        <p:xfrm>
          <a:off x="3929654" y="860859"/>
          <a:ext cx="5070838" cy="4052982"/>
        </p:xfrm>
        <a:graphic>
          <a:graphicData uri="http://schemas.openxmlformats.org/drawingml/2006/table">
            <a:tbl>
              <a:tblPr firstRow="1" bandRow="1">
                <a:tableStyleId>{E8B1032C-EA38-4F05-BA0D-38AFFFC7BED3}</a:tableStyleId>
              </a:tblPr>
              <a:tblGrid>
                <a:gridCol w="5070838">
                  <a:extLst>
                    <a:ext uri="{9D8B030D-6E8A-4147-A177-3AD203B41FA5}">
                      <a16:colId xmlns:a16="http://schemas.microsoft.com/office/drawing/2014/main" val="20000"/>
                    </a:ext>
                  </a:extLst>
                </a:gridCol>
              </a:tblGrid>
              <a:tr h="267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85480">
                <a:tc>
                  <a:txBody>
                    <a:bodyPr/>
                    <a:lstStyle/>
                    <a:p>
                      <a:pPr lvl="0" algn="l">
                        <a:lnSpc>
                          <a:spcPct val="100000"/>
                        </a:lnSpc>
                        <a:spcBef>
                          <a:spcPts val="0"/>
                        </a:spcBef>
                        <a:spcAft>
                          <a:spcPts val="0"/>
                        </a:spcAft>
                        <a:buNone/>
                      </a:pPr>
                      <a:r>
                        <a:rPr lang="en-US" sz="1000" b="0" i="0" u="none" strike="noStrike" kern="1200" baseline="0" noProof="0" dirty="0">
                          <a:latin typeface="+mn-lt"/>
                        </a:rPr>
                        <a:t>This change is to seek approval for the inclusion of two new service lines to the DSC Service Description Table and to propose an amendment to an existing service line.  </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Proposed New Service Lines</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GB" sz="1050" b="0" i="0" u="none" strike="noStrike" kern="1200" baseline="0" noProof="0" dirty="0">
                        <a:latin typeface="Arial"/>
                      </a:endParaRPr>
                    </a:p>
                    <a:p>
                      <a:pPr lvl="0" algn="l">
                        <a:lnSpc>
                          <a:spcPct val="100000"/>
                        </a:lnSpc>
                        <a:spcBef>
                          <a:spcPts val="0"/>
                        </a:spcBef>
                        <a:spcAft>
                          <a:spcPts val="0"/>
                        </a:spcAft>
                        <a:buNone/>
                      </a:pPr>
                      <a:r>
                        <a:rPr lang="en-US" sz="1000" b="0" i="0" u="none" strike="noStrike" kern="1200" baseline="0" noProof="0" dirty="0">
                          <a:latin typeface="+mn-lt"/>
                        </a:rPr>
                        <a:t>Proposed Service Line amendment</a:t>
                      </a:r>
                    </a:p>
                    <a:p>
                      <a:pPr lvl="0" algn="l">
                        <a:lnSpc>
                          <a:spcPct val="100000"/>
                        </a:lnSpc>
                        <a:spcBef>
                          <a:spcPts val="0"/>
                        </a:spcBef>
                        <a:spcAft>
                          <a:spcPts val="0"/>
                        </a:spcAft>
                        <a:buNone/>
                      </a:pPr>
                      <a:r>
                        <a:rPr lang="en-US" sz="1000" b="0" i="0" u="none" strike="noStrike" kern="1200" baseline="0" noProof="0" dirty="0">
                          <a:latin typeface="+mn-lt"/>
                        </a:rPr>
                        <a:t>Existing Line :-</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718580099"/>
              </p:ext>
            </p:extLst>
          </p:nvPr>
        </p:nvGraphicFramePr>
        <p:xfrm>
          <a:off x="71494" y="3779721"/>
          <a:ext cx="3665054" cy="502920"/>
        </p:xfrm>
        <a:graphic>
          <a:graphicData uri="http://schemas.openxmlformats.org/drawingml/2006/table">
            <a:tbl>
              <a:tblPr firstRow="1" bandRow="1">
                <a:tableStyleId>{FABFCF23-3B69-468F-B69F-88F6DE6A72F2}</a:tableStyleId>
              </a:tblPr>
              <a:tblGrid>
                <a:gridCol w="1441571">
                  <a:extLst>
                    <a:ext uri="{9D8B030D-6E8A-4147-A177-3AD203B41FA5}">
                      <a16:colId xmlns:a16="http://schemas.microsoft.com/office/drawing/2014/main" val="3477608926"/>
                    </a:ext>
                  </a:extLst>
                </a:gridCol>
                <a:gridCol w="2223483">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109108627"/>
              </p:ext>
            </p:extLst>
          </p:nvPr>
        </p:nvGraphicFramePr>
        <p:xfrm>
          <a:off x="43859" y="823849"/>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Information Only – </a:t>
                      </a:r>
                      <a:r>
                        <a:rPr lang="en-GB" sz="1050" b="1" kern="1200" baseline="0" dirty="0" err="1">
                          <a:solidFill>
                            <a:schemeClr val="tx1"/>
                          </a:solidFill>
                          <a:latin typeface="Arial"/>
                          <a:ea typeface="+mn-ea"/>
                          <a:cs typeface="Arial"/>
                        </a:rPr>
                        <a:t>CoMC</a:t>
                      </a:r>
                      <a:r>
                        <a:rPr lang="en-GB" sz="1050" b="1" kern="1200" baseline="0" dirty="0">
                          <a:solidFill>
                            <a:schemeClr val="tx1"/>
                          </a:solidFill>
                          <a:latin typeface="Arial"/>
                          <a:ea typeface="+mn-ea"/>
                          <a:cs typeface="Arial"/>
                        </a:rPr>
                        <a:t> will vote to be implemented in March meeting</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6" name="Table 15">
            <a:extLst>
              <a:ext uri="{FF2B5EF4-FFF2-40B4-BE49-F238E27FC236}">
                <a16:creationId xmlns:a16="http://schemas.microsoft.com/office/drawing/2014/main" id="{43BF3F5B-FBB7-49B3-B3D5-B0DF3FCD901C}"/>
              </a:ext>
            </a:extLst>
          </p:cNvPr>
          <p:cNvGraphicFramePr>
            <a:graphicFrameLocks noGrp="1"/>
          </p:cNvGraphicFramePr>
          <p:nvPr>
            <p:extLst>
              <p:ext uri="{D42A27DB-BD31-4B8C-83A1-F6EECF244321}">
                <p14:modId xmlns:p14="http://schemas.microsoft.com/office/powerpoint/2010/main" val="3104367909"/>
              </p:ext>
            </p:extLst>
          </p:nvPr>
        </p:nvGraphicFramePr>
        <p:xfrm>
          <a:off x="4052087" y="1845245"/>
          <a:ext cx="4825970" cy="1249518"/>
        </p:xfrm>
        <a:graphic>
          <a:graphicData uri="http://schemas.openxmlformats.org/drawingml/2006/table">
            <a:tbl>
              <a:tblPr firstRow="1" bandRow="1">
                <a:tableStyleId>{5C22544A-7EE6-4342-B048-85BDC9FD1C3A}</a:tableStyleId>
              </a:tblPr>
              <a:tblGrid>
                <a:gridCol w="1237526">
                  <a:extLst>
                    <a:ext uri="{9D8B030D-6E8A-4147-A177-3AD203B41FA5}">
                      <a16:colId xmlns:a16="http://schemas.microsoft.com/office/drawing/2014/main" val="2131707775"/>
                    </a:ext>
                  </a:extLst>
                </a:gridCol>
                <a:gridCol w="3588444">
                  <a:extLst>
                    <a:ext uri="{9D8B030D-6E8A-4147-A177-3AD203B41FA5}">
                      <a16:colId xmlns:a16="http://schemas.microsoft.com/office/drawing/2014/main" val="2015062659"/>
                    </a:ext>
                  </a:extLst>
                </a:gridCol>
              </a:tblGrid>
              <a:tr h="220564">
                <a:tc>
                  <a:txBody>
                    <a:bodyPr/>
                    <a:lstStyle/>
                    <a:p>
                      <a:pPr>
                        <a:lnSpc>
                          <a:spcPct val="115000"/>
                        </a:lnSpc>
                        <a:spcAft>
                          <a:spcPts val="0"/>
                        </a:spcAft>
                      </a:pPr>
                      <a:r>
                        <a:rPr lang="en-GB" sz="10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Service line ref</a:t>
                      </a:r>
                      <a:endParaRPr lang="en-GB" sz="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Description</a:t>
                      </a:r>
                      <a:endParaRPr lang="en-GB" sz="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7054026"/>
                  </a:ext>
                </a:extLst>
              </a:tr>
              <a:tr h="357831">
                <a:tc>
                  <a:txBody>
                    <a:bodyPr/>
                    <a:lstStyle/>
                    <a:p>
                      <a:pPr>
                        <a:lnSpc>
                          <a:spcPct val="115000"/>
                        </a:lnSpc>
                        <a:spcAft>
                          <a:spcPts val="0"/>
                        </a:spcAft>
                      </a:pPr>
                      <a:r>
                        <a:rPr lang="en-GB" sz="1000">
                          <a:effectLst/>
                          <a:latin typeface="Calibri" panose="020F0502020204030204" pitchFamily="34" charset="0"/>
                          <a:ea typeface="Times New Roman" panose="02020603050405020304" pitchFamily="18" charset="0"/>
                          <a:cs typeface="Times New Roman" panose="02020603050405020304" pitchFamily="18" charset="0"/>
                        </a:rPr>
                        <a:t>SS SA22 87</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00" dirty="0">
                          <a:effectLst/>
                          <a:latin typeface="Calibri" panose="020F0502020204030204" pitchFamily="34" charset="0"/>
                          <a:ea typeface="Times New Roman" panose="02020603050405020304" pitchFamily="18" charset="0"/>
                          <a:cs typeface="Times New Roman" panose="02020603050405020304" pitchFamily="18" charset="0"/>
                        </a:rPr>
                        <a:t>To grant Customers access to the Data Discovery Platform that will enable access to real time data and key metrics to provide insight pertaining to their portfolio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089553"/>
                  </a:ext>
                </a:extLst>
              </a:tr>
              <a:tr h="357831">
                <a:tc>
                  <a:txBody>
                    <a:bodyPr/>
                    <a:lstStyle/>
                    <a:p>
                      <a:pPr>
                        <a:lnSpc>
                          <a:spcPct val="115000"/>
                        </a:lnSpc>
                        <a:spcAft>
                          <a:spcPts val="0"/>
                        </a:spcAft>
                      </a:pPr>
                      <a:r>
                        <a:rPr lang="en-GB" sz="1000">
                          <a:effectLst/>
                          <a:latin typeface="Calibri" panose="020F0502020204030204" pitchFamily="34" charset="0"/>
                          <a:ea typeface="Times New Roman" panose="02020603050405020304" pitchFamily="18" charset="0"/>
                          <a:cs typeface="Times New Roman" panose="02020603050405020304" pitchFamily="18" charset="0"/>
                        </a:rPr>
                        <a:t>DS-CS SA6 - 22</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00" dirty="0">
                          <a:effectLst/>
                          <a:latin typeface="Calibri" panose="020F0502020204030204" pitchFamily="34" charset="0"/>
                          <a:ea typeface="Times New Roman" panose="02020603050405020304" pitchFamily="18" charset="0"/>
                          <a:cs typeface="Times New Roman" panose="02020603050405020304" pitchFamily="18" charset="0"/>
                        </a:rPr>
                        <a:t>Maintenance of a Shipper Affiliate relationship table for the purpose of validating AQ corrections using reason code 3</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000" b="1" dirty="0">
                          <a:effectLst/>
                          <a:latin typeface="Calibri" panose="020F0502020204030204" pitchFamily="34" charset="0"/>
                          <a:ea typeface="Times New Roman" panose="02020603050405020304" pitchFamily="18" charset="0"/>
                          <a:cs typeface="Times New Roman" panose="02020603050405020304" pitchFamily="18" charset="0"/>
                        </a:rPr>
                        <a:t>Associated XRN 5237 in support of Mod 736</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2123331"/>
                  </a:ext>
                </a:extLst>
              </a:tr>
            </a:tbl>
          </a:graphicData>
        </a:graphic>
      </p:graphicFrame>
      <p:graphicFrame>
        <p:nvGraphicFramePr>
          <p:cNvPr id="17" name="Table 16">
            <a:extLst>
              <a:ext uri="{FF2B5EF4-FFF2-40B4-BE49-F238E27FC236}">
                <a16:creationId xmlns:a16="http://schemas.microsoft.com/office/drawing/2014/main" id="{92FF910B-C630-413A-9C76-697A6C969BDB}"/>
              </a:ext>
            </a:extLst>
          </p:cNvPr>
          <p:cNvGraphicFramePr>
            <a:graphicFrameLocks noGrp="1"/>
          </p:cNvGraphicFramePr>
          <p:nvPr>
            <p:extLst>
              <p:ext uri="{D42A27DB-BD31-4B8C-83A1-F6EECF244321}">
                <p14:modId xmlns:p14="http://schemas.microsoft.com/office/powerpoint/2010/main" val="3257768749"/>
              </p:ext>
            </p:extLst>
          </p:nvPr>
        </p:nvGraphicFramePr>
        <p:xfrm>
          <a:off x="4052087" y="3589690"/>
          <a:ext cx="4825972" cy="1098157"/>
        </p:xfrm>
        <a:graphic>
          <a:graphicData uri="http://schemas.openxmlformats.org/drawingml/2006/table">
            <a:tbl>
              <a:tblPr firstRow="1" bandRow="1">
                <a:tableStyleId>{5C22544A-7EE6-4342-B048-85BDC9FD1C3A}</a:tableStyleId>
              </a:tblPr>
              <a:tblGrid>
                <a:gridCol w="1257581">
                  <a:extLst>
                    <a:ext uri="{9D8B030D-6E8A-4147-A177-3AD203B41FA5}">
                      <a16:colId xmlns:a16="http://schemas.microsoft.com/office/drawing/2014/main" val="2349407200"/>
                    </a:ext>
                  </a:extLst>
                </a:gridCol>
                <a:gridCol w="3568391">
                  <a:extLst>
                    <a:ext uri="{9D8B030D-6E8A-4147-A177-3AD203B41FA5}">
                      <a16:colId xmlns:a16="http://schemas.microsoft.com/office/drawing/2014/main" val="600284823"/>
                    </a:ext>
                  </a:extLst>
                </a:gridCol>
              </a:tblGrid>
              <a:tr h="244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Service line ref</a:t>
                      </a:r>
                      <a:endParaRPr lang="en-GB" sz="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kern="1200" dirty="0">
                          <a:solidFill>
                            <a:schemeClr val="tx1"/>
                          </a:solidFill>
                          <a:effectLst/>
                          <a:latin typeface="+mn-lt"/>
                          <a:ea typeface="+mn-ea"/>
                          <a:cs typeface="+mn-cs"/>
                        </a:rPr>
                        <a:t>Proposed amendment </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62615"/>
                  </a:ext>
                </a:extLst>
              </a:tr>
              <a:tr h="370840">
                <a:tc>
                  <a:txBody>
                    <a:bodyPr/>
                    <a:lstStyle/>
                    <a:p>
                      <a:r>
                        <a:rPr lang="en-GB" sz="1000" dirty="0">
                          <a:solidFill>
                            <a:sysClr val="windowText" lastClr="000000"/>
                          </a:solidFill>
                        </a:rPr>
                        <a:t>DS-CS SA18 – 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solidFill>
                            <a:sysClr val="windowText" lastClr="000000"/>
                          </a:solidFill>
                        </a:rPr>
                        <a:t>Publication of a report identifying those users of the Data Permissions Matrix  suppliers which have a Third Party Services agreement in place with the CDSP for the disclosure of Supply Point Premises Data as contemplated by V  5.18.3 5.5.2(k)</a:t>
                      </a:r>
                      <a:endParaRPr lang="en-GB"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73351"/>
                  </a:ext>
                </a:extLst>
              </a:tr>
            </a:tbl>
          </a:graphicData>
        </a:graphic>
      </p:graphicFrame>
    </p:spTree>
    <p:extLst>
      <p:ext uri="{BB962C8B-B14F-4D97-AF65-F5344CB8AC3E}">
        <p14:creationId xmlns:p14="http://schemas.microsoft.com/office/powerpoint/2010/main" val="2009754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a:t>4.2 Change Proposals – Post Solution Review for Approval </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r>
              <a:rPr lang="en-US" sz="1800" dirty="0"/>
              <a:t>XRN5144 Enabling Re-assignment of Supplier Short Codes to Implement </a:t>
            </a:r>
            <a:r>
              <a:rPr lang="en-US" sz="1800" dirty="0" err="1"/>
              <a:t>SoLR</a:t>
            </a:r>
            <a:r>
              <a:rPr lang="en-US" sz="1800" dirty="0"/>
              <a:t> Directions</a:t>
            </a:r>
          </a:p>
          <a:p>
            <a:pPr marL="0" indent="0">
              <a:buNone/>
            </a:pPr>
            <a:endParaRPr lang="en-US" sz="1800" dirty="0"/>
          </a:p>
          <a:p>
            <a:r>
              <a:rPr lang="en-US" sz="1800" dirty="0"/>
              <a:t>XRN5200 Shipper Pack Transition to Data Discovery Platform </a:t>
            </a:r>
          </a:p>
          <a:p>
            <a:pPr marL="0" indent="0">
              <a:buNone/>
            </a:pPr>
            <a:endParaRPr lang="en-US" sz="1800" dirty="0"/>
          </a:p>
          <a:p>
            <a:r>
              <a:rPr lang="en-US" sz="1800" dirty="0"/>
              <a:t>XRN5218 – Modification 0710 - CDSP provision of Class 1 read service </a:t>
            </a:r>
          </a:p>
          <a:p>
            <a:pPr marL="0" indent="0">
              <a:buNone/>
            </a:pPr>
            <a:endParaRPr lang="en-US" sz="1800" dirty="0"/>
          </a:p>
          <a:p>
            <a:endParaRPr lang="en-GB" sz="1800" dirty="0"/>
          </a:p>
        </p:txBody>
      </p:sp>
    </p:spTree>
    <p:extLst>
      <p:ext uri="{BB962C8B-B14F-4D97-AF65-F5344CB8AC3E}">
        <p14:creationId xmlns:p14="http://schemas.microsoft.com/office/powerpoint/2010/main" val="170450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8" y="86767"/>
            <a:ext cx="9028601" cy="327049"/>
          </a:xfrm>
        </p:spPr>
        <p:txBody>
          <a:bodyPr>
            <a:normAutofit/>
          </a:bodyPr>
          <a:lstStyle/>
          <a:p>
            <a:r>
              <a:rPr lang="en-US" sz="1500" dirty="0"/>
              <a:t>XRN5144 Enabling Re-assignment of Supplier Short Codes to Implement </a:t>
            </a:r>
            <a:r>
              <a:rPr lang="en-US" sz="1500" dirty="0" err="1"/>
              <a:t>SoLR</a:t>
            </a:r>
            <a:r>
              <a:rPr lang="en-US" sz="1500" dirty="0"/>
              <a:t> Directions </a:t>
            </a:r>
            <a:endParaRPr lang="en-GB" sz="1500" dirty="0"/>
          </a:p>
        </p:txBody>
      </p:sp>
      <p:graphicFrame>
        <p:nvGraphicFramePr>
          <p:cNvPr id="3" name="Table 2"/>
          <p:cNvGraphicFramePr>
            <a:graphicFrameLocks noGrp="1"/>
          </p:cNvGraphicFramePr>
          <p:nvPr>
            <p:extLst>
              <p:ext uri="{D42A27DB-BD31-4B8C-83A1-F6EECF244321}">
                <p14:modId xmlns:p14="http://schemas.microsoft.com/office/powerpoint/2010/main" val="2365917027"/>
              </p:ext>
            </p:extLst>
          </p:nvPr>
        </p:nvGraphicFramePr>
        <p:xfrm>
          <a:off x="68678" y="413816"/>
          <a:ext cx="8961857" cy="4642918"/>
        </p:xfrm>
        <a:graphic>
          <a:graphicData uri="http://schemas.openxmlformats.org/drawingml/2006/table">
            <a:tbl>
              <a:tblPr firstRow="1" firstCol="1" bandRow="1">
                <a:tableStyleId>{5940675A-B579-460E-94D1-54222C63F5DA}</a:tableStyleId>
              </a:tblPr>
              <a:tblGrid>
                <a:gridCol w="1270209">
                  <a:extLst>
                    <a:ext uri="{9D8B030D-6E8A-4147-A177-3AD203B41FA5}">
                      <a16:colId xmlns:a16="http://schemas.microsoft.com/office/drawing/2014/main" val="20001"/>
                    </a:ext>
                  </a:extLst>
                </a:gridCol>
                <a:gridCol w="654623">
                  <a:extLst>
                    <a:ext uri="{9D8B030D-6E8A-4147-A177-3AD203B41FA5}">
                      <a16:colId xmlns:a16="http://schemas.microsoft.com/office/drawing/2014/main" val="3321704233"/>
                    </a:ext>
                  </a:extLst>
                </a:gridCol>
                <a:gridCol w="564167">
                  <a:extLst>
                    <a:ext uri="{9D8B030D-6E8A-4147-A177-3AD203B41FA5}">
                      <a16:colId xmlns:a16="http://schemas.microsoft.com/office/drawing/2014/main" val="20002"/>
                    </a:ext>
                  </a:extLst>
                </a:gridCol>
                <a:gridCol w="504149">
                  <a:extLst>
                    <a:ext uri="{9D8B030D-6E8A-4147-A177-3AD203B41FA5}">
                      <a16:colId xmlns:a16="http://schemas.microsoft.com/office/drawing/2014/main" val="20003"/>
                    </a:ext>
                  </a:extLst>
                </a:gridCol>
                <a:gridCol w="330098">
                  <a:extLst>
                    <a:ext uri="{9D8B030D-6E8A-4147-A177-3AD203B41FA5}">
                      <a16:colId xmlns:a16="http://schemas.microsoft.com/office/drawing/2014/main" val="20004"/>
                    </a:ext>
                  </a:extLst>
                </a:gridCol>
                <a:gridCol w="390116">
                  <a:extLst>
                    <a:ext uri="{9D8B030D-6E8A-4147-A177-3AD203B41FA5}">
                      <a16:colId xmlns:a16="http://schemas.microsoft.com/office/drawing/2014/main" val="20005"/>
                    </a:ext>
                  </a:extLst>
                </a:gridCol>
                <a:gridCol w="5248495">
                  <a:extLst>
                    <a:ext uri="{9D8B030D-6E8A-4147-A177-3AD203B41FA5}">
                      <a16:colId xmlns:a16="http://schemas.microsoft.com/office/drawing/2014/main" val="20010"/>
                    </a:ext>
                  </a:extLst>
                </a:gridCol>
              </a:tblGrid>
              <a:tr h="433526">
                <a:tc rowSpan="2">
                  <a:txBody>
                    <a:bodyPr/>
                    <a:lstStyle/>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7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700">
                          <a:effectLst/>
                        </a:rPr>
                        <a:t>Solution Summary Outcome and implementation date outcome</a:t>
                      </a:r>
                      <a:endParaRPr lang="en-GB" sz="9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7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06159">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600">
                          <a:effectLst/>
                          <a:latin typeface="+mn-lt"/>
                          <a:ea typeface="+mn-ea"/>
                          <a:cs typeface="+mn-cs"/>
                        </a:rPr>
                        <a:t>Organisation</a:t>
                      </a:r>
                      <a:r>
                        <a:rPr lang="en-GB" sz="600" baseline="0">
                          <a:effectLst/>
                          <a:latin typeface="+mn-lt"/>
                          <a:ea typeface="+mn-ea"/>
                          <a:cs typeface="+mn-cs"/>
                        </a:rPr>
                        <a:t> </a:t>
                      </a:r>
                      <a:endParaRPr lang="en-GB" sz="8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6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600" dirty="0">
                          <a:effectLst/>
                        </a:rPr>
                        <a:t>Defer</a:t>
                      </a:r>
                      <a:endParaRPr lang="en-GB" sz="800" dirty="0">
                        <a:effectLst/>
                      </a:endParaRPr>
                    </a:p>
                    <a:p>
                      <a:pPr>
                        <a:lnSpc>
                          <a:spcPct val="115000"/>
                        </a:lnSpc>
                        <a:spcAft>
                          <a:spcPts val="0"/>
                        </a:spcAft>
                      </a:pPr>
                      <a:r>
                        <a:rPr lang="en-GB" sz="6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600">
                          <a:effectLst/>
                        </a:rPr>
                        <a:t>Reject</a:t>
                      </a:r>
                      <a:endParaRPr lang="en-GB" sz="8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438555">
                <a:tc rowSpan="7">
                  <a:txBody>
                    <a:bodyPr/>
                    <a:lstStyle/>
                    <a:p>
                      <a:pPr marL="0" algn="l" defTabSz="914400" rtl="0" eaLnBrk="1" latinLnBrk="0" hangingPunct="1">
                        <a:lnSpc>
                          <a:spcPct val="115000"/>
                        </a:lnSpc>
                        <a:spcAft>
                          <a:spcPts val="0"/>
                        </a:spcAft>
                      </a:pPr>
                      <a:endParaRPr lang="en-US" sz="8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800" b="1" kern="1200" dirty="0">
                          <a:solidFill>
                            <a:schemeClr val="tx1"/>
                          </a:solidFill>
                          <a:effectLst/>
                          <a:latin typeface="+mn-lt"/>
                          <a:ea typeface="+mn-ea"/>
                          <a:cs typeface="+mn-cs"/>
                        </a:rPr>
                        <a:t>Proposed delivery: </a:t>
                      </a:r>
                      <a:r>
                        <a:rPr lang="en-GB" sz="800" b="0" kern="1200" dirty="0">
                          <a:solidFill>
                            <a:schemeClr val="tx1"/>
                          </a:solidFill>
                          <a:effectLst/>
                          <a:latin typeface="+mn-lt"/>
                          <a:ea typeface="+mn-ea"/>
                          <a:cs typeface="+mn-cs"/>
                        </a:rPr>
                        <a:t>Not yet scheduled</a:t>
                      </a:r>
                    </a:p>
                    <a:p>
                      <a:pPr marL="0" algn="l"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800" b="1" kern="1200" dirty="0">
                          <a:solidFill>
                            <a:schemeClr val="tx1"/>
                          </a:solidFill>
                          <a:effectLst/>
                          <a:latin typeface="+mn-lt"/>
                          <a:ea typeface="+mn-ea"/>
                          <a:cs typeface="+mn-cs"/>
                          <a:hlinkClick r:id="rId2"/>
                        </a:rPr>
                        <a:t>Link to CP</a:t>
                      </a:r>
                      <a:endParaRPr lang="en-GB" sz="8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Link to Change Pack ref: </a:t>
                      </a:r>
                    </a:p>
                    <a:p>
                      <a:pPr marL="0" algn="l" defTabSz="914400" rtl="0" eaLnBrk="1" latinLnBrk="0" hangingPunct="1">
                        <a:lnSpc>
                          <a:spcPct val="115000"/>
                        </a:lnSpc>
                        <a:spcAft>
                          <a:spcPts val="0"/>
                        </a:spcAft>
                      </a:pPr>
                      <a:r>
                        <a:rPr lang="en-GB" sz="800" b="0" kern="1200" dirty="0">
                          <a:solidFill>
                            <a:schemeClr val="tx1"/>
                          </a:solidFill>
                          <a:effectLst/>
                          <a:latin typeface="+mn-lt"/>
                          <a:ea typeface="+mn-ea"/>
                          <a:cs typeface="+mn-cs"/>
                          <a:hlinkClick r:id="rId3"/>
                        </a:rPr>
                        <a:t>2768.1 – RT - PO</a:t>
                      </a:r>
                      <a:endParaRPr lang="en-GB" sz="8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Voting: </a:t>
                      </a:r>
                      <a:r>
                        <a:rPr lang="en-GB" sz="800" b="0" kern="1200" dirty="0">
                          <a:solidFill>
                            <a:schemeClr val="tx1"/>
                          </a:solidFill>
                          <a:effectLst/>
                          <a:latin typeface="+mn-lt"/>
                          <a:ea typeface="+mn-ea"/>
                          <a:cs typeface="+mn-cs"/>
                        </a:rPr>
                        <a:t>Shipper, DNO, IGT, NTS</a:t>
                      </a: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rowSpan="7">
                  <a:txBody>
                    <a:bodyPr/>
                    <a:lstStyle/>
                    <a:p>
                      <a:pPr algn="l">
                        <a:lnSpc>
                          <a:spcPct val="115000"/>
                        </a:lnSpc>
                        <a:spcAft>
                          <a:spcPts val="0"/>
                        </a:spcAft>
                      </a:pPr>
                      <a:r>
                        <a:rPr lang="en-GB" sz="800" dirty="0">
                          <a:solidFill>
                            <a:schemeClr val="tx1"/>
                          </a:solidFill>
                          <a:effectLst/>
                          <a:latin typeface="+mn-lt"/>
                          <a:ea typeface="Calibri"/>
                          <a:cs typeface="Times New Roman"/>
                        </a:rPr>
                        <a:t>N/A </a:t>
                      </a:r>
                    </a:p>
                    <a:p>
                      <a:pPr algn="l">
                        <a:lnSpc>
                          <a:spcPct val="115000"/>
                        </a:lnSpc>
                        <a:spcAft>
                          <a:spcPts val="0"/>
                        </a:spcAft>
                      </a:pPr>
                      <a:r>
                        <a:rPr lang="en-GB" sz="800" dirty="0">
                          <a:solidFill>
                            <a:schemeClr val="tx1"/>
                          </a:solidFill>
                          <a:effectLst/>
                          <a:latin typeface="+mn-lt"/>
                          <a:ea typeface="Calibri"/>
                          <a:cs typeface="Times New Roman"/>
                        </a:rPr>
                        <a:t>User views requested</a:t>
                      </a:r>
                    </a:p>
                  </a:txBody>
                  <a:tcPr marL="59044" marR="59044" marT="0" marB="0" anchor="ctr"/>
                </a:tc>
                <a:tc>
                  <a:txBody>
                    <a:bodyPr/>
                    <a:lstStyle/>
                    <a:p>
                      <a:pPr algn="ctr" fontAlgn="ctr"/>
                      <a:r>
                        <a:rPr lang="en-GB" sz="700" b="0" i="0" u="none" strike="noStrike" dirty="0">
                          <a:solidFill>
                            <a:schemeClr val="tx1"/>
                          </a:solidFill>
                          <a:effectLst/>
                          <a:latin typeface="Arial" panose="020B0604020202020204" pitchFamily="34" charset="0"/>
                        </a:rPr>
                        <a:t>NGN</a:t>
                      </a:r>
                    </a:p>
                  </a:txBody>
                  <a:tcPr marL="6350" marR="6350" marT="6350" marB="0" anchor="ctr"/>
                </a:tc>
                <a:tc>
                  <a:txBody>
                    <a:bodyPr/>
                    <a:lstStyle/>
                    <a:p>
                      <a:pPr algn="ctr">
                        <a:lnSpc>
                          <a:spcPct val="115000"/>
                        </a:lnSpc>
                        <a:spcAft>
                          <a:spcPts val="0"/>
                        </a:spcAft>
                      </a:pPr>
                      <a:endParaRPr lang="en-GB" sz="7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endParaRPr lang="en-GB" sz="7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r>
                        <a:rPr lang="en-GB" sz="7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gn="l" fontAlgn="ctr"/>
                      <a:r>
                        <a:rPr lang="en-US" sz="700" b="0" i="0" u="none" strike="noStrike" dirty="0">
                          <a:solidFill>
                            <a:schemeClr val="tx1"/>
                          </a:solidFill>
                          <a:effectLst/>
                          <a:latin typeface="Arial" panose="020B0604020202020204" pitchFamily="34" charset="0"/>
                        </a:rPr>
                        <a:t>NGN Opposes this change and we defer comment on this proposed solution until we receive clarity from Ofgem. We would also like to highlight the post meeting notes from the Feb Switching </a:t>
                      </a:r>
                      <a:r>
                        <a:rPr lang="en-US" sz="700" b="0" i="0" u="none" strike="noStrike" dirty="0" err="1">
                          <a:solidFill>
                            <a:schemeClr val="tx1"/>
                          </a:solidFill>
                          <a:effectLst/>
                          <a:latin typeface="Arial" panose="020B0604020202020204" pitchFamily="34" charset="0"/>
                        </a:rPr>
                        <a:t>Programme</a:t>
                      </a:r>
                      <a:r>
                        <a:rPr lang="en-US" sz="700" b="0" i="0" u="none" strike="noStrike" dirty="0">
                          <a:solidFill>
                            <a:schemeClr val="tx1"/>
                          </a:solidFill>
                          <a:effectLst/>
                          <a:latin typeface="Arial" panose="020B0604020202020204" pitchFamily="34" charset="0"/>
                        </a:rPr>
                        <a:t> design forum state: </a:t>
                      </a:r>
                      <a:r>
                        <a:rPr lang="en-US" sz="700" b="0" i="0" u="none" strike="noStrike" dirty="0" err="1">
                          <a:solidFill>
                            <a:schemeClr val="tx1"/>
                          </a:solidFill>
                          <a:effectLst/>
                          <a:latin typeface="Arial" panose="020B0604020202020204" pitchFamily="34" charset="0"/>
                        </a:rPr>
                        <a:t>SoLR</a:t>
                      </a:r>
                      <a:r>
                        <a:rPr lang="en-US" sz="700" b="0" i="0" u="none" strike="noStrike" dirty="0">
                          <a:solidFill>
                            <a:schemeClr val="tx1"/>
                          </a:solidFill>
                          <a:effectLst/>
                          <a:latin typeface="Arial" panose="020B0604020202020204" pitchFamily="34" charset="0"/>
                        </a:rPr>
                        <a:t> - </a:t>
                      </a:r>
                      <a:r>
                        <a:rPr lang="en-US" sz="700" b="0" i="0" u="none" strike="noStrike" dirty="0" err="1">
                          <a:solidFill>
                            <a:schemeClr val="tx1"/>
                          </a:solidFill>
                          <a:effectLst/>
                          <a:latin typeface="Arial" panose="020B0604020202020204" pitchFamily="34" charset="0"/>
                        </a:rPr>
                        <a:t>Kishan</a:t>
                      </a:r>
                      <a:r>
                        <a:rPr lang="en-US" sz="700" b="0" i="0" u="none" strike="noStrike" dirty="0">
                          <a:solidFill>
                            <a:schemeClr val="tx1"/>
                          </a:solidFill>
                          <a:effectLst/>
                          <a:latin typeface="Arial" panose="020B0604020202020204" pitchFamily="34" charset="0"/>
                        </a:rPr>
                        <a:t> </a:t>
                      </a:r>
                      <a:r>
                        <a:rPr lang="en-US" sz="700" b="0" i="0" u="none" strike="noStrike" dirty="0" err="1">
                          <a:solidFill>
                            <a:schemeClr val="tx1"/>
                          </a:solidFill>
                          <a:effectLst/>
                          <a:latin typeface="Arial" panose="020B0604020202020204" pitchFamily="34" charset="0"/>
                        </a:rPr>
                        <a:t>Nundloll</a:t>
                      </a:r>
                      <a:r>
                        <a:rPr lang="en-US" sz="700" b="0" i="0" u="none" strike="noStrike" dirty="0">
                          <a:solidFill>
                            <a:schemeClr val="tx1"/>
                          </a:solidFill>
                          <a:effectLst/>
                          <a:latin typeface="Arial" panose="020B0604020202020204" pitchFamily="34" charset="0"/>
                        </a:rPr>
                        <a:t> (Ofgem) provided an update on </a:t>
                      </a:r>
                      <a:r>
                        <a:rPr lang="en-US" sz="700" b="0" i="0" u="none" strike="noStrike" dirty="0" err="1">
                          <a:solidFill>
                            <a:schemeClr val="tx1"/>
                          </a:solidFill>
                          <a:effectLst/>
                          <a:latin typeface="Arial" panose="020B0604020202020204" pitchFamily="34" charset="0"/>
                        </a:rPr>
                        <a:t>SoLR</a:t>
                      </a:r>
                      <a:r>
                        <a:rPr lang="en-US" sz="700" b="0" i="0" u="none" strike="noStrike" dirty="0">
                          <a:solidFill>
                            <a:schemeClr val="tx1"/>
                          </a:solidFill>
                          <a:effectLst/>
                          <a:latin typeface="Arial" panose="020B0604020202020204" pitchFamily="34" charset="0"/>
                        </a:rPr>
                        <a:t>. It was noted that CR-D025 Changes to support enhanced </a:t>
                      </a:r>
                      <a:r>
                        <a:rPr lang="en-US" sz="700" b="0" i="0" u="none" strike="noStrike" dirty="0" err="1">
                          <a:solidFill>
                            <a:schemeClr val="tx1"/>
                          </a:solidFill>
                          <a:effectLst/>
                          <a:latin typeface="Arial" panose="020B0604020202020204" pitchFamily="34" charset="0"/>
                        </a:rPr>
                        <a:t>SoLR</a:t>
                      </a:r>
                      <a:r>
                        <a:rPr lang="en-US" sz="700" b="0" i="0" u="none" strike="noStrike" dirty="0">
                          <a:solidFill>
                            <a:schemeClr val="tx1"/>
                          </a:solidFill>
                          <a:effectLst/>
                          <a:latin typeface="Arial" panose="020B0604020202020204" pitchFamily="34" charset="0"/>
                        </a:rPr>
                        <a:t> arrangements has been withdrawn and any future </a:t>
                      </a:r>
                      <a:r>
                        <a:rPr lang="en-US" sz="700" b="0" i="0" u="none" strike="noStrike" dirty="0" err="1">
                          <a:solidFill>
                            <a:schemeClr val="tx1"/>
                          </a:solidFill>
                          <a:effectLst/>
                          <a:latin typeface="Arial" panose="020B0604020202020204" pitchFamily="34" charset="0"/>
                        </a:rPr>
                        <a:t>SoLR</a:t>
                      </a:r>
                      <a:r>
                        <a:rPr lang="en-US" sz="700" b="0" i="0" u="none" strike="noStrike" dirty="0">
                          <a:solidFill>
                            <a:schemeClr val="tx1"/>
                          </a:solidFill>
                          <a:effectLst/>
                          <a:latin typeface="Arial" panose="020B0604020202020204" pitchFamily="34" charset="0"/>
                        </a:rPr>
                        <a:t> developments/updates will be brought through the Design Forum.</a:t>
                      </a:r>
                    </a:p>
                  </a:txBody>
                  <a:tcPr marL="6350" marR="6350" marT="6350" marB="0" anchor="ctr"/>
                </a:tc>
                <a:extLst>
                  <a:ext uri="{0D108BD9-81ED-4DB2-BD59-A6C34878D82A}">
                    <a16:rowId xmlns:a16="http://schemas.microsoft.com/office/drawing/2014/main" val="10002"/>
                  </a:ext>
                </a:extLst>
              </a:tr>
              <a:tr h="1126587">
                <a:tc vMerge="1">
                  <a:txBody>
                    <a:bodyPr/>
                    <a:lstStyle/>
                    <a:p>
                      <a:endParaRPr lang="en-GB"/>
                    </a:p>
                  </a:txBody>
                  <a:tcPr/>
                </a:tc>
                <a:tc vMerge="1">
                  <a:txBody>
                    <a:bodyPr/>
                    <a:lstStyle/>
                    <a:p>
                      <a:endParaRPr lang="en-GB"/>
                    </a:p>
                  </a:txBody>
                  <a:tcPr/>
                </a:tc>
                <a:tc>
                  <a:txBody>
                    <a:bodyPr/>
                    <a:lstStyle/>
                    <a:p>
                      <a:pPr algn="ctr" fontAlgn="ctr"/>
                      <a:r>
                        <a:rPr lang="en-GB" sz="7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r>
                        <a:rPr lang="en-GB" sz="700" kern="1200" dirty="0">
                          <a:solidFill>
                            <a:schemeClr val="tx1"/>
                          </a:solidFill>
                          <a:effectLst/>
                          <a:latin typeface="Arial"/>
                          <a:ea typeface="Calibri"/>
                          <a:cs typeface="Arial"/>
                        </a:rPr>
                        <a:t>X</a:t>
                      </a:r>
                    </a:p>
                    <a:p>
                      <a:pPr marL="0" algn="ctr" defTabSz="914400" rtl="0" eaLnBrk="1" latinLnBrk="0" hangingPunct="1">
                        <a:lnSpc>
                          <a:spcPct val="115000"/>
                        </a:lnSpc>
                        <a:spcAft>
                          <a:spcPts val="0"/>
                        </a:spcAft>
                      </a:pPr>
                      <a:r>
                        <a:rPr lang="en-GB" sz="700" kern="1200" dirty="0">
                          <a:solidFill>
                            <a:schemeClr val="tx1"/>
                          </a:solidFill>
                          <a:effectLst/>
                          <a:latin typeface="Arial"/>
                          <a:ea typeface="Calibri"/>
                          <a:cs typeface="Arial"/>
                        </a:rPr>
                        <a:t>Analysis only</a:t>
                      </a:r>
                    </a:p>
                  </a:txBody>
                  <a:tcPr marL="59044" marR="59044" marT="0" marB="0" anchor="ctr">
                    <a:noFill/>
                  </a:tcPr>
                </a:tc>
                <a:tc>
                  <a:txBody>
                    <a:bodyPr/>
                    <a:lstStyle/>
                    <a:p>
                      <a:pPr algn="ctr">
                        <a:lnSpc>
                          <a:spcPct val="115000"/>
                        </a:lnSpc>
                        <a:spcAft>
                          <a:spcPts val="0"/>
                        </a:spcAft>
                      </a:pPr>
                      <a:endParaRPr lang="en-GB" sz="7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7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700" b="0" i="0" u="none" strike="noStrike" dirty="0">
                          <a:solidFill>
                            <a:schemeClr val="tx1"/>
                          </a:solidFill>
                          <a:effectLst/>
                          <a:latin typeface="Arial" panose="020B0604020202020204" pitchFamily="34" charset="0"/>
                        </a:rPr>
                        <a:t>To be able to successfully migrate customers to our systems, we would still need to undertake a mass change of shipper/supply event post Supplier ID reassignment. Therefore we would prefer to retain the existing </a:t>
                      </a:r>
                      <a:r>
                        <a:rPr lang="en-US" sz="700" b="0" i="0" u="none" strike="noStrike" dirty="0" err="1">
                          <a:solidFill>
                            <a:schemeClr val="tx1"/>
                          </a:solidFill>
                          <a:effectLst/>
                          <a:latin typeface="Arial" panose="020B0604020202020204" pitchFamily="34" charset="0"/>
                        </a:rPr>
                        <a:t>SoLR</a:t>
                      </a:r>
                      <a:r>
                        <a:rPr lang="en-US" sz="700" b="0" i="0" u="none" strike="noStrike" dirty="0">
                          <a:solidFill>
                            <a:schemeClr val="tx1"/>
                          </a:solidFill>
                          <a:effectLst/>
                          <a:latin typeface="Arial" panose="020B0604020202020204" pitchFamily="34" charset="0"/>
                        </a:rPr>
                        <a:t> process or be able to suggest that is the process that we would prefer to use as part of any </a:t>
                      </a:r>
                      <a:r>
                        <a:rPr lang="en-US" sz="700" b="0" i="0" u="none" strike="noStrike" dirty="0" err="1">
                          <a:solidFill>
                            <a:schemeClr val="tx1"/>
                          </a:solidFill>
                          <a:effectLst/>
                          <a:latin typeface="Arial" panose="020B0604020202020204" pitchFamily="34" charset="0"/>
                        </a:rPr>
                        <a:t>SoLR</a:t>
                      </a:r>
                      <a:r>
                        <a:rPr lang="en-US" sz="700" b="0" i="0" u="none" strike="noStrike" dirty="0">
                          <a:solidFill>
                            <a:schemeClr val="tx1"/>
                          </a:solidFill>
                          <a:effectLst/>
                          <a:latin typeface="Arial" panose="020B0604020202020204" pitchFamily="34" charset="0"/>
                        </a:rPr>
                        <a:t> bid and not to be reassigned the supplier ID, otherwise on the gas side this could be seen to give an advantage to those Suppliers on </a:t>
                      </a:r>
                      <a:r>
                        <a:rPr lang="en-US" sz="700" b="0" i="0" u="none" strike="noStrike" dirty="0" err="1">
                          <a:solidFill>
                            <a:schemeClr val="tx1"/>
                          </a:solidFill>
                          <a:effectLst/>
                          <a:latin typeface="Arial" panose="020B0604020202020204" pitchFamily="34" charset="0"/>
                        </a:rPr>
                        <a:t>SoLR</a:t>
                      </a:r>
                      <a:r>
                        <a:rPr lang="en-US" sz="700" b="0" i="0" u="none" strike="noStrike" dirty="0">
                          <a:solidFill>
                            <a:schemeClr val="tx1"/>
                          </a:solidFill>
                          <a:effectLst/>
                          <a:latin typeface="Arial" panose="020B0604020202020204" pitchFamily="34" charset="0"/>
                        </a:rPr>
                        <a:t> event who use same Shipper or use the same software as the failing company.</a:t>
                      </a:r>
                    </a:p>
                    <a:p>
                      <a:pPr algn="l" fontAlgn="ctr"/>
                      <a:r>
                        <a:rPr lang="en-US" sz="700" b="0" i="0" u="none" strike="noStrike" dirty="0">
                          <a:solidFill>
                            <a:schemeClr val="tx1"/>
                          </a:solidFill>
                          <a:effectLst/>
                          <a:latin typeface="Arial" panose="020B0604020202020204" pitchFamily="34" charset="0"/>
                        </a:rPr>
                        <a:t>With the implementation of a more innovative and flexible CSS, it is our expectation that as an industry we should be able to do much higher volume of </a:t>
                      </a:r>
                      <a:r>
                        <a:rPr lang="en-US" sz="700" b="0" i="0" u="none" strike="noStrike" dirty="0" err="1">
                          <a:solidFill>
                            <a:schemeClr val="tx1"/>
                          </a:solidFill>
                          <a:effectLst/>
                          <a:latin typeface="Arial" panose="020B0604020202020204" pitchFamily="34" charset="0"/>
                        </a:rPr>
                        <a:t>SoLR</a:t>
                      </a:r>
                      <a:r>
                        <a:rPr lang="en-US" sz="700" b="0" i="0" u="none" strike="noStrike" dirty="0">
                          <a:solidFill>
                            <a:schemeClr val="tx1"/>
                          </a:solidFill>
                          <a:effectLst/>
                          <a:latin typeface="Arial" panose="020B0604020202020204" pitchFamily="34" charset="0"/>
                        </a:rPr>
                        <a:t> </a:t>
                      </a:r>
                      <a:r>
                        <a:rPr lang="en-US" sz="700" b="0" i="0" u="none" strike="noStrike" dirty="0" err="1">
                          <a:solidFill>
                            <a:schemeClr val="tx1"/>
                          </a:solidFill>
                          <a:effectLst/>
                          <a:latin typeface="Arial" panose="020B0604020202020204" pitchFamily="34" charset="0"/>
                        </a:rPr>
                        <a:t>CoS</a:t>
                      </a:r>
                      <a:r>
                        <a:rPr lang="en-US" sz="700" b="0" i="0" u="none" strike="noStrike" dirty="0">
                          <a:solidFill>
                            <a:schemeClr val="tx1"/>
                          </a:solidFill>
                          <a:effectLst/>
                          <a:latin typeface="Arial" panose="020B0604020202020204" pitchFamily="34" charset="0"/>
                        </a:rPr>
                        <a:t> events in much shorter 2 timelines and therefore believe that the proposal for reassignment is not necessary. As an industry, we need to ensure that any </a:t>
                      </a:r>
                      <a:r>
                        <a:rPr lang="en-US" sz="700" b="0" i="0" u="none" strike="noStrike" dirty="0" err="1">
                          <a:solidFill>
                            <a:schemeClr val="tx1"/>
                          </a:solidFill>
                          <a:effectLst/>
                          <a:latin typeface="Arial" panose="020B0604020202020204" pitchFamily="34" charset="0"/>
                        </a:rPr>
                        <a:t>SoLR</a:t>
                      </a:r>
                      <a:r>
                        <a:rPr lang="en-US" sz="700" b="0" i="0" u="none" strike="noStrike" dirty="0">
                          <a:solidFill>
                            <a:schemeClr val="tx1"/>
                          </a:solidFill>
                          <a:effectLst/>
                          <a:latin typeface="Arial" panose="020B0604020202020204" pitchFamily="34" charset="0"/>
                        </a:rPr>
                        <a:t> events can be managed by flexing DCC/CSS central systems accordingly.</a:t>
                      </a:r>
                    </a:p>
                    <a:p>
                      <a:pPr algn="l" fontAlgn="ctr"/>
                      <a:r>
                        <a:rPr lang="en-US" sz="700" b="1" i="0" u="none" strike="noStrike" dirty="0">
                          <a:solidFill>
                            <a:schemeClr val="tx1"/>
                          </a:solidFill>
                          <a:effectLst/>
                          <a:latin typeface="Arial" panose="020B0604020202020204" pitchFamily="34" charset="0"/>
                        </a:rPr>
                        <a:t>See Change Pack for full response</a:t>
                      </a:r>
                    </a:p>
                  </a:txBody>
                  <a:tcPr marL="6350" marR="6350" marT="6350" marB="0" anchor="ctr"/>
                </a:tc>
                <a:extLst>
                  <a:ext uri="{0D108BD9-81ED-4DB2-BD59-A6C34878D82A}">
                    <a16:rowId xmlns:a16="http://schemas.microsoft.com/office/drawing/2014/main" val="2821646503"/>
                  </a:ext>
                </a:extLst>
              </a:tr>
              <a:tr h="399134">
                <a:tc vMerge="1">
                  <a:txBody>
                    <a:bodyPr/>
                    <a:lstStyle/>
                    <a:p>
                      <a:endParaRPr lang="en-GB"/>
                    </a:p>
                  </a:txBody>
                  <a:tcPr/>
                </a:tc>
                <a:tc vMerge="1">
                  <a:txBody>
                    <a:bodyPr/>
                    <a:lstStyle/>
                    <a:p>
                      <a:endParaRPr lang="en-GB"/>
                    </a:p>
                  </a:txBody>
                  <a:tcPr/>
                </a:tc>
                <a:tc>
                  <a:txBody>
                    <a:bodyPr/>
                    <a:lstStyle/>
                    <a:p>
                      <a:pPr marL="0" algn="ctr" defTabSz="914400" rtl="0" eaLnBrk="1" fontAlgn="ctr" latinLnBrk="0" hangingPunct="1">
                        <a:lnSpc>
                          <a:spcPct val="115000"/>
                        </a:lnSpc>
                        <a:spcAft>
                          <a:spcPts val="0"/>
                        </a:spcAft>
                      </a:pPr>
                      <a:r>
                        <a:rPr lang="en-GB" sz="700" kern="1200" dirty="0">
                          <a:solidFill>
                            <a:schemeClr val="tx1"/>
                          </a:solidFill>
                          <a:effectLst/>
                          <a:latin typeface="Arial"/>
                          <a:cs typeface="Arial"/>
                        </a:rPr>
                        <a:t>W&amp;W</a:t>
                      </a:r>
                    </a:p>
                  </a:txBody>
                  <a:tcPr marL="6350" marR="6350" marT="6350" marB="0" anchor="ctr"/>
                </a:tc>
                <a:tc>
                  <a:txBody>
                    <a:bodyPr/>
                    <a:lstStyle/>
                    <a:p>
                      <a:pPr marL="0" algn="ctr" defTabSz="914400" rtl="0" eaLnBrk="1" latinLnBrk="0" hangingPunct="1">
                        <a:lnSpc>
                          <a:spcPct val="115000"/>
                        </a:lnSpc>
                        <a:spcAft>
                          <a:spcPts val="0"/>
                        </a:spcAft>
                      </a:pPr>
                      <a:endParaRPr lang="en-GB" sz="700" kern="1200" dirty="0">
                        <a:solidFill>
                          <a:schemeClr val="tx1"/>
                        </a:solidFill>
                        <a:effectLst/>
                        <a:latin typeface="Arial"/>
                        <a:ea typeface="Calibri"/>
                        <a:cs typeface="Arial"/>
                      </a:endParaRPr>
                    </a:p>
                  </a:txBody>
                  <a:tcPr marL="59044" marR="59044" marT="0" marB="0" anchor="ctr">
                    <a:noFill/>
                  </a:tcPr>
                </a:tc>
                <a:tc>
                  <a:txBody>
                    <a:bodyPr/>
                    <a:lstStyle/>
                    <a:p>
                      <a:pPr marL="0" algn="ctr" defTabSz="914400" rtl="0" eaLnBrk="1" latinLnBrk="0" hangingPunct="1">
                        <a:lnSpc>
                          <a:spcPct val="115000"/>
                        </a:lnSpc>
                        <a:spcAft>
                          <a:spcPts val="0"/>
                        </a:spcAft>
                      </a:pPr>
                      <a:endParaRPr lang="en-GB" sz="700" kern="1200" dirty="0">
                        <a:solidFill>
                          <a:schemeClr val="tx1"/>
                        </a:solidFill>
                        <a:effectLst/>
                        <a:latin typeface="Arial"/>
                        <a:ea typeface="Calibri"/>
                        <a:cs typeface="Arial"/>
                      </a:endParaRPr>
                    </a:p>
                  </a:txBody>
                  <a:tcPr marL="59044" marR="59044" marT="0" marB="0" anchor="ctr"/>
                </a:tc>
                <a:tc>
                  <a:txBody>
                    <a:bodyPr/>
                    <a:lstStyle/>
                    <a:p>
                      <a:pPr marL="0" algn="ctr" defTabSz="914400" rtl="0" eaLnBrk="1" latinLnBrk="0" hangingPunct="1">
                        <a:lnSpc>
                          <a:spcPct val="115000"/>
                        </a:lnSpc>
                        <a:spcAft>
                          <a:spcPts val="0"/>
                        </a:spcAft>
                      </a:pPr>
                      <a:r>
                        <a:rPr lang="en-GB" sz="700" kern="1200" dirty="0">
                          <a:solidFill>
                            <a:schemeClr val="tx1"/>
                          </a:solidFill>
                          <a:effectLst/>
                          <a:latin typeface="Arial"/>
                          <a:ea typeface="Calibri"/>
                          <a:cs typeface="Arial"/>
                        </a:rPr>
                        <a:t>X</a:t>
                      </a:r>
                    </a:p>
                  </a:txBody>
                  <a:tcPr marL="59044" marR="59044" marT="0" marB="0" anchor="ctr"/>
                </a:tc>
                <a:tc>
                  <a:txBody>
                    <a:bodyPr/>
                    <a:lstStyle/>
                    <a:p>
                      <a:pPr marL="0" algn="l" defTabSz="914400" rtl="0" eaLnBrk="1" fontAlgn="ctr" latinLnBrk="0" hangingPunct="1">
                        <a:lnSpc>
                          <a:spcPct val="115000"/>
                        </a:lnSpc>
                        <a:spcAft>
                          <a:spcPts val="0"/>
                        </a:spcAft>
                      </a:pPr>
                      <a:r>
                        <a:rPr lang="en-US" sz="700" kern="1200" dirty="0">
                          <a:solidFill>
                            <a:schemeClr val="tx1"/>
                          </a:solidFill>
                          <a:effectLst/>
                          <a:latin typeface="+mn-lt"/>
                          <a:cs typeface="Arial"/>
                        </a:rPr>
                        <a:t>An alternative would be to create a legal entity id and present data with the legal entity id and the legal entity industry role in place of Transporter </a:t>
                      </a:r>
                      <a:r>
                        <a:rPr lang="en-US" sz="700" kern="1200" dirty="0" err="1">
                          <a:solidFill>
                            <a:schemeClr val="tx1"/>
                          </a:solidFill>
                          <a:effectLst/>
                          <a:latin typeface="+mn-lt"/>
                          <a:cs typeface="Arial"/>
                        </a:rPr>
                        <a:t>Mpid</a:t>
                      </a:r>
                      <a:r>
                        <a:rPr lang="en-US" sz="700" kern="1200" dirty="0">
                          <a:solidFill>
                            <a:schemeClr val="tx1"/>
                          </a:solidFill>
                          <a:effectLst/>
                          <a:latin typeface="+mn-lt"/>
                          <a:cs typeface="Arial"/>
                        </a:rPr>
                        <a:t>, Shipper </a:t>
                      </a:r>
                      <a:r>
                        <a:rPr lang="en-US" sz="700" kern="1200" dirty="0" err="1">
                          <a:solidFill>
                            <a:schemeClr val="tx1"/>
                          </a:solidFill>
                          <a:effectLst/>
                          <a:latin typeface="+mn-lt"/>
                          <a:cs typeface="Arial"/>
                        </a:rPr>
                        <a:t>MPid</a:t>
                      </a:r>
                      <a:r>
                        <a:rPr lang="en-US" sz="700" kern="1200" dirty="0">
                          <a:solidFill>
                            <a:schemeClr val="tx1"/>
                          </a:solidFill>
                          <a:effectLst/>
                          <a:latin typeface="+mn-lt"/>
                          <a:cs typeface="Arial"/>
                        </a:rPr>
                        <a:t>, Supplier </a:t>
                      </a:r>
                      <a:r>
                        <a:rPr lang="en-US" sz="700" kern="1200" dirty="0" err="1">
                          <a:solidFill>
                            <a:schemeClr val="tx1"/>
                          </a:solidFill>
                          <a:effectLst/>
                          <a:latin typeface="+mn-lt"/>
                          <a:cs typeface="Arial"/>
                        </a:rPr>
                        <a:t>Mpid</a:t>
                      </a:r>
                      <a:r>
                        <a:rPr lang="en-US" sz="700" kern="1200" dirty="0">
                          <a:solidFill>
                            <a:schemeClr val="tx1"/>
                          </a:solidFill>
                          <a:effectLst/>
                          <a:latin typeface="+mn-lt"/>
                          <a:cs typeface="Arial"/>
                        </a:rPr>
                        <a:t>.   We expect that this solution would be expensive and far reaching.</a:t>
                      </a:r>
                    </a:p>
                    <a:p>
                      <a:pPr marL="0" marR="0" lvl="0" indent="0" algn="l" defTabSz="914400" rtl="0" eaLnBrk="1" fontAlgn="ctr" latinLnBrk="0" hangingPunct="1">
                        <a:lnSpc>
                          <a:spcPct val="115000"/>
                        </a:lnSpc>
                        <a:spcBef>
                          <a:spcPts val="0"/>
                        </a:spcBef>
                        <a:spcAft>
                          <a:spcPts val="0"/>
                        </a:spcAft>
                        <a:buClrTx/>
                        <a:buSzTx/>
                        <a:buFontTx/>
                        <a:buNone/>
                        <a:tabLst/>
                        <a:defRPr/>
                      </a:pPr>
                      <a:r>
                        <a:rPr lang="en-US" sz="700" b="1" i="0" u="none" strike="noStrike" dirty="0">
                          <a:solidFill>
                            <a:schemeClr val="tx1"/>
                          </a:solidFill>
                          <a:effectLst/>
                          <a:latin typeface="Arial" panose="020B0604020202020204" pitchFamily="34" charset="0"/>
                        </a:rPr>
                        <a:t>See Change Pack for full response</a:t>
                      </a:r>
                      <a:endParaRPr lang="en-US" sz="700" kern="1200" dirty="0">
                        <a:solidFill>
                          <a:schemeClr val="tx1"/>
                        </a:solidFill>
                        <a:effectLst/>
                        <a:latin typeface="Arial"/>
                        <a:cs typeface="Arial"/>
                      </a:endParaRPr>
                    </a:p>
                  </a:txBody>
                  <a:tcPr marL="6350" marR="6350" marT="6350" marB="0" anchor="ctr"/>
                </a:tc>
                <a:extLst>
                  <a:ext uri="{0D108BD9-81ED-4DB2-BD59-A6C34878D82A}">
                    <a16:rowId xmlns:a16="http://schemas.microsoft.com/office/drawing/2014/main" val="231866960"/>
                  </a:ext>
                </a:extLst>
              </a:tr>
              <a:tr h="503373">
                <a:tc vMerge="1">
                  <a:txBody>
                    <a:bodyPr/>
                    <a:lstStyle/>
                    <a:p>
                      <a:endParaRPr lang="en-GB"/>
                    </a:p>
                  </a:txBody>
                  <a:tcPr/>
                </a:tc>
                <a:tc vMerge="1">
                  <a:txBody>
                    <a:bodyPr/>
                    <a:lstStyle/>
                    <a:p>
                      <a:endParaRPr lang="en-GB"/>
                    </a:p>
                  </a:txBody>
                  <a:tcPr/>
                </a:tc>
                <a:tc>
                  <a:txBody>
                    <a:bodyPr/>
                    <a:lstStyle/>
                    <a:p>
                      <a:pPr marL="0" algn="ctr" defTabSz="914400" rtl="0" eaLnBrk="1" fontAlgn="ctr" latinLnBrk="0" hangingPunct="1">
                        <a:lnSpc>
                          <a:spcPct val="115000"/>
                        </a:lnSpc>
                        <a:spcAft>
                          <a:spcPts val="0"/>
                        </a:spcAft>
                      </a:pPr>
                      <a:r>
                        <a:rPr lang="en-GB" sz="700" kern="1200" dirty="0">
                          <a:solidFill>
                            <a:schemeClr val="tx1"/>
                          </a:solidFill>
                          <a:effectLst/>
                          <a:latin typeface="Arial"/>
                          <a:cs typeface="Arial"/>
                        </a:rPr>
                        <a:t>SGN</a:t>
                      </a:r>
                    </a:p>
                  </a:txBody>
                  <a:tcPr marL="6350" marR="6350" marT="6350" marB="0" anchor="ctr"/>
                </a:tc>
                <a:tc>
                  <a:txBody>
                    <a:bodyPr/>
                    <a:lstStyle/>
                    <a:p>
                      <a:pPr marL="0" algn="ctr" defTabSz="914400" rtl="0" eaLnBrk="1" latinLnBrk="0" hangingPunct="1">
                        <a:lnSpc>
                          <a:spcPct val="115000"/>
                        </a:lnSpc>
                        <a:spcAft>
                          <a:spcPts val="0"/>
                        </a:spcAft>
                      </a:pPr>
                      <a:endParaRPr lang="en-GB" sz="700" kern="1200" dirty="0">
                        <a:solidFill>
                          <a:schemeClr val="tx1"/>
                        </a:solidFill>
                        <a:effectLst/>
                        <a:latin typeface="Arial"/>
                        <a:ea typeface="Calibri"/>
                        <a:cs typeface="Arial"/>
                      </a:endParaRPr>
                    </a:p>
                  </a:txBody>
                  <a:tcPr marL="59044" marR="59044" marT="0" marB="0" anchor="ctr">
                    <a:noFill/>
                  </a:tcPr>
                </a:tc>
                <a:tc>
                  <a:txBody>
                    <a:bodyPr/>
                    <a:lstStyle/>
                    <a:p>
                      <a:pPr marL="0" algn="ctr" defTabSz="914400" rtl="0" eaLnBrk="1" latinLnBrk="0" hangingPunct="1">
                        <a:lnSpc>
                          <a:spcPct val="115000"/>
                        </a:lnSpc>
                        <a:spcAft>
                          <a:spcPts val="0"/>
                        </a:spcAft>
                      </a:pPr>
                      <a:endParaRPr lang="en-GB" sz="700" kern="1200" dirty="0">
                        <a:solidFill>
                          <a:schemeClr val="tx1"/>
                        </a:solidFill>
                        <a:effectLst/>
                        <a:latin typeface="Arial"/>
                        <a:ea typeface="Calibri"/>
                        <a:cs typeface="Arial"/>
                      </a:endParaRPr>
                    </a:p>
                  </a:txBody>
                  <a:tcPr marL="59044" marR="59044" marT="0" marB="0" anchor="ctr"/>
                </a:tc>
                <a:tc>
                  <a:txBody>
                    <a:bodyPr/>
                    <a:lstStyle/>
                    <a:p>
                      <a:pPr marL="0" algn="ctr" defTabSz="914400" rtl="0" eaLnBrk="1" latinLnBrk="0" hangingPunct="1">
                        <a:lnSpc>
                          <a:spcPct val="115000"/>
                        </a:lnSpc>
                        <a:spcAft>
                          <a:spcPts val="0"/>
                        </a:spcAft>
                      </a:pPr>
                      <a:r>
                        <a:rPr lang="en-GB" sz="700" kern="1200" dirty="0">
                          <a:solidFill>
                            <a:schemeClr val="tx1"/>
                          </a:solidFill>
                          <a:effectLst/>
                          <a:latin typeface="Arial"/>
                          <a:ea typeface="Calibri"/>
                          <a:cs typeface="Arial"/>
                        </a:rPr>
                        <a:t>X</a:t>
                      </a:r>
                    </a:p>
                  </a:txBody>
                  <a:tcPr marL="59044" marR="59044" marT="0" marB="0" anchor="ctr"/>
                </a:tc>
                <a:tc>
                  <a:txBody>
                    <a:bodyPr/>
                    <a:lstStyle/>
                    <a:p>
                      <a:pPr marL="0" algn="l" defTabSz="914400" rtl="0" eaLnBrk="1" fontAlgn="ctr" latinLnBrk="0" hangingPunct="1">
                        <a:lnSpc>
                          <a:spcPct val="115000"/>
                        </a:lnSpc>
                        <a:spcAft>
                          <a:spcPts val="0"/>
                        </a:spcAft>
                      </a:pPr>
                      <a:r>
                        <a:rPr lang="en-US" sz="700" kern="1200" dirty="0">
                          <a:solidFill>
                            <a:schemeClr val="tx1"/>
                          </a:solidFill>
                          <a:effectLst/>
                          <a:latin typeface="+mn-lt"/>
                          <a:cs typeface="Arial"/>
                        </a:rPr>
                        <a:t>SGN have previously indicated that we believe the proposal to re-use the Supplier Short Code in the event of a </a:t>
                      </a:r>
                      <a:r>
                        <a:rPr lang="en-US" sz="700" kern="1200" dirty="0" err="1">
                          <a:solidFill>
                            <a:schemeClr val="tx1"/>
                          </a:solidFill>
                          <a:effectLst/>
                          <a:latin typeface="+mn-lt"/>
                          <a:cs typeface="Arial"/>
                        </a:rPr>
                        <a:t>SoLR</a:t>
                      </a:r>
                      <a:r>
                        <a:rPr lang="en-US" sz="700" kern="1200" dirty="0">
                          <a:solidFill>
                            <a:schemeClr val="tx1"/>
                          </a:solidFill>
                          <a:effectLst/>
                          <a:latin typeface="+mn-lt"/>
                          <a:cs typeface="Arial"/>
                        </a:rPr>
                        <a:t> as a material risk to our business. We are mindful that CR-D025 has been withdrawn and Ofgem have indicated future developments will be brought through the Design Forum. This would indicate that the current solution options should await further direction before being progressed. </a:t>
                      </a:r>
                      <a:endParaRPr lang="en-US" sz="700" kern="1200" dirty="0">
                        <a:solidFill>
                          <a:schemeClr val="tx1"/>
                        </a:solidFill>
                        <a:effectLst/>
                        <a:latin typeface="Arial"/>
                        <a:cs typeface="Arial"/>
                      </a:endParaRPr>
                    </a:p>
                  </a:txBody>
                  <a:tcPr marL="6350" marR="6350" marT="6350" marB="0" anchor="ctr"/>
                </a:tc>
                <a:extLst>
                  <a:ext uri="{0D108BD9-81ED-4DB2-BD59-A6C34878D82A}">
                    <a16:rowId xmlns:a16="http://schemas.microsoft.com/office/drawing/2014/main" val="3523599674"/>
                  </a:ext>
                </a:extLst>
              </a:tr>
              <a:tr h="503373">
                <a:tc vMerge="1">
                  <a:txBody>
                    <a:bodyPr/>
                    <a:lstStyle/>
                    <a:p>
                      <a:endParaRPr lang="en-GB"/>
                    </a:p>
                  </a:txBody>
                  <a:tcPr/>
                </a:tc>
                <a:tc vMerge="1">
                  <a:txBody>
                    <a:bodyPr/>
                    <a:lstStyle/>
                    <a:p>
                      <a:endParaRPr lang="en-GB"/>
                    </a:p>
                  </a:txBody>
                  <a:tcPr/>
                </a:tc>
                <a:tc>
                  <a:txBody>
                    <a:bodyPr/>
                    <a:lstStyle/>
                    <a:p>
                      <a:pPr marL="0" algn="ctr" defTabSz="914400" rtl="0" eaLnBrk="1" fontAlgn="ctr" latinLnBrk="0" hangingPunct="1">
                        <a:lnSpc>
                          <a:spcPct val="115000"/>
                        </a:lnSpc>
                        <a:spcAft>
                          <a:spcPts val="0"/>
                        </a:spcAft>
                      </a:pPr>
                      <a:r>
                        <a:rPr lang="en-GB" sz="700" kern="1200" dirty="0">
                          <a:solidFill>
                            <a:schemeClr val="tx1"/>
                          </a:solidFill>
                          <a:effectLst/>
                          <a:latin typeface="Arial"/>
                          <a:cs typeface="Arial"/>
                        </a:rPr>
                        <a:t>SSE</a:t>
                      </a:r>
                    </a:p>
                  </a:txBody>
                  <a:tcPr marL="6350" marR="6350" marT="6350" marB="0" anchor="ctr"/>
                </a:tc>
                <a:tc>
                  <a:txBody>
                    <a:bodyPr/>
                    <a:lstStyle/>
                    <a:p>
                      <a:pPr marL="0" algn="ctr" defTabSz="914400" rtl="0" eaLnBrk="1" latinLnBrk="0" hangingPunct="1">
                        <a:lnSpc>
                          <a:spcPct val="115000"/>
                        </a:lnSpc>
                        <a:spcAft>
                          <a:spcPts val="0"/>
                        </a:spcAft>
                      </a:pPr>
                      <a:endParaRPr lang="en-GB" sz="700" kern="1200" dirty="0">
                        <a:solidFill>
                          <a:schemeClr val="tx1"/>
                        </a:solidFill>
                        <a:effectLst/>
                        <a:latin typeface="Arial"/>
                        <a:ea typeface="Calibri"/>
                        <a:cs typeface="Arial"/>
                      </a:endParaRPr>
                    </a:p>
                  </a:txBody>
                  <a:tcPr marL="59044" marR="59044" marT="0" marB="0" anchor="ctr">
                    <a:noFill/>
                  </a:tcPr>
                </a:tc>
                <a:tc>
                  <a:txBody>
                    <a:bodyPr/>
                    <a:lstStyle/>
                    <a:p>
                      <a:pPr marL="0" algn="ctr" defTabSz="914400" rtl="0" eaLnBrk="1" latinLnBrk="0" hangingPunct="1">
                        <a:lnSpc>
                          <a:spcPct val="115000"/>
                        </a:lnSpc>
                        <a:spcAft>
                          <a:spcPts val="0"/>
                        </a:spcAft>
                      </a:pPr>
                      <a:endParaRPr lang="en-GB" sz="700" kern="1200" dirty="0">
                        <a:solidFill>
                          <a:schemeClr val="tx1"/>
                        </a:solidFill>
                        <a:effectLst/>
                        <a:latin typeface="Arial"/>
                        <a:ea typeface="Calibri"/>
                        <a:cs typeface="Arial"/>
                      </a:endParaRPr>
                    </a:p>
                  </a:txBody>
                  <a:tcPr marL="59044" marR="59044" marT="0" marB="0" anchor="ctr"/>
                </a:tc>
                <a:tc>
                  <a:txBody>
                    <a:bodyPr/>
                    <a:lstStyle/>
                    <a:p>
                      <a:pPr marL="0" algn="ctr" defTabSz="914400" rtl="0" eaLnBrk="1" latinLnBrk="0" hangingPunct="1">
                        <a:lnSpc>
                          <a:spcPct val="115000"/>
                        </a:lnSpc>
                        <a:spcAft>
                          <a:spcPts val="0"/>
                        </a:spcAft>
                      </a:pPr>
                      <a:r>
                        <a:rPr lang="en-GB" sz="700" kern="1200" dirty="0">
                          <a:solidFill>
                            <a:schemeClr val="tx1"/>
                          </a:solidFill>
                          <a:effectLst/>
                          <a:latin typeface="Arial"/>
                          <a:ea typeface="Calibri"/>
                          <a:cs typeface="Arial"/>
                        </a:rPr>
                        <a:t>X</a:t>
                      </a:r>
                    </a:p>
                  </a:txBody>
                  <a:tcPr marL="59044" marR="59044" marT="0" marB="0" anchor="ctr"/>
                </a:tc>
                <a:tc>
                  <a:txBody>
                    <a:bodyPr/>
                    <a:lstStyle/>
                    <a:p>
                      <a:pPr marL="0" algn="l" defTabSz="914400" rtl="0" eaLnBrk="1" fontAlgn="ctr" latinLnBrk="0" hangingPunct="1">
                        <a:lnSpc>
                          <a:spcPct val="115000"/>
                        </a:lnSpc>
                        <a:spcAft>
                          <a:spcPts val="0"/>
                        </a:spcAft>
                      </a:pPr>
                      <a:r>
                        <a:rPr lang="en-US" sz="700" kern="1200" dirty="0">
                          <a:solidFill>
                            <a:schemeClr val="tx1"/>
                          </a:solidFill>
                          <a:effectLst/>
                          <a:latin typeface="+mn-lt"/>
                          <a:cs typeface="Arial"/>
                        </a:rPr>
                        <a:t>The Faster Switching arrangements will allow sites to be taken on quickly by the new supplier using normal industry processes. Therefore, it seems unreasonable to request that shippers build this potentially very difficult functionality into their systems and processes at significant cost when it is intended only to be used for SOLRs, i.e., infrequently or not at all.</a:t>
                      </a:r>
                    </a:p>
                    <a:p>
                      <a:pPr marL="0" marR="0" lvl="0" indent="0" algn="l" defTabSz="914400" rtl="0" eaLnBrk="1" fontAlgn="ctr" latinLnBrk="0" hangingPunct="1">
                        <a:lnSpc>
                          <a:spcPct val="115000"/>
                        </a:lnSpc>
                        <a:spcBef>
                          <a:spcPts val="0"/>
                        </a:spcBef>
                        <a:spcAft>
                          <a:spcPts val="0"/>
                        </a:spcAft>
                        <a:buClrTx/>
                        <a:buSzTx/>
                        <a:buFontTx/>
                        <a:buNone/>
                        <a:tabLst/>
                        <a:defRPr/>
                      </a:pPr>
                      <a:r>
                        <a:rPr lang="en-US" sz="700" b="1" i="0" u="none" strike="noStrike" dirty="0">
                          <a:solidFill>
                            <a:schemeClr val="tx1"/>
                          </a:solidFill>
                          <a:effectLst/>
                          <a:latin typeface="Arial" panose="020B0604020202020204" pitchFamily="34" charset="0"/>
                        </a:rPr>
                        <a:t>See Change Pack for full response</a:t>
                      </a:r>
                      <a:endParaRPr lang="en-US" sz="700" kern="1200" dirty="0">
                        <a:solidFill>
                          <a:schemeClr val="tx1"/>
                        </a:solidFill>
                        <a:effectLst/>
                        <a:latin typeface="Arial"/>
                        <a:cs typeface="Arial"/>
                      </a:endParaRPr>
                    </a:p>
                  </a:txBody>
                  <a:tcPr marL="6350" marR="6350" marT="6350" marB="0" anchor="ctr"/>
                </a:tc>
                <a:extLst>
                  <a:ext uri="{0D108BD9-81ED-4DB2-BD59-A6C34878D82A}">
                    <a16:rowId xmlns:a16="http://schemas.microsoft.com/office/drawing/2014/main" val="2695276454"/>
                  </a:ext>
                </a:extLst>
              </a:tr>
              <a:tr h="362161">
                <a:tc vMerge="1">
                  <a:txBody>
                    <a:bodyPr/>
                    <a:lstStyle/>
                    <a:p>
                      <a:endParaRPr lang="en-GB"/>
                    </a:p>
                  </a:txBody>
                  <a:tcPr/>
                </a:tc>
                <a:tc vMerge="1">
                  <a:txBody>
                    <a:bodyPr/>
                    <a:lstStyle/>
                    <a:p>
                      <a:endParaRPr lang="en-GB"/>
                    </a:p>
                  </a:txBody>
                  <a:tcPr/>
                </a:tc>
                <a:tc>
                  <a:txBody>
                    <a:bodyPr/>
                    <a:lstStyle/>
                    <a:p>
                      <a:pPr algn="ctr" fontAlgn="ctr"/>
                      <a:endParaRPr lang="en-GB" sz="700" b="0" i="0" u="none" strike="noStrike" dirty="0">
                        <a:solidFill>
                          <a:schemeClr val="tx1"/>
                        </a:solidFill>
                        <a:effectLst/>
                        <a:latin typeface="Arial" panose="020B0604020202020204" pitchFamily="34" charset="0"/>
                      </a:endParaRPr>
                    </a:p>
                  </a:txBody>
                  <a:tcPr marL="6350" marR="6350" marT="6350" marB="0" anchor="ctr"/>
                </a:tc>
                <a:tc>
                  <a:txBody>
                    <a:bodyPr/>
                    <a:lstStyle/>
                    <a:p>
                      <a:pPr marL="0" algn="ctr" defTabSz="914400" rtl="0" eaLnBrk="1" latinLnBrk="0" hangingPunct="1">
                        <a:lnSpc>
                          <a:spcPct val="115000"/>
                        </a:lnSpc>
                        <a:spcAft>
                          <a:spcPts val="0"/>
                        </a:spcAft>
                      </a:pPr>
                      <a:r>
                        <a:rPr lang="en-GB" sz="700" kern="1200" dirty="0">
                          <a:solidFill>
                            <a:schemeClr val="tx1"/>
                          </a:solidFill>
                          <a:effectLst/>
                          <a:latin typeface="Arial"/>
                          <a:ea typeface="Calibri"/>
                          <a:cs typeface="Arial"/>
                        </a:rPr>
                        <a:t>X</a:t>
                      </a:r>
                    </a:p>
                    <a:p>
                      <a:pPr marL="0" algn="ctr" defTabSz="914400" rtl="0" eaLnBrk="1" latinLnBrk="0" hangingPunct="1">
                        <a:lnSpc>
                          <a:spcPct val="115000"/>
                        </a:lnSpc>
                        <a:spcAft>
                          <a:spcPts val="0"/>
                        </a:spcAft>
                      </a:pPr>
                      <a:r>
                        <a:rPr lang="en-GB" sz="700" kern="1200" dirty="0">
                          <a:solidFill>
                            <a:schemeClr val="tx1"/>
                          </a:solidFill>
                          <a:effectLst/>
                          <a:latin typeface="Arial"/>
                          <a:ea typeface="Calibri"/>
                          <a:cs typeface="Arial"/>
                        </a:rPr>
                        <a:t>With comment</a:t>
                      </a:r>
                    </a:p>
                  </a:txBody>
                  <a:tcPr marL="59044" marR="59044" marT="0" marB="0" anchor="ctr">
                    <a:noFill/>
                  </a:tcPr>
                </a:tc>
                <a:tc>
                  <a:txBody>
                    <a:bodyPr/>
                    <a:lstStyle/>
                    <a:p>
                      <a:pPr algn="ctr">
                        <a:lnSpc>
                          <a:spcPct val="115000"/>
                        </a:lnSpc>
                        <a:spcAft>
                          <a:spcPts val="0"/>
                        </a:spcAft>
                      </a:pPr>
                      <a:endParaRPr lang="en-GB" sz="7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7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700" b="0" i="0" u="none" strike="noStrike" kern="1200" dirty="0">
                          <a:solidFill>
                            <a:schemeClr val="tx1"/>
                          </a:solidFill>
                          <a:effectLst/>
                          <a:latin typeface="Arial" panose="020B0604020202020204" pitchFamily="34" charset="0"/>
                          <a:ea typeface="+mn-ea"/>
                          <a:cs typeface="+mn-cs"/>
                        </a:rPr>
                        <a:t>Private Response - Support assuming comments are reflected.</a:t>
                      </a:r>
                    </a:p>
                  </a:txBody>
                  <a:tcPr marL="6350" marR="6350" marT="6350" marB="0" anchor="ctr"/>
                </a:tc>
                <a:extLst>
                  <a:ext uri="{0D108BD9-81ED-4DB2-BD59-A6C34878D82A}">
                    <a16:rowId xmlns:a16="http://schemas.microsoft.com/office/drawing/2014/main" val="1540091302"/>
                  </a:ext>
                </a:extLst>
              </a:tr>
              <a:tr h="670050">
                <a:tc vMerge="1">
                  <a:txBody>
                    <a:bodyPr/>
                    <a:lstStyle/>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GB" sz="8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700" b="0" i="0" u="none" strike="noStrike" dirty="0">
                          <a:solidFill>
                            <a:schemeClr val="tx1"/>
                          </a:solidFill>
                          <a:effectLst/>
                          <a:latin typeface="Arial" panose="020B0604020202020204" pitchFamily="34" charset="0"/>
                        </a:rPr>
                        <a:t>Centrica</a:t>
                      </a:r>
                    </a:p>
                  </a:txBody>
                  <a:tcPr marL="6350" marR="6350" marT="6350" marB="0" anchor="ctr"/>
                </a:tc>
                <a:tc>
                  <a:txBody>
                    <a:bodyPr/>
                    <a:lstStyle/>
                    <a:p>
                      <a:pPr marL="0" algn="ctr" defTabSz="914400" rtl="0" eaLnBrk="1" latinLnBrk="0" hangingPunct="1">
                        <a:lnSpc>
                          <a:spcPct val="115000"/>
                        </a:lnSpc>
                        <a:spcAft>
                          <a:spcPts val="0"/>
                        </a:spcAft>
                      </a:pPr>
                      <a:endParaRPr lang="en-GB" sz="7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r>
                        <a:rPr lang="en-GB" sz="7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gn="ctr">
                        <a:lnSpc>
                          <a:spcPct val="115000"/>
                        </a:lnSpc>
                        <a:spcAft>
                          <a:spcPts val="0"/>
                        </a:spcAft>
                      </a:pPr>
                      <a:endParaRPr lang="en-GB" sz="7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700" b="0" i="0" u="none" strike="noStrike" kern="1200" dirty="0">
                          <a:solidFill>
                            <a:schemeClr val="tx1"/>
                          </a:solidFill>
                          <a:effectLst/>
                          <a:latin typeface="Arial" panose="020B0604020202020204" pitchFamily="34" charset="0"/>
                          <a:ea typeface="+mn-ea"/>
                          <a:cs typeface="+mn-cs"/>
                        </a:rPr>
                        <a:t>It is our opinion that the option to reassign the MPID should be available for any supplier that wishes to use it, but the solution should not disallow a ‘bulk </a:t>
                      </a:r>
                      <a:r>
                        <a:rPr lang="en-US" sz="700" b="0" i="0" u="none" strike="noStrike" kern="1200" dirty="0" err="1">
                          <a:solidFill>
                            <a:schemeClr val="tx1"/>
                          </a:solidFill>
                          <a:effectLst/>
                          <a:latin typeface="Arial" panose="020B0604020202020204" pitchFamily="34" charset="0"/>
                          <a:ea typeface="+mn-ea"/>
                          <a:cs typeface="+mn-cs"/>
                        </a:rPr>
                        <a:t>CoS’</a:t>
                      </a:r>
                      <a:r>
                        <a:rPr lang="en-US" sz="700" b="0" i="0" u="none" strike="noStrike" kern="1200" dirty="0">
                          <a:solidFill>
                            <a:schemeClr val="tx1"/>
                          </a:solidFill>
                          <a:effectLst/>
                          <a:latin typeface="Arial" panose="020B0604020202020204" pitchFamily="34" charset="0"/>
                          <a:ea typeface="+mn-ea"/>
                          <a:cs typeface="+mn-cs"/>
                        </a:rPr>
                        <a:t> for the impacted MPRNs if that is what the supplier wishes to do. The solution should focus on the customer and meeting our needs.</a:t>
                      </a:r>
                    </a:p>
                    <a:p>
                      <a:pPr algn="l" fontAlgn="ctr"/>
                      <a:r>
                        <a:rPr lang="en-US" sz="700" b="0" i="0" u="none" strike="noStrike" kern="1200" dirty="0">
                          <a:solidFill>
                            <a:schemeClr val="tx1"/>
                          </a:solidFill>
                          <a:effectLst/>
                          <a:latin typeface="Arial" panose="020B0604020202020204" pitchFamily="34" charset="0"/>
                          <a:ea typeface="+mn-ea"/>
                          <a:cs typeface="+mn-cs"/>
                        </a:rPr>
                        <a:t>We also still need to address the issue of MPIDs that are shared between Supplier and Shippers, the fact that they are 2 different parties should mean 2 different parties can have the same MPID as is the case for electricity.</a:t>
                      </a:r>
                    </a:p>
                    <a:p>
                      <a:pPr algn="l" fontAlgn="ctr"/>
                      <a:endParaRPr lang="en-US" sz="800" b="0" i="0" u="none" strike="noStrike" kern="1200" dirty="0">
                        <a:solidFill>
                          <a:schemeClr val="tx1"/>
                        </a:solidFill>
                        <a:effectLst/>
                        <a:latin typeface="Arial" panose="020B0604020202020204" pitchFamily="34" charset="0"/>
                        <a:ea typeface="+mn-ea"/>
                        <a:cs typeface="+mn-cs"/>
                      </a:endParaRPr>
                    </a:p>
                  </a:txBody>
                  <a:tcPr marL="6350" marR="6350" marT="6350" marB="0" anchor="ctr"/>
                </a:tc>
                <a:extLst>
                  <a:ext uri="{0D108BD9-81ED-4DB2-BD59-A6C34878D82A}">
                    <a16:rowId xmlns:a16="http://schemas.microsoft.com/office/drawing/2014/main" val="247675533"/>
                  </a:ext>
                </a:extLst>
              </a:tr>
            </a:tbl>
          </a:graphicData>
        </a:graphic>
      </p:graphicFrame>
    </p:spTree>
    <p:extLst>
      <p:ext uri="{BB962C8B-B14F-4D97-AF65-F5344CB8AC3E}">
        <p14:creationId xmlns:p14="http://schemas.microsoft.com/office/powerpoint/2010/main" val="236794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7580"/>
          </a:xfrm>
        </p:spPr>
        <p:txBody>
          <a:bodyPr>
            <a:normAutofit/>
          </a:bodyPr>
          <a:lstStyle/>
          <a:p>
            <a:r>
              <a:rPr lang="en-US" sz="2000" dirty="0"/>
              <a:t>XRN5200 Shipper Pack Transition to Data Discovery Platform </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2305851163"/>
              </p:ext>
            </p:extLst>
          </p:nvPr>
        </p:nvGraphicFramePr>
        <p:xfrm>
          <a:off x="215515" y="488950"/>
          <a:ext cx="8712969" cy="4511719"/>
        </p:xfrm>
        <a:graphic>
          <a:graphicData uri="http://schemas.openxmlformats.org/drawingml/2006/table">
            <a:tbl>
              <a:tblPr firstRow="1" firstCol="1" bandRow="1">
                <a:tableStyleId>{5940675A-B579-460E-94D1-54222C63F5DA}</a:tableStyleId>
              </a:tblPr>
              <a:tblGrid>
                <a:gridCol w="2293769">
                  <a:extLst>
                    <a:ext uri="{9D8B030D-6E8A-4147-A177-3AD203B41FA5}">
                      <a16:colId xmlns:a16="http://schemas.microsoft.com/office/drawing/2014/main" val="20001"/>
                    </a:ext>
                  </a:extLst>
                </a:gridCol>
                <a:gridCol w="886046">
                  <a:extLst>
                    <a:ext uri="{9D8B030D-6E8A-4147-A177-3AD203B41FA5}">
                      <a16:colId xmlns:a16="http://schemas.microsoft.com/office/drawing/2014/main" val="3321704233"/>
                    </a:ext>
                  </a:extLst>
                </a:gridCol>
                <a:gridCol w="642714">
                  <a:extLst>
                    <a:ext uri="{9D8B030D-6E8A-4147-A177-3AD203B41FA5}">
                      <a16:colId xmlns:a16="http://schemas.microsoft.com/office/drawing/2014/main" val="20002"/>
                    </a:ext>
                  </a:extLst>
                </a:gridCol>
                <a:gridCol w="507258">
                  <a:extLst>
                    <a:ext uri="{9D8B030D-6E8A-4147-A177-3AD203B41FA5}">
                      <a16:colId xmlns:a16="http://schemas.microsoft.com/office/drawing/2014/main" val="20003"/>
                    </a:ext>
                  </a:extLst>
                </a:gridCol>
                <a:gridCol w="407142">
                  <a:extLst>
                    <a:ext uri="{9D8B030D-6E8A-4147-A177-3AD203B41FA5}">
                      <a16:colId xmlns:a16="http://schemas.microsoft.com/office/drawing/2014/main" val="20004"/>
                    </a:ext>
                  </a:extLst>
                </a:gridCol>
                <a:gridCol w="447188">
                  <a:extLst>
                    <a:ext uri="{9D8B030D-6E8A-4147-A177-3AD203B41FA5}">
                      <a16:colId xmlns:a16="http://schemas.microsoft.com/office/drawing/2014/main" val="20005"/>
                    </a:ext>
                  </a:extLst>
                </a:gridCol>
                <a:gridCol w="3528852">
                  <a:extLst>
                    <a:ext uri="{9D8B030D-6E8A-4147-A177-3AD203B41FA5}">
                      <a16:colId xmlns:a16="http://schemas.microsoft.com/office/drawing/2014/main" val="20010"/>
                    </a:ext>
                  </a:extLst>
                </a:gridCol>
              </a:tblGrid>
              <a:tr h="291823">
                <a:tc rowSpan="2">
                  <a:txBody>
                    <a:bodyPr/>
                    <a:lstStyle/>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438270">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a:effectLst/>
                        </a:rPr>
                        <a:t>Approve</a:t>
                      </a:r>
                      <a:endParaRPr lang="en-GB" sz="90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a:effectLst/>
                        </a:rPr>
                        <a:t>Defer</a:t>
                      </a:r>
                      <a:endParaRPr lang="en-GB" sz="900">
                        <a:effectLst/>
                      </a:endParaRPr>
                    </a:p>
                    <a:p>
                      <a:pPr>
                        <a:lnSpc>
                          <a:spcPct val="115000"/>
                        </a:lnSpc>
                        <a:spcAft>
                          <a:spcPts val="0"/>
                        </a:spcAft>
                      </a:pPr>
                      <a:r>
                        <a:rPr lang="en-GB" sz="700">
                          <a:effectLst/>
                        </a:rPr>
                        <a:t> </a:t>
                      </a:r>
                      <a:endParaRPr lang="en-GB" sz="90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643402">
                <a:tc rowSpan="7">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rPr>
                        <a:t>Proposed delivery: </a:t>
                      </a:r>
                      <a:r>
                        <a:rPr lang="en-GB" sz="900" b="0" kern="1200" dirty="0" err="1">
                          <a:solidFill>
                            <a:schemeClr val="tx1"/>
                          </a:solidFill>
                          <a:effectLst/>
                          <a:latin typeface="+mn-lt"/>
                          <a:ea typeface="+mn-ea"/>
                          <a:cs typeface="+mn-cs"/>
                        </a:rPr>
                        <a:t>Adhoc</a:t>
                      </a:r>
                      <a:endParaRPr lang="en-GB" sz="900" b="0"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Link to Change Pack ref: </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3"/>
                        </a:rPr>
                        <a:t>2768.2 - RT - PO </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Voting: </a:t>
                      </a:r>
                      <a:r>
                        <a:rPr lang="en-GB" sz="900" b="0" kern="1200" dirty="0">
                          <a:solidFill>
                            <a:schemeClr val="tx1"/>
                          </a:solidFill>
                          <a:effectLst/>
                          <a:latin typeface="+mn-lt"/>
                          <a:ea typeface="+mn-ea"/>
                          <a:cs typeface="+mn-cs"/>
                        </a:rPr>
                        <a:t>Shippers</a:t>
                      </a:r>
                    </a:p>
                    <a:p>
                      <a:pPr marL="0" algn="l" defTabSz="914400" rtl="0" eaLnBrk="1" latinLnBrk="0" hangingPunct="1">
                        <a:lnSpc>
                          <a:spcPct val="115000"/>
                        </a:lnSpc>
                        <a:spcAft>
                          <a:spcPts val="0"/>
                        </a:spcAft>
                      </a:pPr>
                      <a:endParaRPr lang="en-GB" sz="9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High level Solution cost: </a:t>
                      </a:r>
                      <a:r>
                        <a:rPr lang="en-GB" sz="900" b="0" kern="1200" dirty="0">
                          <a:solidFill>
                            <a:schemeClr val="tx1"/>
                          </a:solidFill>
                          <a:effectLst/>
                          <a:latin typeface="+mn-lt"/>
                          <a:ea typeface="+mn-ea"/>
                          <a:cs typeface="+mn-cs"/>
                        </a:rPr>
                        <a:t>4 options at £0 cost</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Service Area: </a:t>
                      </a:r>
                      <a:r>
                        <a:rPr lang="en-US" sz="900" b="0" kern="1200" dirty="0">
                          <a:solidFill>
                            <a:schemeClr val="tx1"/>
                          </a:solidFill>
                          <a:effectLst/>
                          <a:latin typeface="+mn-lt"/>
                          <a:ea typeface="+mn-ea"/>
                          <a:cs typeface="+mn-cs"/>
                        </a:rPr>
                        <a:t>Service Area 18: </a:t>
                      </a:r>
                    </a:p>
                    <a:p>
                      <a:pPr marL="0" algn="l" defTabSz="914400" rtl="0" eaLnBrk="1" latinLnBrk="0" hangingPunct="1">
                        <a:lnSpc>
                          <a:spcPct val="115000"/>
                        </a:lnSpc>
                        <a:spcAft>
                          <a:spcPts val="0"/>
                        </a:spcAft>
                      </a:pPr>
                      <a:r>
                        <a:rPr lang="en-US" sz="900" b="0" kern="1200" dirty="0">
                          <a:solidFill>
                            <a:schemeClr val="tx1"/>
                          </a:solidFill>
                          <a:effectLst/>
                          <a:latin typeface="+mn-lt"/>
                          <a:ea typeface="+mn-ea"/>
                          <a:cs typeface="+mn-cs"/>
                        </a:rPr>
                        <a:t>Provision of User Reports and Information </a:t>
                      </a:r>
                      <a:endParaRPr lang="en-GB" sz="9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Funding: </a:t>
                      </a:r>
                      <a:r>
                        <a:rPr lang="en-GB" sz="900" b="0" kern="1200" dirty="0">
                          <a:solidFill>
                            <a:schemeClr val="tx1"/>
                          </a:solidFill>
                          <a:effectLst/>
                          <a:latin typeface="+mn-lt"/>
                          <a:ea typeface="+mn-ea"/>
                          <a:cs typeface="+mn-cs"/>
                        </a:rPr>
                        <a:t>100% Shipper (reapportioned)</a:t>
                      </a:r>
                    </a:p>
                    <a:p>
                      <a:pPr marL="0" algn="l" defTabSz="914400" rtl="0" eaLnBrk="1" latinLnBrk="0" hangingPunct="1">
                        <a:lnSpc>
                          <a:spcPct val="115000"/>
                        </a:lnSpc>
                        <a:spcAft>
                          <a:spcPts val="0"/>
                        </a:spcAft>
                      </a:pPr>
                      <a:endParaRPr lang="en-GB" sz="9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18 is normally split Shipper 34%, NTS 7%, DNO/IGT 59%</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rowSpan="7">
                  <a:txBody>
                    <a:bodyPr/>
                    <a:lstStyle/>
                    <a:p>
                      <a:pPr algn="l">
                        <a:lnSpc>
                          <a:spcPct val="115000"/>
                        </a:lnSpc>
                        <a:spcAft>
                          <a:spcPts val="0"/>
                        </a:spcAft>
                      </a:pPr>
                      <a:r>
                        <a:rPr lang="en-GB" sz="900" dirty="0">
                          <a:solidFill>
                            <a:schemeClr val="tx1"/>
                          </a:solidFill>
                          <a:effectLst/>
                          <a:latin typeface="+mn-lt"/>
                          <a:ea typeface="Calibri"/>
                          <a:cs typeface="Times New Roman"/>
                        </a:rPr>
                        <a:t>DSG preferred Option 3 or 4 </a:t>
                      </a:r>
                    </a:p>
                  </a:txBody>
                  <a:tcPr marL="59044" marR="59044" marT="0" marB="0" anchor="ctr"/>
                </a:tc>
                <a:tc>
                  <a:txBody>
                    <a:bodyPr/>
                    <a:lstStyle/>
                    <a:p>
                      <a:pPr algn="ctr" fontAlgn="ctr"/>
                      <a:r>
                        <a:rPr lang="en-GB" sz="900" b="0" i="0" u="none" strike="noStrike" dirty="0">
                          <a:solidFill>
                            <a:srgbClr val="000000"/>
                          </a:solidFill>
                          <a:effectLst/>
                          <a:latin typeface="Arial" panose="020B0604020202020204" pitchFamily="34" charset="0"/>
                        </a:rPr>
                        <a:t>OVO</a:t>
                      </a:r>
                    </a:p>
                  </a:txBody>
                  <a:tcPr marL="7620" marR="7620" marT="762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a:solidFill>
                            <a:srgbClr val="000000"/>
                          </a:solidFill>
                          <a:effectLst/>
                          <a:latin typeface="Arial" panose="020B0604020202020204" pitchFamily="34" charset="0"/>
                        </a:rPr>
                        <a:t>We are happy to go with the majority decision, but believe that a crossover period between DDP and Shipper Packs could prove useful for comparison</a:t>
                      </a:r>
                    </a:p>
                  </a:txBody>
                  <a:tcPr marL="7620" marR="7620" marT="7620" marB="0" anchor="ctr"/>
                </a:tc>
                <a:extLst>
                  <a:ext uri="{0D108BD9-81ED-4DB2-BD59-A6C34878D82A}">
                    <a16:rowId xmlns:a16="http://schemas.microsoft.com/office/drawing/2014/main" val="10002"/>
                  </a:ext>
                </a:extLst>
              </a:tr>
              <a:tr h="403335">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rgbClr val="000000"/>
                          </a:solidFill>
                          <a:effectLst/>
                          <a:latin typeface="Arial" panose="020B0604020202020204" pitchFamily="34" charset="0"/>
                        </a:rPr>
                        <a:t>EDF</a:t>
                      </a:r>
                    </a:p>
                  </a:txBody>
                  <a:tcPr marL="7620" marR="7620" marT="762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a:solidFill>
                            <a:srgbClr val="000000"/>
                          </a:solidFill>
                          <a:effectLst/>
                          <a:latin typeface="Arial" panose="020B0604020202020204" pitchFamily="34" charset="0"/>
                        </a:rPr>
                        <a:t>We prefer option 3 or 4</a:t>
                      </a:r>
                    </a:p>
                  </a:txBody>
                  <a:tcPr marL="7620" marR="7620" marT="7620" marB="0" anchor="ctr"/>
                </a:tc>
                <a:extLst>
                  <a:ext uri="{0D108BD9-81ED-4DB2-BD59-A6C34878D82A}">
                    <a16:rowId xmlns:a16="http://schemas.microsoft.com/office/drawing/2014/main" val="3244640660"/>
                  </a:ext>
                </a:extLst>
              </a:tr>
              <a:tr h="650292">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rgbClr val="000000"/>
                          </a:solidFill>
                          <a:effectLst/>
                          <a:latin typeface="Arial" panose="020B0604020202020204" pitchFamily="34" charset="0"/>
                        </a:rPr>
                        <a:t>Scottish Power</a:t>
                      </a:r>
                    </a:p>
                  </a:txBody>
                  <a:tcPr marL="7620" marR="7620" marT="7620" marB="0" anchor="ctr"/>
                </a:tc>
                <a:tc>
                  <a:txBody>
                    <a:bodyPr/>
                    <a:lstStyle/>
                    <a:p>
                      <a:pPr algn="ctr">
                        <a:lnSpc>
                          <a:spcPct val="115000"/>
                        </a:lnSpc>
                        <a:spcAft>
                          <a:spcPts val="0"/>
                        </a:spcAft>
                      </a:pPr>
                      <a:r>
                        <a:rPr lang="en-GB" sz="900" kern="1200" dirty="0">
                          <a:solidFill>
                            <a:schemeClr val="tx1"/>
                          </a:solidFill>
                          <a:effectLst/>
                          <a:latin typeface="+mn-lt"/>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Solution Options 3 or 4 would be our preferred, however, would be fine with 2 as well if this was majority.  I think as long as there is some form of parallel running for these reports, as do think this is needed.</a:t>
                      </a:r>
                    </a:p>
                  </a:txBody>
                  <a:tcPr marL="7620" marR="7620" marT="7620" marB="0" anchor="ctr"/>
                </a:tc>
                <a:extLst>
                  <a:ext uri="{0D108BD9-81ED-4DB2-BD59-A6C34878D82A}">
                    <a16:rowId xmlns:a16="http://schemas.microsoft.com/office/drawing/2014/main" val="2426957042"/>
                  </a:ext>
                </a:extLst>
              </a:tr>
              <a:tr h="588484">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chemeClr val="tx1"/>
                          </a:solidFill>
                          <a:effectLst/>
                          <a:latin typeface="Arial" panose="020B0604020202020204" pitchFamily="34" charset="0"/>
                        </a:rPr>
                        <a:t>EON</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We support option 1 and prefer to have a single clean cut over to decommission the current Shipper Packs. As the proposers of this change we are happy to go with the majority choice. </a:t>
                      </a:r>
                    </a:p>
                  </a:txBody>
                  <a:tcPr marL="6350" marR="6350" marT="6350" marB="0" anchor="ctr"/>
                </a:tc>
                <a:extLst>
                  <a:ext uri="{0D108BD9-81ED-4DB2-BD59-A6C34878D82A}">
                    <a16:rowId xmlns:a16="http://schemas.microsoft.com/office/drawing/2014/main" val="2985168553"/>
                  </a:ext>
                </a:extLst>
              </a:tr>
              <a:tr h="525541">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err="1">
                          <a:solidFill>
                            <a:schemeClr val="tx1"/>
                          </a:solidFill>
                          <a:effectLst/>
                          <a:latin typeface="Arial" panose="020B0604020202020204" pitchFamily="34" charset="0"/>
                        </a:rPr>
                        <a:t>Orsted</a:t>
                      </a:r>
                      <a:endParaRPr lang="en-GB" sz="900" b="0" i="0" u="none" strike="noStrike" dirty="0">
                        <a:solidFill>
                          <a:schemeClr val="tx1"/>
                        </a:solidFill>
                        <a:effectLst/>
                        <a:latin typeface="Arial" panose="020B0604020202020204" pitchFamily="34" charset="0"/>
                      </a:endParaRP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Option 4 is our preferred solution as it facilitates </a:t>
                      </a:r>
                      <a:r>
                        <a:rPr lang="en-US" sz="900" b="0" i="0" u="none" strike="noStrike" dirty="0" err="1">
                          <a:solidFill>
                            <a:schemeClr val="tx1"/>
                          </a:solidFill>
                          <a:effectLst/>
                          <a:latin typeface="Arial" panose="020B0604020202020204" pitchFamily="34" charset="0"/>
                        </a:rPr>
                        <a:t>utilising</a:t>
                      </a:r>
                      <a:r>
                        <a:rPr lang="en-US" sz="900" b="0" i="0" u="none" strike="noStrike" dirty="0">
                          <a:solidFill>
                            <a:schemeClr val="tx1"/>
                          </a:solidFill>
                          <a:effectLst/>
                          <a:latin typeface="Arial" panose="020B0604020202020204" pitchFamily="34" charset="0"/>
                        </a:rPr>
                        <a:t> DDP for exiting topics &amp; data and moving other data items and topics in the future with sufficient notice to Shippers. </a:t>
                      </a:r>
                    </a:p>
                  </a:txBody>
                  <a:tcPr marL="6350" marR="6350" marT="6350" marB="0" anchor="ctr"/>
                </a:tc>
                <a:extLst>
                  <a:ext uri="{0D108BD9-81ED-4DB2-BD59-A6C34878D82A}">
                    <a16:rowId xmlns:a16="http://schemas.microsoft.com/office/drawing/2014/main" val="2165423295"/>
                  </a:ext>
                </a:extLst>
              </a:tr>
              <a:tr h="546813">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Our preference is for option 2, to allow the parallel running of the shipper pack and Data Discovery Platform for a period of time in order to allow parties to get used to the DDP and transition at their own pace from one to the other.</a:t>
                      </a:r>
                    </a:p>
                  </a:txBody>
                  <a:tcPr marL="6350" marR="6350" marT="6350" marB="0" anchor="ctr"/>
                </a:tc>
                <a:extLst>
                  <a:ext uri="{0D108BD9-81ED-4DB2-BD59-A6C34878D82A}">
                    <a16:rowId xmlns:a16="http://schemas.microsoft.com/office/drawing/2014/main" val="1160801281"/>
                  </a:ext>
                </a:extLst>
              </a:tr>
              <a:tr h="415582">
                <a:tc vMerge="1">
                  <a:txBody>
                    <a:bodyPr/>
                    <a:lstStyle/>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GB" sz="9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900" b="0" i="0" u="none" strike="noStrike" dirty="0">
                          <a:solidFill>
                            <a:schemeClr val="tx1"/>
                          </a:solidFill>
                          <a:effectLst/>
                          <a:latin typeface="Arial" panose="020B0604020202020204" pitchFamily="34" charset="0"/>
                        </a:rPr>
                        <a:t>Centrica</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No Preference </a:t>
                      </a:r>
                    </a:p>
                  </a:txBody>
                  <a:tcPr marL="6350" marR="6350" marT="6350" marB="0" anchor="ctr"/>
                </a:tc>
                <a:extLst>
                  <a:ext uri="{0D108BD9-81ED-4DB2-BD59-A6C34878D82A}">
                    <a16:rowId xmlns:a16="http://schemas.microsoft.com/office/drawing/2014/main" val="1052000492"/>
                  </a:ext>
                </a:extLst>
              </a:tr>
            </a:tbl>
          </a:graphicData>
        </a:graphic>
      </p:graphicFrame>
    </p:spTree>
    <p:extLst>
      <p:ext uri="{BB962C8B-B14F-4D97-AF65-F5344CB8AC3E}">
        <p14:creationId xmlns:p14="http://schemas.microsoft.com/office/powerpoint/2010/main" val="112641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7580"/>
          </a:xfrm>
        </p:spPr>
        <p:txBody>
          <a:bodyPr>
            <a:normAutofit fontScale="90000"/>
          </a:bodyPr>
          <a:lstStyle/>
          <a:p>
            <a:r>
              <a:rPr lang="en-US" sz="2000" dirty="0"/>
              <a:t>XRN5218 – Modification 0710 - CDSP provision of Class 1 read service </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1562824861"/>
              </p:ext>
            </p:extLst>
          </p:nvPr>
        </p:nvGraphicFramePr>
        <p:xfrm>
          <a:off x="93441" y="504230"/>
          <a:ext cx="8923744" cy="4501609"/>
        </p:xfrm>
        <a:graphic>
          <a:graphicData uri="http://schemas.openxmlformats.org/drawingml/2006/table">
            <a:tbl>
              <a:tblPr firstRow="1" firstCol="1" bandRow="1">
                <a:tableStyleId>{5940675A-B579-460E-94D1-54222C63F5DA}</a:tableStyleId>
              </a:tblPr>
              <a:tblGrid>
                <a:gridCol w="2345131">
                  <a:extLst>
                    <a:ext uri="{9D8B030D-6E8A-4147-A177-3AD203B41FA5}">
                      <a16:colId xmlns:a16="http://schemas.microsoft.com/office/drawing/2014/main" val="20001"/>
                    </a:ext>
                  </a:extLst>
                </a:gridCol>
                <a:gridCol w="908050">
                  <a:extLst>
                    <a:ext uri="{9D8B030D-6E8A-4147-A177-3AD203B41FA5}">
                      <a16:colId xmlns:a16="http://schemas.microsoft.com/office/drawing/2014/main" val="3321704233"/>
                    </a:ext>
                  </a:extLst>
                </a:gridCol>
                <a:gridCol w="686036">
                  <a:extLst>
                    <a:ext uri="{9D8B030D-6E8A-4147-A177-3AD203B41FA5}">
                      <a16:colId xmlns:a16="http://schemas.microsoft.com/office/drawing/2014/main" val="20002"/>
                    </a:ext>
                  </a:extLst>
                </a:gridCol>
                <a:gridCol w="519855">
                  <a:extLst>
                    <a:ext uri="{9D8B030D-6E8A-4147-A177-3AD203B41FA5}">
                      <a16:colId xmlns:a16="http://schemas.microsoft.com/office/drawing/2014/main" val="20003"/>
                    </a:ext>
                  </a:extLst>
                </a:gridCol>
                <a:gridCol w="458294">
                  <a:extLst>
                    <a:ext uri="{9D8B030D-6E8A-4147-A177-3AD203B41FA5}">
                      <a16:colId xmlns:a16="http://schemas.microsoft.com/office/drawing/2014/main" val="20004"/>
                    </a:ext>
                  </a:extLst>
                </a:gridCol>
                <a:gridCol w="458295">
                  <a:extLst>
                    <a:ext uri="{9D8B030D-6E8A-4147-A177-3AD203B41FA5}">
                      <a16:colId xmlns:a16="http://schemas.microsoft.com/office/drawing/2014/main" val="20005"/>
                    </a:ext>
                  </a:extLst>
                </a:gridCol>
                <a:gridCol w="3548083">
                  <a:extLst>
                    <a:ext uri="{9D8B030D-6E8A-4147-A177-3AD203B41FA5}">
                      <a16:colId xmlns:a16="http://schemas.microsoft.com/office/drawing/2014/main" val="20010"/>
                    </a:ext>
                  </a:extLst>
                </a:gridCol>
              </a:tblGrid>
              <a:tr h="274636">
                <a:tc rowSpan="2">
                  <a:txBody>
                    <a:bodyPr/>
                    <a:lstStyle/>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422686">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a:effectLst/>
                        </a:rPr>
                        <a:t>Approve</a:t>
                      </a:r>
                      <a:endParaRPr lang="en-GB" sz="90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a:effectLst/>
                        </a:rPr>
                        <a:t>Defer</a:t>
                      </a:r>
                      <a:endParaRPr lang="en-GB" sz="900">
                        <a:effectLst/>
                      </a:endParaRPr>
                    </a:p>
                    <a:p>
                      <a:pPr>
                        <a:lnSpc>
                          <a:spcPct val="115000"/>
                        </a:lnSpc>
                        <a:spcAft>
                          <a:spcPts val="0"/>
                        </a:spcAft>
                      </a:pPr>
                      <a:r>
                        <a:rPr lang="en-GB" sz="700">
                          <a:effectLst/>
                        </a:rPr>
                        <a:t> </a:t>
                      </a:r>
                      <a:endParaRPr lang="en-GB" sz="90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623915">
                <a:tc rowSpan="4">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rPr>
                        <a:t>Proposed delivery: </a:t>
                      </a:r>
                      <a:r>
                        <a:rPr lang="en-GB" sz="900" b="0" kern="1200" dirty="0" err="1">
                          <a:solidFill>
                            <a:schemeClr val="tx1"/>
                          </a:solidFill>
                          <a:effectLst/>
                          <a:latin typeface="+mn-lt"/>
                          <a:ea typeface="+mn-ea"/>
                          <a:cs typeface="+mn-cs"/>
                        </a:rPr>
                        <a:t>Adhoc</a:t>
                      </a:r>
                      <a:r>
                        <a:rPr lang="en-GB" sz="900" b="0" kern="1200" dirty="0">
                          <a:solidFill>
                            <a:schemeClr val="tx1"/>
                          </a:solidFill>
                          <a:effectLst/>
                          <a:latin typeface="+mn-lt"/>
                          <a:ea typeface="+mn-ea"/>
                          <a:cs typeface="+mn-cs"/>
                        </a:rPr>
                        <a:t> – aiming for 01/06/2021</a:t>
                      </a:r>
                    </a:p>
                    <a:p>
                      <a:pPr marL="0" algn="l"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Link to Change Pack ref: </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3"/>
                        </a:rPr>
                        <a:t>2768.3 - RT - PO</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900" b="1" kern="1200" dirty="0">
                          <a:solidFill>
                            <a:schemeClr val="tx1"/>
                          </a:solidFill>
                          <a:effectLst/>
                          <a:latin typeface="+mn-lt"/>
                          <a:ea typeface="+mn-ea"/>
                          <a:cs typeface="+mn-cs"/>
                        </a:rPr>
                        <a:t>Voting: </a:t>
                      </a:r>
                      <a:r>
                        <a:rPr lang="en-GB" sz="900" b="0" kern="1200" dirty="0">
                          <a:solidFill>
                            <a:schemeClr val="tx1"/>
                          </a:solidFill>
                          <a:effectLst/>
                          <a:latin typeface="+mn-lt"/>
                          <a:ea typeface="+mn-ea"/>
                          <a:cs typeface="+mn-cs"/>
                        </a:rPr>
                        <a:t>Shipper, DNO, IGT, NTS</a:t>
                      </a: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High level Solution cost: </a:t>
                      </a:r>
                      <a:r>
                        <a:rPr lang="en-GB" sz="900" b="0" kern="1200" dirty="0">
                          <a:solidFill>
                            <a:schemeClr val="tx1"/>
                          </a:solidFill>
                          <a:effectLst/>
                          <a:latin typeface="+mn-lt"/>
                          <a:ea typeface="+mn-ea"/>
                          <a:cs typeface="+mn-cs"/>
                        </a:rPr>
                        <a:t>Implementation cost - £30K - £45K</a:t>
                      </a:r>
                    </a:p>
                    <a:p>
                      <a:pPr marL="0" algn="l" defTabSz="914400" rtl="0" eaLnBrk="1" latinLnBrk="0" hangingPunct="1">
                        <a:lnSpc>
                          <a:spcPct val="115000"/>
                        </a:lnSpc>
                        <a:spcAft>
                          <a:spcPts val="0"/>
                        </a:spcAft>
                      </a:pPr>
                      <a:r>
                        <a:rPr lang="en-US" sz="900" b="0" kern="1200" dirty="0">
                          <a:solidFill>
                            <a:schemeClr val="tx1"/>
                          </a:solidFill>
                          <a:effectLst/>
                          <a:latin typeface="+mn-lt"/>
                          <a:ea typeface="+mn-ea"/>
                          <a:cs typeface="+mn-cs"/>
                        </a:rPr>
                        <a:t>Ongoing cost - DMSP charge + £67,000 GBP per annum</a:t>
                      </a:r>
                      <a:endParaRPr lang="en-GB" sz="9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Service Area: </a:t>
                      </a:r>
                      <a:r>
                        <a:rPr lang="en-US" sz="900" b="0" kern="1200" dirty="0">
                          <a:solidFill>
                            <a:schemeClr val="tx1"/>
                          </a:solidFill>
                          <a:effectLst/>
                          <a:latin typeface="+mn-lt"/>
                          <a:ea typeface="+mn-ea"/>
                          <a:cs typeface="+mn-cs"/>
                        </a:rPr>
                        <a:t>Service Area 1 </a:t>
                      </a:r>
                    </a:p>
                    <a:p>
                      <a:pPr marL="0" algn="l" defTabSz="914400" rtl="0" eaLnBrk="1" latinLnBrk="0" hangingPunct="1">
                        <a:lnSpc>
                          <a:spcPct val="115000"/>
                        </a:lnSpc>
                        <a:spcAft>
                          <a:spcPts val="0"/>
                        </a:spcAft>
                      </a:pPr>
                      <a:r>
                        <a:rPr lang="en-US" sz="900" b="0" kern="1200" dirty="0">
                          <a:solidFill>
                            <a:schemeClr val="tx1"/>
                          </a:solidFill>
                          <a:effectLst/>
                          <a:latin typeface="+mn-lt"/>
                          <a:ea typeface="+mn-ea"/>
                          <a:cs typeface="+mn-cs"/>
                        </a:rPr>
                        <a:t>Manage Supply Point Registration</a:t>
                      </a:r>
                      <a:endParaRPr lang="en-GB" sz="9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Funding: </a:t>
                      </a:r>
                      <a:r>
                        <a:rPr lang="en-GB" sz="900" kern="1200" dirty="0">
                          <a:solidFill>
                            <a:schemeClr val="tx1"/>
                          </a:solidFill>
                          <a:effectLst/>
                          <a:latin typeface="+mn-lt"/>
                          <a:ea typeface="+mn-ea"/>
                          <a:cs typeface="+mn-cs"/>
                        </a:rPr>
                        <a:t>Implementation cost is proposed 98% DNO, 1% IGT and 1% NTS funded</a:t>
                      </a: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Ongoing cost is 100% Shipper funded</a:t>
                      </a:r>
                    </a:p>
                  </a:txBody>
                  <a:tcPr marL="59044" marR="59044" marT="0" marB="0"/>
                </a:tc>
                <a:tc rowSpan="4">
                  <a:txBody>
                    <a:bodyPr/>
                    <a:lstStyle/>
                    <a:p>
                      <a:pPr algn="l">
                        <a:lnSpc>
                          <a:spcPct val="115000"/>
                        </a:lnSpc>
                        <a:spcAft>
                          <a:spcPts val="0"/>
                        </a:spcAft>
                      </a:pPr>
                      <a:r>
                        <a:rPr lang="en-GB" sz="900" dirty="0">
                          <a:solidFill>
                            <a:schemeClr val="tx1"/>
                          </a:solidFill>
                          <a:effectLst/>
                          <a:latin typeface="+mn-lt"/>
                          <a:ea typeface="Calibri"/>
                          <a:cs typeface="Times New Roman"/>
                        </a:rPr>
                        <a:t>Option 1</a:t>
                      </a:r>
                    </a:p>
                  </a:txBody>
                  <a:tcPr marL="59044" marR="59044" marT="0" marB="0" anchor="ctr"/>
                </a:tc>
                <a:tc>
                  <a:txBody>
                    <a:bodyPr/>
                    <a:lstStyle/>
                    <a:p>
                      <a:pPr algn="ctr" fontAlgn="ctr"/>
                      <a:r>
                        <a:rPr lang="en-GB" sz="900" b="0" i="0" u="none" strike="noStrike" dirty="0">
                          <a:solidFill>
                            <a:srgbClr val="000000"/>
                          </a:solidFill>
                          <a:effectLst/>
                          <a:latin typeface="Arial" panose="020B0604020202020204" pitchFamily="34" charset="0"/>
                        </a:rPr>
                        <a:t>W&amp;W</a:t>
                      </a:r>
                    </a:p>
                  </a:txBody>
                  <a:tcPr marL="7620" marR="7620" marT="762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WWU supports this change, the development should be funded by Transporters and the ongoing costs by Shippers.</a:t>
                      </a:r>
                    </a:p>
                  </a:txBody>
                  <a:tcPr marL="7620" marR="7620" marT="7620" marB="0" anchor="ctr"/>
                </a:tc>
                <a:extLst>
                  <a:ext uri="{0D108BD9-81ED-4DB2-BD59-A6C34878D82A}">
                    <a16:rowId xmlns:a16="http://schemas.microsoft.com/office/drawing/2014/main" val="10002"/>
                  </a:ext>
                </a:extLst>
              </a:tr>
              <a:tr h="589779">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rgbClr val="000000"/>
                          </a:solidFill>
                          <a:effectLst/>
                          <a:latin typeface="Arial" panose="020B0604020202020204" pitchFamily="34" charset="0"/>
                        </a:rPr>
                        <a:t>NGN</a:t>
                      </a:r>
                    </a:p>
                  </a:txBody>
                  <a:tcPr marL="7620" marR="7620" marT="762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NGN supports Solution Option 1 and agrees with the implementation date Xoserve are aiming for </a:t>
                      </a:r>
                    </a:p>
                  </a:txBody>
                  <a:tcPr marL="7620" marR="7620" marT="7620" marB="0" anchor="ctr"/>
                </a:tc>
                <a:extLst>
                  <a:ext uri="{0D108BD9-81ED-4DB2-BD59-A6C34878D82A}">
                    <a16:rowId xmlns:a16="http://schemas.microsoft.com/office/drawing/2014/main" val="1526528152"/>
                  </a:ext>
                </a:extLst>
              </a:tr>
              <a:tr h="779818">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We agree with the solution proposed. We assume that Xoserve will list the Class 1 read service charges as a distinct separate line item on the invoice, so that this is clearly identifiable for shippers and suppliers. </a:t>
                      </a:r>
                    </a:p>
                  </a:txBody>
                  <a:tcPr marL="6350" marR="6350" marT="6350" marB="0" anchor="ctr"/>
                </a:tc>
                <a:extLst>
                  <a:ext uri="{0D108BD9-81ED-4DB2-BD59-A6C34878D82A}">
                    <a16:rowId xmlns:a16="http://schemas.microsoft.com/office/drawing/2014/main" val="3126742895"/>
                  </a:ext>
                </a:extLst>
              </a:tr>
              <a:tr h="1810775">
                <a:tc vMerge="1">
                  <a:txBody>
                    <a:bodyPr/>
                    <a:lstStyle/>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GB" sz="9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900" b="0" i="0" u="none" strike="noStrike" dirty="0">
                          <a:solidFill>
                            <a:schemeClr val="tx1"/>
                          </a:solidFill>
                          <a:effectLst/>
                          <a:latin typeface="Arial" panose="020B0604020202020204" pitchFamily="34" charset="0"/>
                        </a:rPr>
                        <a:t>Centrica</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Do Xoserve have an idea on the amount the “uplift” will be? And will it be the same across all sites?</a:t>
                      </a:r>
                    </a:p>
                    <a:p>
                      <a:pPr algn="l" fontAlgn="ctr"/>
                      <a:r>
                        <a:rPr lang="en-US" sz="900" b="0" i="0" u="none" strike="noStrike" dirty="0">
                          <a:solidFill>
                            <a:schemeClr val="tx1"/>
                          </a:solidFill>
                          <a:effectLst/>
                          <a:latin typeface="Arial" panose="020B0604020202020204" pitchFamily="34" charset="0"/>
                        </a:rPr>
                        <a:t>When the contract is novated can we have a view of service standards for our sites? </a:t>
                      </a:r>
                    </a:p>
                    <a:p>
                      <a:pPr algn="l" fontAlgn="ctr"/>
                      <a:r>
                        <a:rPr lang="en-US" sz="900" b="0" i="0" u="none" strike="noStrike" dirty="0">
                          <a:solidFill>
                            <a:schemeClr val="tx1"/>
                          </a:solidFill>
                          <a:effectLst/>
                          <a:latin typeface="Arial" panose="020B0604020202020204" pitchFamily="34" charset="0"/>
                        </a:rPr>
                        <a:t>Will we be able to see MPRN and site specifics for example, if a site is lost mid-month are we still charged for the full month? It would be good to understand how the costs can be associated to individual sites.</a:t>
                      </a:r>
                    </a:p>
                    <a:p>
                      <a:pPr algn="l" fontAlgn="ctr"/>
                      <a:r>
                        <a:rPr lang="en-US" sz="900" b="0" i="0" u="none" strike="noStrike" dirty="0">
                          <a:solidFill>
                            <a:schemeClr val="tx1"/>
                          </a:solidFill>
                          <a:effectLst/>
                          <a:latin typeface="Arial" panose="020B0604020202020204" pitchFamily="34" charset="0"/>
                        </a:rPr>
                        <a:t>Partially related to Mod 0710, has OFGEM or the industry not set any timescale for ensuring all DMR sites are telemetered?</a:t>
                      </a:r>
                    </a:p>
                    <a:p>
                      <a:pPr algn="l" fontAlgn="ctr"/>
                      <a:r>
                        <a:rPr lang="en-US" sz="900" b="0" i="0" u="none" strike="noStrike" dirty="0">
                          <a:solidFill>
                            <a:schemeClr val="tx1"/>
                          </a:solidFill>
                          <a:effectLst/>
                          <a:latin typeface="Arial" panose="020B0604020202020204" pitchFamily="34" charset="0"/>
                        </a:rPr>
                        <a:t> My other concern would be that as/when sites move to telemetered the costs per MPRN that is non-telemetered could increase to the point that they are disproportional.</a:t>
                      </a:r>
                    </a:p>
                  </a:txBody>
                  <a:tcPr marL="6350" marR="6350" marT="6350" marB="0" anchor="ctr"/>
                </a:tc>
                <a:extLst>
                  <a:ext uri="{0D108BD9-81ED-4DB2-BD59-A6C34878D82A}">
                    <a16:rowId xmlns:a16="http://schemas.microsoft.com/office/drawing/2014/main" val="196269487"/>
                  </a:ext>
                </a:extLst>
              </a:tr>
            </a:tbl>
          </a:graphicData>
        </a:graphic>
      </p:graphicFrame>
    </p:spTree>
    <p:extLst>
      <p:ext uri="{BB962C8B-B14F-4D97-AF65-F5344CB8AC3E}">
        <p14:creationId xmlns:p14="http://schemas.microsoft.com/office/powerpoint/2010/main" val="245386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BCCCBD-97CA-467E-88FB-8C0043A65C35}"/>
              </a:ext>
            </a:extLst>
          </p:cNvPr>
          <p:cNvSpPr txBox="1"/>
          <p:nvPr/>
        </p:nvSpPr>
        <p:spPr>
          <a:xfrm>
            <a:off x="971600" y="4845189"/>
            <a:ext cx="8001543" cy="215444"/>
          </a:xfrm>
          <a:prstGeom prst="rect">
            <a:avLst/>
          </a:prstGeom>
          <a:noFill/>
        </p:spPr>
        <p:txBody>
          <a:bodyPr wrap="square" rtlCol="0">
            <a:spAutoFit/>
          </a:bodyPr>
          <a:lstStyle/>
          <a:p>
            <a:r>
              <a:rPr lang="en-GB" sz="800" dirty="0">
                <a:solidFill>
                  <a:srgbClr val="0070C0"/>
                </a:solidFill>
              </a:rPr>
              <a:t>Please Note: The implementation dates for each of the Capabilities are subject to change following completion of the respective Capability design activities</a:t>
            </a:r>
          </a:p>
        </p:txBody>
      </p:sp>
      <p:pic>
        <p:nvPicPr>
          <p:cNvPr id="3" name="Picture 2">
            <a:extLst>
              <a:ext uri="{FF2B5EF4-FFF2-40B4-BE49-F238E27FC236}">
                <a16:creationId xmlns:a16="http://schemas.microsoft.com/office/drawing/2014/main" id="{D44F7BBA-0349-4DD3-8355-2FFF8D5B6F27}"/>
              </a:ext>
            </a:extLst>
          </p:cNvPr>
          <p:cNvPicPr>
            <a:picLocks noChangeAspect="1"/>
          </p:cNvPicPr>
          <p:nvPr/>
        </p:nvPicPr>
        <p:blipFill>
          <a:blip r:embed="rId2"/>
          <a:stretch>
            <a:fillRect/>
          </a:stretch>
        </p:blipFill>
        <p:spPr>
          <a:xfrm>
            <a:off x="200235" y="195011"/>
            <a:ext cx="8772908" cy="4623599"/>
          </a:xfrm>
          <a:prstGeom prst="rect">
            <a:avLst/>
          </a:prstGeom>
        </p:spPr>
      </p:pic>
    </p:spTree>
    <p:extLst>
      <p:ext uri="{BB962C8B-B14F-4D97-AF65-F5344CB8AC3E}">
        <p14:creationId xmlns:p14="http://schemas.microsoft.com/office/powerpoint/2010/main" val="230551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5.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3.1 – DSC Change Budget 20/21 (Financial Year To Date) &amp; 21/22</a:t>
            </a:r>
          </a:p>
        </p:txBody>
      </p:sp>
    </p:spTree>
    <p:extLst>
      <p:ext uri="{BB962C8B-B14F-4D97-AF65-F5344CB8AC3E}">
        <p14:creationId xmlns:p14="http://schemas.microsoft.com/office/powerpoint/2010/main" val="68003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XRN5038 - CDSP to convert Class 2, 3 or 4 Supply Meter Points to Class 1 when G1.6.15 criteria are met (Modification 0691) – Implementation date for approval only</a:t>
            </a:r>
          </a:p>
          <a:p>
            <a:pPr marL="0" indent="0">
              <a:buNone/>
            </a:pPr>
            <a:endParaRPr lang="en-US" sz="1800" dirty="0"/>
          </a:p>
          <a:p>
            <a:r>
              <a:rPr lang="en-US" sz="1800" dirty="0"/>
              <a:t>XRN5285 (Mod 730V) - COVID-19 Capacity Retention Process </a:t>
            </a:r>
          </a:p>
          <a:p>
            <a:endParaRPr lang="en-US" sz="1800" dirty="0"/>
          </a:p>
          <a:p>
            <a:r>
              <a:rPr lang="en-US" sz="1800" dirty="0"/>
              <a:t>XRN4922 CSSC Shipper BRD </a:t>
            </a:r>
          </a:p>
        </p:txBody>
      </p:sp>
    </p:spTree>
    <p:extLst>
      <p:ext uri="{BB962C8B-B14F-4D97-AF65-F5344CB8AC3E}">
        <p14:creationId xmlns:p14="http://schemas.microsoft.com/office/powerpoint/2010/main" val="143154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787774"/>
            <a:ext cx="7772400" cy="1102519"/>
          </a:xfrm>
        </p:spPr>
        <p:txBody>
          <a:bodyPr>
            <a:normAutofit fontScale="90000"/>
          </a:bodyPr>
          <a:lstStyle/>
          <a:p>
            <a:r>
              <a:rPr lang="en-GB" sz="2200" dirty="0"/>
              <a:t>XRN5038 - </a:t>
            </a:r>
            <a:r>
              <a:rPr lang="en-US" sz="2200" dirty="0"/>
              <a:t>CDSP to convert Class 2, 3 or 4 Supply Meter Points to Class 1 when G1.6.15 criteria are met (Modification 0691)</a:t>
            </a:r>
            <a:br>
              <a:rPr lang="en-US" sz="2200" dirty="0"/>
            </a:br>
            <a:br>
              <a:rPr lang="en-US" sz="2200" dirty="0"/>
            </a:br>
            <a:r>
              <a:rPr lang="en-US" sz="2200" i="1" dirty="0"/>
              <a:t>Proposed Implementation Date – For approval</a:t>
            </a:r>
            <a:br>
              <a:rPr lang="en-US" sz="2200" i="1" dirty="0"/>
            </a:br>
            <a:r>
              <a:rPr lang="en-US" sz="2200" i="1" dirty="0"/>
              <a:t>March ChMC</a:t>
            </a:r>
            <a:br>
              <a:rPr lang="en-US" sz="3600" dirty="0"/>
            </a:br>
            <a:br>
              <a:rPr lang="en-US" sz="3600" dirty="0"/>
            </a:br>
            <a:endParaRPr lang="en-GB" sz="3600" dirty="0"/>
          </a:p>
        </p:txBody>
      </p:sp>
    </p:spTree>
    <p:extLst>
      <p:ext uri="{BB962C8B-B14F-4D97-AF65-F5344CB8AC3E}">
        <p14:creationId xmlns:p14="http://schemas.microsoft.com/office/powerpoint/2010/main" val="3653749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a:xfrm>
            <a:off x="323528" y="1059582"/>
            <a:ext cx="8686800" cy="3672408"/>
          </a:xfrm>
        </p:spPr>
        <p:txBody>
          <a:bodyPr>
            <a:normAutofit/>
          </a:bodyPr>
          <a:lstStyle/>
          <a:p>
            <a:r>
              <a:rPr lang="en-US" sz="1400" dirty="0"/>
              <a:t>XRN5038 was raised to deliver the changes introduced under UNC </a:t>
            </a:r>
            <a:r>
              <a:rPr lang="en-US" sz="1400" dirty="0">
                <a:hlinkClick r:id="rId3">
                  <a:extLst>
                    <a:ext uri="{A12FA001-AC4F-418D-AE19-62706E023703}">
                      <ahyp:hlinkClr xmlns:ahyp="http://schemas.microsoft.com/office/drawing/2018/hyperlinkcolor" val="tx"/>
                    </a:ext>
                  </a:extLst>
                </a:hlinkClick>
              </a:rPr>
              <a:t>Modification 0691S </a:t>
            </a:r>
            <a:r>
              <a:rPr lang="en-US" sz="1400" dirty="0"/>
              <a:t>– CDSP to convert Class 2, 3 or 4 Supply Meter Points to Class 1 when G1.6.15 criteria are met.</a:t>
            </a:r>
          </a:p>
          <a:p>
            <a:endParaRPr lang="en-US" sz="1400" dirty="0"/>
          </a:p>
          <a:p>
            <a:endParaRPr lang="en-US" sz="1400" dirty="0"/>
          </a:p>
          <a:p>
            <a:r>
              <a:rPr lang="en-US" sz="1400" dirty="0"/>
              <a:t>It proposed to give authority to the CDSP to update Supply Meter Points (SMP) within Class 2, 3 &amp; 4 to Class 1 where the AQ exceeds 58,600,000kWh for the duration  set out in UNC G2.3.15 and the Shipper does not take the required action in moving to Class 1 by 20 Supply Point System Business Days (SPSBD) after the existing deadline (2 months after the Class 1 Read Requirements have been met). </a:t>
            </a:r>
          </a:p>
          <a:p>
            <a:endParaRPr lang="en-US" sz="1400" dirty="0"/>
          </a:p>
          <a:p>
            <a:endParaRPr lang="en-US" sz="1400" dirty="0"/>
          </a:p>
          <a:p>
            <a:r>
              <a:rPr lang="en-US" sz="1400" dirty="0"/>
              <a:t>As well as the CDSP converting sites to Class 1 in the above scenarios, this change also proposes new Performance Assurance Committee (PAC) report will be provided:</a:t>
            </a:r>
          </a:p>
          <a:p>
            <a:pPr marL="800100" lvl="2" indent="0">
              <a:buNone/>
            </a:pPr>
            <a:r>
              <a:rPr lang="en-US" sz="1200" dirty="0"/>
              <a:t>• SMPs that have been reclassified to Class 1 by the CDSP and the Shipper over the previous 12 months </a:t>
            </a:r>
          </a:p>
          <a:p>
            <a:pPr marL="400050" lvl="1" indent="0">
              <a:buNone/>
            </a:pPr>
            <a:endParaRPr lang="en-US" sz="1800" dirty="0">
              <a:solidFill>
                <a:srgbClr val="2B80B1"/>
              </a:solidFill>
            </a:endParaRPr>
          </a:p>
          <a:p>
            <a:endParaRPr lang="en-GB" sz="1800" dirty="0">
              <a:solidFill>
                <a:srgbClr val="2B80B1"/>
              </a:solidFill>
            </a:endParaRPr>
          </a:p>
          <a:p>
            <a:endParaRPr lang="en-US" sz="1800" dirty="0">
              <a:solidFill>
                <a:srgbClr val="2B80B1"/>
              </a:solidFill>
            </a:endParaRPr>
          </a:p>
        </p:txBody>
      </p:sp>
    </p:spTree>
    <p:extLst>
      <p:ext uri="{BB962C8B-B14F-4D97-AF65-F5344CB8AC3E}">
        <p14:creationId xmlns:p14="http://schemas.microsoft.com/office/powerpoint/2010/main" val="18261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situation</a:t>
            </a:r>
          </a:p>
        </p:txBody>
      </p:sp>
      <p:sp>
        <p:nvSpPr>
          <p:cNvPr id="3" name="Content Placeholder 2"/>
          <p:cNvSpPr>
            <a:spLocks noGrp="1"/>
          </p:cNvSpPr>
          <p:nvPr>
            <p:ph idx="1"/>
          </p:nvPr>
        </p:nvSpPr>
        <p:spPr>
          <a:xfrm>
            <a:off x="323528" y="987574"/>
            <a:ext cx="8686800" cy="3672408"/>
          </a:xfrm>
        </p:spPr>
        <p:txBody>
          <a:bodyPr>
            <a:normAutofit/>
          </a:bodyPr>
          <a:lstStyle/>
          <a:p>
            <a:r>
              <a:rPr lang="en-US" sz="1400" dirty="0"/>
              <a:t>Modification 0691 was approved by UNC Panel in October and is awaiting an implementation date. </a:t>
            </a:r>
          </a:p>
          <a:p>
            <a:endParaRPr lang="en-US" sz="1400" dirty="0"/>
          </a:p>
          <a:p>
            <a:r>
              <a:rPr lang="en-US" sz="1400" dirty="0"/>
              <a:t>Change Proposal: </a:t>
            </a:r>
            <a:r>
              <a:rPr lang="en-US" sz="1400" dirty="0">
                <a:solidFill>
                  <a:srgbClr val="2B80B1"/>
                </a:solidFill>
                <a:hlinkClick r:id="rId3"/>
              </a:rPr>
              <a:t>XRN5038</a:t>
            </a:r>
            <a:r>
              <a:rPr lang="en-US" sz="1400" dirty="0"/>
              <a:t> has followed the DSC change process. </a:t>
            </a:r>
          </a:p>
          <a:p>
            <a:pPr marL="0" indent="0">
              <a:buNone/>
            </a:pPr>
            <a:endParaRPr lang="en-US" sz="1400" dirty="0">
              <a:solidFill>
                <a:srgbClr val="2B80B1"/>
              </a:solidFill>
            </a:endParaRPr>
          </a:p>
          <a:p>
            <a:r>
              <a:rPr lang="en-US" sz="1400" dirty="0"/>
              <a:t>The Solution Change Pack was approved by the January ChMC and the Detailed Design Change Pack was approved by February ChMC. </a:t>
            </a:r>
          </a:p>
          <a:p>
            <a:endParaRPr lang="en-US" sz="1400" dirty="0"/>
          </a:p>
          <a:p>
            <a:r>
              <a:rPr lang="en-US" sz="1400" dirty="0"/>
              <a:t>At the February ChMC, it was requested that the proposed implementation for this change should be agreed at the March ChMC. </a:t>
            </a:r>
          </a:p>
          <a:p>
            <a:endParaRPr lang="en-US" sz="1800" dirty="0">
              <a:solidFill>
                <a:srgbClr val="2B80B1"/>
              </a:solidFill>
            </a:endParaRPr>
          </a:p>
          <a:p>
            <a:endParaRPr lang="en-US" sz="1800" dirty="0">
              <a:solidFill>
                <a:srgbClr val="2B80B1"/>
              </a:solidFill>
            </a:endParaRPr>
          </a:p>
          <a:p>
            <a:endParaRPr lang="en-US" sz="1800" dirty="0">
              <a:solidFill>
                <a:srgbClr val="2B80B1"/>
              </a:solidFill>
            </a:endParaRPr>
          </a:p>
        </p:txBody>
      </p:sp>
    </p:spTree>
    <p:extLst>
      <p:ext uri="{BB962C8B-B14F-4D97-AF65-F5344CB8AC3E}">
        <p14:creationId xmlns:p14="http://schemas.microsoft.com/office/powerpoint/2010/main" val="3590457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Proposed Implementation Date</a:t>
            </a:r>
          </a:p>
        </p:txBody>
      </p:sp>
      <p:sp>
        <p:nvSpPr>
          <p:cNvPr id="3" name="Content Placeholder 2"/>
          <p:cNvSpPr>
            <a:spLocks noGrp="1"/>
          </p:cNvSpPr>
          <p:nvPr>
            <p:ph idx="1"/>
          </p:nvPr>
        </p:nvSpPr>
        <p:spPr>
          <a:xfrm>
            <a:off x="323528" y="771550"/>
            <a:ext cx="8686800" cy="4104456"/>
          </a:xfrm>
        </p:spPr>
        <p:txBody>
          <a:bodyPr>
            <a:normAutofit/>
          </a:bodyPr>
          <a:lstStyle/>
          <a:p>
            <a:endParaRPr lang="en-US" sz="1800" dirty="0">
              <a:solidFill>
                <a:srgbClr val="2B80B1"/>
              </a:solidFill>
            </a:endParaRPr>
          </a:p>
          <a:p>
            <a:endParaRPr lang="en-US" sz="1800" dirty="0">
              <a:solidFill>
                <a:srgbClr val="2B80B1"/>
              </a:solidFill>
            </a:endParaRPr>
          </a:p>
        </p:txBody>
      </p:sp>
      <p:sp>
        <p:nvSpPr>
          <p:cNvPr id="4" name="Content Placeholder 2">
            <a:extLst>
              <a:ext uri="{FF2B5EF4-FFF2-40B4-BE49-F238E27FC236}">
                <a16:creationId xmlns:a16="http://schemas.microsoft.com/office/drawing/2014/main" id="{965042F5-4849-48E1-B0A0-83906872F0F9}"/>
              </a:ext>
            </a:extLst>
          </p:cNvPr>
          <p:cNvSpPr txBox="1">
            <a:spLocks/>
          </p:cNvSpPr>
          <p:nvPr/>
        </p:nvSpPr>
        <p:spPr>
          <a:xfrm>
            <a:off x="160270" y="987574"/>
            <a:ext cx="868680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a:solidFill>
                <a:srgbClr val="2B80B1"/>
              </a:solidFill>
            </a:endParaRPr>
          </a:p>
          <a:p>
            <a:endParaRPr lang="en-US" sz="1800" dirty="0">
              <a:solidFill>
                <a:srgbClr val="2B80B1"/>
              </a:solidFill>
            </a:endParaRPr>
          </a:p>
          <a:p>
            <a:endParaRPr lang="en-US" sz="1800" dirty="0">
              <a:solidFill>
                <a:srgbClr val="2B80B1"/>
              </a:solidFill>
            </a:endParaRPr>
          </a:p>
        </p:txBody>
      </p:sp>
      <p:sp>
        <p:nvSpPr>
          <p:cNvPr id="5" name="Content Placeholder 2">
            <a:extLst>
              <a:ext uri="{FF2B5EF4-FFF2-40B4-BE49-F238E27FC236}">
                <a16:creationId xmlns:a16="http://schemas.microsoft.com/office/drawing/2014/main" id="{4AD3B81D-5416-4BE6-9A2B-FA89EE0C12EE}"/>
              </a:ext>
            </a:extLst>
          </p:cNvPr>
          <p:cNvSpPr txBox="1">
            <a:spLocks/>
          </p:cNvSpPr>
          <p:nvPr/>
        </p:nvSpPr>
        <p:spPr>
          <a:xfrm>
            <a:off x="323528" y="987574"/>
            <a:ext cx="868680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The proposed implementation date for XRN5038 is </a:t>
            </a:r>
            <a:r>
              <a:rPr lang="en-US" sz="1400" b="1" dirty="0"/>
              <a:t>01 April 2021.</a:t>
            </a:r>
          </a:p>
          <a:p>
            <a:endParaRPr lang="en-US" sz="1400" dirty="0"/>
          </a:p>
          <a:p>
            <a:r>
              <a:rPr lang="en-US" sz="1400" dirty="0"/>
              <a:t>We have liaised with the proposer and legal text provider for Modification 0691 who agreed that the implementation date of the XRN should align with the Modification. </a:t>
            </a:r>
          </a:p>
          <a:p>
            <a:endParaRPr lang="en-US" sz="1400" dirty="0"/>
          </a:p>
          <a:p>
            <a:r>
              <a:rPr lang="en-US" sz="1400" b="1" u="sng" dirty="0"/>
              <a:t>ChMC are asked to approve this implementation date.   </a:t>
            </a:r>
          </a:p>
          <a:p>
            <a:endParaRPr lang="en-US" sz="1400" b="1" u="sng" dirty="0"/>
          </a:p>
          <a:p>
            <a:pPr marL="400050" lvl="1" indent="0">
              <a:buNone/>
            </a:pPr>
            <a:r>
              <a:rPr lang="en-US" sz="1400" dirty="0"/>
              <a:t>To reconfirm this change is: </a:t>
            </a:r>
          </a:p>
          <a:p>
            <a:endParaRPr lang="en-US" sz="1400" dirty="0"/>
          </a:p>
          <a:p>
            <a:pPr marL="400050" lvl="1" indent="0">
              <a:lnSpc>
                <a:spcPct val="115000"/>
              </a:lnSpc>
              <a:buNone/>
            </a:pPr>
            <a:r>
              <a:rPr lang="en-GB" sz="1400" b="1" dirty="0"/>
              <a:t>Voting: </a:t>
            </a:r>
            <a:r>
              <a:rPr lang="en-GB" sz="1400" dirty="0"/>
              <a:t>Shipper, DNO, IGT</a:t>
            </a:r>
          </a:p>
          <a:p>
            <a:pPr>
              <a:lnSpc>
                <a:spcPct val="115000"/>
              </a:lnSpc>
              <a:spcAft>
                <a:spcPts val="0"/>
              </a:spcAft>
            </a:pPr>
            <a:endParaRPr lang="en-GB" sz="1600" dirty="0"/>
          </a:p>
          <a:p>
            <a:pPr marL="400050" lvl="1" indent="0">
              <a:lnSpc>
                <a:spcPct val="115000"/>
              </a:lnSpc>
              <a:buNone/>
            </a:pPr>
            <a:r>
              <a:rPr lang="en-GB" sz="1400" b="1" dirty="0"/>
              <a:t>Funding: </a:t>
            </a:r>
            <a:r>
              <a:rPr lang="en-GB" sz="1400" dirty="0"/>
              <a:t>100% Shipper </a:t>
            </a:r>
            <a:endParaRPr lang="en-GB" sz="1600" dirty="0"/>
          </a:p>
          <a:p>
            <a:pPr marL="400050" lvl="1" indent="0">
              <a:lnSpc>
                <a:spcPct val="115000"/>
              </a:lnSpc>
              <a:buNone/>
            </a:pPr>
            <a:r>
              <a:rPr lang="en-US" sz="1400" dirty="0"/>
              <a:t>Service Area 1: Manage Supply Point Registration </a:t>
            </a:r>
          </a:p>
          <a:p>
            <a:endParaRPr lang="en-US" sz="1400" dirty="0"/>
          </a:p>
          <a:p>
            <a:endParaRPr lang="en-US" sz="1400" dirty="0"/>
          </a:p>
          <a:p>
            <a:endParaRPr lang="en-US" sz="1800" dirty="0">
              <a:solidFill>
                <a:srgbClr val="2B80B1"/>
              </a:solidFill>
            </a:endParaRPr>
          </a:p>
          <a:p>
            <a:endParaRPr lang="en-US" sz="1800" dirty="0">
              <a:solidFill>
                <a:srgbClr val="2B80B1"/>
              </a:solidFill>
            </a:endParaRPr>
          </a:p>
          <a:p>
            <a:endParaRPr lang="en-US" sz="1800" dirty="0">
              <a:solidFill>
                <a:srgbClr val="2B80B1"/>
              </a:solidFill>
            </a:endParaRPr>
          </a:p>
        </p:txBody>
      </p:sp>
    </p:spTree>
    <p:extLst>
      <p:ext uri="{BB962C8B-B14F-4D97-AF65-F5344CB8AC3E}">
        <p14:creationId xmlns:p14="http://schemas.microsoft.com/office/powerpoint/2010/main" val="40413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XRN5285 (Mod 730V) - COVID-19 Capacity Retention Process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844278387"/>
              </p:ext>
            </p:extLst>
          </p:nvPr>
        </p:nvGraphicFramePr>
        <p:xfrm>
          <a:off x="120591" y="485623"/>
          <a:ext cx="8959613" cy="4454973"/>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167699">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51005">
                <a:tc rowSpan="5">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2768.4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err="1">
                          <a:solidFill>
                            <a:schemeClr val="tx1"/>
                          </a:solidFill>
                          <a:effectLst/>
                          <a:latin typeface="+mn-lt"/>
                          <a:ea typeface="+mn-ea"/>
                          <a:cs typeface="+mn-cs"/>
                        </a:rPr>
                        <a:t>Adhoc</a:t>
                      </a:r>
                      <a:r>
                        <a:rPr lang="en-GB" sz="1100" b="0" kern="1200" dirty="0">
                          <a:solidFill>
                            <a:schemeClr val="tx1"/>
                          </a:solidFill>
                          <a:effectLst/>
                          <a:latin typeface="+mn-lt"/>
                          <a:ea typeface="+mn-ea"/>
                          <a:cs typeface="+mn-cs"/>
                        </a:rPr>
                        <a:t> </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Shippers, DNO, NTS</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Service Area 7 is split 17% NTS &amp; 83% DNO </a:t>
                      </a:r>
                      <a:r>
                        <a:rPr lang="en-US" sz="1100" b="1" kern="1200" dirty="0">
                          <a:solidFill>
                            <a:schemeClr val="tx1"/>
                          </a:solidFill>
                          <a:effectLst/>
                          <a:latin typeface="+mn-lt"/>
                          <a:ea typeface="+mn-ea"/>
                          <a:cs typeface="+mn-cs"/>
                        </a:rPr>
                        <a:t>– Reapportioning for discussion</a:t>
                      </a:r>
                      <a:endParaRPr lang="en-GB" sz="1100" b="1"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Service Area 7 </a:t>
                      </a:r>
                    </a:p>
                    <a:p>
                      <a:pPr>
                        <a:lnSpc>
                          <a:spcPct val="115000"/>
                        </a:lnSpc>
                        <a:spcAft>
                          <a:spcPts val="0"/>
                        </a:spcAft>
                      </a:pPr>
                      <a:r>
                        <a:rPr lang="en-US" sz="1050" kern="1200" dirty="0">
                          <a:solidFill>
                            <a:schemeClr val="tx1"/>
                          </a:solidFill>
                          <a:effectLst/>
                          <a:latin typeface="+mn-lt"/>
                          <a:ea typeface="+mn-ea"/>
                          <a:cs typeface="+mn-cs"/>
                        </a:rPr>
                        <a:t>NTS Capacity / LDZ Capacity / Commodity / Reconciliation / Ad-Hoc Adjustment and Energy Balancing Invoices </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67699">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470981">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r>
                        <a:rPr lang="en-GB" sz="900" b="0" i="0" u="none" strike="noStrike" dirty="0">
                          <a:solidFill>
                            <a:srgbClr val="000000"/>
                          </a:solidFill>
                          <a:effectLst/>
                          <a:latin typeface="Arial" panose="020B0604020202020204" pitchFamily="34" charset="0"/>
                        </a:rPr>
                        <a:t>NGN</a:t>
                      </a:r>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r>
                        <a:rPr lang="en-GB" sz="1100" kern="1200">
                          <a:solidFill>
                            <a:schemeClr val="tx1"/>
                          </a:solidFill>
                          <a:effectLst/>
                          <a:latin typeface="+mn-lt"/>
                          <a:ea typeface="+mn-ea"/>
                          <a:cs typeface="+mn-cs"/>
                        </a:rPr>
                        <a:t>X</a:t>
                      </a: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We have several concerns regarding this change. Firstly, when all legal restrictions are lifted, there doesn’t appear to be a hard stop for the rebate applying, Xoserve having the ability to automatically remove the flag.</a:t>
                      </a:r>
                    </a:p>
                    <a:p>
                      <a:pPr algn="l" fontAlgn="ctr"/>
                      <a:r>
                        <a:rPr lang="en-US" sz="900" b="0" i="0" u="none" strike="noStrike" dirty="0">
                          <a:solidFill>
                            <a:srgbClr val="000000"/>
                          </a:solidFill>
                          <a:effectLst/>
                          <a:latin typeface="Arial" panose="020B0604020202020204" pitchFamily="34" charset="0"/>
                        </a:rPr>
                        <a:t>As this change is looking to be implemented potentially 3 months after the modification proposal  is approved, life span of this change could be around 6 weeks. This seems a lot of work and therefore cost to industry, for something so limited in time. </a:t>
                      </a:r>
                    </a:p>
                    <a:p>
                      <a:pPr algn="l" fontAlgn="ctr"/>
                      <a:r>
                        <a:rPr lang="en-US" sz="900" b="0" i="0" u="none" strike="noStrike" dirty="0">
                          <a:solidFill>
                            <a:srgbClr val="000000"/>
                          </a:solidFill>
                          <a:effectLst/>
                          <a:latin typeface="Arial" panose="020B0604020202020204" pitchFamily="34" charset="0"/>
                        </a:rPr>
                        <a:t>The charge is using an existing charge type, and there is a risk that other charges can be included on the same invoice. </a:t>
                      </a:r>
                    </a:p>
                    <a:p>
                      <a:pPr algn="l" fontAlgn="ctr"/>
                      <a:r>
                        <a:rPr lang="en-US" sz="900" b="0" i="0" u="none" strike="noStrike" dirty="0">
                          <a:solidFill>
                            <a:srgbClr val="000000"/>
                          </a:solidFill>
                          <a:effectLst/>
                          <a:latin typeface="Arial" panose="020B0604020202020204" pitchFamily="34" charset="0"/>
                        </a:rPr>
                        <a:t>Under UNC should a site be isolated and Xoserve or Transporters become aware it is consuming gas, then they have the right to remove the isolation flag. Please can you advise whether this will include reversing any rebate given when the site was consuming above de minimis quantity.</a:t>
                      </a:r>
                    </a:p>
                    <a:p>
                      <a:pPr algn="l" fontAlgn="ctr"/>
                      <a:r>
                        <a:rPr lang="en-US" sz="900" b="0" i="0" u="none" strike="noStrike" dirty="0">
                          <a:solidFill>
                            <a:srgbClr val="000000"/>
                          </a:solidFill>
                          <a:effectLst/>
                          <a:latin typeface="Arial" panose="020B0604020202020204" pitchFamily="34" charset="0"/>
                        </a:rPr>
                        <a:t>Please can we have clarity that UNC0723 sites are still being chased with the Users for continued confirmation that they are still valid ‘</a:t>
                      </a:r>
                      <a:r>
                        <a:rPr lang="en-US" sz="900" b="0" i="0" u="none" strike="noStrike" dirty="0" err="1">
                          <a:solidFill>
                            <a:srgbClr val="000000"/>
                          </a:solidFill>
                          <a:effectLst/>
                          <a:latin typeface="Arial" panose="020B0604020202020204" pitchFamily="34" charset="0"/>
                        </a:rPr>
                        <a:t>Covid</a:t>
                      </a:r>
                      <a:r>
                        <a:rPr lang="en-US" sz="900" b="0" i="0" u="none" strike="noStrike" dirty="0">
                          <a:solidFill>
                            <a:srgbClr val="000000"/>
                          </a:solidFill>
                          <a:effectLst/>
                          <a:latin typeface="Arial" panose="020B0604020202020204" pitchFamily="34" charset="0"/>
                        </a:rPr>
                        <a:t> Isolations’. And should UNC0730 be implemented, that sites not part of 0730 will continue to be chased accordingly.</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rPr>
                        <a:t>See Change Pack for full response</a:t>
                      </a:r>
                      <a:endParaRPr lang="en-US" sz="900" kern="1200" dirty="0">
                        <a:solidFill>
                          <a:schemeClr val="tx1"/>
                        </a:solidFill>
                        <a:effectLst/>
                        <a:latin typeface="+mn-lt"/>
                        <a:cs typeface="Arial"/>
                      </a:endParaRPr>
                    </a:p>
                  </a:txBody>
                  <a:tcPr marL="6350" marR="6350" marT="6350" marB="0" anchor="ctr"/>
                </a:tc>
                <a:extLst>
                  <a:ext uri="{0D108BD9-81ED-4DB2-BD59-A6C34878D82A}">
                    <a16:rowId xmlns:a16="http://schemas.microsoft.com/office/drawing/2014/main" val="941584291"/>
                  </a:ext>
                </a:extLst>
              </a:tr>
              <a:tr h="862494">
                <a:tc vMerge="1">
                  <a:txBody>
                    <a:bodyPr/>
                    <a:lstStyle/>
                    <a:p>
                      <a:pPr>
                        <a:lnSpc>
                          <a:spcPct val="115000"/>
                        </a:lnSpc>
                        <a:spcAft>
                          <a:spcPts val="0"/>
                        </a:spcAft>
                      </a:pPr>
                      <a:endParaRPr lang="en-US" sz="1050" kern="1200" dirty="0">
                        <a:solidFill>
                          <a:schemeClr val="tx1"/>
                        </a:solidFill>
                        <a:effectLst/>
                        <a:latin typeface="+mn-lt"/>
                        <a:ea typeface="+mn-ea"/>
                        <a:cs typeface="+mn-cs"/>
                      </a:endParaRPr>
                    </a:p>
                  </a:txBody>
                  <a:tcPr marL="59044" marR="59044" marT="0" marB="0">
                    <a:noFill/>
                  </a:tcPr>
                </a:tc>
                <a:tc>
                  <a:txBody>
                    <a:bodyPr/>
                    <a:lstStyle/>
                    <a:p>
                      <a:pPr algn="ctr" fontAlgn="ctr"/>
                      <a:r>
                        <a:rPr lang="en-GB" sz="900" b="0" i="0" u="none" strike="noStrike" dirty="0">
                          <a:solidFill>
                            <a:srgbClr val="000000"/>
                          </a:solidFill>
                          <a:effectLst/>
                          <a:latin typeface="Arial" panose="020B0604020202020204" pitchFamily="34" charset="0"/>
                        </a:rPr>
                        <a:t>W&amp;W</a:t>
                      </a:r>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DNs will need notification of any discounts awarded to shippers that will have an affect on LDZ capacity charges, in advance of the invoices being raised.  The information provided must be on a shipper level and must include calculation of amounts and periods to which the discount applies.  This could be in the form of a monthly report.</a:t>
                      </a: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90795280"/>
                  </a:ext>
                </a:extLst>
              </a:tr>
              <a:tr h="435095">
                <a:tc vMerge="1">
                  <a:txBody>
                    <a:bodyPr/>
                    <a:lstStyle/>
                    <a:p>
                      <a:endParaRPr lang="en-GB"/>
                    </a:p>
                  </a:txBody>
                  <a:tcPr/>
                </a:tc>
                <a:tc>
                  <a:txBody>
                    <a:bodyPr/>
                    <a:lstStyle/>
                    <a:p>
                      <a:pPr algn="ctr" fontAlgn="ctr"/>
                      <a:endParaRPr lang="en-GB" sz="900" b="0" i="0" u="none" strike="noStrike" dirty="0">
                        <a:solidFill>
                          <a:schemeClr val="tx1"/>
                        </a:solidFill>
                        <a:effectLst/>
                        <a:latin typeface="Arial" panose="020B0604020202020204" pitchFamily="34" charset="0"/>
                      </a:endParaRPr>
                    </a:p>
                  </a:txBody>
                  <a:tcPr marL="6350" marR="6350" marT="6350" marB="0" anchor="ctr"/>
                </a:tc>
                <a:tc>
                  <a:txBody>
                    <a:bodyPr/>
                    <a:lstStyle/>
                    <a:p>
                      <a:pPr marL="0" algn="ctr" defTabSz="914400" rtl="0" eaLnBrk="1" fontAlgn="ctr" latinLnBrk="0" hangingPunct="1">
                        <a:lnSpc>
                          <a:spcPct val="115000"/>
                        </a:lnSpc>
                        <a:spcAft>
                          <a:spcPts val="0"/>
                        </a:spcAft>
                      </a:pPr>
                      <a:endParaRPr lang="en-GB" sz="900" b="0" i="0" u="none" strike="noStrike" kern="1200" dirty="0">
                        <a:solidFill>
                          <a:srgbClr val="000000"/>
                        </a:solidFill>
                        <a:effectLst/>
                        <a:latin typeface="Arial" panose="020B0604020202020204" pitchFamily="34" charset="0"/>
                        <a:ea typeface="+mn-ea"/>
                        <a:cs typeface="+mn-cs"/>
                      </a:endParaRPr>
                    </a:p>
                  </a:txBody>
                  <a:tcPr marL="59044" marR="59044" marT="0" marB="0" anchor="ctr">
                    <a:noFill/>
                  </a:tcPr>
                </a:tc>
                <a:tc>
                  <a:txBody>
                    <a:bodyPr/>
                    <a:lstStyle/>
                    <a:p>
                      <a:pPr marL="0" algn="ctr" defTabSz="914400" rtl="0" eaLnBrk="1" fontAlgn="ctr" latinLnBrk="0" hangingPunct="1">
                        <a:lnSpc>
                          <a:spcPct val="115000"/>
                        </a:lnSpc>
                        <a:spcAft>
                          <a:spcPts val="0"/>
                        </a:spcAft>
                      </a:pPr>
                      <a:endParaRPr lang="en-GB" sz="900" b="0" i="0" u="none" strike="noStrike" kern="1200" dirty="0">
                        <a:solidFill>
                          <a:srgbClr val="000000"/>
                        </a:solidFill>
                        <a:effectLst/>
                        <a:latin typeface="Arial" panose="020B0604020202020204" pitchFamily="34" charset="0"/>
                        <a:ea typeface="+mn-ea"/>
                        <a:cs typeface="+mn-cs"/>
                      </a:endParaRPr>
                    </a:p>
                  </a:txBody>
                  <a:tcPr marL="59044" marR="59044" marT="0" marB="0" anchor="ctr">
                    <a:noFill/>
                  </a:tcPr>
                </a:tc>
                <a:tc>
                  <a:txBody>
                    <a:bodyPr/>
                    <a:lstStyle/>
                    <a:p>
                      <a:pPr marL="0" algn="ctr" defTabSz="914400" rtl="0" eaLnBrk="1" fontAlgn="ctr" latinLnBrk="0" hangingPunct="1">
                        <a:lnSpc>
                          <a:spcPct val="115000"/>
                        </a:lnSpc>
                        <a:spcAft>
                          <a:spcPts val="0"/>
                        </a:spcAft>
                      </a:pPr>
                      <a:endParaRPr lang="en-GB" sz="900" b="0" i="0" u="none" strike="noStrike" kern="1200" dirty="0">
                        <a:solidFill>
                          <a:srgbClr val="000000"/>
                        </a:solidFill>
                        <a:effectLst/>
                        <a:latin typeface="Arial" panose="020B0604020202020204" pitchFamily="34" charset="0"/>
                        <a:ea typeface="+mn-ea"/>
                        <a:cs typeface="+mn-cs"/>
                      </a:endParaRPr>
                    </a:p>
                  </a:txBody>
                  <a:tcPr marL="59044" marR="59044" marT="0" marB="0" anchor="ctr"/>
                </a:tc>
                <a:tc>
                  <a:txBody>
                    <a:bodyPr/>
                    <a:lstStyle/>
                    <a:p>
                      <a:pPr marL="0" algn="l"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Private Response – Abstained </a:t>
                      </a:r>
                    </a:p>
                  </a:txBody>
                  <a:tcPr marL="6350" marR="6350" marT="6350" marB="0" anchor="ctr"/>
                </a:tc>
                <a:extLst>
                  <a:ext uri="{0D108BD9-81ED-4DB2-BD59-A6C34878D82A}">
                    <a16:rowId xmlns:a16="http://schemas.microsoft.com/office/drawing/2014/main" val="3240624193"/>
                  </a:ext>
                </a:extLst>
              </a:tr>
            </a:tbl>
          </a:graphicData>
        </a:graphic>
      </p:graphicFrame>
    </p:spTree>
    <p:extLst>
      <p:ext uri="{BB962C8B-B14F-4D97-AF65-F5344CB8AC3E}">
        <p14:creationId xmlns:p14="http://schemas.microsoft.com/office/powerpoint/2010/main" val="4068846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21886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XRN4922 CSSC Shipper BRD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4147886068"/>
              </p:ext>
            </p:extLst>
          </p:nvPr>
        </p:nvGraphicFramePr>
        <p:xfrm>
          <a:off x="146226" y="711200"/>
          <a:ext cx="8712968" cy="3459955"/>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7">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521463">
                  <a:extLst>
                    <a:ext uri="{9D8B030D-6E8A-4147-A177-3AD203B41FA5}">
                      <a16:colId xmlns:a16="http://schemas.microsoft.com/office/drawing/2014/main" val="20007"/>
                    </a:ext>
                  </a:extLst>
                </a:gridCol>
                <a:gridCol w="524540">
                  <a:extLst>
                    <a:ext uri="{9D8B030D-6E8A-4147-A177-3AD203B41FA5}">
                      <a16:colId xmlns:a16="http://schemas.microsoft.com/office/drawing/2014/main" val="20008"/>
                    </a:ext>
                  </a:extLst>
                </a:gridCol>
                <a:gridCol w="4302552">
                  <a:extLst>
                    <a:ext uri="{9D8B030D-6E8A-4147-A177-3AD203B41FA5}">
                      <a16:colId xmlns:a16="http://schemas.microsoft.com/office/drawing/2014/main" val="20009"/>
                    </a:ext>
                  </a:extLst>
                </a:gridCol>
              </a:tblGrid>
              <a:tr h="336550">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15337">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2769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CSS</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7335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434716">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endParaRPr lang="en-GB" sz="9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Arial" panose="020B0604020202020204" pitchFamily="34" charset="0"/>
                        </a:rPr>
                        <a:t>No responses received as of 25/02/2021</a:t>
                      </a:r>
                    </a:p>
                    <a:p>
                      <a:pPr algn="l" fontAlgn="ct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bl>
          </a:graphicData>
        </a:graphic>
      </p:graphicFrame>
      <p:sp>
        <p:nvSpPr>
          <p:cNvPr id="4" name="TextBox 3">
            <a:extLst>
              <a:ext uri="{FF2B5EF4-FFF2-40B4-BE49-F238E27FC236}">
                <a16:creationId xmlns:a16="http://schemas.microsoft.com/office/drawing/2014/main" id="{3F546566-0D0C-455C-B0CE-CB261BD089AC}"/>
              </a:ext>
            </a:extLst>
          </p:cNvPr>
          <p:cNvSpPr txBox="1"/>
          <p:nvPr/>
        </p:nvSpPr>
        <p:spPr>
          <a:xfrm>
            <a:off x="91070" y="4597400"/>
            <a:ext cx="8961857" cy="369332"/>
          </a:xfrm>
          <a:prstGeom prst="rect">
            <a:avLst/>
          </a:prstGeom>
          <a:noFill/>
        </p:spPr>
        <p:txBody>
          <a:bodyPr wrap="square" rtlCol="0">
            <a:spAutoFit/>
          </a:bodyPr>
          <a:lstStyle/>
          <a:p>
            <a:r>
              <a:rPr lang="en-GB" dirty="0"/>
              <a:t>The Change pack closes out on 01/03/2021 and any reps will be added by 03/03/2021</a:t>
            </a:r>
          </a:p>
        </p:txBody>
      </p:sp>
    </p:spTree>
    <p:extLst>
      <p:ext uri="{BB962C8B-B14F-4D97-AF65-F5344CB8AC3E}">
        <p14:creationId xmlns:p14="http://schemas.microsoft.com/office/powerpoint/2010/main" val="1115388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a:t>Standalone Change Documents for Approval (BER, CCR, EQR)</a:t>
            </a:r>
            <a:endParaRPr lang="en-GB" sz="140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867650" cy="2484552"/>
          </a:xfrm>
        </p:spPr>
        <p:txBody>
          <a:bodyPr>
            <a:normAutofit/>
          </a:bodyPr>
          <a:lstStyle/>
          <a:p>
            <a:r>
              <a:rPr lang="en-GB" sz="1600" dirty="0"/>
              <a:t>CCR for XRN5206 TPI/PCW Access </a:t>
            </a:r>
          </a:p>
          <a:p>
            <a:pPr marL="0" indent="0">
              <a:buNone/>
            </a:pPr>
            <a:endParaRPr lang="en-GB" sz="1600" dirty="0"/>
          </a:p>
          <a:p>
            <a:pPr marL="0" indent="0">
              <a:buNone/>
            </a:pPr>
            <a:endParaRPr lang="en-GB" sz="1600" dirty="0"/>
          </a:p>
          <a:p>
            <a:r>
              <a:rPr lang="en-GB" sz="1600" dirty="0"/>
              <a:t>CCR for XRN5225 Minor Release Drop 8</a:t>
            </a:r>
          </a:p>
        </p:txBody>
      </p:sp>
      <p:graphicFrame>
        <p:nvGraphicFramePr>
          <p:cNvPr id="4" name="Object 3">
            <a:extLst>
              <a:ext uri="{FF2B5EF4-FFF2-40B4-BE49-F238E27FC236}">
                <a16:creationId xmlns:a16="http://schemas.microsoft.com/office/drawing/2014/main" id="{38B7C9FA-12F6-4880-A8A6-3F60E3A98E75}"/>
              </a:ext>
            </a:extLst>
          </p:cNvPr>
          <p:cNvGraphicFramePr>
            <a:graphicFrameLocks noChangeAspect="1"/>
          </p:cNvGraphicFramePr>
          <p:nvPr>
            <p:extLst>
              <p:ext uri="{D42A27DB-BD31-4B8C-83A1-F6EECF244321}">
                <p14:modId xmlns:p14="http://schemas.microsoft.com/office/powerpoint/2010/main" val="3048548176"/>
              </p:ext>
            </p:extLst>
          </p:nvPr>
        </p:nvGraphicFramePr>
        <p:xfrm>
          <a:off x="5576505" y="1059581"/>
          <a:ext cx="914400" cy="792163"/>
        </p:xfrm>
        <a:graphic>
          <a:graphicData uri="http://schemas.openxmlformats.org/presentationml/2006/ole">
            <mc:AlternateContent xmlns:mc="http://schemas.openxmlformats.org/markup-compatibility/2006">
              <mc:Choice xmlns:v="urn:schemas-microsoft-com:vml" Requires="v">
                <p:oleObj spid="_x0000_s3080" name="Document" showAsIcon="1" r:id="rId4" imgW="914400" imgH="792360" progId="Word.Document.12">
                  <p:embed/>
                </p:oleObj>
              </mc:Choice>
              <mc:Fallback>
                <p:oleObj name="Document" showAsIcon="1" r:id="rId4" imgW="914400" imgH="792360" progId="Word.Document.12">
                  <p:embed/>
                  <p:pic>
                    <p:nvPicPr>
                      <p:cNvPr id="4" name="Object 3">
                        <a:extLst>
                          <a:ext uri="{FF2B5EF4-FFF2-40B4-BE49-F238E27FC236}">
                            <a16:creationId xmlns:a16="http://schemas.microsoft.com/office/drawing/2014/main" id="{38B7C9FA-12F6-4880-A8A6-3F60E3A98E75}"/>
                          </a:ext>
                        </a:extLst>
                      </p:cNvPr>
                      <p:cNvPicPr/>
                      <p:nvPr/>
                    </p:nvPicPr>
                    <p:blipFill>
                      <a:blip r:embed="rId5"/>
                      <a:stretch>
                        <a:fillRect/>
                      </a:stretch>
                    </p:blipFill>
                    <p:spPr>
                      <a:xfrm>
                        <a:off x="5576505" y="1059581"/>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A61E83D-36D3-4C4C-92C5-E28CFCF0E1CC}"/>
              </a:ext>
            </a:extLst>
          </p:cNvPr>
          <p:cNvGraphicFramePr>
            <a:graphicFrameLocks noChangeAspect="1"/>
          </p:cNvGraphicFramePr>
          <p:nvPr>
            <p:extLst>
              <p:ext uri="{D42A27DB-BD31-4B8C-83A1-F6EECF244321}">
                <p14:modId xmlns:p14="http://schemas.microsoft.com/office/powerpoint/2010/main" val="3185540081"/>
              </p:ext>
            </p:extLst>
          </p:nvPr>
        </p:nvGraphicFramePr>
        <p:xfrm>
          <a:off x="5576505" y="1905775"/>
          <a:ext cx="914400" cy="792163"/>
        </p:xfrm>
        <a:graphic>
          <a:graphicData uri="http://schemas.openxmlformats.org/presentationml/2006/ole">
            <mc:AlternateContent xmlns:mc="http://schemas.openxmlformats.org/markup-compatibility/2006">
              <mc:Choice xmlns:v="urn:schemas-microsoft-com:vml" Requires="v">
                <p:oleObj spid="_x0000_s3081" name="Document" showAsIcon="1" r:id="rId6" imgW="914400" imgH="792360" progId="Word.Document.12">
                  <p:embed/>
                </p:oleObj>
              </mc:Choice>
              <mc:Fallback>
                <p:oleObj name="Document" showAsIcon="1" r:id="rId6" imgW="914400" imgH="792360" progId="Word.Document.12">
                  <p:embed/>
                  <p:pic>
                    <p:nvPicPr>
                      <p:cNvPr id="6" name="Object 5">
                        <a:extLst>
                          <a:ext uri="{FF2B5EF4-FFF2-40B4-BE49-F238E27FC236}">
                            <a16:creationId xmlns:a16="http://schemas.microsoft.com/office/drawing/2014/main" id="{FA61E83D-36D3-4C4C-92C5-E28CFCF0E1CC}"/>
                          </a:ext>
                        </a:extLst>
                      </p:cNvPr>
                      <p:cNvPicPr/>
                      <p:nvPr/>
                    </p:nvPicPr>
                    <p:blipFill>
                      <a:blip r:embed="rId7"/>
                      <a:stretch>
                        <a:fillRect/>
                      </a:stretch>
                    </p:blipFill>
                    <p:spPr>
                      <a:xfrm>
                        <a:off x="5576505" y="19057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June 2021 Major Release</a:t>
            </a:r>
            <a:endParaRPr lang="en-GB"/>
          </a:p>
        </p:txBody>
      </p:sp>
    </p:spTree>
    <p:extLst>
      <p:ext uri="{BB962C8B-B14F-4D97-AF65-F5344CB8AC3E}">
        <p14:creationId xmlns:p14="http://schemas.microsoft.com/office/powerpoint/2010/main" val="195793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820472" cy="416011"/>
          </a:xfrm>
        </p:spPr>
        <p:txBody>
          <a:bodyPr>
            <a:noAutofit/>
          </a:bodyPr>
          <a:lstStyle/>
          <a:p>
            <a:r>
              <a:rPr lang="en-GB" sz="2000" dirty="0"/>
              <a:t>Budget v Spend BP20/21 Financial Year To Date</a:t>
            </a:r>
          </a:p>
        </p:txBody>
      </p:sp>
      <p:sp>
        <p:nvSpPr>
          <p:cNvPr id="3" name="Rectangle 2"/>
          <p:cNvSpPr/>
          <p:nvPr/>
        </p:nvSpPr>
        <p:spPr>
          <a:xfrm>
            <a:off x="557519" y="987574"/>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A41E83A2-9D91-4DDD-889E-8991F40921D8}"/>
              </a:ext>
            </a:extLst>
          </p:cNvPr>
          <p:cNvSpPr txBox="1"/>
          <p:nvPr/>
        </p:nvSpPr>
        <p:spPr>
          <a:xfrm>
            <a:off x="7118084" y="639892"/>
            <a:ext cx="1940487" cy="1708160"/>
          </a:xfrm>
          <a:prstGeom prst="rect">
            <a:avLst/>
          </a:prstGeom>
          <a:noFill/>
        </p:spPr>
        <p:txBody>
          <a:bodyPr wrap="square" rtlCol="0">
            <a:spAutoFit/>
          </a:bodyPr>
          <a:lstStyle/>
          <a:p>
            <a:pPr marL="285750" indent="-285750">
              <a:buFont typeface="Arial" panose="020B0604020202020204" pitchFamily="34" charset="0"/>
              <a:buChar char="•"/>
            </a:pPr>
            <a:endParaRPr lang="en-GB" sz="1050" b="1" dirty="0"/>
          </a:p>
          <a:p>
            <a:pPr marL="285750" indent="-285750">
              <a:buFont typeface="Arial" panose="020B0604020202020204" pitchFamily="34" charset="0"/>
              <a:buChar char="•"/>
            </a:pPr>
            <a:r>
              <a:rPr lang="en-GB" sz="1050" b="1" dirty="0"/>
              <a:t>Total available funds have decreased by £7k</a:t>
            </a:r>
            <a:r>
              <a:rPr lang="en-GB" sz="1050" dirty="0"/>
              <a:t> as a result of 2 changes moving through the lifecycle (see 2</a:t>
            </a:r>
            <a:r>
              <a:rPr lang="en-GB" sz="1050" baseline="30000" dirty="0"/>
              <a:t>nd</a:t>
            </a:r>
            <a:r>
              <a:rPr lang="en-GB" sz="1050" dirty="0"/>
              <a:t> tab in embedded s/s for details)</a:t>
            </a:r>
          </a:p>
          <a:p>
            <a:pPr marL="285750" indent="-285750">
              <a:buFont typeface="Arial" panose="020B0604020202020204" pitchFamily="34" charset="0"/>
              <a:buChar char="•"/>
            </a:pPr>
            <a:r>
              <a:rPr lang="en-GB" sz="1050" dirty="0"/>
              <a:t>Position as of Feb-21</a:t>
            </a:r>
          </a:p>
          <a:p>
            <a:endParaRPr lang="en-GB" sz="1050" dirty="0"/>
          </a:p>
        </p:txBody>
      </p:sp>
      <p:graphicFrame>
        <p:nvGraphicFramePr>
          <p:cNvPr id="10" name="Chart 9">
            <a:extLst>
              <a:ext uri="{FF2B5EF4-FFF2-40B4-BE49-F238E27FC236}">
                <a16:creationId xmlns:a16="http://schemas.microsoft.com/office/drawing/2014/main" id="{D98FB028-79DF-45ED-B33C-94FC73389E76}"/>
              </a:ext>
            </a:extLst>
          </p:cNvPr>
          <p:cNvGraphicFramePr>
            <a:graphicFrameLocks/>
          </p:cNvGraphicFramePr>
          <p:nvPr>
            <p:extLst/>
          </p:nvPr>
        </p:nvGraphicFramePr>
        <p:xfrm>
          <a:off x="143214" y="694787"/>
          <a:ext cx="3593178" cy="2093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1ECA0C0-4FFB-4C80-B599-6632AD24CA9F}"/>
              </a:ext>
              <a:ext uri="{147F2762-F138-4A5C-976F-8EAC2B608ADB}">
                <a16:predDERef xmlns:a16="http://schemas.microsoft.com/office/drawing/2014/main" pred="{81539D07-D235-46B0-96A4-675396BB1C10}"/>
              </a:ext>
            </a:extLst>
          </p:cNvPr>
          <p:cNvGraphicFramePr>
            <a:graphicFrameLocks/>
          </p:cNvGraphicFramePr>
          <p:nvPr>
            <p:extLst/>
          </p:nvPr>
        </p:nvGraphicFramePr>
        <p:xfrm>
          <a:off x="197939" y="2709793"/>
          <a:ext cx="7326390" cy="24178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8D83495-7D21-472D-AD79-F492C32EB9C8}"/>
              </a:ext>
            </a:extLst>
          </p:cNvPr>
          <p:cNvGraphicFramePr>
            <a:graphicFrameLocks/>
          </p:cNvGraphicFramePr>
          <p:nvPr>
            <p:extLst/>
          </p:nvPr>
        </p:nvGraphicFramePr>
        <p:xfrm>
          <a:off x="3625380" y="657127"/>
          <a:ext cx="3744416" cy="18245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bject 5">
            <a:extLst>
              <a:ext uri="{FF2B5EF4-FFF2-40B4-BE49-F238E27FC236}">
                <a16:creationId xmlns:a16="http://schemas.microsoft.com/office/drawing/2014/main" id="{1B90F6D8-D249-4456-9F25-E172E97B3AB0}"/>
              </a:ext>
            </a:extLst>
          </p:cNvPr>
          <p:cNvGraphicFramePr>
            <a:graphicFrameLocks noChangeAspect="1"/>
          </p:cNvGraphicFramePr>
          <p:nvPr>
            <p:extLst/>
          </p:nvPr>
        </p:nvGraphicFramePr>
        <p:xfrm>
          <a:off x="7454316" y="2348052"/>
          <a:ext cx="914400" cy="806450"/>
        </p:xfrm>
        <a:graphic>
          <a:graphicData uri="http://schemas.openxmlformats.org/presentationml/2006/ole">
            <mc:AlternateContent xmlns:mc="http://schemas.openxmlformats.org/markup-compatibility/2006">
              <mc:Choice xmlns:v="urn:schemas-microsoft-com:vml" Requires="v">
                <p:oleObj spid="_x0000_s1029" name="Worksheet" showAsIcon="1" r:id="rId6" imgW="914400" imgH="806400" progId="Excel.Sheet.12">
                  <p:embed/>
                </p:oleObj>
              </mc:Choice>
              <mc:Fallback>
                <p:oleObj name="Worksheet" showAsIcon="1" r:id="rId6" imgW="914400" imgH="806400" progId="Excel.Sheet.12">
                  <p:embed/>
                  <p:pic>
                    <p:nvPicPr>
                      <p:cNvPr id="6" name="Object 5">
                        <a:extLst>
                          <a:ext uri="{FF2B5EF4-FFF2-40B4-BE49-F238E27FC236}">
                            <a16:creationId xmlns:a16="http://schemas.microsoft.com/office/drawing/2014/main" id="{1B90F6D8-D249-4456-9F25-E172E97B3AB0}"/>
                          </a:ext>
                        </a:extLst>
                      </p:cNvPr>
                      <p:cNvPicPr/>
                      <p:nvPr/>
                    </p:nvPicPr>
                    <p:blipFill>
                      <a:blip r:embed="rId7"/>
                      <a:stretch>
                        <a:fillRect/>
                      </a:stretch>
                    </p:blipFill>
                    <p:spPr>
                      <a:xfrm>
                        <a:off x="7454316" y="234805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62162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62FDB-E0A3-4B4A-A037-5A1F416E589A}"/>
              </a:ext>
            </a:extLst>
          </p:cNvPr>
          <p:cNvSpPr>
            <a:spLocks noGrp="1"/>
          </p:cNvSpPr>
          <p:nvPr>
            <p:ph idx="1"/>
          </p:nvPr>
        </p:nvSpPr>
        <p:spPr>
          <a:xfrm>
            <a:off x="363758" y="579021"/>
            <a:ext cx="8229600" cy="3672408"/>
          </a:xfrm>
        </p:spPr>
        <p:txBody>
          <a:bodyPr/>
          <a:lstStyle/>
          <a:p>
            <a:r>
              <a:rPr lang="en-GB" dirty="0"/>
              <a:t>BER for XRN5253 June 21 Release  </a:t>
            </a:r>
          </a:p>
        </p:txBody>
      </p:sp>
      <p:graphicFrame>
        <p:nvGraphicFramePr>
          <p:cNvPr id="6" name="Object 5">
            <a:extLst>
              <a:ext uri="{FF2B5EF4-FFF2-40B4-BE49-F238E27FC236}">
                <a16:creationId xmlns:a16="http://schemas.microsoft.com/office/drawing/2014/main" id="{CDB4FB8C-AF24-4328-BE1F-7DCB289520AC}"/>
              </a:ext>
            </a:extLst>
          </p:cNvPr>
          <p:cNvGraphicFramePr>
            <a:graphicFrameLocks noChangeAspect="1"/>
          </p:cNvGraphicFramePr>
          <p:nvPr>
            <p:extLst>
              <p:ext uri="{D42A27DB-BD31-4B8C-83A1-F6EECF244321}">
                <p14:modId xmlns:p14="http://schemas.microsoft.com/office/powerpoint/2010/main" val="1801685680"/>
              </p:ext>
            </p:extLst>
          </p:nvPr>
        </p:nvGraphicFramePr>
        <p:xfrm>
          <a:off x="6898047" y="579021"/>
          <a:ext cx="914400" cy="792163"/>
        </p:xfrm>
        <a:graphic>
          <a:graphicData uri="http://schemas.openxmlformats.org/presentationml/2006/ole">
            <mc:AlternateContent xmlns:mc="http://schemas.openxmlformats.org/markup-compatibility/2006">
              <mc:Choice xmlns:v="urn:schemas-microsoft-com:vml" Requires="v">
                <p:oleObj spid="_x0000_s4101" name="Document" showAsIcon="1" r:id="rId3" imgW="914400" imgH="792360" progId="Word.Document.12">
                  <p:embed/>
                </p:oleObj>
              </mc:Choice>
              <mc:Fallback>
                <p:oleObj name="Document" showAsIcon="1" r:id="rId3" imgW="914400" imgH="792360" progId="Word.Document.12">
                  <p:embed/>
                  <p:pic>
                    <p:nvPicPr>
                      <p:cNvPr id="6" name="Object 5">
                        <a:extLst>
                          <a:ext uri="{FF2B5EF4-FFF2-40B4-BE49-F238E27FC236}">
                            <a16:creationId xmlns:a16="http://schemas.microsoft.com/office/drawing/2014/main" id="{CDB4FB8C-AF24-4328-BE1F-7DCB289520AC}"/>
                          </a:ext>
                        </a:extLst>
                      </p:cNvPr>
                      <p:cNvPicPr/>
                      <p:nvPr/>
                    </p:nvPicPr>
                    <p:blipFill>
                      <a:blip r:embed="rId4"/>
                      <a:stretch>
                        <a:fillRect/>
                      </a:stretch>
                    </p:blipFill>
                    <p:spPr>
                      <a:xfrm>
                        <a:off x="6898047" y="57902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21788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normAutofit/>
          </a:bodyPr>
          <a:lstStyle/>
          <a:p>
            <a:r>
              <a:rPr lang="en-GB" sz="2000" dirty="0">
                <a:latin typeface="Arial"/>
                <a:cs typeface="Arial"/>
              </a:rPr>
              <a:t>XRN5253 - June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843558"/>
          <a:ext cx="8838763" cy="3763719"/>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endParaRPr lang="en-GB" sz="1000" b="1" i="0" baseline="0" dirty="0">
                        <a:solidFill>
                          <a:srgbClr val="FFFFFF"/>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Build execution completed to plan in January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System Testing execution completed in February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User Acceptance Testing (UAT) execution to commence in March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Regression Test &amp; Performance Test prep in progress </a:t>
                      </a:r>
                      <a:endParaRPr lang="en-GB" sz="900"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Implementation Approach Approved. Go Live date pending final confirmation with ChMC</a:t>
                      </a:r>
                      <a:endParaRPr lang="en-US" sz="900" kern="1200" dirty="0">
                        <a:solidFill>
                          <a:schemeClr val="tx1"/>
                        </a:solidFill>
                        <a:effectLst/>
                        <a:highlight>
                          <a:srgbClr val="FFFF00"/>
                        </a:highligh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Proposed Go Live date currently under review as there is a risk of no contingency date due to Gemini code freeze commencing on 28</a:t>
                      </a:r>
                      <a:r>
                        <a:rPr lang="en-US" sz="900" kern="1200" baseline="30000" dirty="0">
                          <a:solidFill>
                            <a:schemeClr val="tx1"/>
                          </a:solidFill>
                          <a:effectLst/>
                          <a:latin typeface="+mn-lt"/>
                          <a:ea typeface="+mn-ea"/>
                          <a:cs typeface="+mn-cs"/>
                        </a:rPr>
                        <a:t>th</a:t>
                      </a:r>
                      <a:r>
                        <a:rPr lang="en-US" sz="900" kern="1200" dirty="0">
                          <a:solidFill>
                            <a:schemeClr val="tx1"/>
                          </a:solidFill>
                          <a:effectLst/>
                          <a:latin typeface="+mn-lt"/>
                          <a:ea typeface="+mn-ea"/>
                          <a:cs typeface="+mn-cs"/>
                        </a:rPr>
                        <a:t> June. Project team are in discussions to agree a feasible contingency date.  </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Post Implementation Support (PIS) period still under discussion with Operation teams to ensure it is sufficient and covers what is required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Font typeface="Arial" pitchFamily="34" charset="0"/>
                        <a:buChar char="•"/>
                      </a:pPr>
                      <a:r>
                        <a:rPr kumimoji="0" lang="en-US" sz="900" b="1" i="0" u="none" strike="noStrike" kern="1200" cap="none" normalizeH="0" baseline="0" dirty="0">
                          <a:ln>
                            <a:noFill/>
                          </a:ln>
                          <a:solidFill>
                            <a:schemeClr val="tx1"/>
                          </a:solidFill>
                          <a:effectLst/>
                          <a:latin typeface="Arial"/>
                          <a:ea typeface="Verdana"/>
                          <a:cs typeface="Arial"/>
                        </a:rPr>
                        <a:t>Risk</a:t>
                      </a:r>
                      <a:r>
                        <a:rPr kumimoji="0" lang="en-US" sz="900" b="1" i="0" u="none" strike="noStrike" kern="1200" cap="none" normalizeH="0" baseline="0" dirty="0">
                          <a:ln>
                            <a:noFill/>
                          </a:ln>
                          <a:solidFill>
                            <a:schemeClr val="tx1"/>
                          </a:solidFill>
                          <a:effectLst/>
                          <a:latin typeface="+mn-lt"/>
                          <a:ea typeface="Verdana"/>
                          <a:cs typeface="Arial"/>
                        </a:rPr>
                        <a:t>: </a:t>
                      </a:r>
                      <a:r>
                        <a:rPr kumimoji="0" lang="en-US" sz="900" b="0" i="0" u="none" strike="noStrike" kern="1200" cap="none" normalizeH="0" baseline="0" dirty="0">
                          <a:ln>
                            <a:noFill/>
                          </a:ln>
                          <a:solidFill>
                            <a:schemeClr val="tx1"/>
                          </a:solidFill>
                          <a:effectLst/>
                          <a:latin typeface="+mn-lt"/>
                          <a:ea typeface="Verdana"/>
                          <a:cs typeface="Arial"/>
                        </a:rPr>
                        <a:t>There is a risk that there is no contingency date for June 21 implementation </a:t>
                      </a:r>
                      <a:r>
                        <a:rPr lang="en-US" sz="900" b="0" i="0" u="none" strike="noStrike" kern="1200" cap="none" normalizeH="0" baseline="0" dirty="0">
                          <a:ln>
                            <a:noFill/>
                          </a:ln>
                          <a:solidFill>
                            <a:schemeClr val="tx1"/>
                          </a:solidFill>
                          <a:effectLst/>
                          <a:latin typeface="+mn-lt"/>
                          <a:ea typeface="Verdana"/>
                          <a:cs typeface="Arial"/>
                        </a:rPr>
                        <a:t>(26th June 2021) because</a:t>
                      </a:r>
                      <a:r>
                        <a:rPr kumimoji="0" lang="en-US" sz="900" b="0" i="0" u="none" strike="noStrike" kern="1200" cap="none" normalizeH="0" baseline="0" dirty="0">
                          <a:ln>
                            <a:noFill/>
                          </a:ln>
                          <a:solidFill>
                            <a:schemeClr val="tx1"/>
                          </a:solidFill>
                          <a:effectLst/>
                          <a:latin typeface="+mn-lt"/>
                          <a:ea typeface="Verdana"/>
                          <a:cs typeface="Arial"/>
                        </a:rPr>
                        <a:t> of no availability of a contingency date as Gemini code freeze begins on 28th June 2021 leading to a delay in Cutover </a:t>
                      </a:r>
                      <a:r>
                        <a:rPr kumimoji="0" lang="en-US" sz="900" b="1" i="0" u="none" strike="noStrike" kern="1200" cap="none" normalizeH="0" baseline="0" dirty="0">
                          <a:ln>
                            <a:noFill/>
                          </a:ln>
                          <a:solidFill>
                            <a:schemeClr val="tx1"/>
                          </a:solidFill>
                          <a:effectLst/>
                          <a:latin typeface="+mn-lt"/>
                          <a:ea typeface="Verdana"/>
                          <a:cs typeface="Arial"/>
                        </a:rPr>
                        <a:t>Mitigation</a:t>
                      </a:r>
                      <a:r>
                        <a:rPr kumimoji="0" lang="en-US" sz="900" b="0" i="0" u="none" strike="noStrike" kern="1200" cap="none" normalizeH="0" baseline="0" dirty="0">
                          <a:ln>
                            <a:noFill/>
                          </a:ln>
                          <a:solidFill>
                            <a:schemeClr val="tx1"/>
                          </a:solidFill>
                          <a:effectLst/>
                          <a:latin typeface="+mn-lt"/>
                          <a:ea typeface="Verdana"/>
                          <a:cs typeface="Arial"/>
                        </a:rPr>
                        <a:t>: Currently under discussion</a:t>
                      </a:r>
                      <a:r>
                        <a:rPr lang="en-US" sz="900" b="0" i="0" u="none" strike="noStrike" kern="1200" cap="none" normalizeH="0" baseline="0" dirty="0">
                          <a:ln>
                            <a:noFill/>
                          </a:ln>
                          <a:solidFill>
                            <a:schemeClr val="tx1"/>
                          </a:solidFill>
                          <a:effectLst/>
                          <a:latin typeface="+mn-lt"/>
                          <a:ea typeface="Verdana"/>
                          <a:cs typeface="Arial"/>
                        </a:rPr>
                        <a:t> </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5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u="none" strike="noStrike" kern="1200" cap="none" normalizeH="0" baseline="0" dirty="0">
                          <a:ln>
                            <a:noFill/>
                          </a:ln>
                          <a:solidFill>
                            <a:schemeClr val="tx1"/>
                          </a:solidFill>
                          <a:effectLst/>
                          <a:latin typeface="+mn-lt"/>
                          <a:ea typeface="Verdana"/>
                          <a:cs typeface="Arial"/>
                        </a:rPr>
                        <a:t>Cost RAG status will return to </a:t>
                      </a:r>
                      <a:r>
                        <a:rPr lang="en-US" sz="900" b="1" i="0" u="none" strike="noStrike" kern="1200" cap="none" normalizeH="0" baseline="0" dirty="0">
                          <a:ln>
                            <a:noFill/>
                          </a:ln>
                          <a:solidFill>
                            <a:srgbClr val="00B050"/>
                          </a:solidFill>
                          <a:effectLst/>
                          <a:latin typeface="+mn-lt"/>
                          <a:ea typeface="Verdana"/>
                          <a:cs typeface="Arial"/>
                        </a:rPr>
                        <a:t>green</a:t>
                      </a:r>
                      <a:r>
                        <a:rPr lang="en-US" sz="900" b="1" i="0" u="none" strike="noStrike" kern="1200" cap="none" normalizeH="0" baseline="0" dirty="0">
                          <a:ln>
                            <a:noFill/>
                          </a:ln>
                          <a:solidFill>
                            <a:schemeClr val="tx1"/>
                          </a:solidFill>
                          <a:effectLst/>
                          <a:latin typeface="+mn-lt"/>
                          <a:ea typeface="Verdana"/>
                          <a:cs typeface="Arial"/>
                        </a:rPr>
                        <a:t> on approval of updated BER inclusive of AUGE costs (to be presented in March ChMC)</a:t>
                      </a:r>
                    </a:p>
                    <a:p>
                      <a:pPr marL="0" lvl="0" indent="0">
                        <a:buFont typeface="Arial" panose="020B0604020202020204" pitchFamily="34" charset="0"/>
                        <a:buNone/>
                      </a:pPr>
                      <a:endParaRPr kumimoji="0" lang="en-US" sz="900" b="0" i="0" u="none" strike="noStrike" kern="1200" cap="none" normalizeH="0" baseline="0" dirty="0">
                        <a:ln>
                          <a:noFill/>
                        </a:ln>
                        <a:solidFill>
                          <a:schemeClr val="tx1"/>
                        </a:solidFill>
                        <a:effectLst/>
                        <a:latin typeface="Arial"/>
                        <a:ea typeface="Verdana"/>
                        <a:cs typeface="Arial"/>
                      </a:endParaRP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BER Approved at </a:t>
                      </a:r>
                      <a:r>
                        <a:rPr kumimoji="0" lang="en-US" sz="900" b="0" i="0" u="none" strike="noStrike" kern="1200" cap="none" normalizeH="0" baseline="0" dirty="0" err="1">
                          <a:ln>
                            <a:noFill/>
                          </a:ln>
                          <a:solidFill>
                            <a:schemeClr val="tx1"/>
                          </a:solidFill>
                          <a:effectLst/>
                          <a:latin typeface="Arial"/>
                          <a:ea typeface="Verdana"/>
                          <a:cs typeface="Arial"/>
                        </a:rPr>
                        <a:t>ChMC</a:t>
                      </a:r>
                      <a:r>
                        <a:rPr kumimoji="0" lang="en-US" sz="900" b="0" i="0" u="none" strike="noStrike" kern="1200" cap="none" normalizeH="0" baseline="0" dirty="0">
                          <a:ln>
                            <a:noFill/>
                          </a:ln>
                          <a:solidFill>
                            <a:schemeClr val="tx1"/>
                          </a:solidFill>
                          <a:effectLst/>
                          <a:latin typeface="Arial"/>
                          <a:ea typeface="Verdana"/>
                          <a:cs typeface="Arial"/>
                        </a:rPr>
                        <a:t> in December, revised BER to be issued</a:t>
                      </a:r>
                      <a:r>
                        <a:rPr lang="en-US" sz="900" b="0" i="0" u="none" strike="noStrike" kern="1200" cap="none" normalizeH="0" baseline="0" dirty="0">
                          <a:ln>
                            <a:noFill/>
                          </a:ln>
                          <a:solidFill>
                            <a:schemeClr val="tx1"/>
                          </a:solidFill>
                          <a:effectLst/>
                          <a:latin typeface="Arial"/>
                          <a:ea typeface="Verdana"/>
                          <a:cs typeface="Arial"/>
                        </a:rPr>
                        <a:t> </a:t>
                      </a:r>
                      <a:r>
                        <a:rPr kumimoji="0" lang="en-US" sz="900" b="0" i="0" u="none" strike="noStrike" kern="1200" cap="none" normalizeH="0" baseline="0" dirty="0">
                          <a:ln>
                            <a:noFill/>
                          </a:ln>
                          <a:solidFill>
                            <a:schemeClr val="tx1"/>
                          </a:solidFill>
                          <a:effectLst/>
                          <a:latin typeface="Arial"/>
                          <a:ea typeface="Verdana"/>
                          <a:cs typeface="Arial"/>
                        </a:rPr>
                        <a:t>to include AUGE set up costs incorrectly omitted from previous BER.</a:t>
                      </a:r>
                      <a:r>
                        <a:rPr lang="en-US" sz="900" b="0" i="0" u="none" strike="noStrike" kern="1200" cap="none" normalizeH="0" baseline="0" dirty="0">
                          <a:ln>
                            <a:noFill/>
                          </a:ln>
                          <a:solidFill>
                            <a:schemeClr val="tx1"/>
                          </a:solidFill>
                          <a:effectLst/>
                          <a:latin typeface="Arial"/>
                          <a:ea typeface="Verdana"/>
                          <a:cs typeface="Arial"/>
                        </a:rPr>
                        <a:t> </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803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Resource Forecasts and Plans have been defined at a high level for future stages. Resources in place to support agreed test timescales.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ACD2D34A-1223-45D5-9D1E-2A11FBC8820C}"/>
              </a:ext>
            </a:extLst>
          </p:cNvPr>
          <p:cNvSpPr txBox="1"/>
          <p:nvPr/>
        </p:nvSpPr>
        <p:spPr>
          <a:xfrm>
            <a:off x="0" y="4948202"/>
            <a:ext cx="1377300" cy="200055"/>
          </a:xfrm>
          <a:prstGeom prst="rect">
            <a:avLst/>
          </a:prstGeom>
          <a:noFill/>
        </p:spPr>
        <p:txBody>
          <a:bodyPr wrap="none" rtlCol="0">
            <a:spAutoFit/>
          </a:bodyPr>
          <a:lstStyle/>
          <a:p>
            <a:r>
              <a:rPr lang="en-GB" sz="700" dirty="0"/>
              <a:t>Update as 24</a:t>
            </a:r>
            <a:r>
              <a:rPr lang="en-GB" sz="700" baseline="30000" dirty="0"/>
              <a:t>th</a:t>
            </a:r>
            <a:r>
              <a:rPr lang="en-GB" sz="700" dirty="0"/>
              <a:t> February 2021</a:t>
            </a:r>
          </a:p>
        </p:txBody>
      </p:sp>
    </p:spTree>
    <p:extLst>
      <p:ext uri="{BB962C8B-B14F-4D97-AF65-F5344CB8AC3E}">
        <p14:creationId xmlns:p14="http://schemas.microsoft.com/office/powerpoint/2010/main" val="897287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June 2020 Major Release</a:t>
            </a:r>
            <a:endParaRPr lang="en-GB"/>
          </a:p>
        </p:txBody>
      </p:sp>
    </p:spTree>
    <p:extLst>
      <p:ext uri="{BB962C8B-B14F-4D97-AF65-F5344CB8AC3E}">
        <p14:creationId xmlns:p14="http://schemas.microsoft.com/office/powerpoint/2010/main" val="2860604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199" y="-20538"/>
            <a:ext cx="8229600" cy="637580"/>
          </a:xfrm>
        </p:spPr>
        <p:txBody>
          <a:bodyPr>
            <a:normAutofit/>
          </a:bodyPr>
          <a:lstStyle/>
          <a:p>
            <a:r>
              <a:rPr lang="en-GB" sz="2000" dirty="0">
                <a:latin typeface="Arial"/>
                <a:cs typeface="Arial"/>
              </a:rPr>
              <a:t>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03276" y="752780"/>
          <a:ext cx="8784975" cy="4084819"/>
        </p:xfrm>
        <a:graphic>
          <a:graphicData uri="http://schemas.openxmlformats.org/drawingml/2006/table">
            <a:tbl>
              <a:tblPr firstRow="1" bandRow="1"/>
              <a:tblGrid>
                <a:gridCol w="1237491">
                  <a:extLst>
                    <a:ext uri="{9D8B030D-6E8A-4147-A177-3AD203B41FA5}">
                      <a16:colId xmlns:a16="http://schemas.microsoft.com/office/drawing/2014/main" val="20000"/>
                    </a:ext>
                  </a:extLst>
                </a:gridCol>
                <a:gridCol w="1922825">
                  <a:extLst>
                    <a:ext uri="{9D8B030D-6E8A-4147-A177-3AD203B41FA5}">
                      <a16:colId xmlns:a16="http://schemas.microsoft.com/office/drawing/2014/main" val="20001"/>
                    </a:ext>
                  </a:extLst>
                </a:gridCol>
                <a:gridCol w="1881483">
                  <a:extLst>
                    <a:ext uri="{9D8B030D-6E8A-4147-A177-3AD203B41FA5}">
                      <a16:colId xmlns:a16="http://schemas.microsoft.com/office/drawing/2014/main" val="20002"/>
                    </a:ext>
                  </a:extLst>
                </a:gridCol>
                <a:gridCol w="1913676">
                  <a:extLst>
                    <a:ext uri="{9D8B030D-6E8A-4147-A177-3AD203B41FA5}">
                      <a16:colId xmlns:a16="http://schemas.microsoft.com/office/drawing/2014/main" val="20003"/>
                    </a:ext>
                  </a:extLst>
                </a:gridCol>
                <a:gridCol w="1829500">
                  <a:extLst>
                    <a:ext uri="{9D8B030D-6E8A-4147-A177-3AD203B41FA5}">
                      <a16:colId xmlns:a16="http://schemas.microsoft.com/office/drawing/2014/main" val="20004"/>
                    </a:ext>
                  </a:extLst>
                </a:gridCol>
              </a:tblGrid>
              <a:tr h="27658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a:cs typeface="Arial"/>
                        </a:rPr>
                        <a:t>Overall</a:t>
                      </a:r>
                      <a:r>
                        <a:rPr lang="en-GB" sz="1050" b="1" i="0" baseline="0" dirty="0">
                          <a:solidFill>
                            <a:schemeClr val="bg1"/>
                          </a:solidFill>
                          <a:latin typeface="Arial"/>
                          <a:cs typeface="Arial"/>
                        </a:rPr>
                        <a:t> Project RAG Status</a:t>
                      </a:r>
                      <a:endParaRPr lang="en-GB" sz="1050" b="1" i="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37032">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67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738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endParaRPr lang="en-GB" sz="1050" b="1" baseline="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6175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a:ea typeface="Verdana"/>
                          <a:cs typeface="Arial"/>
                        </a:rPr>
                        <a:t>XRN4850 SMS/Email Notification:</a:t>
                      </a:r>
                      <a:r>
                        <a:rPr kumimoji="0" lang="en-GB" sz="900" b="0" i="0" u="none" strike="noStrike" kern="1200" cap="none" normalizeH="0" baseline="0" dirty="0">
                          <a:ln>
                            <a:noFill/>
                          </a:ln>
                          <a:solidFill>
                            <a:schemeClr val="tx1"/>
                          </a:solidFill>
                          <a:effectLst/>
                          <a:latin typeface="Arial"/>
                          <a:ea typeface="Verdana"/>
                          <a:cs typeface="Arial"/>
                        </a:rPr>
                        <a:t> The new service is being utilised by Networks however usage is limited due to the limited amount of data held in UK Link. Currently there is circa 8.99</a:t>
                      </a:r>
                      <a:r>
                        <a:rPr lang="en-GB" sz="900" b="0" i="0" u="none" strike="noStrike" kern="1200" cap="none" normalizeH="0" baseline="0" dirty="0">
                          <a:ln>
                            <a:noFill/>
                          </a:ln>
                          <a:solidFill>
                            <a:schemeClr val="tx1"/>
                          </a:solidFill>
                          <a:effectLst/>
                          <a:latin typeface="Arial"/>
                          <a:ea typeface="Verdana"/>
                          <a:cs typeface="Arial"/>
                        </a:rPr>
                        <a:t> million meter</a:t>
                      </a:r>
                      <a:r>
                        <a:rPr kumimoji="0" lang="en-GB" sz="900" b="0" i="0" u="none" strike="noStrike" kern="1200" cap="none" normalizeH="0" baseline="0" dirty="0">
                          <a:ln>
                            <a:noFill/>
                          </a:ln>
                          <a:solidFill>
                            <a:schemeClr val="tx1"/>
                          </a:solidFill>
                          <a:effectLst/>
                          <a:latin typeface="Arial"/>
                          <a:ea typeface="Verdana"/>
                          <a:cs typeface="Arial"/>
                        </a:rPr>
                        <a:t> points in UK Link and the team are monitoring usage.  Please contact Max </a:t>
                      </a:r>
                      <a:r>
                        <a:rPr kumimoji="0" lang="en-GB" sz="900" b="0" i="0" u="none" strike="noStrike" kern="1200" cap="none" normalizeH="0" baseline="0" dirty="0">
                          <a:ln>
                            <a:noFill/>
                          </a:ln>
                          <a:solidFill>
                            <a:schemeClr val="tx1"/>
                          </a:solidFill>
                          <a:effectLst/>
                          <a:latin typeface="+mn-lt"/>
                          <a:ea typeface="Verdana"/>
                          <a:cs typeface="Arial"/>
                        </a:rPr>
                        <a:t>Pemberton at customerexperience@xoserve.com </a:t>
                      </a:r>
                      <a:r>
                        <a:rPr kumimoji="0" lang="en-GB" sz="900" b="0" i="0" u="none" strike="noStrike" kern="1200" cap="none" normalizeH="0" baseline="0" dirty="0">
                          <a:ln>
                            <a:noFill/>
                          </a:ln>
                          <a:solidFill>
                            <a:schemeClr val="tx1"/>
                          </a:solidFill>
                          <a:effectLst/>
                          <a:latin typeface="Arial"/>
                          <a:ea typeface="Verdana"/>
                          <a:cs typeface="Arial"/>
                        </a:rPr>
                        <a:t>prior to submitting any contact </a:t>
                      </a:r>
                      <a:r>
                        <a:rPr kumimoji="0" lang="en-GB" sz="900" b="0" i="0" u="none" strike="noStrike" kern="1200" cap="none" normalizeH="0" baseline="0">
                          <a:ln>
                            <a:noFill/>
                          </a:ln>
                          <a:solidFill>
                            <a:schemeClr val="tx1"/>
                          </a:solidFill>
                          <a:effectLst/>
                          <a:latin typeface="Arial"/>
                          <a:ea typeface="Verdana"/>
                          <a:cs typeface="Arial"/>
                        </a:rPr>
                        <a:t>details.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900" b="0" i="0" u="none" strike="noStrike" kern="1200" cap="none" normalizeH="0" baseline="0" dirty="0">
                        <a:ln>
                          <a:noFill/>
                        </a:ln>
                        <a:solidFill>
                          <a:schemeClr val="tx1"/>
                        </a:solidFill>
                        <a:effectLst/>
                        <a:latin typeface="Arial"/>
                        <a:ea typeface="Verdan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Scope Variations: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XRN4850 -</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Report automation integration into DDP Go Live completed on 24</a:t>
                      </a:r>
                      <a:r>
                        <a:rPr kumimoji="0" lang="en-US" sz="900" b="0" i="0" u="none" strike="noStrike" kern="1200" cap="none" normalizeH="0" baseline="30000" dirty="0">
                          <a:ln>
                            <a:noFill/>
                          </a:ln>
                          <a:solidFill>
                            <a:schemeClr val="tx1"/>
                          </a:solidFill>
                          <a:effectLst/>
                          <a:latin typeface="+mn-lt"/>
                          <a:ea typeface="Verdana" panose="020B0604030504040204" pitchFamily="34" charset="0"/>
                          <a:cs typeface="+mn-cs"/>
                        </a:rPr>
                        <a:t>th</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February 2021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 UK Link Portal changes </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Change implemented in Portal on 13</a:t>
                      </a:r>
                      <a:r>
                        <a:rPr kumimoji="0" lang="en-US" sz="900" b="0" i="0" u="none" strike="noStrike" kern="1200" cap="none" normalizeH="0" baseline="30000" dirty="0">
                          <a:ln>
                            <a:noFill/>
                          </a:ln>
                          <a:solidFill>
                            <a:schemeClr val="tx1"/>
                          </a:solidFill>
                          <a:effectLst/>
                          <a:latin typeface="+mn-lt"/>
                          <a:ea typeface="Verdana" panose="020B0604030504040204" pitchFamily="34" charset="0"/>
                          <a:cs typeface="+mn-cs"/>
                        </a:rPr>
                        <a:t>th</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February 2021 to allow special characters, increase character limits in text and email and display character number count.</a:t>
                      </a:r>
                    </a:p>
                    <a:p>
                      <a:pPr marL="171450" lvl="0" indent="-171450">
                        <a:buFont typeface="Arial" panose="020B0604020202020204" pitchFamily="34" charset="0"/>
                        <a:buChar cha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Project Closedown:</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Following completion of Post Implementation Support project closedown is in progress on track for end of March 2021</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normalizeH="0" baseline="0" dirty="0">
                        <a:ln>
                          <a:noFill/>
                        </a:ln>
                        <a:solidFill>
                          <a:schemeClr val="tx1"/>
                        </a:solidFill>
                        <a:effectLst/>
                        <a:latin typeface="+mn-lt"/>
                        <a:ea typeface="Verdana" panose="020B0604030504040204" pitchFamily="34" charset="0"/>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N/A</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Costs have been finalised in the CCR which has been approved by Change Management</a:t>
                      </a:r>
                      <a:endParaRPr kumimoji="0" lang="en-US" sz="900" b="0"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03599">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No resource issues identified for the remainder of the project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5" name="TextBox 1">
            <a:extLst>
              <a:ext uri="{FF2B5EF4-FFF2-40B4-BE49-F238E27FC236}">
                <a16:creationId xmlns:a16="http://schemas.microsoft.com/office/drawing/2014/main" id="{8C45CFA6-12A8-4C7A-8C1D-470E6597658D}"/>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Updates as of the 24</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a:t>
            </a:r>
            <a:r>
              <a:rPr lang="en-GB" sz="700" dirty="0">
                <a:solidFill>
                  <a:prstClr val="black"/>
                </a:solidFill>
                <a:latin typeface="Arial"/>
              </a:rPr>
              <a:t>February</a:t>
            </a:r>
            <a:r>
              <a:rPr kumimoji="0" lang="en-GB" sz="700" b="0" i="0" u="none" strike="noStrike" kern="1200" cap="none" spc="0" normalizeH="0" baseline="0" noProof="0" dirty="0">
                <a:ln>
                  <a:noFill/>
                </a:ln>
                <a:solidFill>
                  <a:prstClr val="black"/>
                </a:solidFill>
                <a:effectLst/>
                <a:uLnTx/>
                <a:uFillTx/>
                <a:latin typeface="Arial"/>
                <a:ea typeface="+mn-ea"/>
                <a:cs typeface="+mn-cs"/>
              </a:rPr>
              <a:t> 2021</a:t>
            </a:r>
          </a:p>
        </p:txBody>
      </p:sp>
    </p:spTree>
    <p:extLst>
      <p:ext uri="{BB962C8B-B14F-4D97-AF65-F5344CB8AC3E}">
        <p14:creationId xmlns:p14="http://schemas.microsoft.com/office/powerpoint/2010/main" val="3646139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November 2020 Major Release</a:t>
            </a:r>
            <a:endParaRPr lang="en-GB"/>
          </a:p>
        </p:txBody>
      </p:sp>
    </p:spTree>
    <p:extLst>
      <p:ext uri="{BB962C8B-B14F-4D97-AF65-F5344CB8AC3E}">
        <p14:creationId xmlns:p14="http://schemas.microsoft.com/office/powerpoint/2010/main" val="1976727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0046"/>
            <a:ext cx="8229600" cy="637580"/>
          </a:xfrm>
        </p:spPr>
        <p:txBody>
          <a:bodyPr>
            <a:normAutofit/>
          </a:bodyPr>
          <a:lstStyle/>
          <a:p>
            <a:r>
              <a:rPr lang="en-GB" sz="2400" dirty="0"/>
              <a:t>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07504" y="730760"/>
          <a:ext cx="8895474" cy="3864070"/>
        </p:xfrm>
        <a:graphic>
          <a:graphicData uri="http://schemas.openxmlformats.org/drawingml/2006/table">
            <a:tbl>
              <a:tblPr firstRow="1" bandRow="1"/>
              <a:tblGrid>
                <a:gridCol w="1025242">
                  <a:extLst>
                    <a:ext uri="{9D8B030D-6E8A-4147-A177-3AD203B41FA5}">
                      <a16:colId xmlns:a16="http://schemas.microsoft.com/office/drawing/2014/main" val="20000"/>
                    </a:ext>
                  </a:extLst>
                </a:gridCol>
                <a:gridCol w="2174825">
                  <a:extLst>
                    <a:ext uri="{9D8B030D-6E8A-4147-A177-3AD203B41FA5}">
                      <a16:colId xmlns:a16="http://schemas.microsoft.com/office/drawing/2014/main" val="2599063307"/>
                    </a:ext>
                  </a:extLst>
                </a:gridCol>
                <a:gridCol w="1905149">
                  <a:extLst>
                    <a:ext uri="{9D8B030D-6E8A-4147-A177-3AD203B41FA5}">
                      <a16:colId xmlns:a16="http://schemas.microsoft.com/office/drawing/2014/main" val="20002"/>
                    </a:ext>
                  </a:extLst>
                </a:gridCol>
                <a:gridCol w="1937747">
                  <a:extLst>
                    <a:ext uri="{9D8B030D-6E8A-4147-A177-3AD203B41FA5}">
                      <a16:colId xmlns:a16="http://schemas.microsoft.com/office/drawing/2014/main" val="20003"/>
                    </a:ext>
                  </a:extLst>
                </a:gridCol>
                <a:gridCol w="1852511">
                  <a:extLst>
                    <a:ext uri="{9D8B030D-6E8A-4147-A177-3AD203B41FA5}">
                      <a16:colId xmlns:a16="http://schemas.microsoft.com/office/drawing/2014/main" val="20004"/>
                    </a:ext>
                  </a:extLst>
                </a:gridCol>
              </a:tblGrid>
              <a:tr h="222813">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2813">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j-lt"/>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2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rgbClr val="92D050"/>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813">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0300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a:t>
                      </a: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is complete for XRN4871b, XRN5014 and XRN4897/99 Daily Cleanse </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Update regarding the approved change requests:</a:t>
                      </a:r>
                    </a:p>
                    <a:p>
                      <a:pPr marL="628650" lvl="1"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XRN4801 Additional Information in DES  - Issue identified with active read indicator displaying incorrectly for a small volume of OPNX reads. Fix to be implemented 06/03/21 due to an extra requirement of additional PIS and a code and data environment re-fresh. Plan has been approved and re-baselined. The remaining functionality of XRN4801 is working as expected. </a:t>
                      </a:r>
                      <a:endPar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628650" lvl="1"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Historical Cleanse job. Build is currently in progress and the change is on track to be implemented on 27/03/21. The historical cleanse job will then run for a period of 10 weeks PIS.</a:t>
                      </a:r>
                    </a:p>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N/A</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5397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Historical Cleanse Change Request needs to be completed to exit PIS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XRN4801 Active Read Indicator – Additional Performance Testing and re-arranged code and data refresh have delayed the implementation by 3 weeks</a:t>
                      </a:r>
                      <a:endPar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XRN4897/99 delivery verifying 100% GDPR compliance – PIS plans in place to assure – risk probability being understood.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Deliver the two approved change requests for XRN4801 and XRN4897/99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67967">
                <a:tc>
                  <a:txBody>
                    <a:body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Additional funds of £34k approved on 29/01/21 to cover the XRN4897/99 Historical Cleanse change request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Original BER approved  - 10/06/20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Full Business Case approved XEC – 23/06/20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1496708"/>
                  </a:ext>
                </a:extLst>
              </a:tr>
              <a:tr h="41260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SME &amp; Tech Ops resources approved ft deliver remaining change requests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N/A</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3140005"/>
                  </a:ext>
                </a:extLst>
              </a:tr>
            </a:tbl>
          </a:graphicData>
        </a:graphic>
      </p:graphicFrame>
      <p:sp>
        <p:nvSpPr>
          <p:cNvPr id="3" name="TextBox 2">
            <a:extLst>
              <a:ext uri="{FF2B5EF4-FFF2-40B4-BE49-F238E27FC236}">
                <a16:creationId xmlns:a16="http://schemas.microsoft.com/office/drawing/2014/main" id="{12DB106F-4176-4C21-A04C-BC612EA306B0}"/>
              </a:ext>
            </a:extLst>
          </p:cNvPr>
          <p:cNvSpPr txBox="1"/>
          <p:nvPr/>
        </p:nvSpPr>
        <p:spPr>
          <a:xfrm>
            <a:off x="0" y="5020602"/>
            <a:ext cx="3816424" cy="215444"/>
          </a:xfrm>
          <a:prstGeom prst="rect">
            <a:avLst/>
          </a:prstGeom>
          <a:noFill/>
        </p:spPr>
        <p:txBody>
          <a:bodyPr wrap="square" rtlCol="0">
            <a:spAutoFit/>
          </a:bodyPr>
          <a:lstStyle/>
          <a:p>
            <a:r>
              <a:rPr lang="en-GB" sz="800" dirty="0"/>
              <a:t>Updates as of the 24th February2020</a:t>
            </a:r>
          </a:p>
        </p:txBody>
      </p:sp>
    </p:spTree>
    <p:extLst>
      <p:ext uri="{BB962C8B-B14F-4D97-AF65-F5344CB8AC3E}">
        <p14:creationId xmlns:p14="http://schemas.microsoft.com/office/powerpoint/2010/main" val="53961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November 2021 Major Release</a:t>
            </a:r>
            <a:endParaRPr lang="en-GB"/>
          </a:p>
        </p:txBody>
      </p:sp>
    </p:spTree>
    <p:extLst>
      <p:ext uri="{BB962C8B-B14F-4D97-AF65-F5344CB8AC3E}">
        <p14:creationId xmlns:p14="http://schemas.microsoft.com/office/powerpoint/2010/main" val="2903077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10091"/>
            <a:ext cx="8229600" cy="637580"/>
          </a:xfrm>
        </p:spPr>
        <p:txBody>
          <a:bodyPr>
            <a:normAutofit/>
          </a:bodyPr>
          <a:lstStyle/>
          <a:p>
            <a:r>
              <a:rPr lang="en-GB" sz="2000">
                <a:latin typeface="Arial"/>
                <a:cs typeface="Arial"/>
              </a:rPr>
              <a:t>XRN5289 - November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10831" y="594936"/>
          <a:ext cx="8838763" cy="4383379"/>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22128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1288">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a:ea typeface="+mn-ea"/>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12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128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9032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Design workshop plan has commenced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XRN4941, XRN5142 and XRN5007 have completed its design awaiting final document approvals</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CSSC/CSS impact assessment timeline and requirements is approved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Plans to bring 3 changes change packs for approval 1 month earlier than originally planned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High Level Design has been approved by Design Review Board (DRB)</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5272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171450" algn="l" defTabSz="914400" rtl="0" eaLnBrk="1" fontAlgn="base" latinLnBrk="0" hangingPunct="1">
                        <a:lnSpc>
                          <a:spcPct val="100000"/>
                        </a:lnSpc>
                        <a:spcBef>
                          <a:spcPct val="0"/>
                        </a:spcBef>
                        <a:spcAft>
                          <a:spcPct val="0"/>
                        </a:spcAft>
                        <a:buFont typeface="Arial" panose="020B0604020202020204" pitchFamily="34" charset="0"/>
                        <a:buChar char="•"/>
                      </a:pPr>
                      <a:r>
                        <a:rPr lang="en-US" sz="900" b="0" i="0" u="none" strike="noStrike" kern="1200" cap="none" normalizeH="0" baseline="0" noProof="0" dirty="0">
                          <a:ln>
                            <a:noFill/>
                          </a:ln>
                          <a:solidFill>
                            <a:schemeClr val="tx1"/>
                          </a:solidFill>
                          <a:effectLst/>
                          <a:latin typeface="Arial"/>
                          <a:ea typeface="Verdana"/>
                          <a:cs typeface="Arial"/>
                        </a:rPr>
                        <a:t>RISK – Not a full 6 months before implementation date for design change pack approval </a:t>
                      </a:r>
                    </a:p>
                    <a:p>
                      <a:pPr marL="457200" marR="0" lvl="1" indent="-171450" algn="l" defTabSz="914400" rtl="0" eaLnBrk="1" fontAlgn="base" latinLnBrk="0" hangingPunct="1">
                        <a:lnSpc>
                          <a:spcPct val="100000"/>
                        </a:lnSpc>
                        <a:spcBef>
                          <a:spcPct val="0"/>
                        </a:spcBef>
                        <a:spcAft>
                          <a:spcPct val="0"/>
                        </a:spcAft>
                        <a:buFont typeface="Arial" panose="020B0604020202020204" pitchFamily="34" charset="0"/>
                        <a:buChar char="•"/>
                      </a:pPr>
                      <a:r>
                        <a:rPr lang="en-US" sz="900" b="1" i="0" u="none" strike="noStrike" kern="1200" cap="none" normalizeH="0" baseline="0" noProof="0" dirty="0">
                          <a:ln>
                            <a:noFill/>
                          </a:ln>
                          <a:solidFill>
                            <a:schemeClr val="tx1"/>
                          </a:solidFill>
                          <a:effectLst/>
                          <a:latin typeface="Arial"/>
                          <a:ea typeface="Verdana"/>
                          <a:cs typeface="Arial"/>
                        </a:rPr>
                        <a:t>Requesting E-ChMC on the 5th May for the remaining changes </a:t>
                      </a:r>
                    </a:p>
                    <a:p>
                      <a:pPr marL="171450" marR="0" lvl="0" indent="-171450" algn="l">
                        <a:lnSpc>
                          <a:spcPct val="100000"/>
                        </a:lnSpc>
                        <a:spcBef>
                          <a:spcPct val="0"/>
                        </a:spcBef>
                        <a:spcAft>
                          <a:spcPct val="0"/>
                        </a:spcAft>
                        <a:buFont typeface="Arial" panose="020B0604020202020204" pitchFamily="34" charset="0"/>
                        <a:buChar char="•"/>
                      </a:pPr>
                      <a:endParaRPr lang="en-US" sz="900" b="0" i="0" u="none" strike="noStrike" kern="1200" cap="none" normalizeH="0" baseline="0" dirty="0">
                        <a:ln>
                          <a:noFill/>
                        </a:ln>
                        <a:solidFill>
                          <a:schemeClr val="tx1"/>
                        </a:solidFill>
                        <a:effectLst/>
                        <a:latin typeface="Arial"/>
                        <a:ea typeface="Verdana"/>
                        <a:cs typeface="Arial"/>
                      </a:endParaRPr>
                    </a:p>
                    <a:p>
                      <a:pPr marL="171450" marR="0" lvl="0" indent="-171450" algn="l">
                        <a:lnSpc>
                          <a:spcPct val="100000"/>
                        </a:lnSpc>
                        <a:spcBef>
                          <a:spcPct val="0"/>
                        </a:spcBef>
                        <a:spcAft>
                          <a:spcPct val="0"/>
                        </a:spcAft>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RISK - XRN5142 - Unknown plans from DCC on their plan of delivery and design</a:t>
                      </a:r>
                    </a:p>
                    <a:p>
                      <a:pPr marL="628650" marR="0" lvl="1" indent="-171450" algn="l">
                        <a:lnSpc>
                          <a:spcPct val="100000"/>
                        </a:lnSpc>
                        <a:spcBef>
                          <a:spcPct val="0"/>
                        </a:spcBef>
                        <a:spcAft>
                          <a:spcPct val="0"/>
                        </a:spcAft>
                        <a:buFont typeface="Arial" panose="020B0604020202020204" pitchFamily="34" charset="0"/>
                        <a:buChar char="•"/>
                      </a:pPr>
                      <a:r>
                        <a:rPr kumimoji="0" lang="en-US" sz="900" b="0" i="0" u="none" strike="noStrike" kern="1200" cap="none" normalizeH="0" baseline="0" dirty="0">
                          <a:ln>
                            <a:noFill/>
                          </a:ln>
                          <a:solidFill>
                            <a:schemeClr val="tx1"/>
                          </a:solidFill>
                          <a:effectLst/>
                          <a:latin typeface="+mn-lt"/>
                          <a:ea typeface="Verdana"/>
                          <a:cs typeface="Arial"/>
                        </a:rPr>
                        <a:t>Regular touch points with DCC to understand their plan and design have been set up</a:t>
                      </a:r>
                    </a:p>
                    <a:p>
                      <a:pPr marL="0" marR="0" lvl="0" indent="0" algn="l">
                        <a:lnSpc>
                          <a:spcPct val="100000"/>
                        </a:lnSpc>
                        <a:spcBef>
                          <a:spcPct val="0"/>
                        </a:spcBef>
                        <a:spcAft>
                          <a:spcPct val="0"/>
                        </a:spcAft>
                        <a:buFont typeface="Arial" panose="020B0604020202020204" pitchFamily="34" charset="0"/>
                        <a:buNone/>
                      </a:pPr>
                      <a:endParaRPr lang="en-US" sz="900" b="0" i="0" u="none" strike="noStrike" kern="1200" cap="none" normalizeH="0" baseline="0" dirty="0">
                        <a:ln>
                          <a:noFill/>
                        </a:ln>
                        <a:solidFill>
                          <a:schemeClr val="tx1"/>
                        </a:solidFill>
                        <a:effectLst/>
                        <a:latin typeface="Arial"/>
                        <a:ea typeface="Verdana"/>
                        <a:cs typeface="Arial"/>
                      </a:endParaRPr>
                    </a:p>
                    <a:p>
                      <a:pPr marL="171450" marR="0" lvl="0" indent="-171450" algn="l">
                        <a:lnSpc>
                          <a:spcPct val="100000"/>
                        </a:lnSpc>
                        <a:spcBef>
                          <a:spcPct val="0"/>
                        </a:spcBef>
                        <a:spcAft>
                          <a:spcPct val="0"/>
                        </a:spcAft>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RISK - XRN4941 – CR raised to change the definition of the Operational Smart Meter to only consider a DCC Service Flag of active. Current design considers meter mechanism code and installing Supplier – this has been shared with DSG – please find presentation that was submitted to DSG </a:t>
                      </a:r>
                      <a:r>
                        <a:rPr lang="en-US" sz="900" b="0" i="0" u="none" strike="noStrike" kern="1200" cap="none" normalizeH="0" baseline="0" noProof="0" dirty="0">
                          <a:ln>
                            <a:noFill/>
                          </a:ln>
                          <a:solidFill>
                            <a:schemeClr val="tx1"/>
                          </a:solidFill>
                          <a:effectLst/>
                          <a:latin typeface="Arial"/>
                        </a:rPr>
                        <a:t>for further information in the appendix slide. – delay to the timeline for design for this change only</a:t>
                      </a:r>
                    </a:p>
                    <a:p>
                      <a:pPr marL="628650" marR="0" lvl="1" indent="-171450" algn="l">
                        <a:lnSpc>
                          <a:spcPct val="100000"/>
                        </a:lnSpc>
                        <a:spcBef>
                          <a:spcPct val="0"/>
                        </a:spcBef>
                        <a:spcAft>
                          <a:spcPct val="0"/>
                        </a:spcAft>
                        <a:buFont typeface="Arial" panose="020B0604020202020204" pitchFamily="34" charset="0"/>
                        <a:buChar char="•"/>
                      </a:pPr>
                      <a:r>
                        <a:rPr kumimoji="0" lang="en-US" sz="900" b="0" i="0" u="none" strike="noStrike" kern="1200" cap="none" normalizeH="0" baseline="0" dirty="0">
                          <a:ln>
                            <a:noFill/>
                          </a:ln>
                          <a:solidFill>
                            <a:schemeClr val="tx1"/>
                          </a:solidFill>
                          <a:effectLst/>
                          <a:latin typeface="+mn-lt"/>
                          <a:ea typeface="Verdana"/>
                          <a:cs typeface="Arial"/>
                        </a:rPr>
                        <a:t>Xoserve</a:t>
                      </a:r>
                      <a:r>
                        <a:rPr lang="en-US" sz="900" b="0" i="0" u="none" strike="noStrike" kern="1200" cap="none" normalizeH="0" baseline="0" dirty="0">
                          <a:ln>
                            <a:noFill/>
                          </a:ln>
                          <a:solidFill>
                            <a:schemeClr val="tx1"/>
                          </a:solidFill>
                          <a:effectLst/>
                          <a:latin typeface="+mn-lt"/>
                          <a:ea typeface="Verdana"/>
                          <a:cs typeface="Arial"/>
                        </a:rPr>
                        <a:t> to follow the internal change control process</a:t>
                      </a:r>
                      <a:endParaRPr lang="en-US" sz="900" b="0" i="0" u="none" strike="noStrike" kern="1200" cap="none" normalizeH="0" baseline="0" noProof="0" dirty="0">
                        <a:ln>
                          <a:noFill/>
                        </a:ln>
                        <a:solidFill>
                          <a:schemeClr val="tx1"/>
                        </a:solidFill>
                        <a:effectLst/>
                        <a:latin typeface="Arial"/>
                      </a:endParaRPr>
                    </a:p>
                    <a:p>
                      <a:pPr marL="0" marR="0" lvl="0" indent="0" algn="l">
                        <a:lnSpc>
                          <a:spcPct val="100000"/>
                        </a:lnSpc>
                        <a:spcBef>
                          <a:spcPct val="0"/>
                        </a:spcBef>
                        <a:spcAft>
                          <a:spcPct val="0"/>
                        </a:spcAft>
                        <a:buFont typeface="Arial" panose="020B0604020202020204" pitchFamily="34" charset="0"/>
                        <a:buNone/>
                      </a:pPr>
                      <a:endParaRPr lang="en-US" sz="900" b="0" i="0" u="none" strike="noStrike" kern="1200" cap="none" normalizeH="0" baseline="0" noProof="0" dirty="0">
                        <a:ln>
                          <a:noFill/>
                        </a:ln>
                        <a:solidFill>
                          <a:schemeClr val="tx1"/>
                        </a:solidFill>
                        <a:effectLst/>
                        <a:latin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3714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EQR approved by ChMC on the 13</a:t>
                      </a:r>
                      <a:r>
                        <a:rPr kumimoji="0" lang="en-US" sz="900" b="0" i="0" u="none" strike="noStrike" kern="1200" cap="none" normalizeH="0" baseline="30000" dirty="0">
                          <a:ln>
                            <a:noFill/>
                          </a:ln>
                          <a:solidFill>
                            <a:schemeClr val="tx1"/>
                          </a:solidFill>
                          <a:effectLst/>
                          <a:latin typeface="Arial"/>
                          <a:ea typeface="Verdana"/>
                          <a:cs typeface="Arial"/>
                        </a:rPr>
                        <a:t>th</a:t>
                      </a:r>
                      <a:r>
                        <a:rPr kumimoji="0" lang="en-US" sz="900" b="0" i="0" u="none" strike="noStrike" kern="1200" cap="none" normalizeH="0" baseline="0" dirty="0">
                          <a:ln>
                            <a:noFill/>
                          </a:ln>
                          <a:solidFill>
                            <a:schemeClr val="tx1"/>
                          </a:solidFill>
                          <a:effectLst/>
                          <a:latin typeface="Arial"/>
                          <a:ea typeface="Verdana"/>
                          <a:cs typeface="Arial"/>
                        </a:rPr>
                        <a:t> January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56738">
                <a:tc>
                  <a:txBody>
                    <a:bodyPr/>
                    <a:lstStyle/>
                    <a:p>
                      <a:pPr algn="ctr"/>
                      <a:r>
                        <a:rPr lang="en-GB" sz="1050" b="1" baseline="0" dirty="0">
                          <a:solidFill>
                            <a:schemeClr val="bg1"/>
                          </a:solidFill>
                          <a:latin typeface="Arial"/>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rtl="0" eaLnBrk="1" fontAlgn="base" latinLnBrk="0" hangingPunct="1">
                        <a:lnSpc>
                          <a:spcPct val="100000"/>
                        </a:lnSpc>
                        <a:spcBef>
                          <a:spcPct val="0"/>
                        </a:spcBef>
                        <a:spcAft>
                          <a:spcPct val="0"/>
                        </a:spcAft>
                        <a:buClrTx/>
                        <a:buSzTx/>
                        <a:buNone/>
                      </a:pPr>
                      <a:endParaRPr lang="en-US" sz="900" b="1" i="0" u="none" strike="noStrike" kern="1200" cap="none" normalizeH="0" baseline="0" noProof="0" dirty="0">
                        <a:ln>
                          <a:noFill/>
                        </a:ln>
                        <a:effectLst/>
                      </a:endParaRPr>
                    </a:p>
                    <a:p>
                      <a:pPr marL="171450" marR="0" lvl="0" indent="-171450" algn="l">
                        <a:lnSpc>
                          <a:spcPct val="100000"/>
                        </a:lnSpc>
                        <a:spcBef>
                          <a:spcPct val="0"/>
                        </a:spcBef>
                        <a:spcAft>
                          <a:spcPct val="0"/>
                        </a:spcAft>
                        <a:buClrTx/>
                        <a:buSzTx/>
                        <a:buFont typeface="Arial"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Resource Forecasts and Plans until the end of design have been defined and </a:t>
                      </a:r>
                      <a:r>
                        <a:rPr lang="en-US" sz="900" b="0" i="0" u="none" strike="noStrike" kern="1200" cap="none" normalizeH="0" baseline="0" dirty="0">
                          <a:ln>
                            <a:noFill/>
                          </a:ln>
                          <a:solidFill>
                            <a:schemeClr val="tx1"/>
                          </a:solidFill>
                          <a:effectLst/>
                          <a:latin typeface="Arial"/>
                          <a:ea typeface="Verdana"/>
                          <a:cs typeface="Arial"/>
                        </a:rPr>
                        <a:t>approved</a:t>
                      </a:r>
                    </a:p>
                    <a:p>
                      <a:pPr marL="171450" marR="0" lvl="0" indent="-171450" algn="l">
                        <a:lnSpc>
                          <a:spcPct val="100000"/>
                        </a:lnSpc>
                        <a:spcBef>
                          <a:spcPct val="0"/>
                        </a:spcBef>
                        <a:spcAft>
                          <a:spcPct val="0"/>
                        </a:spcAft>
                        <a:buClrTx/>
                        <a:buSzTx/>
                        <a:buFont typeface="Arial" pitchFamily="34" charset="0"/>
                        <a:buChar char="•"/>
                      </a:pPr>
                      <a:r>
                        <a:rPr lang="en-US" sz="900" b="0" i="0" u="none" strike="noStrike" kern="1200" cap="none" normalizeH="0" baseline="0" dirty="0">
                          <a:ln>
                            <a:noFill/>
                          </a:ln>
                          <a:solidFill>
                            <a:schemeClr val="tx1"/>
                          </a:solidFill>
                          <a:effectLst/>
                          <a:latin typeface="Arial"/>
                          <a:ea typeface="Verdana"/>
                          <a:cs typeface="Arial"/>
                        </a:rPr>
                        <a:t>SME resource has been provided for design, approach for technical SME resource to support design has been agreed</a:t>
                      </a:r>
                      <a:endParaRPr kumimoji="0" lang="en-US" sz="900" b="0" i="0" u="none" strike="noStrike" kern="1200" cap="none" normalizeH="0" baseline="0" dirty="0">
                        <a:ln>
                          <a:noFill/>
                        </a:ln>
                        <a:solidFill>
                          <a:schemeClr val="tx1"/>
                        </a:solidFill>
                        <a:effectLst/>
                        <a:latin typeface="Arial"/>
                        <a:ea typeface="Verdana"/>
                        <a:cs typeface="Arial"/>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CA95298-1E30-4F24-ABAE-DB5DA0D792C3}"/>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24th February 2021</a:t>
            </a:r>
          </a:p>
        </p:txBody>
      </p:sp>
    </p:spTree>
    <p:extLst>
      <p:ext uri="{BB962C8B-B14F-4D97-AF65-F5344CB8AC3E}">
        <p14:creationId xmlns:p14="http://schemas.microsoft.com/office/powerpoint/2010/main" val="772662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D80B-0970-486E-8D02-66795B8334BF}"/>
              </a:ext>
            </a:extLst>
          </p:cNvPr>
          <p:cNvSpPr>
            <a:spLocks noGrp="1"/>
          </p:cNvSpPr>
          <p:nvPr>
            <p:ph type="ctrTitle"/>
          </p:nvPr>
        </p:nvSpPr>
        <p:spPr>
          <a:xfrm>
            <a:off x="685800" y="2020490"/>
            <a:ext cx="7772400" cy="1102519"/>
          </a:xfrm>
        </p:spPr>
        <p:txBody>
          <a:bodyPr/>
          <a:lstStyle/>
          <a:p>
            <a:r>
              <a:rPr lang="en-GB"/>
              <a:t> XRN5294 - Minor Release Drop 9 Update</a:t>
            </a:r>
          </a:p>
        </p:txBody>
      </p:sp>
    </p:spTree>
    <p:extLst>
      <p:ext uri="{BB962C8B-B14F-4D97-AF65-F5344CB8AC3E}">
        <p14:creationId xmlns:p14="http://schemas.microsoft.com/office/powerpoint/2010/main" val="990565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a:bodyPr>
          <a:lstStyle/>
          <a:p>
            <a:r>
              <a:rPr lang="en-GB" sz="2000" dirty="0"/>
              <a:t> XRN5294 - Minor Release Drop 9 -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4524" y="483518"/>
          <a:ext cx="8663201" cy="4451381"/>
        </p:xfrm>
        <a:graphic>
          <a:graphicData uri="http://schemas.openxmlformats.org/drawingml/2006/table">
            <a:tbl>
              <a:tblPr firstRow="1" bandRow="1"/>
              <a:tblGrid>
                <a:gridCol w="831190">
                  <a:extLst>
                    <a:ext uri="{9D8B030D-6E8A-4147-A177-3AD203B41FA5}">
                      <a16:colId xmlns:a16="http://schemas.microsoft.com/office/drawing/2014/main" val="20000"/>
                    </a:ext>
                  </a:extLst>
                </a:gridCol>
                <a:gridCol w="1995313">
                  <a:extLst>
                    <a:ext uri="{9D8B030D-6E8A-4147-A177-3AD203B41FA5}">
                      <a16:colId xmlns:a16="http://schemas.microsoft.com/office/drawing/2014/main" val="20001"/>
                    </a:ext>
                  </a:extLst>
                </a:gridCol>
                <a:gridCol w="1952412">
                  <a:extLst>
                    <a:ext uri="{9D8B030D-6E8A-4147-A177-3AD203B41FA5}">
                      <a16:colId xmlns:a16="http://schemas.microsoft.com/office/drawing/2014/main" val="20002"/>
                    </a:ext>
                  </a:extLst>
                </a:gridCol>
                <a:gridCol w="1985818">
                  <a:extLst>
                    <a:ext uri="{9D8B030D-6E8A-4147-A177-3AD203B41FA5}">
                      <a16:colId xmlns:a16="http://schemas.microsoft.com/office/drawing/2014/main" val="20003"/>
                    </a:ext>
                  </a:extLst>
                </a:gridCol>
                <a:gridCol w="1898468">
                  <a:extLst>
                    <a:ext uri="{9D8B030D-6E8A-4147-A177-3AD203B41FA5}">
                      <a16:colId xmlns:a16="http://schemas.microsoft.com/office/drawing/2014/main" val="20004"/>
                    </a:ext>
                  </a:extLst>
                </a:gridCol>
              </a:tblGrid>
              <a:tr h="3912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42588">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09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1301">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85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are 2 changes for Minor Release Drop 9 to be implemented.  The implementation date is planned  for  20</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March 21:</a:t>
                      </a:r>
                    </a:p>
                    <a:p>
                      <a:pPr marL="171450" lvl="0" indent="-171450">
                        <a:buFont typeface="Arial" panose="020B0604020202020204" pitchFamily="34" charset="0"/>
                        <a:buChar char="•"/>
                      </a:pP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XRN5080 </a:t>
                      </a:r>
                      <a:r>
                        <a:rPr lang="en-GB" sz="900" dirty="0"/>
                        <a:t>- </a:t>
                      </a:r>
                      <a:r>
                        <a:rPr lang="en-US" sz="900" kern="1200" dirty="0">
                          <a:solidFill>
                            <a:schemeClr val="tx1"/>
                          </a:solidFill>
                          <a:latin typeface="+mn-lt"/>
                          <a:ea typeface="+mn-ea"/>
                          <a:cs typeface="+mn-cs"/>
                        </a:rPr>
                        <a:t>Failure to Supply Gas (FSG_GSOP1) - System Changes​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XRN5135 </a:t>
                      </a:r>
                      <a:r>
                        <a:rPr lang="en-GB" sz="900" b="0" dirty="0"/>
                        <a:t>– DNO and NTS Invoices to Shippers and DN’s VAT compliance </a:t>
                      </a:r>
                      <a:br>
                        <a:rPr lang="en-US" sz="900" kern="1200" dirty="0">
                          <a:solidFill>
                            <a:schemeClr val="tx1"/>
                          </a:solidFill>
                          <a:latin typeface="+mn-lt"/>
                          <a:ea typeface="+mn-ea"/>
                          <a:cs typeface="+mn-cs"/>
                        </a:rPr>
                      </a:br>
                      <a:endParaRPr lang="en-GB" sz="900" b="0" i="0" u="none" strike="noStrike" kern="1200" cap="none" normalizeH="0" baseline="0" dirty="0">
                        <a:ln>
                          <a:noFill/>
                        </a:ln>
                        <a:solidFill>
                          <a:schemeClr val="tx1"/>
                        </a:solidFill>
                        <a:effectLst/>
                        <a:latin typeface="Arial"/>
                        <a:ea typeface="Verdana"/>
                        <a:cs typeface="Arial"/>
                      </a:endParaRPr>
                    </a:p>
                    <a:p>
                      <a:pPr marL="285750" lvl="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Arial"/>
                        <a:ea typeface="Verdana"/>
                        <a:cs typeface="Arial"/>
                      </a:endParaRP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Acceptance Testing has been completed.  Regression Testing in progress on track</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Preparation has started for Implementation on 20</a:t>
                      </a:r>
                      <a:r>
                        <a:rPr kumimoji="0" lang="en-GB" sz="900" b="0" i="0" u="none" strike="noStrike" kern="1200" cap="none" normalizeH="0" baseline="30000" dirty="0">
                          <a:ln>
                            <a:noFill/>
                          </a:ln>
                          <a:solidFill>
                            <a:schemeClr val="tx1"/>
                          </a:solidFill>
                          <a:effectLst/>
                          <a:latin typeface="Arial"/>
                          <a:ea typeface="Verdana"/>
                          <a:cs typeface="Arial"/>
                        </a:rPr>
                        <a:t>th</a:t>
                      </a:r>
                      <a:r>
                        <a:rPr kumimoji="0" lang="en-GB" sz="900" b="0" i="0" u="none" strike="noStrike" kern="1200" cap="none" normalizeH="0" baseline="0" dirty="0">
                          <a:ln>
                            <a:noFill/>
                          </a:ln>
                          <a:solidFill>
                            <a:schemeClr val="tx1"/>
                          </a:solidFill>
                          <a:effectLst/>
                          <a:latin typeface="Arial"/>
                          <a:ea typeface="Verdana"/>
                          <a:cs typeface="Arial"/>
                        </a:rPr>
                        <a:t> March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142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ClrTx/>
                        <a:buSzTx/>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No risks or issues to highlight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102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1025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and Business Process Users to support testing phase and Implementation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14" name="Oval 13">
            <a:extLst>
              <a:ext uri="{FF2B5EF4-FFF2-40B4-BE49-F238E27FC236}">
                <a16:creationId xmlns:a16="http://schemas.microsoft.com/office/drawing/2014/main" id="{9D207D77-40A5-468F-B366-AEDF36545FBF}"/>
              </a:ext>
            </a:extLst>
          </p:cNvPr>
          <p:cNvSpPr/>
          <p:nvPr/>
        </p:nvSpPr>
        <p:spPr>
          <a:xfrm>
            <a:off x="6036849" y="129164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TextBox 12">
            <a:extLst>
              <a:ext uri="{FF2B5EF4-FFF2-40B4-BE49-F238E27FC236}">
                <a16:creationId xmlns:a16="http://schemas.microsoft.com/office/drawing/2014/main" id="{B4A14415-880A-4103-A941-D94285FFA045}"/>
              </a:ext>
            </a:extLst>
          </p:cNvPr>
          <p:cNvSpPr txBox="1"/>
          <p:nvPr/>
        </p:nvSpPr>
        <p:spPr>
          <a:xfrm>
            <a:off x="107504" y="4946309"/>
            <a:ext cx="9036496" cy="246221"/>
          </a:xfrm>
          <a:prstGeom prst="rect">
            <a:avLst/>
          </a:prstGeom>
          <a:noFill/>
        </p:spPr>
        <p:txBody>
          <a:bodyPr wrap="square" lIns="91440" tIns="45720" rIns="91440" bIns="45720" rtlCol="0" anchor="t">
            <a:spAutoFit/>
          </a:bodyPr>
          <a:lstStyle/>
          <a:p>
            <a:r>
              <a:rPr lang="en-GB" sz="1000" b="1" dirty="0">
                <a:solidFill>
                  <a:srgbClr val="1D3E61"/>
                </a:solidFill>
              </a:rPr>
              <a:t>Updated   24</a:t>
            </a:r>
            <a:r>
              <a:rPr lang="en-GB" sz="1000" b="1" baseline="30000" dirty="0">
                <a:solidFill>
                  <a:srgbClr val="1D3E61"/>
                </a:solidFill>
              </a:rPr>
              <a:t>th</a:t>
            </a:r>
            <a:r>
              <a:rPr lang="en-GB" sz="1000" b="1" dirty="0">
                <a:solidFill>
                  <a:srgbClr val="1D3E61"/>
                </a:solidFill>
              </a:rPr>
              <a:t> February 2021</a:t>
            </a:r>
          </a:p>
        </p:txBody>
      </p:sp>
    </p:spTree>
    <p:extLst>
      <p:ext uri="{BB962C8B-B14F-4D97-AF65-F5344CB8AC3E}">
        <p14:creationId xmlns:p14="http://schemas.microsoft.com/office/powerpoint/2010/main" val="163387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0" y="123478"/>
            <a:ext cx="8820472" cy="416011"/>
          </a:xfrm>
        </p:spPr>
        <p:txBody>
          <a:bodyPr>
            <a:noAutofit/>
          </a:bodyPr>
          <a:lstStyle/>
          <a:p>
            <a:r>
              <a:rPr lang="en-GB" sz="2000" dirty="0"/>
              <a:t>Budget v Forecasted Spend BP21/22 (as of Mar-21)</a:t>
            </a:r>
          </a:p>
        </p:txBody>
      </p:sp>
      <p:graphicFrame>
        <p:nvGraphicFramePr>
          <p:cNvPr id="5" name="Chart 4">
            <a:extLst>
              <a:ext uri="{FF2B5EF4-FFF2-40B4-BE49-F238E27FC236}">
                <a16:creationId xmlns:a16="http://schemas.microsoft.com/office/drawing/2014/main" id="{39AA28BD-B8C5-4E96-8C38-5F323401DD1D}"/>
              </a:ext>
            </a:extLst>
          </p:cNvPr>
          <p:cNvGraphicFramePr>
            <a:graphicFrameLocks/>
          </p:cNvGraphicFramePr>
          <p:nvPr>
            <p:extLst/>
          </p:nvPr>
        </p:nvGraphicFramePr>
        <p:xfrm>
          <a:off x="395536" y="627534"/>
          <a:ext cx="770485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BC9-A40A-4639-996A-7C9D2AAB9069}"/>
              </a:ext>
            </a:extLst>
          </p:cNvPr>
          <p:cNvSpPr>
            <a:spLocks noGrp="1"/>
          </p:cNvSpPr>
          <p:nvPr>
            <p:ph type="title"/>
          </p:nvPr>
        </p:nvSpPr>
        <p:spPr/>
        <p:txBody>
          <a:bodyPr/>
          <a:lstStyle/>
          <a:p>
            <a:r>
              <a:rPr lang="en-GB"/>
              <a:t>Gemini Horizon Plan</a:t>
            </a:r>
          </a:p>
        </p:txBody>
      </p:sp>
      <p:graphicFrame>
        <p:nvGraphicFramePr>
          <p:cNvPr id="3" name="Object 2">
            <a:extLst>
              <a:ext uri="{FF2B5EF4-FFF2-40B4-BE49-F238E27FC236}">
                <a16:creationId xmlns:a16="http://schemas.microsoft.com/office/drawing/2014/main" id="{693510BE-691B-456B-8D3E-4C8DDAA00E02}"/>
              </a:ext>
            </a:extLst>
          </p:cNvPr>
          <p:cNvGraphicFramePr>
            <a:graphicFrameLocks noChangeAspect="1"/>
          </p:cNvGraphicFramePr>
          <p:nvPr>
            <p:extLst>
              <p:ext uri="{D42A27DB-BD31-4B8C-83A1-F6EECF244321}">
                <p14:modId xmlns:p14="http://schemas.microsoft.com/office/powerpoint/2010/main" val="56387217"/>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5125"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693510BE-691B-456B-8D3E-4C8DDAA00E02}"/>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813218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6.1 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March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703592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245573"/>
              </p:ext>
            </p:extLst>
          </p:nvPr>
        </p:nvGraphicFramePr>
        <p:xfrm>
          <a:off x="108000" y="496628"/>
          <a:ext cx="9036000" cy="415024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SIT Functional testing has completed with milestone approval being requested at this month’s Delivery Group. There are very few defects remaining but all within the allowable tolerance to exit this phase.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All other test phases continue to track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Switching Programme has introduced a Change Freeze which commenced on 19</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February. Only Go-live critical changes will be considered for implementation from this point onwards.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External activities have progressed with the Transition Test Plan v0.1 and Transition Plan/Runbook iteration 3 and Live Rehearsal Scenarios and Data requirements are all out for industry review. Internal planning activities continue alongside engagement with the SI. Extraordinary DSG sessions have introduced Transition as a dedicated topic and will remain of the key focus areas in the months to come.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An Ofgem policy decision has been made to implement their favoured </a:t>
                      </a:r>
                      <a:r>
                        <a:rPr lang="en-GB" sz="900" b="0" kern="1200" dirty="0" err="1">
                          <a:solidFill>
                            <a:schemeClr val="tx1"/>
                          </a:solidFill>
                          <a:effectLst/>
                          <a:latin typeface="+mn-lt"/>
                          <a:ea typeface="+mn-ea"/>
                          <a:cs typeface="+mn-cs"/>
                        </a:rPr>
                        <a:t>SoLR</a:t>
                      </a:r>
                      <a:r>
                        <a:rPr lang="en-GB" sz="900" b="0" kern="1200" dirty="0">
                          <a:solidFill>
                            <a:schemeClr val="tx1"/>
                          </a:solidFill>
                          <a:effectLst/>
                          <a:latin typeface="+mn-lt"/>
                          <a:ea typeface="+mn-ea"/>
                          <a:cs typeface="+mn-cs"/>
                        </a:rPr>
                        <a:t> solution. This solution will see supplier short codes transferring to the recipients portfolios in the event of a supplier of last resort process instigation. Change Packs are currently out for industry representation. This process did not form part of the Switching Programme requirements, however Ofgem did include as part of the DB4 consultation.</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UAT Assurance is currently tracking to plan. SIT integration continues for Programme CR deliveries. Defect rate continues to be low.</a:t>
                      </a:r>
                      <a:endParaRPr lang="en-GB" sz="900" b="1" kern="1200" baseline="0" dirty="0">
                        <a:solidFill>
                          <a:schemeClr val="tx1"/>
                        </a:solidFill>
                        <a:latin typeface="+mn-lt"/>
                        <a:ea typeface="+mn-ea"/>
                        <a:cs typeface="Arial"/>
                      </a:endParaRPr>
                    </a:p>
                    <a:p>
                      <a:pPr marL="171450" lvl="0" indent="-171450">
                        <a:buFont typeface="Arial" panose="020B0604020202020204" pitchFamily="34" charset="0"/>
                        <a:buChar char="•"/>
                      </a:pPr>
                      <a:r>
                        <a:rPr lang="en-GB" sz="900" b="1" dirty="0"/>
                        <a:t>Data Migration: </a:t>
                      </a:r>
                      <a:r>
                        <a:rPr lang="en-GB" sz="900" dirty="0"/>
                        <a:t>DM NF Cycle 2 commenced on time, however defects have been encountered for this phase and the SI are monitoring closely to ensure that milestone completion date is met. </a:t>
                      </a:r>
                    </a:p>
                    <a:p>
                      <a:pPr marL="171450" lvl="0" indent="-171450">
                        <a:buFont typeface="Arial" panose="020B0604020202020204" pitchFamily="34" charset="0"/>
                        <a:buChar char="•"/>
                      </a:pPr>
                      <a:r>
                        <a:rPr lang="en-GB" sz="900" b="1" dirty="0"/>
                        <a:t>Market Trials: </a:t>
                      </a:r>
                      <a:r>
                        <a:rPr lang="en-GB" sz="900" b="0" dirty="0"/>
                        <a:t>Xoserve CR to remove Market Trials from the Switching Programme MAD Log is currently out for industry impact analysis. This is expected to be tabled the Ofgem Change Advisory Group within the next week or so. </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err="1">
                          <a:solidFill>
                            <a:schemeClr val="tx1"/>
                          </a:solidFill>
                          <a:effectLst/>
                          <a:latin typeface="+mn-lt"/>
                          <a:ea typeface="+mn-ea"/>
                          <a:cs typeface="+mn-cs"/>
                        </a:rPr>
                        <a:t>SoLR</a:t>
                      </a:r>
                      <a:r>
                        <a:rPr lang="en-GB" sz="1000" b="1" kern="1200" baseline="0" dirty="0">
                          <a:solidFill>
                            <a:schemeClr val="tx1"/>
                          </a:solidFill>
                          <a:effectLst/>
                          <a:latin typeface="+mn-lt"/>
                          <a:ea typeface="+mn-ea"/>
                          <a:cs typeface="+mn-cs"/>
                        </a:rPr>
                        <a:t>: </a:t>
                      </a:r>
                      <a:r>
                        <a:rPr lang="en-GB" sz="1000" b="0" kern="1200" baseline="0" dirty="0">
                          <a:solidFill>
                            <a:schemeClr val="tx1"/>
                          </a:solidFill>
                          <a:effectLst/>
                          <a:latin typeface="+mn-lt"/>
                          <a:ea typeface="+mn-ea"/>
                          <a:cs typeface="+mn-cs"/>
                        </a:rPr>
                        <a:t>Detailed Design to commence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MAP C: </a:t>
                      </a:r>
                      <a:r>
                        <a:rPr lang="en-GB" sz="1000" b="0" kern="1200" baseline="0" dirty="0">
                          <a:solidFill>
                            <a:schemeClr val="tx1"/>
                          </a:solidFill>
                          <a:effectLst/>
                          <a:latin typeface="+mn-lt"/>
                          <a:ea typeface="+mn-ea"/>
                          <a:cs typeface="+mn-cs"/>
                        </a:rPr>
                        <a:t>Detailed Design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Market Trials:</a:t>
                      </a:r>
                      <a:r>
                        <a:rPr lang="en-GB" sz="1000" b="0" kern="1200" baseline="0" dirty="0">
                          <a:solidFill>
                            <a:schemeClr val="tx1"/>
                          </a:solidFill>
                          <a:effectLst/>
                          <a:latin typeface="+mn-lt"/>
                          <a:ea typeface="+mn-ea"/>
                          <a:cs typeface="+mn-cs"/>
                        </a:rPr>
                        <a:t> Closure following Switching Programme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REC: </a:t>
                      </a:r>
                      <a:r>
                        <a:rPr lang="en-GB" sz="1000" b="0" kern="1200" baseline="0" dirty="0">
                          <a:solidFill>
                            <a:schemeClr val="tx1"/>
                          </a:solidFill>
                          <a:effectLst/>
                          <a:latin typeface="+mn-lt"/>
                          <a:ea typeface="+mn-ea"/>
                          <a:cs typeface="+mn-cs"/>
                        </a:rPr>
                        <a:t>Continue REC schedule review as per Ofgem timelines</a:t>
                      </a:r>
                      <a:r>
                        <a:rPr lang="en-GB" sz="1000" b="1" kern="1200" baseline="0" dirty="0">
                          <a:solidFill>
                            <a:schemeClr val="tx1"/>
                          </a:solidFill>
                          <a:effectLst/>
                          <a:latin typeface="+mn-lt"/>
                          <a:ea typeface="+mn-ea"/>
                          <a:cs typeface="+mn-cs"/>
                        </a:rPr>
                        <a:t>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6.2 UK Link Cloud Programme</a:t>
            </a:r>
          </a:p>
        </p:txBody>
      </p:sp>
      <p:sp>
        <p:nvSpPr>
          <p:cNvPr id="5" name="Subtitle 4"/>
          <p:cNvSpPr>
            <a:spLocks noGrp="1"/>
          </p:cNvSpPr>
          <p:nvPr>
            <p:ph type="subTitle" idx="1"/>
          </p:nvPr>
        </p:nvSpPr>
        <p:spPr>
          <a:xfrm>
            <a:off x="1314896" y="2053903"/>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March 2021</a:t>
            </a:r>
          </a:p>
        </p:txBody>
      </p:sp>
    </p:spTree>
    <p:extLst>
      <p:ext uri="{BB962C8B-B14F-4D97-AF65-F5344CB8AC3E}">
        <p14:creationId xmlns:p14="http://schemas.microsoft.com/office/powerpoint/2010/main" val="521107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14C6-1C69-4A57-9A95-CA87AF48B5E9}"/>
              </a:ext>
            </a:extLst>
          </p:cNvPr>
          <p:cNvSpPr>
            <a:spLocks noGrp="1"/>
          </p:cNvSpPr>
          <p:nvPr>
            <p:ph type="title"/>
          </p:nvPr>
        </p:nvSpPr>
        <p:spPr/>
        <p:txBody>
          <a:bodyPr/>
          <a:lstStyle/>
          <a:p>
            <a:r>
              <a:rPr lang="en-US" dirty="0">
                <a:solidFill>
                  <a:schemeClr val="accent5">
                    <a:lumMod val="75000"/>
                  </a:schemeClr>
                </a:solidFill>
              </a:rPr>
              <a:t>UK Link Cloud Programme</a:t>
            </a:r>
            <a:endParaRPr lang="en-GB" dirty="0"/>
          </a:p>
        </p:txBody>
      </p:sp>
      <p:sp>
        <p:nvSpPr>
          <p:cNvPr id="3" name="Content Placeholder 2">
            <a:extLst>
              <a:ext uri="{FF2B5EF4-FFF2-40B4-BE49-F238E27FC236}">
                <a16:creationId xmlns:a16="http://schemas.microsoft.com/office/drawing/2014/main" id="{5D487960-DBAC-4A30-841A-BCA8BACD1276}"/>
              </a:ext>
            </a:extLst>
          </p:cNvPr>
          <p:cNvSpPr>
            <a:spLocks noGrp="1"/>
          </p:cNvSpPr>
          <p:nvPr>
            <p:ph idx="1"/>
          </p:nvPr>
        </p:nvSpPr>
        <p:spPr/>
        <p:txBody>
          <a:bodyPr>
            <a:normAutofit fontScale="47500" lnSpcReduction="20000"/>
          </a:bodyPr>
          <a:lstStyle/>
          <a:p>
            <a:pPr marL="0" indent="0">
              <a:buNone/>
            </a:pPr>
            <a:r>
              <a:rPr lang="en-US" sz="2500" dirty="0"/>
              <a:t>The primary objective of the UK Link Roadmap is to ensure this critical data processing platform is optimized and sustain to ensure continued service to the UK Gas Sector.</a:t>
            </a:r>
          </a:p>
          <a:p>
            <a:pPr marL="0" indent="0">
              <a:buNone/>
            </a:pPr>
            <a:r>
              <a:rPr lang="en-US" sz="2500" dirty="0"/>
              <a:t>The near term drivers for this roadmap are to:</a:t>
            </a:r>
          </a:p>
          <a:p>
            <a:pPr marL="0" indent="0">
              <a:buNone/>
            </a:pPr>
            <a:endParaRPr lang="en-US" sz="2500" dirty="0"/>
          </a:p>
          <a:p>
            <a:pPr marL="0" indent="0">
              <a:buNone/>
            </a:pPr>
            <a:r>
              <a:rPr lang="en-US" sz="2500" b="1" dirty="0"/>
              <a:t>Reduce operational risk </a:t>
            </a:r>
            <a:r>
              <a:rPr lang="en-US" sz="2500" dirty="0"/>
              <a:t>– </a:t>
            </a:r>
            <a:r>
              <a:rPr lang="en-GB" sz="2500" dirty="0">
                <a:solidFill>
                  <a:schemeClr val="accent5">
                    <a:lumMod val="50000"/>
                  </a:schemeClr>
                </a:solidFill>
              </a:rPr>
              <a:t>Ensure that all components are within mainstream vendor support, improve UK Link Infosec footing</a:t>
            </a:r>
          </a:p>
          <a:p>
            <a:pPr marL="0" indent="0">
              <a:buNone/>
            </a:pPr>
            <a:endParaRPr lang="en-GB" sz="2500" dirty="0">
              <a:solidFill>
                <a:schemeClr val="accent5">
                  <a:lumMod val="50000"/>
                </a:schemeClr>
              </a:solidFill>
            </a:endParaRPr>
          </a:p>
          <a:p>
            <a:pPr marL="0" indent="0">
              <a:buNone/>
            </a:pPr>
            <a:r>
              <a:rPr lang="en-US" sz="2500" b="1" dirty="0"/>
              <a:t>Reliability at scale </a:t>
            </a:r>
            <a:r>
              <a:rPr lang="en-US" sz="2500" dirty="0"/>
              <a:t>– </a:t>
            </a:r>
            <a:r>
              <a:rPr lang="en-GB" sz="2500" dirty="0">
                <a:solidFill>
                  <a:schemeClr val="accent5">
                    <a:lumMod val="50000"/>
                  </a:schemeClr>
                </a:solidFill>
              </a:rPr>
              <a:t>Maintain &amp; improve the stability of service that we deliver and its ability to scale</a:t>
            </a:r>
          </a:p>
          <a:p>
            <a:pPr marL="0" indent="0">
              <a:buNone/>
            </a:pPr>
            <a:endParaRPr lang="en-GB" sz="2500" dirty="0">
              <a:solidFill>
                <a:schemeClr val="accent5">
                  <a:lumMod val="50000"/>
                </a:schemeClr>
              </a:solidFill>
            </a:endParaRPr>
          </a:p>
          <a:p>
            <a:pPr marL="0" indent="0">
              <a:buNone/>
            </a:pPr>
            <a:r>
              <a:rPr lang="en-US" sz="2500" b="1" dirty="0"/>
              <a:t>Pace of change delivery &amp; adoption </a:t>
            </a:r>
            <a:r>
              <a:rPr lang="en-US" sz="2500" dirty="0"/>
              <a:t>- </a:t>
            </a:r>
            <a:r>
              <a:rPr lang="en-GB" sz="2500" dirty="0">
                <a:solidFill>
                  <a:schemeClr val="accent5">
                    <a:lumMod val="50000"/>
                  </a:schemeClr>
                </a:solidFill>
              </a:rPr>
              <a:t>Organise to allow multiple paces of change and reduce impact on customer systems</a:t>
            </a:r>
          </a:p>
          <a:p>
            <a:pPr marL="0" indent="0">
              <a:buNone/>
            </a:pPr>
            <a:endParaRPr lang="en-GB" sz="2500" dirty="0">
              <a:solidFill>
                <a:schemeClr val="accent5">
                  <a:lumMod val="50000"/>
                </a:schemeClr>
              </a:solidFill>
            </a:endParaRPr>
          </a:p>
          <a:p>
            <a:pPr marL="0" indent="0">
              <a:buNone/>
            </a:pPr>
            <a:r>
              <a:rPr lang="en-GB" sz="2500" dirty="0"/>
              <a:t>The longer terms drivers for the roadmap span a delivery from now through to 2023/24.</a:t>
            </a:r>
          </a:p>
          <a:p>
            <a:pPr marL="0" indent="0">
              <a:buNone/>
            </a:pPr>
            <a:r>
              <a:rPr lang="en-US" sz="2500" dirty="0"/>
              <a:t>To deliver the near term drivers immediate action was required to commence this </a:t>
            </a:r>
            <a:r>
              <a:rPr lang="en-US" sz="2500" dirty="0" err="1"/>
              <a:t>programme</a:t>
            </a:r>
            <a:r>
              <a:rPr lang="en-US" sz="2500" dirty="0"/>
              <a:t> of work. Following approval of our BP21 submission for the UKL Roadmap an internal delivery Programme has commenced and the first delivery incorporates a core UK Link Platform Migration.  This migration includes:</a:t>
            </a:r>
          </a:p>
          <a:p>
            <a:r>
              <a:rPr lang="en-US" sz="2500" dirty="0"/>
              <a:t>Move to Microsoft Azure</a:t>
            </a:r>
          </a:p>
          <a:p>
            <a:r>
              <a:rPr lang="en-US" sz="2500" dirty="0"/>
              <a:t>Move to SQL Server</a:t>
            </a:r>
          </a:p>
          <a:p>
            <a:r>
              <a:rPr lang="en-US" sz="2500" dirty="0"/>
              <a:t>New UK Link Portal</a:t>
            </a:r>
          </a:p>
          <a:p>
            <a:endParaRPr lang="en-GB" dirty="0"/>
          </a:p>
        </p:txBody>
      </p:sp>
    </p:spTree>
    <p:extLst>
      <p:ext uri="{BB962C8B-B14F-4D97-AF65-F5344CB8AC3E}">
        <p14:creationId xmlns:p14="http://schemas.microsoft.com/office/powerpoint/2010/main" val="2990371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F860-4495-453F-9CAA-09FA5FDD9BB6}"/>
              </a:ext>
            </a:extLst>
          </p:cNvPr>
          <p:cNvSpPr>
            <a:spLocks noGrp="1"/>
          </p:cNvSpPr>
          <p:nvPr>
            <p:ph type="title"/>
          </p:nvPr>
        </p:nvSpPr>
        <p:spPr/>
        <p:txBody>
          <a:bodyPr/>
          <a:lstStyle/>
          <a:p>
            <a:r>
              <a:rPr lang="en-US" dirty="0">
                <a:solidFill>
                  <a:schemeClr val="accent5">
                    <a:lumMod val="75000"/>
                  </a:schemeClr>
                </a:solidFill>
              </a:rPr>
              <a:t>UK Link Cloud Programme</a:t>
            </a:r>
            <a:endParaRPr lang="en-GB" dirty="0"/>
          </a:p>
        </p:txBody>
      </p:sp>
      <p:sp>
        <p:nvSpPr>
          <p:cNvPr id="3" name="Content Placeholder 2">
            <a:extLst>
              <a:ext uri="{FF2B5EF4-FFF2-40B4-BE49-F238E27FC236}">
                <a16:creationId xmlns:a16="http://schemas.microsoft.com/office/drawing/2014/main" id="{A8816848-DBE4-46E3-8C69-1EAC161FD19A}"/>
              </a:ext>
            </a:extLst>
          </p:cNvPr>
          <p:cNvSpPr>
            <a:spLocks noGrp="1"/>
          </p:cNvSpPr>
          <p:nvPr>
            <p:ph idx="1"/>
          </p:nvPr>
        </p:nvSpPr>
        <p:spPr/>
        <p:txBody>
          <a:bodyPr>
            <a:normAutofit fontScale="47500" lnSpcReduction="20000"/>
          </a:bodyPr>
          <a:lstStyle/>
          <a:p>
            <a:r>
              <a:rPr lang="en-GB" sz="2500" dirty="0"/>
              <a:t>This programme has been split into a number workstreams to deliver individual components</a:t>
            </a:r>
          </a:p>
          <a:p>
            <a:endParaRPr lang="en-GB" sz="2500" dirty="0"/>
          </a:p>
          <a:p>
            <a:r>
              <a:rPr lang="en-GB" sz="2500" dirty="0"/>
              <a:t>Each workstream is currently in high level design and we will continue to talk to you and keep you informed as we work through this design phase and understand our delivery route and Go Live date</a:t>
            </a:r>
          </a:p>
          <a:p>
            <a:endParaRPr lang="en-GB" sz="2500" dirty="0"/>
          </a:p>
          <a:p>
            <a:r>
              <a:rPr lang="en-GB" sz="2500" dirty="0"/>
              <a:t>We know there are no functional impacts, therefore no build requirements for your systems.  We have a good understanding of the browser versions you are using as we have asked you to provide this information through conversations for the CSSC Programme but will appreciate you providing this detail if you haven’t already</a:t>
            </a:r>
          </a:p>
          <a:p>
            <a:endParaRPr lang="en-GB" sz="2500" dirty="0"/>
          </a:p>
          <a:p>
            <a:r>
              <a:rPr lang="en-GB" sz="2500" dirty="0"/>
              <a:t>A password reset for the new UK Link Portal will be required at Go Live but we will keep you informed and explain what this will look like as we move towards this date</a:t>
            </a:r>
          </a:p>
          <a:p>
            <a:endParaRPr lang="en-GB" sz="2500" dirty="0"/>
          </a:p>
          <a:p>
            <a:r>
              <a:rPr lang="en-GB" sz="2500" dirty="0"/>
              <a:t>Security is a very key consideration and we will be accessing as we work through design</a:t>
            </a:r>
          </a:p>
          <a:p>
            <a:endParaRPr lang="en-GB" sz="2500" dirty="0"/>
          </a:p>
          <a:p>
            <a:r>
              <a:rPr lang="en-GB" sz="2500" dirty="0"/>
              <a:t>We also know that an outage will be required at implementation. As we move towards this date I will be keeping you informed and will ensure UK Link manual governance is followed to ensure the appropriate outage notifications are provided within the governance timescales</a:t>
            </a:r>
          </a:p>
          <a:p>
            <a:pPr marL="0" indent="0">
              <a:buNone/>
            </a:pPr>
            <a:endParaRPr lang="en-GB" sz="2500" dirty="0"/>
          </a:p>
          <a:p>
            <a:pPr marL="0" indent="0">
              <a:buNone/>
            </a:pPr>
            <a:endParaRPr lang="en-GB" dirty="0"/>
          </a:p>
        </p:txBody>
      </p:sp>
    </p:spTree>
    <p:extLst>
      <p:ext uri="{BB962C8B-B14F-4D97-AF65-F5344CB8AC3E}">
        <p14:creationId xmlns:p14="http://schemas.microsoft.com/office/powerpoint/2010/main" val="4132118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dirty="0"/>
              <a:t>6.3 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dirty="0"/>
              <a:t>March Updates</a:t>
            </a:r>
          </a:p>
          <a:p>
            <a:r>
              <a:rPr lang="en-GB" dirty="0"/>
              <a:t>Jo Williams</a:t>
            </a:r>
          </a:p>
        </p:txBody>
      </p:sp>
    </p:spTree>
    <p:extLst>
      <p:ext uri="{BB962C8B-B14F-4D97-AF65-F5344CB8AC3E}">
        <p14:creationId xmlns:p14="http://schemas.microsoft.com/office/powerpoint/2010/main" val="877148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nvPr>
        </p:nvGraphicFramePr>
        <p:xfrm>
          <a:off x="150020" y="673713"/>
          <a:ext cx="4725816" cy="4290993"/>
        </p:xfrm>
        <a:graphic>
          <a:graphicData uri="http://schemas.openxmlformats.org/drawingml/2006/table">
            <a:tbl>
              <a:tblPr firstRow="1" bandRow="1">
                <a:tableStyleId>{5C22544A-7EE6-4342-B048-85BDC9FD1C3A}</a:tableStyleId>
              </a:tblPr>
              <a:tblGrid>
                <a:gridCol w="4725816">
                  <a:extLst>
                    <a:ext uri="{9D8B030D-6E8A-4147-A177-3AD203B41FA5}">
                      <a16:colId xmlns:a16="http://schemas.microsoft.com/office/drawing/2014/main" val="429621566"/>
                    </a:ext>
                  </a:extLst>
                </a:gridCol>
              </a:tblGrid>
              <a:tr h="334517">
                <a:tc>
                  <a:txBody>
                    <a:bodyPr/>
                    <a:lstStyle/>
                    <a:p>
                      <a:r>
                        <a:rPr lang="en-GB" sz="1200" dirty="0">
                          <a:solidFill>
                            <a:schemeClr val="bg1"/>
                          </a:solidFill>
                        </a:rPr>
                        <a:t>Summary of progress to date </a:t>
                      </a:r>
                      <a:endParaRPr lang="en-GB" sz="1200">
                        <a:solidFill>
                          <a:schemeClr val="bg1"/>
                        </a:solidFill>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3956476">
                <a:tc>
                  <a:txBody>
                    <a:bodyPr/>
                    <a:lstStyle/>
                    <a:p>
                      <a:pPr marL="171450" indent="-171450">
                        <a:buFont typeface="Arial" panose="020B0604020202020204" pitchFamily="34" charset="0"/>
                        <a:buChar char="•"/>
                      </a:pPr>
                      <a:r>
                        <a:rPr lang="en-GB" sz="1100" dirty="0">
                          <a:solidFill>
                            <a:schemeClr val="tx1"/>
                          </a:solidFill>
                          <a:latin typeface="Calibri"/>
                          <a:cs typeface="Calibri"/>
                        </a:rPr>
                        <a:t>CMS is a dated system which is coming to end of life support, rather than a lift and shift of current processes the project team wanted to understand the following from the actual users of CMS perspective:</a:t>
                      </a:r>
                    </a:p>
                    <a:p>
                      <a:pPr marL="780415" lvl="1" indent="-171450">
                        <a:buFont typeface="Arial" panose="020B0604020202020204" pitchFamily="34" charset="0"/>
                        <a:buChar char="•"/>
                      </a:pPr>
                      <a:r>
                        <a:rPr lang="en-GB" sz="1100" dirty="0">
                          <a:solidFill>
                            <a:schemeClr val="tx1"/>
                          </a:solidFill>
                          <a:latin typeface="Calibri"/>
                          <a:cs typeface="Calibri"/>
                        </a:rPr>
                        <a:t>What are their current processes and activities</a:t>
                      </a:r>
                    </a:p>
                    <a:p>
                      <a:pPr marL="780415" lvl="1" indent="-171450">
                        <a:buFont typeface="Arial" panose="020B0604020202020204" pitchFamily="34" charset="0"/>
                        <a:buChar char="•"/>
                      </a:pPr>
                      <a:r>
                        <a:rPr lang="en-GB" sz="1100" dirty="0">
                          <a:solidFill>
                            <a:schemeClr val="tx1"/>
                          </a:solidFill>
                          <a:latin typeface="Calibri"/>
                          <a:cs typeface="Calibri"/>
                        </a:rPr>
                        <a:t>What are their current pain points</a:t>
                      </a:r>
                    </a:p>
                    <a:p>
                      <a:pPr marL="780415" lvl="1" indent="-171450">
                        <a:buFont typeface="Arial" panose="020B0604020202020204" pitchFamily="34" charset="0"/>
                        <a:buChar char="•"/>
                      </a:pPr>
                      <a:r>
                        <a:rPr lang="en-GB" sz="1100" dirty="0">
                          <a:solidFill>
                            <a:schemeClr val="tx1"/>
                          </a:solidFill>
                          <a:latin typeface="Calibri"/>
                          <a:cs typeface="Calibri"/>
                        </a:rPr>
                        <a:t>What would their ideal version of the process be</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All initial requirement workshops have now been completed and the ideal “To Be” Workshops are now underway, following feedback received from the first session the structure has been altered to continue to get the best value out of the sessions.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The Project Team are seeing a big increase in the number of attendees for each workshop, which is a great sign and this has led to additional requirements being identified</a:t>
                      </a:r>
                    </a:p>
                    <a:p>
                      <a:pPr marL="0" indent="0">
                        <a:buFont typeface="Arial" panose="020B0604020202020204" pitchFamily="34" charset="0"/>
                        <a:buNone/>
                      </a:pPr>
                      <a:endParaRPr lang="en-GB" sz="1100" kern="1200" dirty="0">
                        <a:solidFill>
                          <a:schemeClr val="tx1"/>
                        </a:solidFill>
                        <a:latin typeface="Calibri"/>
                        <a:ea typeface="+mn-ea"/>
                        <a:cs typeface="Calibri"/>
                      </a:endParaRPr>
                    </a:p>
                    <a:p>
                      <a:pPr marL="171450" indent="-171450" algn="l" defTabSz="1219170" rtl="0" eaLnBrk="1" latinLnBrk="0" hangingPunct="1">
                        <a:buFont typeface="Arial" panose="020B0604020202020204" pitchFamily="34" charset="0"/>
                        <a:buChar char="•"/>
                      </a:pPr>
                      <a:r>
                        <a:rPr lang="en-GB" sz="1100" kern="1200" dirty="0">
                          <a:solidFill>
                            <a:schemeClr val="tx1"/>
                          </a:solidFill>
                          <a:latin typeface="Calibri"/>
                          <a:ea typeface="+mn-ea"/>
                          <a:cs typeface="Calibri"/>
                        </a:rPr>
                        <a:t>All Workshop outputs have been published here: </a:t>
                      </a:r>
                      <a:r>
                        <a:rPr lang="en-GB" sz="1100" kern="1200" dirty="0">
                          <a:solidFill>
                            <a:schemeClr val="tx1"/>
                          </a:solidFill>
                          <a:latin typeface="Calibri"/>
                          <a:ea typeface="+mn-ea"/>
                          <a:cs typeface="Calibri"/>
                          <a:hlinkClick r:id="rId2">
                            <a:extLst>
                              <a:ext uri="{A12FA001-AC4F-418D-AE19-62706E023703}">
                                <ahyp:hlinkClr xmlns:ahyp="http://schemas.microsoft.com/office/drawing/2018/hyperlinkcolor" val="tx"/>
                              </a:ext>
                            </a:extLst>
                          </a:hlinkClick>
                        </a:rPr>
                        <a:t>https://www.xoserve.com/systems/contact-management-service/contact-management-service-cms-rebuild-project/</a:t>
                      </a:r>
                      <a:r>
                        <a:rPr lang="en-GB" sz="1100" kern="1200" dirty="0">
                          <a:solidFill>
                            <a:schemeClr val="tx1"/>
                          </a:solidFill>
                          <a:latin typeface="Calibri"/>
                          <a:ea typeface="+mn-ea"/>
                          <a:cs typeface="Calibri"/>
                        </a:rPr>
                        <a:t> </a:t>
                      </a:r>
                    </a:p>
                    <a:p>
                      <a:pPr marL="285750" indent="-285750">
                        <a:buFont typeface="Arial" panose="020B0604020202020204" pitchFamily="34" charset="0"/>
                        <a:buChar char="•"/>
                      </a:pPr>
                      <a:endParaRPr lang="en-GB" sz="1100" kern="1200" dirty="0">
                        <a:solidFill>
                          <a:schemeClr val="tx1"/>
                        </a:solidFill>
                        <a:latin typeface="Calibri"/>
                        <a:ea typeface="+mn-ea"/>
                        <a:cs typeface="Calibri"/>
                      </a:endParaRPr>
                    </a:p>
                    <a:p>
                      <a:pPr marL="171450" indent="-171450" algn="l" defTabSz="1219170" rtl="0" eaLnBrk="1" latinLnBrk="0" hangingPunct="1">
                        <a:buFont typeface="Arial" panose="020B0604020202020204" pitchFamily="34" charset="0"/>
                        <a:buChar char="•"/>
                      </a:pPr>
                      <a:r>
                        <a:rPr lang="en-GB" sz="1100" kern="1200" dirty="0">
                          <a:solidFill>
                            <a:schemeClr val="tx1"/>
                          </a:solidFill>
                          <a:latin typeface="Calibri"/>
                          <a:ea typeface="+mn-ea"/>
                          <a:cs typeface="Calibri"/>
                        </a:rPr>
                        <a:t>Potential Suppliers are being engaged to understand high level requirements to obtain figures and timescales for High Level Solution Options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graphicFrame>
        <p:nvGraphicFramePr>
          <p:cNvPr id="5" name="Table 4">
            <a:extLst>
              <a:ext uri="{FF2B5EF4-FFF2-40B4-BE49-F238E27FC236}">
                <a16:creationId xmlns:a16="http://schemas.microsoft.com/office/drawing/2014/main" id="{67A4A20B-D131-4342-9071-5022958001BA}"/>
              </a:ext>
            </a:extLst>
          </p:cNvPr>
          <p:cNvGraphicFramePr>
            <a:graphicFrameLocks noGrp="1"/>
          </p:cNvGraphicFramePr>
          <p:nvPr>
            <p:extLst/>
          </p:nvPr>
        </p:nvGraphicFramePr>
        <p:xfrm>
          <a:off x="5180071" y="3913146"/>
          <a:ext cx="3714119" cy="1082040"/>
        </p:xfrm>
        <a:graphic>
          <a:graphicData uri="http://schemas.openxmlformats.org/drawingml/2006/table">
            <a:tbl>
              <a:tblPr firstRow="1" bandRow="1">
                <a:tableStyleId>{5C22544A-7EE6-4342-B048-85BDC9FD1C3A}</a:tableStyleId>
              </a:tblPr>
              <a:tblGrid>
                <a:gridCol w="2334860">
                  <a:extLst>
                    <a:ext uri="{9D8B030D-6E8A-4147-A177-3AD203B41FA5}">
                      <a16:colId xmlns:a16="http://schemas.microsoft.com/office/drawing/2014/main" val="1563247904"/>
                    </a:ext>
                  </a:extLst>
                </a:gridCol>
                <a:gridCol w="1379259">
                  <a:extLst>
                    <a:ext uri="{9D8B030D-6E8A-4147-A177-3AD203B41FA5}">
                      <a16:colId xmlns:a16="http://schemas.microsoft.com/office/drawing/2014/main" val="3891730288"/>
                    </a:ext>
                  </a:extLst>
                </a:gridCol>
              </a:tblGrid>
              <a:tr h="297180">
                <a:tc>
                  <a:txBody>
                    <a:bodyPr/>
                    <a:lstStyle/>
                    <a:p>
                      <a:r>
                        <a:rPr lang="en-GB" sz="1400" b="1" kern="1200">
                          <a:solidFill>
                            <a:schemeClr val="bg1"/>
                          </a:solidFill>
                          <a:latin typeface="+mn-lt"/>
                          <a:ea typeface="+mn-ea"/>
                          <a:cs typeface="+mn-cs"/>
                        </a:rPr>
                        <a:t>Key Milestones</a:t>
                      </a:r>
                    </a:p>
                  </a:txBody>
                  <a:tcPr/>
                </a:tc>
                <a:tc>
                  <a:txBody>
                    <a:bodyPr/>
                    <a:lstStyle/>
                    <a:p>
                      <a:r>
                        <a:rPr lang="en-GB" sz="1400" b="1" kern="1200">
                          <a:solidFill>
                            <a:schemeClr val="bg1"/>
                          </a:solidFill>
                          <a:latin typeface="+mn-lt"/>
                          <a:ea typeface="+mn-ea"/>
                          <a:cs typeface="+mn-cs"/>
                        </a:rPr>
                        <a:t>Due</a:t>
                      </a:r>
                    </a:p>
                  </a:txBody>
                  <a:tcPr/>
                </a:tc>
                <a:extLst>
                  <a:ext uri="{0D108BD9-81ED-4DB2-BD59-A6C34878D82A}">
                    <a16:rowId xmlns:a16="http://schemas.microsoft.com/office/drawing/2014/main" val="625286933"/>
                  </a:ext>
                </a:extLst>
              </a:tr>
              <a:tr h="251460">
                <a:tc>
                  <a:txBody>
                    <a:bodyPr/>
                    <a:lstStyle/>
                    <a:p>
                      <a:pPr algn="l" rtl="0" fontAlgn="base"/>
                      <a:r>
                        <a:rPr lang="de-DE" sz="1100" b="0" i="0">
                          <a:solidFill>
                            <a:srgbClr val="000000"/>
                          </a:solidFill>
                          <a:effectLst/>
                          <a:latin typeface="Calibri"/>
                          <a:cs typeface="Calibri"/>
                        </a:rPr>
                        <a:t>Initial Workshops Completed</a:t>
                      </a:r>
                    </a:p>
                  </a:txBody>
                  <a:tcPr marL="68580" marR="68580" marT="34290" marB="34290" anchor="ctr"/>
                </a:tc>
                <a:tc>
                  <a:txBody>
                    <a:bodyPr/>
                    <a:lstStyle/>
                    <a:p>
                      <a:r>
                        <a:rPr lang="en-GB" sz="1100" b="0" dirty="0">
                          <a:solidFill>
                            <a:schemeClr val="bg1"/>
                          </a:solidFill>
                          <a:latin typeface="Calibri"/>
                          <a:cs typeface="Calibri"/>
                        </a:rPr>
                        <a:t>22/01/2021 </a:t>
                      </a:r>
                    </a:p>
                  </a:txBody>
                  <a:tcPr>
                    <a:solidFill>
                      <a:srgbClr val="002060"/>
                    </a:solidFill>
                  </a:tcPr>
                </a:tc>
                <a:extLst>
                  <a:ext uri="{0D108BD9-81ED-4DB2-BD59-A6C34878D82A}">
                    <a16:rowId xmlns:a16="http://schemas.microsoft.com/office/drawing/2014/main" val="2024808289"/>
                  </a:ext>
                </a:extLst>
              </a:tr>
              <a:tr h="251460">
                <a:tc>
                  <a:txBody>
                    <a:bodyPr/>
                    <a:lstStyle/>
                    <a:p>
                      <a:pPr algn="l" rtl="0" fontAlgn="base"/>
                      <a:r>
                        <a:rPr lang="de-DE" sz="1100" b="0" i="0">
                          <a:solidFill>
                            <a:srgbClr val="000000"/>
                          </a:solidFill>
                          <a:effectLst/>
                          <a:latin typeface="Calibri"/>
                          <a:cs typeface="Calibri"/>
                        </a:rPr>
                        <a:t>To Be Workshops Commence</a:t>
                      </a:r>
                      <a:endParaRPr lang="de-DE" sz="1100" b="0" i="0" err="1">
                        <a:solidFill>
                          <a:srgbClr val="000000"/>
                        </a:solidFill>
                        <a:effectLst/>
                        <a:latin typeface="Calibri" panose="020F0502020204030204" pitchFamily="34" charset="0"/>
                        <a:cs typeface="Calibri" panose="020F0502020204030204" pitchFamily="34" charset="0"/>
                      </a:endParaRPr>
                    </a:p>
                  </a:txBody>
                  <a:tcPr marL="68580" marR="68580" marT="34290" marB="34290" anchor="ctr"/>
                </a:tc>
                <a:tc>
                  <a:txBody>
                    <a:bodyPr/>
                    <a:lstStyle/>
                    <a:p>
                      <a:r>
                        <a:rPr lang="en-GB" sz="1100" dirty="0">
                          <a:solidFill>
                            <a:schemeClr val="bg1"/>
                          </a:solidFill>
                          <a:latin typeface="Calibri"/>
                          <a:cs typeface="Calibri"/>
                        </a:rPr>
                        <a:t>08/02/2021</a:t>
                      </a:r>
                    </a:p>
                  </a:txBody>
                  <a:tcPr>
                    <a:solidFill>
                      <a:schemeClr val="tx2"/>
                    </a:solidFill>
                  </a:tcPr>
                </a:tc>
                <a:extLst>
                  <a:ext uri="{0D108BD9-81ED-4DB2-BD59-A6C34878D82A}">
                    <a16:rowId xmlns:a16="http://schemas.microsoft.com/office/drawing/2014/main" val="4077134293"/>
                  </a:ext>
                </a:extLst>
              </a:tr>
              <a:tr h="251460">
                <a:tc>
                  <a:txBody>
                    <a:bodyPr/>
                    <a:lstStyle/>
                    <a:p>
                      <a:pPr algn="l" rtl="0" fontAlgn="base"/>
                      <a:r>
                        <a:rPr lang="en-US" sz="1100" b="0" i="0">
                          <a:solidFill>
                            <a:srgbClr val="000000"/>
                          </a:solidFill>
                          <a:effectLst/>
                          <a:latin typeface="Calibri"/>
                          <a:cs typeface="Calibri"/>
                        </a:rPr>
                        <a:t>HLSO – Target Date</a:t>
                      </a:r>
                    </a:p>
                  </a:txBody>
                  <a:tcPr marL="68580" marR="68580" marT="34290" marB="34290" anchor="ctr"/>
                </a:tc>
                <a:tc>
                  <a:txBody>
                    <a:bodyPr/>
                    <a:lstStyle/>
                    <a:p>
                      <a:r>
                        <a:rPr lang="en-GB" sz="1100" dirty="0">
                          <a:solidFill>
                            <a:schemeClr val="bg1"/>
                          </a:solidFill>
                          <a:latin typeface="Calibri"/>
                          <a:cs typeface="Calibri"/>
                        </a:rPr>
                        <a:t>April </a:t>
                      </a:r>
                    </a:p>
                  </a:txBody>
                  <a:tcPr>
                    <a:solidFill>
                      <a:schemeClr val="accent3">
                        <a:lumMod val="75000"/>
                      </a:schemeClr>
                    </a:solidFill>
                  </a:tcPr>
                </a:tc>
                <a:extLst>
                  <a:ext uri="{0D108BD9-81ED-4DB2-BD59-A6C34878D82A}">
                    <a16:rowId xmlns:a16="http://schemas.microsoft.com/office/drawing/2014/main" val="2816802157"/>
                  </a:ext>
                </a:extLst>
              </a:tr>
            </a:tbl>
          </a:graphicData>
        </a:graphic>
      </p:graphicFrame>
      <p:graphicFrame>
        <p:nvGraphicFramePr>
          <p:cNvPr id="6" name="Table 5">
            <a:extLst>
              <a:ext uri="{FF2B5EF4-FFF2-40B4-BE49-F238E27FC236}">
                <a16:creationId xmlns:a16="http://schemas.microsoft.com/office/drawing/2014/main" id="{17A0C3EF-B82F-484D-BC09-9FE416453D4F}"/>
              </a:ext>
            </a:extLst>
          </p:cNvPr>
          <p:cNvGraphicFramePr>
            <a:graphicFrameLocks noGrp="1"/>
          </p:cNvGraphicFramePr>
          <p:nvPr>
            <p:extLst/>
          </p:nvPr>
        </p:nvGraphicFramePr>
        <p:xfrm>
          <a:off x="5050632" y="673714"/>
          <a:ext cx="3943349" cy="3148194"/>
        </p:xfrm>
        <a:graphic>
          <a:graphicData uri="http://schemas.openxmlformats.org/drawingml/2006/table">
            <a:tbl>
              <a:tblPr firstRow="1" bandRow="1">
                <a:tableStyleId>{5C22544A-7EE6-4342-B048-85BDC9FD1C3A}</a:tableStyleId>
              </a:tblPr>
              <a:tblGrid>
                <a:gridCol w="3943349">
                  <a:extLst>
                    <a:ext uri="{9D8B030D-6E8A-4147-A177-3AD203B41FA5}">
                      <a16:colId xmlns:a16="http://schemas.microsoft.com/office/drawing/2014/main" val="429621566"/>
                    </a:ext>
                  </a:extLst>
                </a:gridCol>
              </a:tblGrid>
              <a:tr h="361453">
                <a:tc>
                  <a:txBody>
                    <a:bodyPr/>
                    <a:lstStyle/>
                    <a:p>
                      <a:r>
                        <a:rPr lang="en-GB" sz="1200">
                          <a:solidFill>
                            <a:schemeClr val="bg1"/>
                          </a:solidFill>
                        </a:rPr>
                        <a:t>Next Steps</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2786741">
                <a:tc>
                  <a:txBody>
                    <a:bodyPr/>
                    <a:lstStyle/>
                    <a:p>
                      <a:pPr marL="285750" indent="-285750">
                        <a:buFont typeface="Arial" panose="020B0604020202020204" pitchFamily="34" charset="0"/>
                        <a:buChar char="•"/>
                      </a:pPr>
                      <a:r>
                        <a:rPr lang="en-GB" sz="1100" kern="1200" dirty="0">
                          <a:solidFill>
                            <a:schemeClr val="tx1"/>
                          </a:solidFill>
                          <a:latin typeface="Calibri"/>
                          <a:ea typeface="+mn-ea"/>
                          <a:cs typeface="Calibri"/>
                        </a:rPr>
                        <a:t>Continue to refine the requirements as we develop the Ideal “To Be” Models</a:t>
                      </a:r>
                    </a:p>
                    <a:p>
                      <a:pPr marL="285750" indent="-285750">
                        <a:buFont typeface="Arial" panose="020B0604020202020204" pitchFamily="34" charset="0"/>
                        <a:buChar char="•"/>
                      </a:pPr>
                      <a:endParaRPr lang="en-GB" sz="1100" kern="1200" dirty="0">
                        <a:solidFill>
                          <a:schemeClr val="tx1"/>
                        </a:solidFill>
                        <a:latin typeface="Calibri"/>
                        <a:ea typeface="+mn-ea"/>
                        <a:cs typeface="Calibri"/>
                      </a:endParaRPr>
                    </a:p>
                    <a:p>
                      <a:pPr marL="285750" lvl="0" indent="-285750">
                        <a:buFont typeface="Arial" panose="020B0604020202020204" pitchFamily="34" charset="0"/>
                        <a:buChar char="•"/>
                      </a:pPr>
                      <a:r>
                        <a:rPr lang="en-GB" sz="1100" kern="1200" dirty="0">
                          <a:solidFill>
                            <a:schemeClr val="tx1"/>
                          </a:solidFill>
                          <a:latin typeface="Calibri"/>
                          <a:ea typeface="+mn-ea"/>
                          <a:cs typeface="Calibri"/>
                        </a:rPr>
                        <a:t>Continue the Governance process to seek approval of design and solution at </a:t>
                      </a:r>
                    </a:p>
                    <a:p>
                      <a:pPr marL="895335" lvl="1" indent="-285750">
                        <a:buFont typeface="Arial" panose="020B0604020202020204" pitchFamily="34" charset="0"/>
                        <a:buChar char="•"/>
                      </a:pPr>
                      <a:r>
                        <a:rPr lang="en-GB" sz="1100" kern="1200" dirty="0">
                          <a:solidFill>
                            <a:schemeClr val="tx1"/>
                          </a:solidFill>
                          <a:latin typeface="Calibri"/>
                          <a:ea typeface="+mn-ea"/>
                          <a:cs typeface="Calibri"/>
                        </a:rPr>
                        <a:t>CoMC</a:t>
                      </a:r>
                    </a:p>
                    <a:p>
                      <a:pPr marL="894715" lvl="1" indent="-285750">
                        <a:buFont typeface="Arial" panose="020B0604020202020204" pitchFamily="34" charset="0"/>
                        <a:buChar char="•"/>
                      </a:pPr>
                      <a:r>
                        <a:rPr lang="en-GB" sz="1100" kern="1200" dirty="0" err="1">
                          <a:solidFill>
                            <a:schemeClr val="tx1"/>
                          </a:solidFill>
                          <a:latin typeface="Calibri"/>
                          <a:ea typeface="+mn-ea"/>
                          <a:cs typeface="Calibri"/>
                        </a:rPr>
                        <a:t>ChMC</a:t>
                      </a:r>
                      <a:endParaRPr lang="en-GB" sz="1100" kern="1200" dirty="0">
                        <a:solidFill>
                          <a:schemeClr val="tx1"/>
                        </a:solidFill>
                        <a:latin typeface="Calibri"/>
                        <a:ea typeface="+mn-ea"/>
                        <a:cs typeface="Calibri"/>
                      </a:endParaRPr>
                    </a:p>
                    <a:p>
                      <a:pPr marL="895335" lvl="1" indent="-285750">
                        <a:buFont typeface="Arial" panose="020B0604020202020204" pitchFamily="34" charset="0"/>
                        <a:buChar char="•"/>
                      </a:pPr>
                      <a:r>
                        <a:rPr lang="en-GB" sz="1100" kern="1200" dirty="0">
                          <a:solidFill>
                            <a:schemeClr val="tx1"/>
                          </a:solidFill>
                          <a:latin typeface="Calibri"/>
                          <a:ea typeface="+mn-ea"/>
                          <a:cs typeface="Calibri"/>
                        </a:rPr>
                        <a:t>DSG</a:t>
                      </a:r>
                    </a:p>
                    <a:p>
                      <a:pPr marL="895335" lvl="1" indent="-285750">
                        <a:buFont typeface="Arial" panose="020B0604020202020204" pitchFamily="34" charset="0"/>
                        <a:buChar char="•"/>
                      </a:pPr>
                      <a:endParaRPr lang="en-GB" sz="1100" kern="1200" dirty="0">
                        <a:solidFill>
                          <a:schemeClr val="tx1"/>
                        </a:solidFill>
                        <a:latin typeface="Calibri"/>
                        <a:ea typeface="+mn-ea"/>
                        <a:cs typeface="Calibri"/>
                      </a:endParaRPr>
                    </a:p>
                    <a:p>
                      <a:pPr marL="285750" lvl="0" indent="-285750">
                        <a:buFont typeface="Arial" panose="020B0604020202020204" pitchFamily="34" charset="0"/>
                        <a:buChar char="•"/>
                      </a:pPr>
                      <a:r>
                        <a:rPr lang="en-GB" sz="1100" kern="1200" dirty="0">
                          <a:solidFill>
                            <a:schemeClr val="tx1"/>
                          </a:solidFill>
                          <a:latin typeface="Calibri"/>
                          <a:ea typeface="+mn-ea"/>
                          <a:cs typeface="Calibri"/>
                        </a:rPr>
                        <a:t>Consider potential delivery methods along with any dependencies on other systems, it maybe that we have a two step delivery consisting of; front end for customers and then the </a:t>
                      </a:r>
                      <a:r>
                        <a:rPr lang="en-GB" sz="1100" kern="1200" dirty="0" err="1">
                          <a:solidFill>
                            <a:schemeClr val="tx1"/>
                          </a:solidFill>
                          <a:latin typeface="Calibri"/>
                          <a:ea typeface="+mn-ea"/>
                          <a:cs typeface="Calibri"/>
                        </a:rPr>
                        <a:t>UKLink</a:t>
                      </a:r>
                      <a:r>
                        <a:rPr lang="en-GB" sz="1100" kern="1200" dirty="0">
                          <a:solidFill>
                            <a:schemeClr val="tx1"/>
                          </a:solidFill>
                          <a:latin typeface="Calibri"/>
                          <a:ea typeface="+mn-ea"/>
                          <a:cs typeface="Calibri"/>
                        </a:rPr>
                        <a:t> integration post CSSC</a:t>
                      </a:r>
                    </a:p>
                    <a:p>
                      <a:pPr marL="285750" lvl="0" indent="-285750">
                        <a:buFont typeface="Arial" panose="020B0604020202020204" pitchFamily="34" charset="0"/>
                        <a:buChar char="•"/>
                      </a:pPr>
                      <a:endParaRPr lang="en-GB" sz="1100" kern="1200" dirty="0">
                        <a:solidFill>
                          <a:schemeClr val="tx1"/>
                        </a:solidFill>
                        <a:latin typeface="Calibri"/>
                        <a:ea typeface="+mn-ea"/>
                        <a:cs typeface="Calibri"/>
                      </a:endParaRPr>
                    </a:p>
                    <a:p>
                      <a:pPr marL="285750" lvl="0" indent="-285750">
                        <a:buFont typeface="Arial" panose="020B0604020202020204" pitchFamily="34" charset="0"/>
                        <a:buChar char="•"/>
                      </a:pPr>
                      <a:r>
                        <a:rPr lang="en-GB" sz="1100" kern="1200" dirty="0">
                          <a:solidFill>
                            <a:schemeClr val="tx1"/>
                          </a:solidFill>
                          <a:latin typeface="Calibri"/>
                          <a:ea typeface="+mn-ea"/>
                          <a:cs typeface="Calibri"/>
                        </a:rPr>
                        <a:t>Approval of processes to remain in scope of CMS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575992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DF1A-A13A-4634-BD99-D16C5A76199C}"/>
              </a:ext>
            </a:extLst>
          </p:cNvPr>
          <p:cNvSpPr>
            <a:spLocks noGrp="1"/>
          </p:cNvSpPr>
          <p:nvPr>
            <p:ph type="title"/>
          </p:nvPr>
        </p:nvSpPr>
        <p:spPr/>
        <p:txBody>
          <a:bodyPr/>
          <a:lstStyle/>
          <a:p>
            <a:r>
              <a:rPr lang="en-GB" dirty="0"/>
              <a:t>CMS Governance Process</a:t>
            </a:r>
          </a:p>
        </p:txBody>
      </p:sp>
      <p:sp>
        <p:nvSpPr>
          <p:cNvPr id="4" name="Rectangle: Top Corners Rounded 3">
            <a:extLst>
              <a:ext uri="{FF2B5EF4-FFF2-40B4-BE49-F238E27FC236}">
                <a16:creationId xmlns:a16="http://schemas.microsoft.com/office/drawing/2014/main" id="{80FBAFA8-A576-4ACA-9260-73BE7E1749DE}"/>
              </a:ext>
            </a:extLst>
          </p:cNvPr>
          <p:cNvSpPr/>
          <p:nvPr/>
        </p:nvSpPr>
        <p:spPr>
          <a:xfrm>
            <a:off x="342901" y="707101"/>
            <a:ext cx="8474528" cy="342900"/>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dirty="0"/>
              <a:t>CMS Rebuild Project</a:t>
            </a:r>
          </a:p>
        </p:txBody>
      </p:sp>
      <p:sp>
        <p:nvSpPr>
          <p:cNvPr id="5" name="Rectangle 4">
            <a:extLst>
              <a:ext uri="{FF2B5EF4-FFF2-40B4-BE49-F238E27FC236}">
                <a16:creationId xmlns:a16="http://schemas.microsoft.com/office/drawing/2014/main" id="{B944F88C-9866-4942-AF24-913841E1829F}"/>
              </a:ext>
            </a:extLst>
          </p:cNvPr>
          <p:cNvSpPr/>
          <p:nvPr/>
        </p:nvSpPr>
        <p:spPr>
          <a:xfrm>
            <a:off x="1056254" y="1176086"/>
            <a:ext cx="1257300" cy="281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Capture</a:t>
            </a:r>
          </a:p>
        </p:txBody>
      </p:sp>
      <p:sp>
        <p:nvSpPr>
          <p:cNvPr id="6" name="Rectangle 5">
            <a:extLst>
              <a:ext uri="{FF2B5EF4-FFF2-40B4-BE49-F238E27FC236}">
                <a16:creationId xmlns:a16="http://schemas.microsoft.com/office/drawing/2014/main" id="{7179C7F0-D1F7-4070-8CCE-22F38EFBCFCD}"/>
              </a:ext>
            </a:extLst>
          </p:cNvPr>
          <p:cNvSpPr/>
          <p:nvPr/>
        </p:nvSpPr>
        <p:spPr>
          <a:xfrm>
            <a:off x="2693198" y="1176086"/>
            <a:ext cx="1257300" cy="28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Design</a:t>
            </a:r>
          </a:p>
        </p:txBody>
      </p:sp>
      <p:sp>
        <p:nvSpPr>
          <p:cNvPr id="7" name="Rectangle 6">
            <a:extLst>
              <a:ext uri="{FF2B5EF4-FFF2-40B4-BE49-F238E27FC236}">
                <a16:creationId xmlns:a16="http://schemas.microsoft.com/office/drawing/2014/main" id="{CBA805E9-F866-4428-9903-57F8674327E1}"/>
              </a:ext>
            </a:extLst>
          </p:cNvPr>
          <p:cNvSpPr/>
          <p:nvPr/>
        </p:nvSpPr>
        <p:spPr>
          <a:xfrm>
            <a:off x="4580164" y="1176086"/>
            <a:ext cx="979714" cy="281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Build</a:t>
            </a:r>
          </a:p>
        </p:txBody>
      </p:sp>
      <p:sp>
        <p:nvSpPr>
          <p:cNvPr id="8" name="Rectangle 7">
            <a:extLst>
              <a:ext uri="{FF2B5EF4-FFF2-40B4-BE49-F238E27FC236}">
                <a16:creationId xmlns:a16="http://schemas.microsoft.com/office/drawing/2014/main" id="{0A5B47F5-931A-41B1-902C-5D69BA74F224}"/>
              </a:ext>
            </a:extLst>
          </p:cNvPr>
          <p:cNvSpPr/>
          <p:nvPr/>
        </p:nvSpPr>
        <p:spPr>
          <a:xfrm>
            <a:off x="5906869" y="1172733"/>
            <a:ext cx="979714" cy="292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Test</a:t>
            </a:r>
          </a:p>
        </p:txBody>
      </p:sp>
      <p:sp>
        <p:nvSpPr>
          <p:cNvPr id="9" name="Rectangle 8">
            <a:extLst>
              <a:ext uri="{FF2B5EF4-FFF2-40B4-BE49-F238E27FC236}">
                <a16:creationId xmlns:a16="http://schemas.microsoft.com/office/drawing/2014/main" id="{EE304034-6AFA-446D-B892-6A98D048A3B4}"/>
              </a:ext>
            </a:extLst>
          </p:cNvPr>
          <p:cNvSpPr/>
          <p:nvPr/>
        </p:nvSpPr>
        <p:spPr>
          <a:xfrm>
            <a:off x="7172330" y="1172733"/>
            <a:ext cx="1003174" cy="292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Implement</a:t>
            </a:r>
          </a:p>
        </p:txBody>
      </p:sp>
      <p:sp>
        <p:nvSpPr>
          <p:cNvPr id="10" name="Flowchart: Process 9">
            <a:extLst>
              <a:ext uri="{FF2B5EF4-FFF2-40B4-BE49-F238E27FC236}">
                <a16:creationId xmlns:a16="http://schemas.microsoft.com/office/drawing/2014/main" id="{4932C5A9-0F21-4D73-B0EC-6EF8CE60F94F}"/>
              </a:ext>
            </a:extLst>
          </p:cNvPr>
          <p:cNvSpPr/>
          <p:nvPr/>
        </p:nvSpPr>
        <p:spPr>
          <a:xfrm>
            <a:off x="1082788" y="1610223"/>
            <a:ext cx="1204232" cy="831043"/>
          </a:xfrm>
          <a:prstGeom prst="flowChartProcess">
            <a:avLst/>
          </a:prstGeom>
          <a:solidFill>
            <a:srgbClr val="B1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Dedicated Workshops for “As Is” and the “To be”- Customers registered for events and ratify the requirements in the ideal state</a:t>
            </a:r>
          </a:p>
        </p:txBody>
      </p:sp>
      <p:sp>
        <p:nvSpPr>
          <p:cNvPr id="11" name="Flowchart: Process 10">
            <a:extLst>
              <a:ext uri="{FF2B5EF4-FFF2-40B4-BE49-F238E27FC236}">
                <a16:creationId xmlns:a16="http://schemas.microsoft.com/office/drawing/2014/main" id="{4A59D5DB-D852-4384-956B-CB3A1F92BED7}"/>
              </a:ext>
            </a:extLst>
          </p:cNvPr>
          <p:cNvSpPr/>
          <p:nvPr/>
        </p:nvSpPr>
        <p:spPr>
          <a:xfrm>
            <a:off x="1082788" y="2673096"/>
            <a:ext cx="1177698" cy="802349"/>
          </a:xfrm>
          <a:prstGeom prst="flowChartProcess">
            <a:avLst/>
          </a:prstGeom>
          <a:solidFill>
            <a:srgbClr val="B1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Updates to DSG, </a:t>
            </a:r>
            <a:r>
              <a:rPr lang="en-GB" sz="825" dirty="0" err="1">
                <a:solidFill>
                  <a:schemeClr val="tx1"/>
                </a:solidFill>
              </a:rPr>
              <a:t>ChMC</a:t>
            </a:r>
            <a:r>
              <a:rPr lang="en-GB" sz="825" dirty="0">
                <a:solidFill>
                  <a:schemeClr val="tx1"/>
                </a:solidFill>
              </a:rPr>
              <a:t> and CoMC</a:t>
            </a:r>
          </a:p>
        </p:txBody>
      </p:sp>
      <p:sp>
        <p:nvSpPr>
          <p:cNvPr id="12" name="Flowchart: Process 11">
            <a:extLst>
              <a:ext uri="{FF2B5EF4-FFF2-40B4-BE49-F238E27FC236}">
                <a16:creationId xmlns:a16="http://schemas.microsoft.com/office/drawing/2014/main" id="{B880C00C-2C3D-40AA-8CB5-B46EAD2ADB9C}"/>
              </a:ext>
            </a:extLst>
          </p:cNvPr>
          <p:cNvSpPr/>
          <p:nvPr/>
        </p:nvSpPr>
        <p:spPr>
          <a:xfrm>
            <a:off x="1109321" y="3679180"/>
            <a:ext cx="1151165" cy="802349"/>
          </a:xfrm>
          <a:prstGeom prst="flowChartProcess">
            <a:avLst/>
          </a:prstGeom>
          <a:solidFill>
            <a:srgbClr val="B1D6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825" dirty="0">
                <a:solidFill>
                  <a:schemeClr val="tx1"/>
                </a:solidFill>
              </a:rPr>
              <a:t>HLSO and Delivery Methodology Agreed at:</a:t>
            </a:r>
          </a:p>
          <a:p>
            <a:pPr algn="ctr"/>
            <a:r>
              <a:rPr lang="en-GB" sz="825" dirty="0">
                <a:solidFill>
                  <a:schemeClr val="tx1"/>
                </a:solidFill>
              </a:rPr>
              <a:t>DSG</a:t>
            </a:r>
          </a:p>
          <a:p>
            <a:pPr algn="ctr"/>
            <a:r>
              <a:rPr lang="en-GB" sz="825" dirty="0" err="1">
                <a:solidFill>
                  <a:schemeClr val="tx1"/>
                </a:solidFill>
              </a:rPr>
              <a:t>ChMC</a:t>
            </a:r>
            <a:endParaRPr lang="en-GB" sz="825" dirty="0">
              <a:solidFill>
                <a:schemeClr val="tx1"/>
              </a:solidFill>
            </a:endParaRPr>
          </a:p>
          <a:p>
            <a:pPr algn="ctr"/>
            <a:r>
              <a:rPr lang="en-GB" sz="825" dirty="0">
                <a:solidFill>
                  <a:schemeClr val="tx1"/>
                </a:solidFill>
              </a:rPr>
              <a:t>CoMC</a:t>
            </a:r>
          </a:p>
        </p:txBody>
      </p:sp>
      <p:sp>
        <p:nvSpPr>
          <p:cNvPr id="14" name="Flowchart: Process 13">
            <a:extLst>
              <a:ext uri="{FF2B5EF4-FFF2-40B4-BE49-F238E27FC236}">
                <a16:creationId xmlns:a16="http://schemas.microsoft.com/office/drawing/2014/main" id="{8C62EC45-C80A-4408-B557-C6D8FC90245F}"/>
              </a:ext>
            </a:extLst>
          </p:cNvPr>
          <p:cNvSpPr/>
          <p:nvPr/>
        </p:nvSpPr>
        <p:spPr>
          <a:xfrm>
            <a:off x="2746266" y="1610223"/>
            <a:ext cx="1151165" cy="849944"/>
          </a:xfrm>
          <a:prstGeom prst="flowChartProcess">
            <a:avLst/>
          </a:prstGeom>
          <a:solidFill>
            <a:srgbClr val="B1D6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825" dirty="0">
                <a:solidFill>
                  <a:schemeClr val="tx1"/>
                </a:solidFill>
              </a:rPr>
              <a:t>Dedicated CMS DSG Meetings to agree detailed design </a:t>
            </a:r>
          </a:p>
        </p:txBody>
      </p:sp>
      <p:sp>
        <p:nvSpPr>
          <p:cNvPr id="15" name="Flowchart: Process 14">
            <a:extLst>
              <a:ext uri="{FF2B5EF4-FFF2-40B4-BE49-F238E27FC236}">
                <a16:creationId xmlns:a16="http://schemas.microsoft.com/office/drawing/2014/main" id="{CAF2B61F-F771-4F72-91CC-CCB094337348}"/>
              </a:ext>
            </a:extLst>
          </p:cNvPr>
          <p:cNvSpPr/>
          <p:nvPr/>
        </p:nvSpPr>
        <p:spPr>
          <a:xfrm>
            <a:off x="2773309" y="2673096"/>
            <a:ext cx="1151165" cy="802349"/>
          </a:xfrm>
          <a:prstGeom prst="flowChartProcess">
            <a:avLst/>
          </a:prstGeom>
          <a:solidFill>
            <a:srgbClr val="B1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Approvals at </a:t>
            </a:r>
            <a:r>
              <a:rPr lang="en-GB" sz="825" dirty="0" err="1">
                <a:solidFill>
                  <a:schemeClr val="tx1"/>
                </a:solidFill>
              </a:rPr>
              <a:t>ChMC</a:t>
            </a:r>
            <a:r>
              <a:rPr lang="en-GB" sz="825" dirty="0">
                <a:solidFill>
                  <a:schemeClr val="tx1"/>
                </a:solidFill>
              </a:rPr>
              <a:t>, CoMC as required</a:t>
            </a:r>
          </a:p>
        </p:txBody>
      </p:sp>
      <p:sp>
        <p:nvSpPr>
          <p:cNvPr id="16" name="Flowchart: Process 15">
            <a:extLst>
              <a:ext uri="{FF2B5EF4-FFF2-40B4-BE49-F238E27FC236}">
                <a16:creationId xmlns:a16="http://schemas.microsoft.com/office/drawing/2014/main" id="{870988B9-FF3D-4B59-9FA8-CD7E77739F78}"/>
              </a:ext>
            </a:extLst>
          </p:cNvPr>
          <p:cNvSpPr/>
          <p:nvPr/>
        </p:nvSpPr>
        <p:spPr>
          <a:xfrm>
            <a:off x="2773309" y="3679182"/>
            <a:ext cx="1151165" cy="802348"/>
          </a:xfrm>
          <a:prstGeom prst="flowChartProcess">
            <a:avLst/>
          </a:prstGeom>
          <a:solidFill>
            <a:srgbClr val="B1D6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825" dirty="0">
                <a:solidFill>
                  <a:schemeClr val="tx1"/>
                </a:solidFill>
              </a:rPr>
              <a:t>Change Governance will be followed e.g. Change Packs</a:t>
            </a:r>
          </a:p>
        </p:txBody>
      </p:sp>
      <p:sp>
        <p:nvSpPr>
          <p:cNvPr id="17" name="Flowchart: Process 16">
            <a:extLst>
              <a:ext uri="{FF2B5EF4-FFF2-40B4-BE49-F238E27FC236}">
                <a16:creationId xmlns:a16="http://schemas.microsoft.com/office/drawing/2014/main" id="{D830B16F-ED51-4AE3-934E-608155A8E709}"/>
              </a:ext>
            </a:extLst>
          </p:cNvPr>
          <p:cNvSpPr/>
          <p:nvPr/>
        </p:nvSpPr>
        <p:spPr>
          <a:xfrm>
            <a:off x="4599553" y="1591322"/>
            <a:ext cx="3575951" cy="802349"/>
          </a:xfrm>
          <a:prstGeom prst="flowChartProcess">
            <a:avLst/>
          </a:prstGeom>
          <a:solidFill>
            <a:srgbClr val="B1D6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825" dirty="0">
                <a:solidFill>
                  <a:schemeClr val="tx1"/>
                </a:solidFill>
              </a:rPr>
              <a:t>Dedicated CMS DSG Meetings </a:t>
            </a:r>
            <a:r>
              <a:rPr lang="en-GB" sz="825">
                <a:solidFill>
                  <a:schemeClr val="tx1"/>
                </a:solidFill>
              </a:rPr>
              <a:t>to ensure customers have visibility of Project progress and testing</a:t>
            </a:r>
            <a:endParaRPr lang="en-GB" sz="825" dirty="0">
              <a:solidFill>
                <a:schemeClr val="tx1"/>
              </a:solidFill>
            </a:endParaRPr>
          </a:p>
        </p:txBody>
      </p:sp>
      <p:sp>
        <p:nvSpPr>
          <p:cNvPr id="20" name="Flowchart: Process 19">
            <a:extLst>
              <a:ext uri="{FF2B5EF4-FFF2-40B4-BE49-F238E27FC236}">
                <a16:creationId xmlns:a16="http://schemas.microsoft.com/office/drawing/2014/main" id="{D27AEF5A-578E-4757-827F-1586FAEC63C1}"/>
              </a:ext>
            </a:extLst>
          </p:cNvPr>
          <p:cNvSpPr/>
          <p:nvPr/>
        </p:nvSpPr>
        <p:spPr>
          <a:xfrm>
            <a:off x="4608750" y="2650846"/>
            <a:ext cx="3575951" cy="802349"/>
          </a:xfrm>
          <a:prstGeom prst="flowChartProcess">
            <a:avLst/>
          </a:prstGeom>
          <a:solidFill>
            <a:srgbClr val="B1D6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825">
                <a:solidFill>
                  <a:schemeClr val="tx1"/>
                </a:solidFill>
              </a:rPr>
              <a:t>  Slots at </a:t>
            </a:r>
            <a:r>
              <a:rPr lang="en-GB" sz="825" err="1">
                <a:solidFill>
                  <a:schemeClr val="tx1"/>
                </a:solidFill>
              </a:rPr>
              <a:t>ChMC</a:t>
            </a:r>
            <a:r>
              <a:rPr lang="en-GB" sz="825" dirty="0">
                <a:solidFill>
                  <a:schemeClr val="tx1"/>
                </a:solidFill>
              </a:rPr>
              <a:t> for Updates and Change Packs</a:t>
            </a:r>
          </a:p>
          <a:p>
            <a:pPr algn="ctr"/>
            <a:endParaRPr lang="en-GB" sz="825">
              <a:solidFill>
                <a:schemeClr val="tx1"/>
              </a:solidFill>
              <a:cs typeface="Arial"/>
            </a:endParaRPr>
          </a:p>
        </p:txBody>
      </p:sp>
      <p:sp>
        <p:nvSpPr>
          <p:cNvPr id="21" name="Flowchart: Process 20">
            <a:extLst>
              <a:ext uri="{FF2B5EF4-FFF2-40B4-BE49-F238E27FC236}">
                <a16:creationId xmlns:a16="http://schemas.microsoft.com/office/drawing/2014/main" id="{6A2FFF03-26B0-4316-BA80-6791F9BFD87E}"/>
              </a:ext>
            </a:extLst>
          </p:cNvPr>
          <p:cNvSpPr/>
          <p:nvPr/>
        </p:nvSpPr>
        <p:spPr>
          <a:xfrm>
            <a:off x="4608750" y="3679182"/>
            <a:ext cx="3575951" cy="802349"/>
          </a:xfrm>
          <a:prstGeom prst="flowChartProcess">
            <a:avLst/>
          </a:prstGeom>
          <a:solidFill>
            <a:srgbClr val="B1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Slots at CoMC for Updates and Financial tracking</a:t>
            </a:r>
          </a:p>
        </p:txBody>
      </p:sp>
    </p:spTree>
    <p:extLst>
      <p:ext uri="{BB962C8B-B14F-4D97-AF65-F5344CB8AC3E}">
        <p14:creationId xmlns:p14="http://schemas.microsoft.com/office/powerpoint/2010/main" val="72086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0" y="123478"/>
            <a:ext cx="8820472" cy="416011"/>
          </a:xfrm>
        </p:spPr>
        <p:txBody>
          <a:bodyPr>
            <a:noAutofit/>
          </a:bodyPr>
          <a:lstStyle/>
          <a:p>
            <a:r>
              <a:rPr lang="en-GB" sz="2000" dirty="0"/>
              <a:t>Budget v Forecasted Spend BP21/22 Per Constituency</a:t>
            </a:r>
          </a:p>
        </p:txBody>
      </p:sp>
      <p:graphicFrame>
        <p:nvGraphicFramePr>
          <p:cNvPr id="4" name="Chart 3">
            <a:extLst>
              <a:ext uri="{FF2B5EF4-FFF2-40B4-BE49-F238E27FC236}">
                <a16:creationId xmlns:a16="http://schemas.microsoft.com/office/drawing/2014/main" id="{8A08996C-2012-41AD-82D4-8A08226A9438}"/>
              </a:ext>
            </a:extLst>
          </p:cNvPr>
          <p:cNvGraphicFramePr>
            <a:graphicFrameLocks/>
          </p:cNvGraphicFramePr>
          <p:nvPr>
            <p:extLst/>
          </p:nvPr>
        </p:nvGraphicFramePr>
        <p:xfrm>
          <a:off x="131820" y="672931"/>
          <a:ext cx="4224156" cy="21762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BB85AF2-F91E-476C-B37B-AF2BFEBDF1B0}"/>
              </a:ext>
            </a:extLst>
          </p:cNvPr>
          <p:cNvGraphicFramePr>
            <a:graphicFrameLocks/>
          </p:cNvGraphicFramePr>
          <p:nvPr>
            <p:extLst/>
          </p:nvPr>
        </p:nvGraphicFramePr>
        <p:xfrm>
          <a:off x="4716016" y="627534"/>
          <a:ext cx="4171528"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CAE3CA3-0D3D-469F-BE5F-9A4E4E859B36}"/>
              </a:ext>
            </a:extLst>
          </p:cNvPr>
          <p:cNvGraphicFramePr>
            <a:graphicFrameLocks/>
          </p:cNvGraphicFramePr>
          <p:nvPr>
            <p:extLst/>
          </p:nvPr>
        </p:nvGraphicFramePr>
        <p:xfrm>
          <a:off x="4932040" y="2921216"/>
          <a:ext cx="4086200" cy="21762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9CC8ED9-BED7-47A6-A5FA-9CE13416AB27}"/>
              </a:ext>
            </a:extLst>
          </p:cNvPr>
          <p:cNvGraphicFramePr>
            <a:graphicFrameLocks/>
          </p:cNvGraphicFramePr>
          <p:nvPr>
            <p:extLst/>
          </p:nvPr>
        </p:nvGraphicFramePr>
        <p:xfrm>
          <a:off x="251520" y="2889837"/>
          <a:ext cx="4199957" cy="20432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4184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7: Any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3BD1-C89D-4327-8941-E30E4B0952DC}"/>
              </a:ext>
            </a:extLst>
          </p:cNvPr>
          <p:cNvSpPr>
            <a:spLocks noGrp="1"/>
          </p:cNvSpPr>
          <p:nvPr>
            <p:ph type="title"/>
          </p:nvPr>
        </p:nvSpPr>
        <p:spPr/>
        <p:txBody>
          <a:bodyPr/>
          <a:lstStyle/>
          <a:p>
            <a:r>
              <a:rPr lang="en-US" dirty="0"/>
              <a:t>7.1 Post Mercury Change Process</a:t>
            </a:r>
            <a:endParaRPr lang="en-GB" dirty="0"/>
          </a:p>
        </p:txBody>
      </p:sp>
      <p:sp>
        <p:nvSpPr>
          <p:cNvPr id="3" name="Content Placeholder 2">
            <a:extLst>
              <a:ext uri="{FF2B5EF4-FFF2-40B4-BE49-F238E27FC236}">
                <a16:creationId xmlns:a16="http://schemas.microsoft.com/office/drawing/2014/main" id="{3E848FDF-E4FA-4733-A3BF-F2424F54D466}"/>
              </a:ext>
            </a:extLst>
          </p:cNvPr>
          <p:cNvSpPr>
            <a:spLocks noGrp="1"/>
          </p:cNvSpPr>
          <p:nvPr>
            <p:ph idx="1"/>
          </p:nvPr>
        </p:nvSpPr>
        <p:spPr/>
        <p:txBody>
          <a:bodyPr>
            <a:normAutofit/>
          </a:bodyPr>
          <a:lstStyle/>
          <a:p>
            <a:pPr marL="0" indent="0" algn="ctr">
              <a:buNone/>
            </a:pPr>
            <a:r>
              <a:rPr lang="en-GB" sz="2000" dirty="0"/>
              <a:t>Verbal update to be presented by Emma Smith</a:t>
            </a:r>
          </a:p>
        </p:txBody>
      </p:sp>
    </p:spTree>
    <p:extLst>
      <p:ext uri="{BB962C8B-B14F-4D97-AF65-F5344CB8AC3E}">
        <p14:creationId xmlns:p14="http://schemas.microsoft.com/office/powerpoint/2010/main" val="2368719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29F076-FE44-4F90-8535-F5CAD87E7189}"/>
              </a:ext>
            </a:extLst>
          </p:cNvPr>
          <p:cNvGraphicFramePr>
            <a:graphicFrameLocks noGrp="1"/>
          </p:cNvGraphicFramePr>
          <p:nvPr>
            <p:extLst>
              <p:ext uri="{D42A27DB-BD31-4B8C-83A1-F6EECF244321}">
                <p14:modId xmlns:p14="http://schemas.microsoft.com/office/powerpoint/2010/main" val="3679378542"/>
              </p:ext>
            </p:extLst>
          </p:nvPr>
        </p:nvGraphicFramePr>
        <p:xfrm>
          <a:off x="171451" y="816343"/>
          <a:ext cx="8439149" cy="2712964"/>
        </p:xfrm>
        <a:graphic>
          <a:graphicData uri="http://schemas.openxmlformats.org/drawingml/2006/table">
            <a:tbl>
              <a:tblPr/>
              <a:tblGrid>
                <a:gridCol w="895349">
                  <a:extLst>
                    <a:ext uri="{9D8B030D-6E8A-4147-A177-3AD203B41FA5}">
                      <a16:colId xmlns:a16="http://schemas.microsoft.com/office/drawing/2014/main" val="4106612915"/>
                    </a:ext>
                  </a:extLst>
                </a:gridCol>
                <a:gridCol w="577850">
                  <a:extLst>
                    <a:ext uri="{9D8B030D-6E8A-4147-A177-3AD203B41FA5}">
                      <a16:colId xmlns:a16="http://schemas.microsoft.com/office/drawing/2014/main" val="414634553"/>
                    </a:ext>
                  </a:extLst>
                </a:gridCol>
                <a:gridCol w="566367">
                  <a:extLst>
                    <a:ext uri="{9D8B030D-6E8A-4147-A177-3AD203B41FA5}">
                      <a16:colId xmlns:a16="http://schemas.microsoft.com/office/drawing/2014/main" val="3764841025"/>
                    </a:ext>
                  </a:extLst>
                </a:gridCol>
                <a:gridCol w="387666">
                  <a:extLst>
                    <a:ext uri="{9D8B030D-6E8A-4147-A177-3AD203B41FA5}">
                      <a16:colId xmlns:a16="http://schemas.microsoft.com/office/drawing/2014/main" val="2595012948"/>
                    </a:ext>
                  </a:extLst>
                </a:gridCol>
                <a:gridCol w="552367">
                  <a:extLst>
                    <a:ext uri="{9D8B030D-6E8A-4147-A177-3AD203B41FA5}">
                      <a16:colId xmlns:a16="http://schemas.microsoft.com/office/drawing/2014/main" val="788796854"/>
                    </a:ext>
                  </a:extLst>
                </a:gridCol>
                <a:gridCol w="411981">
                  <a:extLst>
                    <a:ext uri="{9D8B030D-6E8A-4147-A177-3AD203B41FA5}">
                      <a16:colId xmlns:a16="http://schemas.microsoft.com/office/drawing/2014/main" val="4157566834"/>
                    </a:ext>
                  </a:extLst>
                </a:gridCol>
                <a:gridCol w="3853769">
                  <a:extLst>
                    <a:ext uri="{9D8B030D-6E8A-4147-A177-3AD203B41FA5}">
                      <a16:colId xmlns:a16="http://schemas.microsoft.com/office/drawing/2014/main" val="867220654"/>
                    </a:ext>
                  </a:extLst>
                </a:gridCol>
                <a:gridCol w="1193800">
                  <a:extLst>
                    <a:ext uri="{9D8B030D-6E8A-4147-A177-3AD203B41FA5}">
                      <a16:colId xmlns:a16="http://schemas.microsoft.com/office/drawing/2014/main" val="492125954"/>
                    </a:ext>
                  </a:extLst>
                </a:gridCol>
              </a:tblGrid>
              <a:tr h="197787">
                <a:tc gridSpan="8">
                  <a:txBody>
                    <a:bodyPr/>
                    <a:lstStyle/>
                    <a:p>
                      <a:pPr algn="ctr" fontAlgn="ctr"/>
                      <a:r>
                        <a:rPr lang="en-GB" sz="1000" b="1" i="0" u="none" strike="noStrike" dirty="0">
                          <a:solidFill>
                            <a:srgbClr val="000000"/>
                          </a:solidFill>
                          <a:effectLst/>
                          <a:latin typeface="Arial" panose="020B0604020202020204" pitchFamily="34" charset="0"/>
                        </a:rPr>
                        <a:t>Outages</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5883923"/>
                  </a:ext>
                </a:extLst>
              </a:tr>
              <a:tr h="151602">
                <a:tc rowSpan="2">
                  <a:txBody>
                    <a:bodyPr/>
                    <a:lstStyle/>
                    <a:p>
                      <a:pPr algn="ctr" fontAlgn="ctr"/>
                      <a:r>
                        <a:rPr lang="en-GB" sz="800" b="0" i="0" u="none" strike="noStrike">
                          <a:solidFill>
                            <a:srgbClr val="000000"/>
                          </a:solidFill>
                          <a:effectLst/>
                          <a:latin typeface="Arial" panose="020B0604020202020204" pitchFamily="34" charset="0"/>
                        </a:rPr>
                        <a:t>Change  Request Number</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800" b="0" i="0" u="none" strike="noStrike" dirty="0">
                          <a:solidFill>
                            <a:srgbClr val="000000"/>
                          </a:solidFill>
                          <a:effectLst/>
                          <a:latin typeface="Arial" panose="020B0604020202020204" pitchFamily="34" charset="0"/>
                        </a:rPr>
                        <a:t>Impacted System</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800" b="0" i="0" u="none" strike="noStrike" dirty="0">
                          <a:solidFill>
                            <a:srgbClr val="000000"/>
                          </a:solidFill>
                          <a:effectLst/>
                          <a:latin typeface="Arial" panose="020B0604020202020204" pitchFamily="34" charset="0"/>
                        </a:rPr>
                        <a:t>Outage Duration</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800" b="0" i="0" u="none" strike="noStrike" dirty="0">
                          <a:solidFill>
                            <a:srgbClr val="000000"/>
                          </a:solidFill>
                          <a:effectLst/>
                          <a:latin typeface="Arial" panose="020B0604020202020204" pitchFamily="34" charset="0"/>
                        </a:rPr>
                        <a:t>Committee Notified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46182432"/>
                  </a:ext>
                </a:extLst>
              </a:tr>
              <a:tr h="297553">
                <a:tc vMerge="1">
                  <a:txBody>
                    <a:bodyPr/>
                    <a:lstStyle/>
                    <a:p>
                      <a:endParaRPr lang="en-GB"/>
                    </a:p>
                  </a:txBody>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Start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Start Time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dirty="0">
                          <a:solidFill>
                            <a:srgbClr val="000000"/>
                          </a:solidFill>
                          <a:effectLst/>
                          <a:latin typeface="Arial" panose="020B0604020202020204" pitchFamily="34" charset="0"/>
                        </a:rPr>
                        <a:t>End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Time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dirty="0">
                          <a:solidFill>
                            <a:srgbClr val="000000"/>
                          </a:solidFill>
                          <a:effectLst/>
                          <a:latin typeface="Arial" panose="020B0604020202020204" pitchFamily="34" charset="0"/>
                        </a:rPr>
                        <a:t>Brief Description</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9386000"/>
                  </a:ext>
                </a:extLst>
              </a:tr>
              <a:tr h="1184665">
                <a:tc>
                  <a:txBody>
                    <a:bodyPr/>
                    <a:lstStyle/>
                    <a:p>
                      <a:pPr algn="ctr" fontAlgn="ctr"/>
                      <a:r>
                        <a:rPr lang="en-GB" sz="800" b="0" i="0" u="none" strike="noStrike" dirty="0">
                          <a:solidFill>
                            <a:srgbClr val="000000"/>
                          </a:solidFill>
                          <a:effectLst/>
                          <a:latin typeface="Arial" panose="020B0604020202020204" pitchFamily="34" charset="0"/>
                        </a:rPr>
                        <a:t>CHG0031092</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dirty="0">
                          <a:solidFill>
                            <a:srgbClr val="000000"/>
                          </a:solidFill>
                          <a:effectLst/>
                          <a:latin typeface="Arial" panose="020B0604020202020204" pitchFamily="34" charset="0"/>
                        </a:rPr>
                        <a:t>Gemini</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Arial" panose="020B0604020202020204" pitchFamily="34" charset="0"/>
                        </a:rPr>
                        <a:t>15/05/2021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Arial" panose="020B0604020202020204" pitchFamily="34" charset="0"/>
                        </a:rPr>
                        <a:t>03:15</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Arial" panose="020B0604020202020204" pitchFamily="34" charset="0"/>
                        </a:rPr>
                        <a:t>15/05/2021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Arial" panose="020B0604020202020204" pitchFamily="34" charset="0"/>
                        </a:rPr>
                        <a:t>08:30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dirty="0">
                          <a:solidFill>
                            <a:srgbClr val="000000"/>
                          </a:solidFill>
                          <a:effectLst/>
                          <a:latin typeface="Arial" panose="020B0604020202020204" pitchFamily="34" charset="0"/>
                        </a:rPr>
                        <a:t>Gemini Disaster Recovery Test 2021</a:t>
                      </a:r>
                      <a:br>
                        <a:rPr lang="en-US" sz="800" b="1" i="0" u="sng"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This is an annual activity to confirm Gemini services can be migrated to a secondary data </a:t>
                      </a:r>
                      <a:r>
                        <a:rPr lang="en-US" sz="800" b="0" i="0" u="none" strike="noStrike" dirty="0" err="1">
                          <a:solidFill>
                            <a:srgbClr val="000000"/>
                          </a:solidFill>
                          <a:effectLst/>
                          <a:latin typeface="Arial" panose="020B0604020202020204" pitchFamily="34" charset="0"/>
                        </a:rPr>
                        <a:t>centre</a:t>
                      </a:r>
                      <a:r>
                        <a:rPr lang="en-US" sz="800" b="0" i="0" u="none" strike="noStrike" dirty="0">
                          <a:solidFill>
                            <a:srgbClr val="000000"/>
                          </a:solidFill>
                          <a:effectLst/>
                          <a:latin typeface="Arial" panose="020B0604020202020204" pitchFamily="34" charset="0"/>
                        </a:rPr>
                        <a:t> location should there be a catastrophic failure within the primary data </a:t>
                      </a:r>
                      <a:r>
                        <a:rPr lang="en-US" sz="800" b="0" i="0" u="none" strike="noStrike" dirty="0" err="1">
                          <a:solidFill>
                            <a:srgbClr val="000000"/>
                          </a:solidFill>
                          <a:effectLst/>
                          <a:latin typeface="Arial" panose="020B0604020202020204" pitchFamily="34" charset="0"/>
                        </a:rPr>
                        <a:t>centre</a:t>
                      </a:r>
                      <a:r>
                        <a:rPr lang="en-US" sz="800" b="0" i="0" u="none" strike="noStrike" dirty="0">
                          <a:solidFill>
                            <a:srgbClr val="000000"/>
                          </a:solidFill>
                          <a:effectLst/>
                          <a:latin typeface="Arial" panose="020B0604020202020204" pitchFamily="34" charset="0"/>
                        </a:rPr>
                        <a:t>.</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During this phase of the test Gemini services will failover from the primary site to the secondary site. </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The activity starts within the scheduled maintenance window and the system will operate normally during times where there is no outage. </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Arial" panose="020B0604020202020204" pitchFamily="34" charset="0"/>
                        </a:rPr>
                        <a:t>10/02/2021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995821"/>
                  </a:ext>
                </a:extLst>
              </a:tr>
              <a:tr h="881357">
                <a:tc>
                  <a:txBody>
                    <a:bodyPr/>
                    <a:lstStyle/>
                    <a:p>
                      <a:pPr algn="ctr" fontAlgn="ctr"/>
                      <a:r>
                        <a:rPr lang="en-GB" sz="800" b="0" i="0" u="none" strike="noStrike">
                          <a:solidFill>
                            <a:srgbClr val="000000"/>
                          </a:solidFill>
                          <a:effectLst/>
                          <a:latin typeface="Arial" panose="020B0604020202020204" pitchFamily="34" charset="0"/>
                        </a:rPr>
                        <a:t>CHG0031092</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panose="020B0604020202020204" pitchFamily="34" charset="0"/>
                        </a:rPr>
                        <a:t>Gemini</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Arial" panose="020B0604020202020204" pitchFamily="34" charset="0"/>
                        </a:rPr>
                        <a:t>16/05/2021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Arial" panose="020B0604020202020204" pitchFamily="34" charset="0"/>
                        </a:rPr>
                        <a:t>03:00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Arial" panose="020B0604020202020204" pitchFamily="34" charset="0"/>
                        </a:rPr>
                        <a:t>16/05/2021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Arial" panose="020B0604020202020204" pitchFamily="34" charset="0"/>
                        </a:rPr>
                        <a:t>08:30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dirty="0">
                          <a:solidFill>
                            <a:srgbClr val="000000"/>
                          </a:solidFill>
                          <a:effectLst/>
                          <a:latin typeface="Arial" panose="020B0604020202020204" pitchFamily="34" charset="0"/>
                        </a:rPr>
                        <a:t>Gemini Disaster Recovery Test 2021</a:t>
                      </a:r>
                      <a:br>
                        <a:rPr lang="en-US" sz="800" b="1" i="0" u="sng" strike="noStrike" dirty="0">
                          <a:solidFill>
                            <a:srgbClr val="000000"/>
                          </a:solidFill>
                          <a:effectLst/>
                          <a:latin typeface="Arial" panose="020B0604020202020204" pitchFamily="34" charset="0"/>
                        </a:rPr>
                      </a:br>
                      <a:r>
                        <a:rPr lang="en-US" sz="800" b="0" i="0" u="none" strike="noStrike" kern="1200" dirty="0">
                          <a:solidFill>
                            <a:srgbClr val="000000"/>
                          </a:solidFill>
                          <a:effectLst/>
                          <a:latin typeface="Arial" panose="020B0604020202020204" pitchFamily="34" charset="0"/>
                          <a:ea typeface="+mn-ea"/>
                          <a:cs typeface="+mn-cs"/>
                        </a:rPr>
                        <a:t>During this phase of the test Gemini services will failback from the secondary site to the primary site.</a:t>
                      </a:r>
                      <a:br>
                        <a:rPr lang="en-US" sz="800" b="0" i="0" u="none" strike="noStrike" kern="1200" dirty="0">
                          <a:solidFill>
                            <a:srgbClr val="000000"/>
                          </a:solidFill>
                          <a:effectLst/>
                          <a:latin typeface="Arial" panose="020B0604020202020204" pitchFamily="34" charset="0"/>
                          <a:ea typeface="+mn-ea"/>
                          <a:cs typeface="+mn-cs"/>
                        </a:rPr>
                      </a:br>
                      <a:r>
                        <a:rPr lang="en-US" sz="800" b="0" i="0" u="none" strike="noStrike" kern="1200" dirty="0">
                          <a:solidFill>
                            <a:srgbClr val="000000"/>
                          </a:solidFill>
                          <a:effectLst/>
                          <a:latin typeface="Arial" panose="020B0604020202020204" pitchFamily="34" charset="0"/>
                          <a:ea typeface="+mn-ea"/>
                          <a:cs typeface="+mn-cs"/>
                        </a:rPr>
                        <a:t>Again the activity starts within the scheduled maintenance window and the system will operate normally during times where there is no outage.</a:t>
                      </a:r>
                      <a:br>
                        <a:rPr lang="en-US" sz="800" b="0" i="0" u="none" strike="noStrike" kern="1200" dirty="0">
                          <a:solidFill>
                            <a:srgbClr val="000000"/>
                          </a:solidFill>
                          <a:effectLst/>
                          <a:latin typeface="Arial" panose="020B0604020202020204" pitchFamily="34" charset="0"/>
                          <a:ea typeface="+mn-ea"/>
                          <a:cs typeface="+mn-cs"/>
                        </a:rPr>
                      </a:br>
                      <a:r>
                        <a:rPr lang="en-US" sz="800" b="0" i="0" u="none" strike="noStrike" kern="1200" dirty="0">
                          <a:solidFill>
                            <a:srgbClr val="000000"/>
                          </a:solidFill>
                          <a:effectLst/>
                          <a:latin typeface="Arial" panose="020B0604020202020204" pitchFamily="34" charset="0"/>
                          <a:ea typeface="+mn-ea"/>
                          <a:cs typeface="+mn-cs"/>
                        </a:rPr>
                        <a:t>NOTE: Contingency dates for these activities are 29th / 30th May</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dirty="0">
                          <a:solidFill>
                            <a:srgbClr val="000000"/>
                          </a:solidFill>
                          <a:effectLst/>
                          <a:latin typeface="Arial" panose="020B0604020202020204" pitchFamily="34" charset="0"/>
                        </a:rPr>
                        <a:t>10/02/2021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048264"/>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normAutofit/>
          </a:bodyPr>
          <a:lstStyle/>
          <a:p>
            <a:r>
              <a:rPr lang="en-GB" sz="2000" dirty="0">
                <a:latin typeface="Arial"/>
                <a:cs typeface="Arial"/>
              </a:rPr>
              <a:t>XRN5253 - June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843558"/>
          <a:ext cx="8838763" cy="3763719"/>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endParaRPr lang="en-GB" sz="1000" b="1" i="0" baseline="0" dirty="0">
                        <a:solidFill>
                          <a:srgbClr val="FFFFFF"/>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Build execution completed to plan in January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System Testing execution completed in February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User Acceptance Testing (UAT) execution to commence in March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Regression Test &amp; Performance Test prep in progress </a:t>
                      </a:r>
                      <a:endParaRPr lang="en-GB" sz="900"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Implementation Approach Approved. Go Live date pending final confirmation with ChMC</a:t>
                      </a:r>
                      <a:endParaRPr lang="en-US" sz="900" kern="1200" dirty="0">
                        <a:solidFill>
                          <a:schemeClr val="tx1"/>
                        </a:solidFill>
                        <a:effectLst/>
                        <a:highlight>
                          <a:srgbClr val="FFFF00"/>
                        </a:highligh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Proposed Go Live date currently under review as there is a risk of no contingency date due to Gemini code freeze commencing on 28</a:t>
                      </a:r>
                      <a:r>
                        <a:rPr lang="en-US" sz="900" kern="1200" baseline="30000" dirty="0">
                          <a:solidFill>
                            <a:schemeClr val="tx1"/>
                          </a:solidFill>
                          <a:effectLst/>
                          <a:latin typeface="+mn-lt"/>
                          <a:ea typeface="+mn-ea"/>
                          <a:cs typeface="+mn-cs"/>
                        </a:rPr>
                        <a:t>th</a:t>
                      </a:r>
                      <a:r>
                        <a:rPr lang="en-US" sz="900" kern="1200" dirty="0">
                          <a:solidFill>
                            <a:schemeClr val="tx1"/>
                          </a:solidFill>
                          <a:effectLst/>
                          <a:latin typeface="+mn-lt"/>
                          <a:ea typeface="+mn-ea"/>
                          <a:cs typeface="+mn-cs"/>
                        </a:rPr>
                        <a:t> June. Project team are in discussions to agree a feasible contingency date.  </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Post Implementation Support (PIS) period still under discussion with Operation teams to ensure it is sufficient and covers what is required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Font typeface="Arial" pitchFamily="34" charset="0"/>
                        <a:buChar char="•"/>
                      </a:pPr>
                      <a:r>
                        <a:rPr kumimoji="0" lang="en-US" sz="900" b="1" i="0" u="none" strike="noStrike" kern="1200" cap="none" normalizeH="0" baseline="0" dirty="0">
                          <a:ln>
                            <a:noFill/>
                          </a:ln>
                          <a:solidFill>
                            <a:schemeClr val="tx1"/>
                          </a:solidFill>
                          <a:effectLst/>
                          <a:latin typeface="Arial"/>
                          <a:ea typeface="Verdana"/>
                          <a:cs typeface="Arial"/>
                        </a:rPr>
                        <a:t>Risk</a:t>
                      </a:r>
                      <a:r>
                        <a:rPr kumimoji="0" lang="en-US" sz="900" b="1" i="0" u="none" strike="noStrike" kern="1200" cap="none" normalizeH="0" baseline="0" dirty="0">
                          <a:ln>
                            <a:noFill/>
                          </a:ln>
                          <a:solidFill>
                            <a:schemeClr val="tx1"/>
                          </a:solidFill>
                          <a:effectLst/>
                          <a:latin typeface="+mn-lt"/>
                          <a:ea typeface="Verdana"/>
                          <a:cs typeface="Arial"/>
                        </a:rPr>
                        <a:t>: </a:t>
                      </a:r>
                      <a:r>
                        <a:rPr kumimoji="0" lang="en-US" sz="900" b="0" i="0" u="none" strike="noStrike" kern="1200" cap="none" normalizeH="0" baseline="0" dirty="0">
                          <a:ln>
                            <a:noFill/>
                          </a:ln>
                          <a:solidFill>
                            <a:schemeClr val="tx1"/>
                          </a:solidFill>
                          <a:effectLst/>
                          <a:latin typeface="+mn-lt"/>
                          <a:ea typeface="Verdana"/>
                          <a:cs typeface="Arial"/>
                        </a:rPr>
                        <a:t>There is a risk that there is no contingency date for June 21 implementation </a:t>
                      </a:r>
                      <a:r>
                        <a:rPr lang="en-US" sz="900" b="0" i="0" u="none" strike="noStrike" kern="1200" cap="none" normalizeH="0" baseline="0" dirty="0">
                          <a:ln>
                            <a:noFill/>
                          </a:ln>
                          <a:solidFill>
                            <a:schemeClr val="tx1"/>
                          </a:solidFill>
                          <a:effectLst/>
                          <a:latin typeface="+mn-lt"/>
                          <a:ea typeface="Verdana"/>
                          <a:cs typeface="Arial"/>
                        </a:rPr>
                        <a:t>(26th June 2021) because</a:t>
                      </a:r>
                      <a:r>
                        <a:rPr kumimoji="0" lang="en-US" sz="900" b="0" i="0" u="none" strike="noStrike" kern="1200" cap="none" normalizeH="0" baseline="0" dirty="0">
                          <a:ln>
                            <a:noFill/>
                          </a:ln>
                          <a:solidFill>
                            <a:schemeClr val="tx1"/>
                          </a:solidFill>
                          <a:effectLst/>
                          <a:latin typeface="+mn-lt"/>
                          <a:ea typeface="Verdana"/>
                          <a:cs typeface="Arial"/>
                        </a:rPr>
                        <a:t> of no availability of a contingency date as Gemini code freeze begins on 28th June 2021 leading to a delay in Cutover </a:t>
                      </a:r>
                      <a:r>
                        <a:rPr kumimoji="0" lang="en-US" sz="900" b="1" i="0" u="none" strike="noStrike" kern="1200" cap="none" normalizeH="0" baseline="0" dirty="0">
                          <a:ln>
                            <a:noFill/>
                          </a:ln>
                          <a:solidFill>
                            <a:schemeClr val="tx1"/>
                          </a:solidFill>
                          <a:effectLst/>
                          <a:latin typeface="+mn-lt"/>
                          <a:ea typeface="Verdana"/>
                          <a:cs typeface="Arial"/>
                        </a:rPr>
                        <a:t>Mitigation</a:t>
                      </a:r>
                      <a:r>
                        <a:rPr kumimoji="0" lang="en-US" sz="900" b="0" i="0" u="none" strike="noStrike" kern="1200" cap="none" normalizeH="0" baseline="0" dirty="0">
                          <a:ln>
                            <a:noFill/>
                          </a:ln>
                          <a:solidFill>
                            <a:schemeClr val="tx1"/>
                          </a:solidFill>
                          <a:effectLst/>
                          <a:latin typeface="+mn-lt"/>
                          <a:ea typeface="Verdana"/>
                          <a:cs typeface="Arial"/>
                        </a:rPr>
                        <a:t>: Currently under discussion</a:t>
                      </a:r>
                      <a:r>
                        <a:rPr lang="en-US" sz="900" b="0" i="0" u="none" strike="noStrike" kern="1200" cap="none" normalizeH="0" baseline="0" dirty="0">
                          <a:ln>
                            <a:noFill/>
                          </a:ln>
                          <a:solidFill>
                            <a:schemeClr val="tx1"/>
                          </a:solidFill>
                          <a:effectLst/>
                          <a:latin typeface="+mn-lt"/>
                          <a:ea typeface="Verdana"/>
                          <a:cs typeface="Arial"/>
                        </a:rPr>
                        <a:t> </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5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u="none" strike="noStrike" kern="1200" cap="none" normalizeH="0" baseline="0" dirty="0">
                          <a:ln>
                            <a:noFill/>
                          </a:ln>
                          <a:solidFill>
                            <a:schemeClr val="tx1"/>
                          </a:solidFill>
                          <a:effectLst/>
                          <a:latin typeface="+mn-lt"/>
                          <a:ea typeface="Verdana"/>
                          <a:cs typeface="Arial"/>
                        </a:rPr>
                        <a:t>Cost RAG status will return to </a:t>
                      </a:r>
                      <a:r>
                        <a:rPr lang="en-US" sz="900" b="1" i="0" u="none" strike="noStrike" kern="1200" cap="none" normalizeH="0" baseline="0" dirty="0">
                          <a:ln>
                            <a:noFill/>
                          </a:ln>
                          <a:solidFill>
                            <a:srgbClr val="00B050"/>
                          </a:solidFill>
                          <a:effectLst/>
                          <a:latin typeface="+mn-lt"/>
                          <a:ea typeface="Verdana"/>
                          <a:cs typeface="Arial"/>
                        </a:rPr>
                        <a:t>green</a:t>
                      </a:r>
                      <a:r>
                        <a:rPr lang="en-US" sz="900" b="1" i="0" u="none" strike="noStrike" kern="1200" cap="none" normalizeH="0" baseline="0" dirty="0">
                          <a:ln>
                            <a:noFill/>
                          </a:ln>
                          <a:solidFill>
                            <a:schemeClr val="tx1"/>
                          </a:solidFill>
                          <a:effectLst/>
                          <a:latin typeface="+mn-lt"/>
                          <a:ea typeface="Verdana"/>
                          <a:cs typeface="Arial"/>
                        </a:rPr>
                        <a:t> on approval of updated BER inclusive of AUGE costs (to be presented in March ChMC)</a:t>
                      </a:r>
                    </a:p>
                    <a:p>
                      <a:pPr marL="0" lvl="0" indent="0">
                        <a:buFont typeface="Arial" panose="020B0604020202020204" pitchFamily="34" charset="0"/>
                        <a:buNone/>
                      </a:pPr>
                      <a:endParaRPr kumimoji="0" lang="en-US" sz="900" b="0" i="0" u="none" strike="noStrike" kern="1200" cap="none" normalizeH="0" baseline="0" dirty="0">
                        <a:ln>
                          <a:noFill/>
                        </a:ln>
                        <a:solidFill>
                          <a:schemeClr val="tx1"/>
                        </a:solidFill>
                        <a:effectLst/>
                        <a:latin typeface="Arial"/>
                        <a:ea typeface="Verdana"/>
                        <a:cs typeface="Arial"/>
                      </a:endParaRP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BER Approved at </a:t>
                      </a:r>
                      <a:r>
                        <a:rPr kumimoji="0" lang="en-US" sz="900" b="0" i="0" u="none" strike="noStrike" kern="1200" cap="none" normalizeH="0" baseline="0" dirty="0" err="1">
                          <a:ln>
                            <a:noFill/>
                          </a:ln>
                          <a:solidFill>
                            <a:schemeClr val="tx1"/>
                          </a:solidFill>
                          <a:effectLst/>
                          <a:latin typeface="Arial"/>
                          <a:ea typeface="Verdana"/>
                          <a:cs typeface="Arial"/>
                        </a:rPr>
                        <a:t>ChMC</a:t>
                      </a:r>
                      <a:r>
                        <a:rPr kumimoji="0" lang="en-US" sz="900" b="0" i="0" u="none" strike="noStrike" kern="1200" cap="none" normalizeH="0" baseline="0" dirty="0">
                          <a:ln>
                            <a:noFill/>
                          </a:ln>
                          <a:solidFill>
                            <a:schemeClr val="tx1"/>
                          </a:solidFill>
                          <a:effectLst/>
                          <a:latin typeface="Arial"/>
                          <a:ea typeface="Verdana"/>
                          <a:cs typeface="Arial"/>
                        </a:rPr>
                        <a:t> in December, revised BER to be issued</a:t>
                      </a:r>
                      <a:r>
                        <a:rPr lang="en-US" sz="900" b="0" i="0" u="none" strike="noStrike" kern="1200" cap="none" normalizeH="0" baseline="0" dirty="0">
                          <a:ln>
                            <a:noFill/>
                          </a:ln>
                          <a:solidFill>
                            <a:schemeClr val="tx1"/>
                          </a:solidFill>
                          <a:effectLst/>
                          <a:latin typeface="Arial"/>
                          <a:ea typeface="Verdana"/>
                          <a:cs typeface="Arial"/>
                        </a:rPr>
                        <a:t> </a:t>
                      </a:r>
                      <a:r>
                        <a:rPr kumimoji="0" lang="en-US" sz="900" b="0" i="0" u="none" strike="noStrike" kern="1200" cap="none" normalizeH="0" baseline="0" dirty="0">
                          <a:ln>
                            <a:noFill/>
                          </a:ln>
                          <a:solidFill>
                            <a:schemeClr val="tx1"/>
                          </a:solidFill>
                          <a:effectLst/>
                          <a:latin typeface="Arial"/>
                          <a:ea typeface="Verdana"/>
                          <a:cs typeface="Arial"/>
                        </a:rPr>
                        <a:t>to include AUGE set up costs incorrectly omitted from previous BER.</a:t>
                      </a:r>
                      <a:r>
                        <a:rPr lang="en-US" sz="900" b="0" i="0" u="none" strike="noStrike" kern="1200" cap="none" normalizeH="0" baseline="0" dirty="0">
                          <a:ln>
                            <a:noFill/>
                          </a:ln>
                          <a:solidFill>
                            <a:schemeClr val="tx1"/>
                          </a:solidFill>
                          <a:effectLst/>
                          <a:latin typeface="Arial"/>
                          <a:ea typeface="Verdana"/>
                          <a:cs typeface="Arial"/>
                        </a:rPr>
                        <a:t> </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803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Resource Forecasts and Plans have been defined at a high level for future stages. Resources in place to support agreed test timescales.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ACD2D34A-1223-45D5-9D1E-2A11FBC8820C}"/>
              </a:ext>
            </a:extLst>
          </p:cNvPr>
          <p:cNvSpPr txBox="1"/>
          <p:nvPr/>
        </p:nvSpPr>
        <p:spPr>
          <a:xfrm>
            <a:off x="0" y="4948202"/>
            <a:ext cx="1377300" cy="200055"/>
          </a:xfrm>
          <a:prstGeom prst="rect">
            <a:avLst/>
          </a:prstGeom>
          <a:noFill/>
        </p:spPr>
        <p:txBody>
          <a:bodyPr wrap="none" rtlCol="0">
            <a:spAutoFit/>
          </a:bodyPr>
          <a:lstStyle/>
          <a:p>
            <a:r>
              <a:rPr lang="en-GB" sz="700" dirty="0"/>
              <a:t>Update as 24</a:t>
            </a:r>
            <a:r>
              <a:rPr lang="en-GB" sz="700" baseline="30000" dirty="0"/>
              <a:t>th</a:t>
            </a:r>
            <a:r>
              <a:rPr lang="en-GB" sz="700" dirty="0"/>
              <a:t> February 2021</a:t>
            </a:r>
          </a:p>
        </p:txBody>
      </p:sp>
    </p:spTree>
    <p:extLst>
      <p:ext uri="{BB962C8B-B14F-4D97-AF65-F5344CB8AC3E}">
        <p14:creationId xmlns:p14="http://schemas.microsoft.com/office/powerpoint/2010/main" val="1078818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7057-CAC6-4F85-906B-BAFD5087544D}"/>
              </a:ext>
            </a:extLst>
          </p:cNvPr>
          <p:cNvSpPr>
            <a:spLocks noGrp="1"/>
          </p:cNvSpPr>
          <p:nvPr>
            <p:ph type="title"/>
          </p:nvPr>
        </p:nvSpPr>
        <p:spPr/>
        <p:txBody>
          <a:bodyPr>
            <a:normAutofit/>
          </a:bodyPr>
          <a:lstStyle/>
          <a:p>
            <a:r>
              <a:rPr lang="en-GB" sz="2000" dirty="0">
                <a:latin typeface="Arial"/>
                <a:cs typeface="Arial"/>
              </a:rPr>
              <a:t>XRN5253 – Proposed June 21 Proposed High Level Plan</a:t>
            </a:r>
            <a:endParaRPr lang="en-US" dirty="0"/>
          </a:p>
        </p:txBody>
      </p:sp>
      <p:pic>
        <p:nvPicPr>
          <p:cNvPr id="5" name="Picture 4">
            <a:extLst>
              <a:ext uri="{FF2B5EF4-FFF2-40B4-BE49-F238E27FC236}">
                <a16:creationId xmlns:a16="http://schemas.microsoft.com/office/drawing/2014/main" id="{C816FF51-20AF-4104-BA63-A9A674D792FD}"/>
              </a:ext>
            </a:extLst>
          </p:cNvPr>
          <p:cNvPicPr>
            <a:picLocks noChangeAspect="1"/>
          </p:cNvPicPr>
          <p:nvPr/>
        </p:nvPicPr>
        <p:blipFill>
          <a:blip r:embed="rId2"/>
          <a:stretch>
            <a:fillRect/>
          </a:stretch>
        </p:blipFill>
        <p:spPr>
          <a:xfrm>
            <a:off x="0" y="1514626"/>
            <a:ext cx="9144000" cy="2114248"/>
          </a:xfrm>
          <a:prstGeom prst="rect">
            <a:avLst/>
          </a:prstGeom>
        </p:spPr>
      </p:pic>
      <p:sp>
        <p:nvSpPr>
          <p:cNvPr id="4" name="TextBox 3">
            <a:extLst>
              <a:ext uri="{FF2B5EF4-FFF2-40B4-BE49-F238E27FC236}">
                <a16:creationId xmlns:a16="http://schemas.microsoft.com/office/drawing/2014/main" id="{B6D1ABA6-E336-4EF0-8818-28D0D66C30E4}"/>
              </a:ext>
            </a:extLst>
          </p:cNvPr>
          <p:cNvSpPr txBox="1"/>
          <p:nvPr/>
        </p:nvSpPr>
        <p:spPr>
          <a:xfrm>
            <a:off x="0" y="4948202"/>
            <a:ext cx="1377300" cy="200055"/>
          </a:xfrm>
          <a:prstGeom prst="rect">
            <a:avLst/>
          </a:prstGeom>
          <a:noFill/>
        </p:spPr>
        <p:txBody>
          <a:bodyPr wrap="none" rtlCol="0">
            <a:spAutoFit/>
          </a:bodyPr>
          <a:lstStyle/>
          <a:p>
            <a:r>
              <a:rPr lang="en-GB" sz="700" dirty="0"/>
              <a:t>Update as 24</a:t>
            </a:r>
            <a:r>
              <a:rPr lang="en-GB" sz="700" baseline="30000" dirty="0"/>
              <a:t>th</a:t>
            </a:r>
            <a:r>
              <a:rPr lang="en-GB" sz="700" dirty="0"/>
              <a:t> February 2021</a:t>
            </a:r>
          </a:p>
        </p:txBody>
      </p:sp>
      <p:cxnSp>
        <p:nvCxnSpPr>
          <p:cNvPr id="6" name="Straight Connector 5">
            <a:extLst>
              <a:ext uri="{FF2B5EF4-FFF2-40B4-BE49-F238E27FC236}">
                <a16:creationId xmlns:a16="http://schemas.microsoft.com/office/drawing/2014/main" id="{05F549EA-0321-4CCD-83F5-1AA42F21E4A0}"/>
              </a:ext>
            </a:extLst>
          </p:cNvPr>
          <p:cNvCxnSpPr/>
          <p:nvPr/>
        </p:nvCxnSpPr>
        <p:spPr>
          <a:xfrm>
            <a:off x="4860032" y="1514626"/>
            <a:ext cx="0" cy="2114248"/>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38A6EB55-E234-432F-AC45-4180437A83BB}"/>
              </a:ext>
            </a:extLst>
          </p:cNvPr>
          <p:cNvSpPr txBox="1"/>
          <p:nvPr/>
        </p:nvSpPr>
        <p:spPr>
          <a:xfrm>
            <a:off x="4572000" y="1205278"/>
            <a:ext cx="538930" cy="215444"/>
          </a:xfrm>
          <a:prstGeom prst="rect">
            <a:avLst/>
          </a:prstGeom>
          <a:noFill/>
        </p:spPr>
        <p:txBody>
          <a:bodyPr wrap="none" rtlCol="0">
            <a:spAutoFit/>
          </a:bodyPr>
          <a:lstStyle/>
          <a:p>
            <a:r>
              <a:rPr lang="en-GB" sz="800" b="1" dirty="0">
                <a:solidFill>
                  <a:srgbClr val="FF0000"/>
                </a:solidFill>
              </a:rPr>
              <a:t>TODAY</a:t>
            </a:r>
          </a:p>
        </p:txBody>
      </p:sp>
    </p:spTree>
    <p:extLst>
      <p:ext uri="{BB962C8B-B14F-4D97-AF65-F5344CB8AC3E}">
        <p14:creationId xmlns:p14="http://schemas.microsoft.com/office/powerpoint/2010/main" val="589667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398932"/>
          </a:xfrm>
        </p:spPr>
        <p:txBody>
          <a:bodyPr>
            <a:noAutofit/>
          </a:bodyPr>
          <a:lstStyle/>
          <a:p>
            <a:r>
              <a:rPr lang="en-GB" sz="2000" dirty="0">
                <a:latin typeface="Arial"/>
                <a:cs typeface="Arial"/>
              </a:rPr>
              <a:t>XRN5253 - June 21 Release Summary</a:t>
            </a:r>
            <a:endParaRPr lang="en-US" dirty="0">
              <a:latin typeface="Arial"/>
              <a:cs typeface="Arial"/>
            </a:endParaRPr>
          </a:p>
        </p:txBody>
      </p:sp>
      <p:sp>
        <p:nvSpPr>
          <p:cNvPr id="5" name="TextBox 4">
            <a:extLst>
              <a:ext uri="{FF2B5EF4-FFF2-40B4-BE49-F238E27FC236}">
                <a16:creationId xmlns:a16="http://schemas.microsoft.com/office/drawing/2014/main" id="{DFA77669-B323-43A7-AA90-FFEE9856EC44}"/>
              </a:ext>
            </a:extLst>
          </p:cNvPr>
          <p:cNvSpPr txBox="1"/>
          <p:nvPr/>
        </p:nvSpPr>
        <p:spPr>
          <a:xfrm>
            <a:off x="227168" y="1508669"/>
            <a:ext cx="8770840" cy="2492990"/>
          </a:xfrm>
          <a:prstGeom prst="rect">
            <a:avLst/>
          </a:prstGeom>
          <a:noFill/>
        </p:spPr>
        <p:txBody>
          <a:bodyPr wrap="square" lIns="91440" tIns="45720" rIns="91440" bIns="45720" rtlCol="0" anchor="t">
            <a:spAutoFit/>
          </a:bodyPr>
          <a:lstStyle/>
          <a:p>
            <a:r>
              <a:rPr lang="en-GB" sz="1200" b="1" u="sng" dirty="0"/>
              <a:t>In Scope</a:t>
            </a:r>
            <a:endParaRPr lang="en-GB" sz="1200" b="1" u="sng" dirty="0">
              <a:cs typeface="Arial"/>
            </a:endParaRPr>
          </a:p>
          <a:p>
            <a:pPr marL="171450" indent="-171450">
              <a:buFont typeface="Arial" panose="020B0604020202020204" pitchFamily="34" charset="0"/>
              <a:buChar char="•"/>
              <a:defRPr/>
            </a:pPr>
            <a:r>
              <a:rPr lang="en-US" sz="1200" b="1" dirty="0"/>
              <a:t>XRN5093</a:t>
            </a:r>
            <a:r>
              <a:rPr lang="en-US" sz="1200" dirty="0"/>
              <a:t> - </a:t>
            </a:r>
            <a:r>
              <a:rPr lang="en-GB" sz="1200" dirty="0"/>
              <a:t>MOD0711 – Update of AUG Table to reflect new EUC bands</a:t>
            </a:r>
            <a:endParaRPr lang="en-US" sz="1200" b="1" dirty="0">
              <a:cs typeface="Arial"/>
            </a:endParaRPr>
          </a:p>
          <a:p>
            <a:pPr marL="171450" indent="-171450">
              <a:buFont typeface="Arial" panose="020B0604020202020204" pitchFamily="34" charset="0"/>
              <a:buChar char="•"/>
              <a:defRPr/>
            </a:pPr>
            <a:endParaRPr lang="en-US" sz="1200" dirty="0">
              <a:cs typeface="Arial"/>
            </a:endParaRPr>
          </a:p>
          <a:p>
            <a:pPr>
              <a:defRPr/>
            </a:pPr>
            <a:r>
              <a:rPr lang="en-US" sz="1200" b="1" u="sng" dirty="0">
                <a:cs typeface="Arial"/>
              </a:rPr>
              <a:t>De-Scoped at Extraordinary Change Management Committee on 26</a:t>
            </a:r>
            <a:r>
              <a:rPr lang="en-US" sz="1200" b="1" u="sng" baseline="30000" dirty="0">
                <a:cs typeface="Arial"/>
              </a:rPr>
              <a:t>th</a:t>
            </a:r>
            <a:r>
              <a:rPr lang="en-US" sz="1200" b="1" u="sng" dirty="0">
                <a:cs typeface="Arial"/>
              </a:rPr>
              <a:t> October 2020</a:t>
            </a:r>
          </a:p>
          <a:p>
            <a:pPr marL="171450" indent="-171450">
              <a:buFont typeface="Arial" panose="020B0604020202020204" pitchFamily="34" charset="0"/>
              <a:buChar char="•"/>
              <a:defRPr/>
            </a:pPr>
            <a:r>
              <a:rPr lang="en-US" sz="1200" b="1" dirty="0"/>
              <a:t>XRN4992</a:t>
            </a:r>
            <a:r>
              <a:rPr lang="en-US" sz="1200" dirty="0"/>
              <a:t> - MOD0687 – Creation of new charge to recover last resort supply payments</a:t>
            </a:r>
          </a:p>
          <a:p>
            <a:pPr marL="171450" indent="-171450">
              <a:buFont typeface="Arial" panose="020B0604020202020204" pitchFamily="34" charset="0"/>
              <a:buChar char="•"/>
              <a:defRPr/>
            </a:pPr>
            <a:endParaRPr lang="en-US" sz="1200" dirty="0">
              <a:cs typeface="Arial"/>
            </a:endParaRPr>
          </a:p>
          <a:p>
            <a:pPr>
              <a:defRPr/>
            </a:pPr>
            <a:r>
              <a:rPr lang="en-US" sz="1200" b="1" u="sng" dirty="0">
                <a:cs typeface="Arial"/>
              </a:rPr>
              <a:t>De-Scoped at Change Management Committee on 11</a:t>
            </a:r>
            <a:r>
              <a:rPr lang="en-US" sz="1200" b="1" u="sng" baseline="30000" dirty="0">
                <a:cs typeface="Arial"/>
              </a:rPr>
              <a:t>th</a:t>
            </a:r>
            <a:r>
              <a:rPr lang="en-US" sz="1200" b="1" u="sng" dirty="0">
                <a:cs typeface="Arial"/>
              </a:rPr>
              <a:t> November 2020</a:t>
            </a:r>
          </a:p>
          <a:p>
            <a:pPr marL="171450" indent="-171450">
              <a:buFont typeface="Arial" panose="020B0604020202020204" pitchFamily="34" charset="0"/>
              <a:buChar char="•"/>
              <a:defRPr/>
            </a:pPr>
            <a:r>
              <a:rPr lang="en-US" sz="1200" b="1" dirty="0"/>
              <a:t>XRN4941</a:t>
            </a:r>
            <a:r>
              <a:rPr lang="en-US" sz="1200" dirty="0"/>
              <a:t> - MOD0692 -  Auto updates to meter read frequency</a:t>
            </a:r>
          </a:p>
          <a:p>
            <a:pPr>
              <a:defRPr/>
            </a:pPr>
            <a:endParaRPr lang="en-US" sz="1200" dirty="0">
              <a:cs typeface="Arial"/>
            </a:endParaRPr>
          </a:p>
          <a:p>
            <a:pPr marL="171450" indent="-171450">
              <a:buFont typeface="Arial" panose="020B0604020202020204" pitchFamily="34" charset="0"/>
              <a:buChar char="•"/>
              <a:defRPr/>
            </a:pPr>
            <a:endParaRPr lang="en-GB" sz="1200" b="1" dirty="0">
              <a:cs typeface="Arial"/>
            </a:endParaRPr>
          </a:p>
          <a:p>
            <a:endParaRPr lang="en-GB" sz="1200" b="1" dirty="0"/>
          </a:p>
          <a:p>
            <a:pPr lvl="0"/>
            <a:endParaRPr lang="en-US" sz="1200" dirty="0">
              <a:solidFill>
                <a:schemeClr val="tx2"/>
              </a:solidFill>
              <a:latin typeface="Arial"/>
              <a:ea typeface="+mn-lt"/>
              <a:cs typeface="+mn-lt"/>
            </a:endParaRPr>
          </a:p>
          <a:p>
            <a:pPr lvl="0"/>
            <a:endParaRPr lang="en-GB" sz="1200" dirty="0">
              <a:solidFill>
                <a:schemeClr val="tx2"/>
              </a:solidFill>
              <a:latin typeface="Arial"/>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259788" y="1059582"/>
            <a:ext cx="8280920" cy="276999"/>
          </a:xfrm>
          <a:prstGeom prst="rect">
            <a:avLst/>
          </a:prstGeom>
          <a:noFill/>
        </p:spPr>
        <p:txBody>
          <a:bodyPr wrap="square" lIns="91440" tIns="45720" rIns="91440" bIns="45720" rtlCol="0" anchor="t">
            <a:spAutoFit/>
          </a:bodyPr>
          <a:lstStyle/>
          <a:p>
            <a:r>
              <a:rPr lang="en-GB" sz="1200" dirty="0"/>
              <a:t>June 21 Release now consists of 1 change. </a:t>
            </a:r>
          </a:p>
        </p:txBody>
      </p:sp>
    </p:spTree>
    <p:extLst>
      <p:ext uri="{BB962C8B-B14F-4D97-AF65-F5344CB8AC3E}">
        <p14:creationId xmlns:p14="http://schemas.microsoft.com/office/powerpoint/2010/main" val="1164744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199" y="-20538"/>
            <a:ext cx="8229600" cy="637580"/>
          </a:xfrm>
        </p:spPr>
        <p:txBody>
          <a:bodyPr>
            <a:normAutofit/>
          </a:bodyPr>
          <a:lstStyle/>
          <a:p>
            <a:r>
              <a:rPr lang="en-GB" sz="2000" dirty="0">
                <a:latin typeface="Arial"/>
                <a:cs typeface="Arial"/>
              </a:rPr>
              <a:t>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03276" y="752780"/>
          <a:ext cx="8784975" cy="4084819"/>
        </p:xfrm>
        <a:graphic>
          <a:graphicData uri="http://schemas.openxmlformats.org/drawingml/2006/table">
            <a:tbl>
              <a:tblPr firstRow="1" bandRow="1"/>
              <a:tblGrid>
                <a:gridCol w="1237491">
                  <a:extLst>
                    <a:ext uri="{9D8B030D-6E8A-4147-A177-3AD203B41FA5}">
                      <a16:colId xmlns:a16="http://schemas.microsoft.com/office/drawing/2014/main" val="20000"/>
                    </a:ext>
                  </a:extLst>
                </a:gridCol>
                <a:gridCol w="1922825">
                  <a:extLst>
                    <a:ext uri="{9D8B030D-6E8A-4147-A177-3AD203B41FA5}">
                      <a16:colId xmlns:a16="http://schemas.microsoft.com/office/drawing/2014/main" val="20001"/>
                    </a:ext>
                  </a:extLst>
                </a:gridCol>
                <a:gridCol w="1881483">
                  <a:extLst>
                    <a:ext uri="{9D8B030D-6E8A-4147-A177-3AD203B41FA5}">
                      <a16:colId xmlns:a16="http://schemas.microsoft.com/office/drawing/2014/main" val="20002"/>
                    </a:ext>
                  </a:extLst>
                </a:gridCol>
                <a:gridCol w="1913676">
                  <a:extLst>
                    <a:ext uri="{9D8B030D-6E8A-4147-A177-3AD203B41FA5}">
                      <a16:colId xmlns:a16="http://schemas.microsoft.com/office/drawing/2014/main" val="20003"/>
                    </a:ext>
                  </a:extLst>
                </a:gridCol>
                <a:gridCol w="1829500">
                  <a:extLst>
                    <a:ext uri="{9D8B030D-6E8A-4147-A177-3AD203B41FA5}">
                      <a16:colId xmlns:a16="http://schemas.microsoft.com/office/drawing/2014/main" val="20004"/>
                    </a:ext>
                  </a:extLst>
                </a:gridCol>
              </a:tblGrid>
              <a:tr h="27658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a:cs typeface="Arial"/>
                        </a:rPr>
                        <a:t>Overall</a:t>
                      </a:r>
                      <a:r>
                        <a:rPr lang="en-GB" sz="1050" b="1" i="0" baseline="0" dirty="0">
                          <a:solidFill>
                            <a:schemeClr val="bg1"/>
                          </a:solidFill>
                          <a:latin typeface="Arial"/>
                          <a:cs typeface="Arial"/>
                        </a:rPr>
                        <a:t> Project RAG Status</a:t>
                      </a:r>
                      <a:endParaRPr lang="en-GB" sz="1050" b="1" i="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37032">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67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738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endParaRPr lang="en-GB" sz="1050" b="1" baseline="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6175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a:ea typeface="Verdana"/>
                          <a:cs typeface="Arial"/>
                        </a:rPr>
                        <a:t>XRN4850 SMS/Email Notification:</a:t>
                      </a:r>
                      <a:r>
                        <a:rPr kumimoji="0" lang="en-GB" sz="900" b="0" i="0" u="none" strike="noStrike" kern="1200" cap="none" normalizeH="0" baseline="0" dirty="0">
                          <a:ln>
                            <a:noFill/>
                          </a:ln>
                          <a:solidFill>
                            <a:schemeClr val="tx1"/>
                          </a:solidFill>
                          <a:effectLst/>
                          <a:latin typeface="Arial"/>
                          <a:ea typeface="Verdana"/>
                          <a:cs typeface="Arial"/>
                        </a:rPr>
                        <a:t> The new service is being utilised by Networks however usage is limited due to the limited amount of data held in UK Link. Currently there is circa 8.99</a:t>
                      </a:r>
                      <a:r>
                        <a:rPr lang="en-GB" sz="900" b="0" i="0" u="none" strike="noStrike" kern="1200" cap="none" normalizeH="0" baseline="0" dirty="0">
                          <a:ln>
                            <a:noFill/>
                          </a:ln>
                          <a:solidFill>
                            <a:schemeClr val="tx1"/>
                          </a:solidFill>
                          <a:effectLst/>
                          <a:latin typeface="Arial"/>
                          <a:ea typeface="Verdana"/>
                          <a:cs typeface="Arial"/>
                        </a:rPr>
                        <a:t> million meter</a:t>
                      </a:r>
                      <a:r>
                        <a:rPr kumimoji="0" lang="en-GB" sz="900" b="0" i="0" u="none" strike="noStrike" kern="1200" cap="none" normalizeH="0" baseline="0" dirty="0">
                          <a:ln>
                            <a:noFill/>
                          </a:ln>
                          <a:solidFill>
                            <a:schemeClr val="tx1"/>
                          </a:solidFill>
                          <a:effectLst/>
                          <a:latin typeface="Arial"/>
                          <a:ea typeface="Verdana"/>
                          <a:cs typeface="Arial"/>
                        </a:rPr>
                        <a:t> points in UK Link and the team are monitoring usage.  Please contact Max </a:t>
                      </a:r>
                      <a:r>
                        <a:rPr kumimoji="0" lang="en-GB" sz="900" b="0" i="0" u="none" strike="noStrike" kern="1200" cap="none" normalizeH="0" baseline="0" dirty="0">
                          <a:ln>
                            <a:noFill/>
                          </a:ln>
                          <a:solidFill>
                            <a:schemeClr val="tx1"/>
                          </a:solidFill>
                          <a:effectLst/>
                          <a:latin typeface="+mn-lt"/>
                          <a:ea typeface="Verdana"/>
                          <a:cs typeface="Arial"/>
                        </a:rPr>
                        <a:t>Pemberton at customerexperience@xoserve.com </a:t>
                      </a:r>
                      <a:r>
                        <a:rPr kumimoji="0" lang="en-GB" sz="900" b="0" i="0" u="none" strike="noStrike" kern="1200" cap="none" normalizeH="0" baseline="0" dirty="0">
                          <a:ln>
                            <a:noFill/>
                          </a:ln>
                          <a:solidFill>
                            <a:schemeClr val="tx1"/>
                          </a:solidFill>
                          <a:effectLst/>
                          <a:latin typeface="Arial"/>
                          <a:ea typeface="Verdana"/>
                          <a:cs typeface="Arial"/>
                        </a:rPr>
                        <a:t>prior to submitting any contact </a:t>
                      </a:r>
                      <a:r>
                        <a:rPr kumimoji="0" lang="en-GB" sz="900" b="0" i="0" u="none" strike="noStrike" kern="1200" cap="none" normalizeH="0" baseline="0">
                          <a:ln>
                            <a:noFill/>
                          </a:ln>
                          <a:solidFill>
                            <a:schemeClr val="tx1"/>
                          </a:solidFill>
                          <a:effectLst/>
                          <a:latin typeface="Arial"/>
                          <a:ea typeface="Verdana"/>
                          <a:cs typeface="Arial"/>
                        </a:rPr>
                        <a:t>details.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900" b="0" i="0" u="none" strike="noStrike" kern="1200" cap="none" normalizeH="0" baseline="0" dirty="0">
                        <a:ln>
                          <a:noFill/>
                        </a:ln>
                        <a:solidFill>
                          <a:schemeClr val="tx1"/>
                        </a:solidFill>
                        <a:effectLst/>
                        <a:latin typeface="Arial"/>
                        <a:ea typeface="Verdan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Scope Variations: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XRN4850 -</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Report automation integration into DDP Go Live completed on 24</a:t>
                      </a:r>
                      <a:r>
                        <a:rPr kumimoji="0" lang="en-US" sz="900" b="0" i="0" u="none" strike="noStrike" kern="1200" cap="none" normalizeH="0" baseline="30000" dirty="0">
                          <a:ln>
                            <a:noFill/>
                          </a:ln>
                          <a:solidFill>
                            <a:schemeClr val="tx1"/>
                          </a:solidFill>
                          <a:effectLst/>
                          <a:latin typeface="+mn-lt"/>
                          <a:ea typeface="Verdana" panose="020B0604030504040204" pitchFamily="34" charset="0"/>
                          <a:cs typeface="+mn-cs"/>
                        </a:rPr>
                        <a:t>th</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February 2021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 UK Link Portal changes </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Change implemented in Portal on 13</a:t>
                      </a:r>
                      <a:r>
                        <a:rPr kumimoji="0" lang="en-US" sz="900" b="0" i="0" u="none" strike="noStrike" kern="1200" cap="none" normalizeH="0" baseline="30000" dirty="0">
                          <a:ln>
                            <a:noFill/>
                          </a:ln>
                          <a:solidFill>
                            <a:schemeClr val="tx1"/>
                          </a:solidFill>
                          <a:effectLst/>
                          <a:latin typeface="+mn-lt"/>
                          <a:ea typeface="Verdana" panose="020B0604030504040204" pitchFamily="34" charset="0"/>
                          <a:cs typeface="+mn-cs"/>
                        </a:rPr>
                        <a:t>th</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February 2021 to allow special characters, increase character limits in text and email and display character number count.</a:t>
                      </a:r>
                    </a:p>
                    <a:p>
                      <a:pPr marL="171450" lvl="0" indent="-171450">
                        <a:buFont typeface="Arial" panose="020B0604020202020204" pitchFamily="34" charset="0"/>
                        <a:buChar cha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Project Closedown:</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Following completion of Post Implementation Support project closedown is in progress on track for end of March 2021</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normalizeH="0" baseline="0" dirty="0">
                        <a:ln>
                          <a:noFill/>
                        </a:ln>
                        <a:solidFill>
                          <a:schemeClr val="tx1"/>
                        </a:solidFill>
                        <a:effectLst/>
                        <a:latin typeface="+mn-lt"/>
                        <a:ea typeface="Verdana" panose="020B0604030504040204" pitchFamily="34" charset="0"/>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N/A</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Costs have been finalised in the CCR which has been approved by Change Management</a:t>
                      </a:r>
                      <a:endParaRPr kumimoji="0" lang="en-US" sz="900" b="0"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03599">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No resource issues identified for the remainder of the project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5" name="TextBox 1">
            <a:extLst>
              <a:ext uri="{FF2B5EF4-FFF2-40B4-BE49-F238E27FC236}">
                <a16:creationId xmlns:a16="http://schemas.microsoft.com/office/drawing/2014/main" id="{8C45CFA6-12A8-4C7A-8C1D-470E6597658D}"/>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Updates as of the 24</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a:t>
            </a:r>
            <a:r>
              <a:rPr lang="en-GB" sz="700" dirty="0">
                <a:solidFill>
                  <a:prstClr val="black"/>
                </a:solidFill>
                <a:latin typeface="Arial"/>
              </a:rPr>
              <a:t>February</a:t>
            </a:r>
            <a:r>
              <a:rPr kumimoji="0" lang="en-GB" sz="700" b="0" i="0" u="none" strike="noStrike" kern="1200" cap="none" spc="0" normalizeH="0" baseline="0" noProof="0" dirty="0">
                <a:ln>
                  <a:noFill/>
                </a:ln>
                <a:solidFill>
                  <a:prstClr val="black"/>
                </a:solidFill>
                <a:effectLst/>
                <a:uLnTx/>
                <a:uFillTx/>
                <a:latin typeface="Arial"/>
                <a:ea typeface="+mn-ea"/>
                <a:cs typeface="+mn-cs"/>
              </a:rPr>
              <a:t> 2021</a:t>
            </a:r>
          </a:p>
        </p:txBody>
      </p:sp>
    </p:spTree>
    <p:extLst>
      <p:ext uri="{BB962C8B-B14F-4D97-AF65-F5344CB8AC3E}">
        <p14:creationId xmlns:p14="http://schemas.microsoft.com/office/powerpoint/2010/main" val="1123421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23"/>
            <a:ext cx="8229600" cy="637580"/>
          </a:xfrm>
        </p:spPr>
        <p:txBody>
          <a:bodyPr>
            <a:normAutofit/>
          </a:bodyPr>
          <a:lstStyle/>
          <a:p>
            <a:r>
              <a:rPr lang="en-GB" sz="2000" dirty="0">
                <a:latin typeface="Arial"/>
                <a:cs typeface="Arial"/>
              </a:rPr>
              <a:t>XRN4996 June 20 Release Summary</a:t>
            </a:r>
          </a:p>
        </p:txBody>
      </p:sp>
      <p:sp>
        <p:nvSpPr>
          <p:cNvPr id="3" name="TextBox 2"/>
          <p:cNvSpPr txBox="1"/>
          <p:nvPr/>
        </p:nvSpPr>
        <p:spPr>
          <a:xfrm>
            <a:off x="131316" y="1175792"/>
            <a:ext cx="9144000" cy="3139321"/>
          </a:xfrm>
          <a:prstGeom prst="rect">
            <a:avLst/>
          </a:prstGeom>
          <a:noFill/>
        </p:spPr>
        <p:txBody>
          <a:bodyPr wrap="square" lIns="91440" tIns="45720" rIns="91440" bIns="45720" rtlCol="0" anchor="t">
            <a:spAutoFit/>
          </a:bodyPr>
          <a:lstStyle/>
          <a:p>
            <a:r>
              <a:rPr lang="en-GB" sz="900" b="1" dirty="0"/>
              <a:t>June 20 Release consists of 7 changes, Implementation was completed for June 20:</a:t>
            </a:r>
            <a:endParaRPr lang="en-GB" sz="900" b="1" dirty="0">
              <a:cs typeface="Arial"/>
            </a:endParaRPr>
          </a:p>
          <a:p>
            <a:endParaRPr lang="en-GB" sz="900" dirty="0">
              <a:cs typeface="Arial"/>
            </a:endParaRPr>
          </a:p>
          <a:p>
            <a:r>
              <a:rPr lang="en-GB" sz="900" b="1" u="sng" dirty="0"/>
              <a:t>In Scope</a:t>
            </a:r>
            <a:endParaRPr lang="en-GB" sz="900" b="1" u="sng" dirty="0">
              <a:cs typeface="Arial"/>
            </a:endParaRPr>
          </a:p>
          <a:p>
            <a:pPr marL="171450" indent="-171450">
              <a:buFont typeface="Arial" panose="020B0604020202020204" pitchFamily="34" charset="0"/>
              <a:buChar char="•"/>
            </a:pPr>
            <a:r>
              <a:rPr lang="en-GB" sz="900" b="1" dirty="0"/>
              <a:t>XRN4772</a:t>
            </a:r>
            <a:r>
              <a:rPr lang="en-GB" sz="900" dirty="0"/>
              <a:t> - </a:t>
            </a:r>
            <a:r>
              <a:rPr lang="en-US" sz="900" dirty="0"/>
              <a:t>Composite Weather Variable (CWV) Improvements</a:t>
            </a:r>
            <a:endParaRPr lang="en-US" sz="900" dirty="0">
              <a:cs typeface="Arial"/>
            </a:endParaRPr>
          </a:p>
          <a:p>
            <a:pPr marL="171450" indent="-171450">
              <a:buFont typeface="Arial" panose="020B0604020202020204" pitchFamily="34" charset="0"/>
              <a:buChar char="•"/>
            </a:pPr>
            <a:r>
              <a:rPr lang="en-US" sz="900" b="1" dirty="0"/>
              <a:t>XRN4888</a:t>
            </a:r>
            <a:r>
              <a:rPr lang="en-US" sz="900" dirty="0"/>
              <a:t> - Removing Duplicate Address Update Validation for IGT Supply Meter Points via Contact Management Service (CMS)</a:t>
            </a:r>
            <a:endParaRPr lang="en-US" sz="900" dirty="0">
              <a:cs typeface="Arial"/>
            </a:endParaRPr>
          </a:p>
          <a:p>
            <a:pPr marL="171450" indent="-171450">
              <a:buFont typeface="Arial" panose="020B0604020202020204" pitchFamily="34" charset="0"/>
              <a:buChar char="•"/>
            </a:pPr>
            <a:r>
              <a:rPr lang="en-US" sz="900" b="1" dirty="0"/>
              <a:t>XRN4930</a:t>
            </a:r>
            <a:r>
              <a:rPr lang="en-US" sz="900" dirty="0"/>
              <a:t> - Requirement to Inform Shipper of Meter Link Code Change</a:t>
            </a:r>
            <a:endParaRPr lang="en-US" sz="900" dirty="0">
              <a:cs typeface="Arial"/>
            </a:endParaRPr>
          </a:p>
          <a:p>
            <a:pPr marL="171450" indent="-171450">
              <a:buFont typeface="Arial" panose="020B0604020202020204" pitchFamily="34" charset="0"/>
              <a:buChar char="•"/>
            </a:pPr>
            <a:r>
              <a:rPr lang="en-US" sz="900" b="1" dirty="0"/>
              <a:t>XRN4850</a:t>
            </a:r>
            <a:r>
              <a:rPr lang="en-US" sz="900" dirty="0"/>
              <a:t> - Notification of Customer Contact Details to Transporters (UKLink file formats, new service to follow)</a:t>
            </a:r>
            <a:endParaRPr lang="en-US" sz="900" dirty="0">
              <a:cs typeface="Arial"/>
            </a:endParaRPr>
          </a:p>
          <a:p>
            <a:pPr marL="171450" indent="-171450">
              <a:buFont typeface="Arial" panose="020B0604020202020204" pitchFamily="34" charset="0"/>
              <a:buChar char="•"/>
            </a:pPr>
            <a:r>
              <a:rPr lang="en-US" sz="900" b="1" dirty="0"/>
              <a:t>XRN4865</a:t>
            </a:r>
            <a:r>
              <a:rPr lang="en-US" sz="900" dirty="0"/>
              <a:t> - Amendment to Treatment and Reporting  of CYCL Reads</a:t>
            </a:r>
            <a:endParaRPr lang="en-US" sz="900" dirty="0">
              <a:cs typeface="Arial"/>
            </a:endParaRPr>
          </a:p>
          <a:p>
            <a:pPr marL="171450" indent="-171450">
              <a:buFont typeface="Arial" panose="020B0604020202020204" pitchFamily="34" charset="0"/>
              <a:buChar char="•"/>
            </a:pPr>
            <a:r>
              <a:rPr lang="en-US" sz="900" b="1" dirty="0"/>
              <a:t>XRN4932</a:t>
            </a:r>
            <a:r>
              <a:rPr lang="en-US" sz="900" dirty="0"/>
              <a:t> - Improvements to the quality of the Conversion Factor values held on the Supply Point Register (MOD0681S)</a:t>
            </a:r>
            <a:endParaRPr lang="en-US" sz="900" b="1" u="sng" dirty="0">
              <a:cs typeface="Arial"/>
            </a:endParaRPr>
          </a:p>
          <a:p>
            <a:pPr marL="171450" indent="-171450">
              <a:buFont typeface="Arial" panose="020B0604020202020204" pitchFamily="34" charset="0"/>
              <a:buChar char="•"/>
            </a:pPr>
            <a:r>
              <a:rPr lang="en-US" sz="900" b="1" dirty="0"/>
              <a:t>XRN4780 (B)***</a:t>
            </a:r>
            <a:r>
              <a:rPr lang="en-US" sz="900" dirty="0"/>
              <a:t> – Inclusion of Meter Asset Provider Identity (MAP Id) in the UK Link system (</a:t>
            </a:r>
            <a:r>
              <a:rPr lang="en-US" sz="900" b="1" dirty="0"/>
              <a:t>CSS Consequential Change</a:t>
            </a:r>
            <a:r>
              <a:rPr lang="en-US" sz="900" dirty="0"/>
              <a:t>)</a:t>
            </a:r>
            <a:endParaRPr lang="en-US" sz="900" dirty="0">
              <a:cs typeface="Arial"/>
            </a:endParaRPr>
          </a:p>
          <a:p>
            <a:pPr marL="285750" indent="-285750">
              <a:buFont typeface="Arial" panose="020B0604020202020204" pitchFamily="34" charset="0"/>
              <a:buChar char="•"/>
            </a:pPr>
            <a:endParaRPr lang="en-US" sz="900" dirty="0">
              <a:cs typeface="Arial"/>
            </a:endParaRPr>
          </a:p>
          <a:p>
            <a:r>
              <a:rPr lang="en-US" sz="900" b="1" u="sng" dirty="0"/>
              <a:t>Descoped</a:t>
            </a:r>
            <a:endParaRPr lang="en-US" sz="900" b="1" u="sng" dirty="0">
              <a:cs typeface="Arial"/>
            </a:endParaRPr>
          </a:p>
          <a:p>
            <a:pPr marL="285750" indent="-285750">
              <a:buFont typeface="Arial" panose="020B0604020202020204" pitchFamily="34" charset="0"/>
              <a:buChar char="•"/>
            </a:pPr>
            <a:r>
              <a:rPr lang="en-GB" sz="900" b="1" strike="sngStrike" dirty="0"/>
              <a:t>XRN4691**</a:t>
            </a:r>
            <a:r>
              <a:rPr lang="en-GB" sz="900" strike="sngStrike" dirty="0"/>
              <a:t> - </a:t>
            </a:r>
            <a:r>
              <a:rPr lang="en-US" sz="900" strike="sngStrike" dirty="0"/>
              <a:t>CSEPs: IGT and GT File Formats (CGI Files)</a:t>
            </a:r>
            <a:endParaRPr lang="en-GB" sz="900" strike="sngStrike" dirty="0">
              <a:cs typeface="Arial"/>
            </a:endParaRPr>
          </a:p>
          <a:p>
            <a:pPr marL="285750" indent="-285750">
              <a:buFont typeface="Arial" panose="020B0604020202020204" pitchFamily="34" charset="0"/>
              <a:buChar char="•"/>
            </a:pPr>
            <a:r>
              <a:rPr lang="en-GB" sz="900" b="1" strike="sngStrike" dirty="0"/>
              <a:t>XRN4692**</a:t>
            </a:r>
            <a:r>
              <a:rPr lang="en-GB" sz="900" strike="sngStrike" dirty="0"/>
              <a:t> - </a:t>
            </a:r>
            <a:r>
              <a:rPr lang="en-US" sz="900" strike="sngStrike" dirty="0"/>
              <a:t>CSEPs: IGT and GT File Formats (CIN Files)</a:t>
            </a:r>
            <a:endParaRPr lang="en-US" sz="900" strike="sngStrike" dirty="0">
              <a:cs typeface="Arial"/>
            </a:endParaRPr>
          </a:p>
          <a:p>
            <a:pPr marL="285750" indent="-285750">
              <a:buFont typeface="Arial" panose="020B0604020202020204" pitchFamily="34" charset="0"/>
              <a:buChar char="•"/>
            </a:pPr>
            <a:r>
              <a:rPr lang="en-GB" sz="900" b="1" strike="sngStrike" dirty="0"/>
              <a:t>XRN4780 (B) </a:t>
            </a:r>
            <a:r>
              <a:rPr lang="en-GB" sz="900" strike="sngStrike" dirty="0"/>
              <a:t>- </a:t>
            </a:r>
            <a:r>
              <a:rPr lang="en-US" sz="900" strike="sngStrike" dirty="0"/>
              <a:t>Inclusion of Meter Asset Provider Identity (MAP Id) in the UK Link system (CSS Consequential Change)</a:t>
            </a:r>
            <a:endParaRPr lang="en-US" sz="900" strike="sngStrike" dirty="0">
              <a:cs typeface="Arial"/>
            </a:endParaRPr>
          </a:p>
          <a:p>
            <a:pPr marL="285750" indent="-285750">
              <a:buFont typeface="Arial" panose="020B0604020202020204" pitchFamily="34" charset="0"/>
              <a:buChar char="•"/>
            </a:pPr>
            <a:r>
              <a:rPr lang="en-US" sz="900" b="1" strike="sngStrike" dirty="0"/>
              <a:t>XRN4871 (B)** </a:t>
            </a:r>
            <a:r>
              <a:rPr lang="en-US" sz="900" strike="sngStrike" dirty="0"/>
              <a:t>- Changes to Ratchet Regime (MOD0665)</a:t>
            </a:r>
            <a:endParaRPr lang="en-US" sz="900" strike="sngStrike" dirty="0">
              <a:cs typeface="Arial"/>
            </a:endParaRPr>
          </a:p>
          <a:p>
            <a:pPr marL="285750" indent="-285750">
              <a:buFont typeface="Arial" panose="020B0604020202020204" pitchFamily="34" charset="0"/>
              <a:buChar char="•"/>
            </a:pPr>
            <a:r>
              <a:rPr lang="en-US" sz="900" b="1" strike="sngStrike" dirty="0"/>
              <a:t>XRN4941*</a:t>
            </a:r>
            <a:r>
              <a:rPr lang="en-GB" sz="900" strike="sngStrike" dirty="0"/>
              <a:t> - </a:t>
            </a:r>
            <a:r>
              <a:rPr lang="en-US" sz="900" strike="sngStrike" dirty="0"/>
              <a:t>Auto updates to meter read frequency (MOD0692)</a:t>
            </a:r>
            <a:endParaRPr lang="en-GB" sz="900" strike="sngStrike" dirty="0">
              <a:cs typeface="Arial"/>
            </a:endParaRPr>
          </a:p>
          <a:p>
            <a:endParaRPr lang="en-GB" sz="900" dirty="0">
              <a:cs typeface="Arial"/>
            </a:endParaRPr>
          </a:p>
          <a:p>
            <a:pPr lvl="0"/>
            <a:r>
              <a:rPr lang="en-GB" sz="900" dirty="0"/>
              <a:t>* Pending Solution/MOD </a:t>
            </a:r>
            <a:r>
              <a:rPr lang="en-GB" sz="900" dirty="0">
                <a:cs typeface="Arial"/>
              </a:rPr>
              <a:t>approval by ChMC/DSG for remaining change requests. Descoped at ChMC on 8</a:t>
            </a:r>
            <a:r>
              <a:rPr lang="en-GB" sz="900" baseline="30000" dirty="0">
                <a:cs typeface="Arial"/>
              </a:rPr>
              <a:t>th</a:t>
            </a:r>
            <a:r>
              <a:rPr lang="en-GB" sz="900" dirty="0">
                <a:cs typeface="Arial"/>
              </a:rPr>
              <a:t> January 2020</a:t>
            </a:r>
          </a:p>
          <a:p>
            <a:pPr lvl="0"/>
            <a:r>
              <a:rPr lang="en-GB" sz="900" dirty="0">
                <a:cs typeface="Arial"/>
              </a:rPr>
              <a:t>** Descoped at eChMC on 22</a:t>
            </a:r>
            <a:r>
              <a:rPr lang="en-GB" sz="900" baseline="30000" dirty="0">
                <a:cs typeface="Arial"/>
              </a:rPr>
              <a:t>nd</a:t>
            </a:r>
            <a:r>
              <a:rPr lang="en-GB" sz="900" dirty="0">
                <a:cs typeface="Arial"/>
              </a:rPr>
              <a:t> November 2019</a:t>
            </a:r>
          </a:p>
          <a:p>
            <a:pPr lvl="0"/>
            <a:r>
              <a:rPr lang="en-GB" sz="900" dirty="0">
                <a:cs typeface="Arial"/>
              </a:rPr>
              <a:t>*** Added to scope (revised scope from original)</a:t>
            </a:r>
          </a:p>
          <a:p>
            <a:endParaRPr lang="en-GB" sz="900" dirty="0"/>
          </a:p>
        </p:txBody>
      </p:sp>
      <p:sp>
        <p:nvSpPr>
          <p:cNvPr id="6" name="TextBox 5">
            <a:extLst>
              <a:ext uri="{FF2B5EF4-FFF2-40B4-BE49-F238E27FC236}">
                <a16:creationId xmlns:a16="http://schemas.microsoft.com/office/drawing/2014/main" id="{ECAC9D96-E637-4990-8799-628973799966}"/>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t>Updates as of the 24</a:t>
            </a:r>
            <a:r>
              <a:rPr lang="en-GB" sz="700" baseline="30000" dirty="0"/>
              <a:t>th</a:t>
            </a:r>
            <a:r>
              <a:rPr lang="en-GB" sz="700" dirty="0"/>
              <a:t> February 2021</a:t>
            </a:r>
          </a:p>
        </p:txBody>
      </p:sp>
    </p:spTree>
    <p:extLst>
      <p:ext uri="{BB962C8B-B14F-4D97-AF65-F5344CB8AC3E}">
        <p14:creationId xmlns:p14="http://schemas.microsoft.com/office/powerpoint/2010/main" val="3150741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0046"/>
            <a:ext cx="8229600" cy="637580"/>
          </a:xfrm>
        </p:spPr>
        <p:txBody>
          <a:bodyPr>
            <a:normAutofit/>
          </a:bodyPr>
          <a:lstStyle/>
          <a:p>
            <a:r>
              <a:rPr lang="en-GB" sz="2400" dirty="0"/>
              <a:t>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07504" y="730760"/>
          <a:ext cx="8895474" cy="3864070"/>
        </p:xfrm>
        <a:graphic>
          <a:graphicData uri="http://schemas.openxmlformats.org/drawingml/2006/table">
            <a:tbl>
              <a:tblPr firstRow="1" bandRow="1"/>
              <a:tblGrid>
                <a:gridCol w="1025242">
                  <a:extLst>
                    <a:ext uri="{9D8B030D-6E8A-4147-A177-3AD203B41FA5}">
                      <a16:colId xmlns:a16="http://schemas.microsoft.com/office/drawing/2014/main" val="20000"/>
                    </a:ext>
                  </a:extLst>
                </a:gridCol>
                <a:gridCol w="2174825">
                  <a:extLst>
                    <a:ext uri="{9D8B030D-6E8A-4147-A177-3AD203B41FA5}">
                      <a16:colId xmlns:a16="http://schemas.microsoft.com/office/drawing/2014/main" val="2599063307"/>
                    </a:ext>
                  </a:extLst>
                </a:gridCol>
                <a:gridCol w="1905149">
                  <a:extLst>
                    <a:ext uri="{9D8B030D-6E8A-4147-A177-3AD203B41FA5}">
                      <a16:colId xmlns:a16="http://schemas.microsoft.com/office/drawing/2014/main" val="20002"/>
                    </a:ext>
                  </a:extLst>
                </a:gridCol>
                <a:gridCol w="1937747">
                  <a:extLst>
                    <a:ext uri="{9D8B030D-6E8A-4147-A177-3AD203B41FA5}">
                      <a16:colId xmlns:a16="http://schemas.microsoft.com/office/drawing/2014/main" val="20003"/>
                    </a:ext>
                  </a:extLst>
                </a:gridCol>
                <a:gridCol w="1852511">
                  <a:extLst>
                    <a:ext uri="{9D8B030D-6E8A-4147-A177-3AD203B41FA5}">
                      <a16:colId xmlns:a16="http://schemas.microsoft.com/office/drawing/2014/main" val="20004"/>
                    </a:ext>
                  </a:extLst>
                </a:gridCol>
              </a:tblGrid>
              <a:tr h="222813">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2813">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j-lt"/>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2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rgbClr val="92D050"/>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813">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0300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a:t>
                      </a: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is complete for XRN4871b, XRN5014 and XRN4897/99 Daily Cleanse </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Update regarding the approved change requests:</a:t>
                      </a:r>
                    </a:p>
                    <a:p>
                      <a:pPr marL="628650" lvl="1"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XRN4801 Additional Information in DES  - Issue identified with active read indicator displaying incorrectly for a small volume of OPNX reads. Fix to be implemented 06/03/21 due to an extra requirement of additional PIS and a code and data environment re-fresh. Plan has been approved and re-baselined. The remaining functionality of XRN4801 is working as expected. </a:t>
                      </a:r>
                      <a:endPar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628650" lvl="1"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Historical Cleanse job. Build is currently in progress and the change is on track to be implemented on 27/03/21. The historical cleanse job will then run for a period of 10 weeks PIS.</a:t>
                      </a:r>
                    </a:p>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N/A</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5397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Historical Cleanse Change Request needs to be completed to exit PIS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XRN4801 Active Read Indicator – Additional Performance Testing and re-arranged code and data refresh have delayed the implementation by 3 weeks</a:t>
                      </a:r>
                      <a:endPar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XRN4897/99 delivery verifying 100% GDPR compliance – PIS plans in place to assure – risk probability being understood.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Deliver the two approved change requests for XRN4801 and XRN4897/99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67967">
                <a:tc>
                  <a:txBody>
                    <a:body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Additional funds of £34k approved on 29/01/21 to cover the XRN4897/99 Historical Cleanse change request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Original BER approved  - 10/06/20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Full Business Case approved XEC – 23/06/20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1496708"/>
                  </a:ext>
                </a:extLst>
              </a:tr>
              <a:tr h="41260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SME &amp; Tech Ops resources approved ft deliver remaining change requests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N/A</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3140005"/>
                  </a:ext>
                </a:extLst>
              </a:tr>
            </a:tbl>
          </a:graphicData>
        </a:graphic>
      </p:graphicFrame>
      <p:sp>
        <p:nvSpPr>
          <p:cNvPr id="3" name="TextBox 2">
            <a:extLst>
              <a:ext uri="{FF2B5EF4-FFF2-40B4-BE49-F238E27FC236}">
                <a16:creationId xmlns:a16="http://schemas.microsoft.com/office/drawing/2014/main" id="{12DB106F-4176-4C21-A04C-BC612EA306B0}"/>
              </a:ext>
            </a:extLst>
          </p:cNvPr>
          <p:cNvSpPr txBox="1"/>
          <p:nvPr/>
        </p:nvSpPr>
        <p:spPr>
          <a:xfrm>
            <a:off x="0" y="5020602"/>
            <a:ext cx="3816424" cy="215444"/>
          </a:xfrm>
          <a:prstGeom prst="rect">
            <a:avLst/>
          </a:prstGeom>
          <a:noFill/>
        </p:spPr>
        <p:txBody>
          <a:bodyPr wrap="square" rtlCol="0">
            <a:spAutoFit/>
          </a:bodyPr>
          <a:lstStyle/>
          <a:p>
            <a:r>
              <a:rPr lang="en-GB" sz="800" dirty="0"/>
              <a:t>Updates as of the 24th February2020</a:t>
            </a:r>
          </a:p>
        </p:txBody>
      </p:sp>
    </p:spTree>
    <p:extLst>
      <p:ext uri="{BB962C8B-B14F-4D97-AF65-F5344CB8AC3E}">
        <p14:creationId xmlns:p14="http://schemas.microsoft.com/office/powerpoint/2010/main" val="276565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3.2 – Change Pipeline</a:t>
            </a:r>
          </a:p>
        </p:txBody>
      </p:sp>
    </p:spTree>
    <p:extLst>
      <p:ext uri="{BB962C8B-B14F-4D97-AF65-F5344CB8AC3E}">
        <p14:creationId xmlns:p14="http://schemas.microsoft.com/office/powerpoint/2010/main" val="3623378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167512" y="123478"/>
            <a:ext cx="8808976" cy="637580"/>
          </a:xfrm>
        </p:spPr>
        <p:txBody>
          <a:bodyPr>
            <a:normAutofit/>
          </a:bodyPr>
          <a:lstStyle/>
          <a:p>
            <a:r>
              <a:rPr lang="en-GB" sz="2000" dirty="0"/>
              <a:t>XRN4897/99 Historical Cleanse Change Request Timeline and Progress</a:t>
            </a:r>
          </a:p>
        </p:txBody>
      </p:sp>
      <p:sp>
        <p:nvSpPr>
          <p:cNvPr id="8" name="TextBox 7">
            <a:extLst>
              <a:ext uri="{FF2B5EF4-FFF2-40B4-BE49-F238E27FC236}">
                <a16:creationId xmlns:a16="http://schemas.microsoft.com/office/drawing/2014/main" id="{F2073A47-06E4-4E73-AD5D-C3FEABA64CDE}"/>
              </a:ext>
            </a:extLst>
          </p:cNvPr>
          <p:cNvSpPr txBox="1"/>
          <p:nvPr/>
        </p:nvSpPr>
        <p:spPr>
          <a:xfrm>
            <a:off x="21608" y="4999375"/>
            <a:ext cx="3816424" cy="200055"/>
          </a:xfrm>
          <a:prstGeom prst="rect">
            <a:avLst/>
          </a:prstGeom>
          <a:noFill/>
        </p:spPr>
        <p:txBody>
          <a:bodyPr wrap="square" rtlCol="0">
            <a:spAutoFit/>
          </a:bodyPr>
          <a:lstStyle/>
          <a:p>
            <a:r>
              <a:rPr lang="en-GB" sz="700" dirty="0"/>
              <a:t>Updates as of the 24</a:t>
            </a:r>
            <a:r>
              <a:rPr lang="en-GB" sz="700" baseline="30000" dirty="0"/>
              <a:t>th</a:t>
            </a:r>
            <a:r>
              <a:rPr lang="en-GB" sz="700" dirty="0"/>
              <a:t> February 2020</a:t>
            </a:r>
          </a:p>
        </p:txBody>
      </p:sp>
      <p:sp>
        <p:nvSpPr>
          <p:cNvPr id="5" name="TextBox 4">
            <a:extLst>
              <a:ext uri="{FF2B5EF4-FFF2-40B4-BE49-F238E27FC236}">
                <a16:creationId xmlns:a16="http://schemas.microsoft.com/office/drawing/2014/main" id="{A67BCA3D-68E0-4C6D-A0B1-494AC4DB6599}"/>
              </a:ext>
            </a:extLst>
          </p:cNvPr>
          <p:cNvSpPr txBox="1"/>
          <p:nvPr/>
        </p:nvSpPr>
        <p:spPr>
          <a:xfrm>
            <a:off x="107504" y="2283718"/>
            <a:ext cx="7912744" cy="276999"/>
          </a:xfrm>
          <a:prstGeom prst="rect">
            <a:avLst/>
          </a:prstGeom>
          <a:noFill/>
        </p:spPr>
        <p:txBody>
          <a:bodyPr wrap="none" rtlCol="0">
            <a:spAutoFit/>
          </a:bodyPr>
          <a:lstStyle/>
          <a:p>
            <a:r>
              <a:rPr lang="en-GB" sz="1200" dirty="0"/>
              <a:t>Note: Implementation will be on 27/03/21 and PIS will run for 10 weeks to complete the historical cleanse exercise </a:t>
            </a:r>
          </a:p>
        </p:txBody>
      </p:sp>
      <p:sp>
        <p:nvSpPr>
          <p:cNvPr id="7" name="Title 1">
            <a:extLst>
              <a:ext uri="{FF2B5EF4-FFF2-40B4-BE49-F238E27FC236}">
                <a16:creationId xmlns:a16="http://schemas.microsoft.com/office/drawing/2014/main" id="{77057223-74CB-4F0C-BA65-59540C02E667}"/>
              </a:ext>
            </a:extLst>
          </p:cNvPr>
          <p:cNvSpPr txBox="1">
            <a:spLocks/>
          </p:cNvSpPr>
          <p:nvPr/>
        </p:nvSpPr>
        <p:spPr>
          <a:xfrm>
            <a:off x="251520" y="2438226"/>
            <a:ext cx="8808976" cy="6375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000" dirty="0"/>
              <a:t>XRN4801 Active Read Indicator Change Request Timeline and Progress</a:t>
            </a:r>
          </a:p>
        </p:txBody>
      </p:sp>
      <p:pic>
        <p:nvPicPr>
          <p:cNvPr id="6" name="Picture 5">
            <a:extLst>
              <a:ext uri="{FF2B5EF4-FFF2-40B4-BE49-F238E27FC236}">
                <a16:creationId xmlns:a16="http://schemas.microsoft.com/office/drawing/2014/main" id="{22C5E41E-4D44-42B8-B06B-D0C0EE373DE8}"/>
              </a:ext>
            </a:extLst>
          </p:cNvPr>
          <p:cNvPicPr>
            <a:picLocks noChangeAspect="1"/>
          </p:cNvPicPr>
          <p:nvPr/>
        </p:nvPicPr>
        <p:blipFill>
          <a:blip r:embed="rId2"/>
          <a:stretch>
            <a:fillRect/>
          </a:stretch>
        </p:blipFill>
        <p:spPr>
          <a:xfrm>
            <a:off x="0" y="771550"/>
            <a:ext cx="9144000" cy="1483700"/>
          </a:xfrm>
          <a:prstGeom prst="rect">
            <a:avLst/>
          </a:prstGeom>
        </p:spPr>
      </p:pic>
      <p:pic>
        <p:nvPicPr>
          <p:cNvPr id="9" name="Picture 8">
            <a:extLst>
              <a:ext uri="{FF2B5EF4-FFF2-40B4-BE49-F238E27FC236}">
                <a16:creationId xmlns:a16="http://schemas.microsoft.com/office/drawing/2014/main" id="{364BDBD1-A0FF-4014-A828-C3CB669AC055}"/>
              </a:ext>
            </a:extLst>
          </p:cNvPr>
          <p:cNvPicPr>
            <a:picLocks noChangeAspect="1"/>
          </p:cNvPicPr>
          <p:nvPr/>
        </p:nvPicPr>
        <p:blipFill>
          <a:blip r:embed="rId3"/>
          <a:stretch>
            <a:fillRect/>
          </a:stretch>
        </p:blipFill>
        <p:spPr>
          <a:xfrm>
            <a:off x="35496" y="2976576"/>
            <a:ext cx="5563518" cy="1755414"/>
          </a:xfrm>
          <a:prstGeom prst="rect">
            <a:avLst/>
          </a:prstGeom>
        </p:spPr>
      </p:pic>
      <p:sp>
        <p:nvSpPr>
          <p:cNvPr id="10" name="TextBox 9">
            <a:extLst>
              <a:ext uri="{FF2B5EF4-FFF2-40B4-BE49-F238E27FC236}">
                <a16:creationId xmlns:a16="http://schemas.microsoft.com/office/drawing/2014/main" id="{B1D61362-772D-454B-84B9-FEF59ABB31D3}"/>
              </a:ext>
            </a:extLst>
          </p:cNvPr>
          <p:cNvSpPr txBox="1"/>
          <p:nvPr/>
        </p:nvSpPr>
        <p:spPr>
          <a:xfrm>
            <a:off x="35496" y="4731990"/>
            <a:ext cx="5275803" cy="276999"/>
          </a:xfrm>
          <a:prstGeom prst="rect">
            <a:avLst/>
          </a:prstGeom>
          <a:noFill/>
        </p:spPr>
        <p:txBody>
          <a:bodyPr wrap="none" rtlCol="0">
            <a:spAutoFit/>
          </a:bodyPr>
          <a:lstStyle/>
          <a:p>
            <a:r>
              <a:rPr lang="en-GB" sz="1200" dirty="0"/>
              <a:t>Note: Implementation will be on 06/03/21 and PIS will run until 12/03/21 </a:t>
            </a:r>
          </a:p>
        </p:txBody>
      </p:sp>
    </p:spTree>
    <p:extLst>
      <p:ext uri="{BB962C8B-B14F-4D97-AF65-F5344CB8AC3E}">
        <p14:creationId xmlns:p14="http://schemas.microsoft.com/office/powerpoint/2010/main" val="3236503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A77669-B323-43A7-AA90-FFEE9856EC44}"/>
              </a:ext>
            </a:extLst>
          </p:cNvPr>
          <p:cNvSpPr txBox="1"/>
          <p:nvPr/>
        </p:nvSpPr>
        <p:spPr>
          <a:xfrm>
            <a:off x="144562" y="956791"/>
            <a:ext cx="8770840" cy="3339376"/>
          </a:xfrm>
          <a:prstGeom prst="rect">
            <a:avLst/>
          </a:prstGeom>
          <a:noFill/>
        </p:spPr>
        <p:txBody>
          <a:bodyPr wrap="square" rtlCol="0" anchor="t">
            <a:spAutoFit/>
          </a:bodyPr>
          <a:lstStyle/>
          <a:p>
            <a:r>
              <a:rPr lang="en-GB" sz="1100" dirty="0"/>
              <a:t>In Scope</a:t>
            </a:r>
          </a:p>
          <a:p>
            <a:pPr marL="228600" indent="-228600">
              <a:buFont typeface="+mj-lt"/>
              <a:buAutoNum type="arabicPeriod"/>
            </a:pPr>
            <a:endParaRPr lang="en-GB" sz="1100" dirty="0"/>
          </a:p>
          <a:p>
            <a:pPr marL="742950" lvl="1" indent="-285750">
              <a:buFont typeface="Arial" panose="020B0604020202020204" pitchFamily="34" charset="0"/>
              <a:buChar char="•"/>
            </a:pPr>
            <a:r>
              <a:rPr lang="en-GB" sz="1100" dirty="0"/>
              <a:t>XRN 4897 -  Resolution of deleted Contact Details (contained within the S66 records) at a Change of Shipper event </a:t>
            </a:r>
          </a:p>
          <a:p>
            <a:pPr marL="742950" lvl="1" indent="-285750">
              <a:buFont typeface="Arial" panose="020B0604020202020204" pitchFamily="34" charset="0"/>
              <a:buChar char="•"/>
            </a:pPr>
            <a:r>
              <a:rPr lang="en-GB" sz="1100" dirty="0"/>
              <a:t>XRN 4899 - Treatment of Priority Service Register Data and Contact Details on Change of Supplier Event</a:t>
            </a:r>
          </a:p>
          <a:p>
            <a:pPr marL="742950" lvl="1" indent="-285750">
              <a:buFont typeface="Arial" panose="020B0604020202020204" pitchFamily="34" charset="0"/>
              <a:buChar char="•"/>
            </a:pPr>
            <a:r>
              <a:rPr lang="en-GB" sz="1100" dirty="0"/>
              <a:t>XRN 4801 - Additional Information in DES</a:t>
            </a:r>
          </a:p>
          <a:p>
            <a:pPr marL="742950" lvl="1" indent="-285750">
              <a:buFont typeface="Arial" panose="020B0604020202020204" pitchFamily="34" charset="0"/>
              <a:buChar char="•"/>
            </a:pPr>
            <a:r>
              <a:rPr lang="en-GB" sz="1100" dirty="0"/>
              <a:t>XRN 4871b - Rachet Regime Changes</a:t>
            </a:r>
          </a:p>
          <a:p>
            <a:pPr marL="742950" lvl="1" indent="-285750">
              <a:buFont typeface="Arial" panose="020B0604020202020204" pitchFamily="34" charset="0"/>
              <a:buChar char="•"/>
            </a:pPr>
            <a:r>
              <a:rPr lang="en-GB" sz="1100" dirty="0"/>
              <a:t>XRN 5014 - Facilitating HyDeploy2 Live Pilot</a:t>
            </a:r>
          </a:p>
          <a:p>
            <a:pPr marL="742950" lvl="1" indent="-285750">
              <a:buFont typeface="Arial" panose="020B0604020202020204" pitchFamily="34" charset="0"/>
              <a:buChar char="•"/>
            </a:pPr>
            <a:endParaRPr lang="en-GB" sz="1100" dirty="0"/>
          </a:p>
          <a:p>
            <a:r>
              <a:rPr lang="en-GB" sz="1100" dirty="0"/>
              <a:t>Descoped changes</a:t>
            </a:r>
          </a:p>
          <a:p>
            <a:endParaRPr lang="en-GB" sz="1100" dirty="0"/>
          </a:p>
          <a:p>
            <a:pPr marL="628650" lvl="1" indent="-171450">
              <a:buFont typeface="Arial" panose="020B0604020202020204" pitchFamily="34" charset="0"/>
              <a:buChar char="•"/>
            </a:pPr>
            <a:r>
              <a:rPr lang="en-GB" sz="1100" dirty="0"/>
              <a:t>XRN 4931 - Submission of a Space in Mandatory Data on Multiple SPA Files</a:t>
            </a:r>
          </a:p>
          <a:p>
            <a:pPr marL="628650" lvl="1" indent="-171450">
              <a:buFont typeface="Arial" panose="020B0604020202020204" pitchFamily="34" charset="0"/>
              <a:buChar char="•"/>
            </a:pPr>
            <a:r>
              <a:rPr lang="en-GB" sz="1100" dirty="0"/>
              <a:t>XRN 4941 - MOD 692 – Auto Updates to Read Frequency</a:t>
            </a:r>
          </a:p>
          <a:p>
            <a:pPr marL="628650" lvl="1" indent="-171450">
              <a:buFont typeface="Arial" panose="020B0604020202020204" pitchFamily="34" charset="0"/>
              <a:buChar char="•"/>
            </a:pPr>
            <a:r>
              <a:rPr lang="en-GB" sz="1100" dirty="0"/>
              <a:t>XRN 4992 - Supplier of Last Resort Charge Types</a:t>
            </a:r>
          </a:p>
          <a:p>
            <a:endParaRPr lang="en-GB" sz="1100" dirty="0"/>
          </a:p>
          <a:p>
            <a:r>
              <a:rPr lang="en-GB" sz="1100" dirty="0"/>
              <a:t>To be delivered by CSSC</a:t>
            </a:r>
          </a:p>
          <a:p>
            <a:endParaRPr lang="en-GB" sz="1100" dirty="0"/>
          </a:p>
          <a:p>
            <a:pPr marL="628650" lvl="1" indent="-171450">
              <a:buFont typeface="Arial" panose="020B0604020202020204" pitchFamily="34" charset="0"/>
              <a:buChar char="•"/>
            </a:pPr>
            <a:r>
              <a:rPr lang="en-GB" sz="1100" dirty="0"/>
              <a:t>XRN 4780c - MAP ID</a:t>
            </a:r>
          </a:p>
          <a:p>
            <a:pPr lvl="0"/>
            <a:endParaRPr lang="en-US" sz="1200" dirty="0">
              <a:solidFill>
                <a:schemeClr val="tx2"/>
              </a:solidFill>
              <a:latin typeface="Arial"/>
              <a:ea typeface="+mn-lt"/>
              <a:cs typeface="+mn-lt"/>
            </a:endParaRPr>
          </a:p>
          <a:p>
            <a:pPr lvl="0"/>
            <a:endParaRPr lang="en-GB" sz="1200" dirty="0">
              <a:solidFill>
                <a:schemeClr val="tx2"/>
              </a:solidFill>
              <a:latin typeface="Arial"/>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144562" y="674313"/>
            <a:ext cx="8280920" cy="307777"/>
          </a:xfrm>
          <a:prstGeom prst="rect">
            <a:avLst/>
          </a:prstGeom>
          <a:noFill/>
        </p:spPr>
        <p:txBody>
          <a:bodyPr wrap="square" rtlCol="0">
            <a:spAutoFit/>
          </a:bodyPr>
          <a:lstStyle/>
          <a:p>
            <a:r>
              <a:rPr lang="en-GB" sz="1400" dirty="0"/>
              <a:t>XRN5110 November 20 Release consists of 5 changes. Implementation was in November 2020</a:t>
            </a:r>
          </a:p>
        </p:txBody>
      </p:sp>
      <p:sp>
        <p:nvSpPr>
          <p:cNvPr id="6" name="Title 1">
            <a:extLst>
              <a:ext uri="{FF2B5EF4-FFF2-40B4-BE49-F238E27FC236}">
                <a16:creationId xmlns:a16="http://schemas.microsoft.com/office/drawing/2014/main" id="{0FF53013-18AD-4326-8E5B-51E15350B451}"/>
              </a:ext>
            </a:extLst>
          </p:cNvPr>
          <p:cNvSpPr txBox="1">
            <a:spLocks/>
          </p:cNvSpPr>
          <p:nvPr/>
        </p:nvSpPr>
        <p:spPr>
          <a:xfrm>
            <a:off x="167512" y="123478"/>
            <a:ext cx="8808976"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000" dirty="0"/>
              <a:t>XRN5110 - Nov 20 Scope</a:t>
            </a:r>
          </a:p>
        </p:txBody>
      </p:sp>
      <p:sp>
        <p:nvSpPr>
          <p:cNvPr id="7" name="TextBox 6">
            <a:extLst>
              <a:ext uri="{FF2B5EF4-FFF2-40B4-BE49-F238E27FC236}">
                <a16:creationId xmlns:a16="http://schemas.microsoft.com/office/drawing/2014/main" id="{0F363AF6-A793-45D5-8E0D-936036AF9951}"/>
              </a:ext>
            </a:extLst>
          </p:cNvPr>
          <p:cNvSpPr txBox="1"/>
          <p:nvPr/>
        </p:nvSpPr>
        <p:spPr>
          <a:xfrm>
            <a:off x="21608" y="4999375"/>
            <a:ext cx="3816424" cy="200055"/>
          </a:xfrm>
          <a:prstGeom prst="rect">
            <a:avLst/>
          </a:prstGeom>
          <a:noFill/>
        </p:spPr>
        <p:txBody>
          <a:bodyPr wrap="square" rtlCol="0">
            <a:spAutoFit/>
          </a:bodyPr>
          <a:lstStyle/>
          <a:p>
            <a:r>
              <a:rPr lang="en-GB" sz="700" dirty="0"/>
              <a:t>Updates as of the 24</a:t>
            </a:r>
            <a:r>
              <a:rPr lang="en-GB" sz="700" baseline="30000" dirty="0"/>
              <a:t>th</a:t>
            </a:r>
            <a:r>
              <a:rPr lang="en-GB" sz="700" dirty="0"/>
              <a:t> February 2020</a:t>
            </a:r>
          </a:p>
        </p:txBody>
      </p:sp>
    </p:spTree>
    <p:extLst>
      <p:ext uri="{BB962C8B-B14F-4D97-AF65-F5344CB8AC3E}">
        <p14:creationId xmlns:p14="http://schemas.microsoft.com/office/powerpoint/2010/main" val="2570374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10091"/>
            <a:ext cx="8229600" cy="637580"/>
          </a:xfrm>
        </p:spPr>
        <p:txBody>
          <a:bodyPr>
            <a:normAutofit/>
          </a:bodyPr>
          <a:lstStyle/>
          <a:p>
            <a:r>
              <a:rPr lang="en-GB" sz="2000">
                <a:latin typeface="Arial"/>
                <a:cs typeface="Arial"/>
              </a:rPr>
              <a:t>XRN5289 - November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10831" y="594936"/>
          <a:ext cx="8838763" cy="4383379"/>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22128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1288">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a:ea typeface="+mn-ea"/>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12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128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9032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Design workshop plan has commenced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XRN4941, XRN5142 and XRN5007 have completed its design awaiting final document approvals</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CSSC/CSS impact assessment timeline and requirements is approved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Plans to bring 3 changes change packs for approval 1 month earlier than originally planned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High Level Design has been approved by Design Review Board (DRB)</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5272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171450" algn="l" defTabSz="914400" rtl="0" eaLnBrk="1" fontAlgn="base" latinLnBrk="0" hangingPunct="1">
                        <a:lnSpc>
                          <a:spcPct val="100000"/>
                        </a:lnSpc>
                        <a:spcBef>
                          <a:spcPct val="0"/>
                        </a:spcBef>
                        <a:spcAft>
                          <a:spcPct val="0"/>
                        </a:spcAft>
                        <a:buFont typeface="Arial" panose="020B0604020202020204" pitchFamily="34" charset="0"/>
                        <a:buChar char="•"/>
                      </a:pPr>
                      <a:r>
                        <a:rPr lang="en-US" sz="900" b="0" i="0" u="none" strike="noStrike" kern="1200" cap="none" normalizeH="0" baseline="0" noProof="0" dirty="0">
                          <a:ln>
                            <a:noFill/>
                          </a:ln>
                          <a:solidFill>
                            <a:schemeClr val="tx1"/>
                          </a:solidFill>
                          <a:effectLst/>
                          <a:latin typeface="Arial"/>
                          <a:ea typeface="Verdana"/>
                          <a:cs typeface="Arial"/>
                        </a:rPr>
                        <a:t>RISK – Not a full 6 months before implementation date for design change pack approval </a:t>
                      </a:r>
                    </a:p>
                    <a:p>
                      <a:pPr marL="457200" marR="0" lvl="1" indent="-171450" algn="l" defTabSz="914400" rtl="0" eaLnBrk="1" fontAlgn="base" latinLnBrk="0" hangingPunct="1">
                        <a:lnSpc>
                          <a:spcPct val="100000"/>
                        </a:lnSpc>
                        <a:spcBef>
                          <a:spcPct val="0"/>
                        </a:spcBef>
                        <a:spcAft>
                          <a:spcPct val="0"/>
                        </a:spcAft>
                        <a:buFont typeface="Arial" panose="020B0604020202020204" pitchFamily="34" charset="0"/>
                        <a:buChar char="•"/>
                      </a:pPr>
                      <a:r>
                        <a:rPr lang="en-US" sz="900" b="1" i="0" u="none" strike="noStrike" kern="1200" cap="none" normalizeH="0" baseline="0" noProof="0" dirty="0">
                          <a:ln>
                            <a:noFill/>
                          </a:ln>
                          <a:solidFill>
                            <a:schemeClr val="tx1"/>
                          </a:solidFill>
                          <a:effectLst/>
                          <a:latin typeface="Arial"/>
                          <a:ea typeface="Verdana"/>
                          <a:cs typeface="Arial"/>
                        </a:rPr>
                        <a:t>Requesting E-ChMC on the 5th May for the remaining changes </a:t>
                      </a:r>
                    </a:p>
                    <a:p>
                      <a:pPr marL="171450" marR="0" lvl="0" indent="-171450" algn="l">
                        <a:lnSpc>
                          <a:spcPct val="100000"/>
                        </a:lnSpc>
                        <a:spcBef>
                          <a:spcPct val="0"/>
                        </a:spcBef>
                        <a:spcAft>
                          <a:spcPct val="0"/>
                        </a:spcAft>
                        <a:buFont typeface="Arial" panose="020B0604020202020204" pitchFamily="34" charset="0"/>
                        <a:buChar char="•"/>
                      </a:pPr>
                      <a:endParaRPr lang="en-US" sz="900" b="0" i="0" u="none" strike="noStrike" kern="1200" cap="none" normalizeH="0" baseline="0" dirty="0">
                        <a:ln>
                          <a:noFill/>
                        </a:ln>
                        <a:solidFill>
                          <a:schemeClr val="tx1"/>
                        </a:solidFill>
                        <a:effectLst/>
                        <a:latin typeface="Arial"/>
                        <a:ea typeface="Verdana"/>
                        <a:cs typeface="Arial"/>
                      </a:endParaRPr>
                    </a:p>
                    <a:p>
                      <a:pPr marL="171450" marR="0" lvl="0" indent="-171450" algn="l">
                        <a:lnSpc>
                          <a:spcPct val="100000"/>
                        </a:lnSpc>
                        <a:spcBef>
                          <a:spcPct val="0"/>
                        </a:spcBef>
                        <a:spcAft>
                          <a:spcPct val="0"/>
                        </a:spcAft>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RISK - XRN5142 - Unknown plans from DCC on their plan of delivery and design</a:t>
                      </a:r>
                    </a:p>
                    <a:p>
                      <a:pPr marL="628650" marR="0" lvl="1" indent="-171450" algn="l">
                        <a:lnSpc>
                          <a:spcPct val="100000"/>
                        </a:lnSpc>
                        <a:spcBef>
                          <a:spcPct val="0"/>
                        </a:spcBef>
                        <a:spcAft>
                          <a:spcPct val="0"/>
                        </a:spcAft>
                        <a:buFont typeface="Arial" panose="020B0604020202020204" pitchFamily="34" charset="0"/>
                        <a:buChar char="•"/>
                      </a:pPr>
                      <a:r>
                        <a:rPr kumimoji="0" lang="en-US" sz="900" b="0" i="0" u="none" strike="noStrike" kern="1200" cap="none" normalizeH="0" baseline="0" dirty="0">
                          <a:ln>
                            <a:noFill/>
                          </a:ln>
                          <a:solidFill>
                            <a:schemeClr val="tx1"/>
                          </a:solidFill>
                          <a:effectLst/>
                          <a:latin typeface="+mn-lt"/>
                          <a:ea typeface="Verdana"/>
                          <a:cs typeface="Arial"/>
                        </a:rPr>
                        <a:t>Regular touch points with DCC to understand their plan and design have been set up</a:t>
                      </a:r>
                    </a:p>
                    <a:p>
                      <a:pPr marL="0" marR="0" lvl="0" indent="0" algn="l">
                        <a:lnSpc>
                          <a:spcPct val="100000"/>
                        </a:lnSpc>
                        <a:spcBef>
                          <a:spcPct val="0"/>
                        </a:spcBef>
                        <a:spcAft>
                          <a:spcPct val="0"/>
                        </a:spcAft>
                        <a:buFont typeface="Arial" panose="020B0604020202020204" pitchFamily="34" charset="0"/>
                        <a:buNone/>
                      </a:pPr>
                      <a:endParaRPr lang="en-US" sz="900" b="0" i="0" u="none" strike="noStrike" kern="1200" cap="none" normalizeH="0" baseline="0" dirty="0">
                        <a:ln>
                          <a:noFill/>
                        </a:ln>
                        <a:solidFill>
                          <a:schemeClr val="tx1"/>
                        </a:solidFill>
                        <a:effectLst/>
                        <a:latin typeface="Arial"/>
                        <a:ea typeface="Verdana"/>
                        <a:cs typeface="Arial"/>
                      </a:endParaRPr>
                    </a:p>
                    <a:p>
                      <a:pPr marL="171450" marR="0" lvl="0" indent="-171450" algn="l">
                        <a:lnSpc>
                          <a:spcPct val="100000"/>
                        </a:lnSpc>
                        <a:spcBef>
                          <a:spcPct val="0"/>
                        </a:spcBef>
                        <a:spcAft>
                          <a:spcPct val="0"/>
                        </a:spcAft>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RISK - XRN4941 – CR raised to change the definition of the Operational Smart Meter to only consider a DCC Service Flag of active. Current design considers meter mechanism code and installing Supplier – this has been shared with DSG – please find presentation that was submitted to DSG </a:t>
                      </a:r>
                      <a:r>
                        <a:rPr lang="en-US" sz="900" b="0" i="0" u="none" strike="noStrike" kern="1200" cap="none" normalizeH="0" baseline="0" noProof="0" dirty="0">
                          <a:ln>
                            <a:noFill/>
                          </a:ln>
                          <a:solidFill>
                            <a:schemeClr val="tx1"/>
                          </a:solidFill>
                          <a:effectLst/>
                          <a:latin typeface="Arial"/>
                        </a:rPr>
                        <a:t>for further information in the appendix slide. – delay to the timeline for design for this change only</a:t>
                      </a:r>
                    </a:p>
                    <a:p>
                      <a:pPr marL="628650" marR="0" lvl="1" indent="-171450" algn="l">
                        <a:lnSpc>
                          <a:spcPct val="100000"/>
                        </a:lnSpc>
                        <a:spcBef>
                          <a:spcPct val="0"/>
                        </a:spcBef>
                        <a:spcAft>
                          <a:spcPct val="0"/>
                        </a:spcAft>
                        <a:buFont typeface="Arial" panose="020B0604020202020204" pitchFamily="34" charset="0"/>
                        <a:buChar char="•"/>
                      </a:pPr>
                      <a:r>
                        <a:rPr kumimoji="0" lang="en-US" sz="900" b="0" i="0" u="none" strike="noStrike" kern="1200" cap="none" normalizeH="0" baseline="0" dirty="0">
                          <a:ln>
                            <a:noFill/>
                          </a:ln>
                          <a:solidFill>
                            <a:schemeClr val="tx1"/>
                          </a:solidFill>
                          <a:effectLst/>
                          <a:latin typeface="+mn-lt"/>
                          <a:ea typeface="Verdana"/>
                          <a:cs typeface="Arial"/>
                        </a:rPr>
                        <a:t>Xoserve</a:t>
                      </a:r>
                      <a:r>
                        <a:rPr lang="en-US" sz="900" b="0" i="0" u="none" strike="noStrike" kern="1200" cap="none" normalizeH="0" baseline="0" dirty="0">
                          <a:ln>
                            <a:noFill/>
                          </a:ln>
                          <a:solidFill>
                            <a:schemeClr val="tx1"/>
                          </a:solidFill>
                          <a:effectLst/>
                          <a:latin typeface="+mn-lt"/>
                          <a:ea typeface="Verdana"/>
                          <a:cs typeface="Arial"/>
                        </a:rPr>
                        <a:t> to follow the internal change control process</a:t>
                      </a:r>
                      <a:endParaRPr lang="en-US" sz="900" b="0" i="0" u="none" strike="noStrike" kern="1200" cap="none" normalizeH="0" baseline="0" noProof="0" dirty="0">
                        <a:ln>
                          <a:noFill/>
                        </a:ln>
                        <a:solidFill>
                          <a:schemeClr val="tx1"/>
                        </a:solidFill>
                        <a:effectLst/>
                        <a:latin typeface="Arial"/>
                      </a:endParaRPr>
                    </a:p>
                    <a:p>
                      <a:pPr marL="0" marR="0" lvl="0" indent="0" algn="l">
                        <a:lnSpc>
                          <a:spcPct val="100000"/>
                        </a:lnSpc>
                        <a:spcBef>
                          <a:spcPct val="0"/>
                        </a:spcBef>
                        <a:spcAft>
                          <a:spcPct val="0"/>
                        </a:spcAft>
                        <a:buFont typeface="Arial" panose="020B0604020202020204" pitchFamily="34" charset="0"/>
                        <a:buNone/>
                      </a:pPr>
                      <a:endParaRPr lang="en-US" sz="900" b="0" i="0" u="none" strike="noStrike" kern="1200" cap="none" normalizeH="0" baseline="0" noProof="0" dirty="0">
                        <a:ln>
                          <a:noFill/>
                        </a:ln>
                        <a:solidFill>
                          <a:schemeClr val="tx1"/>
                        </a:solidFill>
                        <a:effectLst/>
                        <a:latin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3714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EQR approved by ChMC on the 13</a:t>
                      </a:r>
                      <a:r>
                        <a:rPr kumimoji="0" lang="en-US" sz="900" b="0" i="0" u="none" strike="noStrike" kern="1200" cap="none" normalizeH="0" baseline="30000" dirty="0">
                          <a:ln>
                            <a:noFill/>
                          </a:ln>
                          <a:solidFill>
                            <a:schemeClr val="tx1"/>
                          </a:solidFill>
                          <a:effectLst/>
                          <a:latin typeface="Arial"/>
                          <a:ea typeface="Verdana"/>
                          <a:cs typeface="Arial"/>
                        </a:rPr>
                        <a:t>th</a:t>
                      </a:r>
                      <a:r>
                        <a:rPr kumimoji="0" lang="en-US" sz="900" b="0" i="0" u="none" strike="noStrike" kern="1200" cap="none" normalizeH="0" baseline="0" dirty="0">
                          <a:ln>
                            <a:noFill/>
                          </a:ln>
                          <a:solidFill>
                            <a:schemeClr val="tx1"/>
                          </a:solidFill>
                          <a:effectLst/>
                          <a:latin typeface="Arial"/>
                          <a:ea typeface="Verdana"/>
                          <a:cs typeface="Arial"/>
                        </a:rPr>
                        <a:t> January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56738">
                <a:tc>
                  <a:txBody>
                    <a:bodyPr/>
                    <a:lstStyle/>
                    <a:p>
                      <a:pPr algn="ctr"/>
                      <a:r>
                        <a:rPr lang="en-GB" sz="1050" b="1" baseline="0" dirty="0">
                          <a:solidFill>
                            <a:schemeClr val="bg1"/>
                          </a:solidFill>
                          <a:latin typeface="Arial"/>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rtl="0" eaLnBrk="1" fontAlgn="base" latinLnBrk="0" hangingPunct="1">
                        <a:lnSpc>
                          <a:spcPct val="100000"/>
                        </a:lnSpc>
                        <a:spcBef>
                          <a:spcPct val="0"/>
                        </a:spcBef>
                        <a:spcAft>
                          <a:spcPct val="0"/>
                        </a:spcAft>
                        <a:buClrTx/>
                        <a:buSzTx/>
                        <a:buNone/>
                      </a:pPr>
                      <a:endParaRPr lang="en-US" sz="900" b="1" i="0" u="none" strike="noStrike" kern="1200" cap="none" normalizeH="0" baseline="0" noProof="0" dirty="0">
                        <a:ln>
                          <a:noFill/>
                        </a:ln>
                        <a:effectLst/>
                      </a:endParaRPr>
                    </a:p>
                    <a:p>
                      <a:pPr marL="171450" marR="0" lvl="0" indent="-171450" algn="l">
                        <a:lnSpc>
                          <a:spcPct val="100000"/>
                        </a:lnSpc>
                        <a:spcBef>
                          <a:spcPct val="0"/>
                        </a:spcBef>
                        <a:spcAft>
                          <a:spcPct val="0"/>
                        </a:spcAft>
                        <a:buClrTx/>
                        <a:buSzTx/>
                        <a:buFont typeface="Arial"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Resource Forecasts and Plans until the end of design have been defined and </a:t>
                      </a:r>
                      <a:r>
                        <a:rPr lang="en-US" sz="900" b="0" i="0" u="none" strike="noStrike" kern="1200" cap="none" normalizeH="0" baseline="0" dirty="0">
                          <a:ln>
                            <a:noFill/>
                          </a:ln>
                          <a:solidFill>
                            <a:schemeClr val="tx1"/>
                          </a:solidFill>
                          <a:effectLst/>
                          <a:latin typeface="Arial"/>
                          <a:ea typeface="Verdana"/>
                          <a:cs typeface="Arial"/>
                        </a:rPr>
                        <a:t>approved</a:t>
                      </a:r>
                    </a:p>
                    <a:p>
                      <a:pPr marL="171450" marR="0" lvl="0" indent="-171450" algn="l">
                        <a:lnSpc>
                          <a:spcPct val="100000"/>
                        </a:lnSpc>
                        <a:spcBef>
                          <a:spcPct val="0"/>
                        </a:spcBef>
                        <a:spcAft>
                          <a:spcPct val="0"/>
                        </a:spcAft>
                        <a:buClrTx/>
                        <a:buSzTx/>
                        <a:buFont typeface="Arial" pitchFamily="34" charset="0"/>
                        <a:buChar char="•"/>
                      </a:pPr>
                      <a:r>
                        <a:rPr lang="en-US" sz="900" b="0" i="0" u="none" strike="noStrike" kern="1200" cap="none" normalizeH="0" baseline="0" dirty="0">
                          <a:ln>
                            <a:noFill/>
                          </a:ln>
                          <a:solidFill>
                            <a:schemeClr val="tx1"/>
                          </a:solidFill>
                          <a:effectLst/>
                          <a:latin typeface="Arial"/>
                          <a:ea typeface="Verdana"/>
                          <a:cs typeface="Arial"/>
                        </a:rPr>
                        <a:t>SME resource has been provided for design, approach for technical SME resource to support design has been agreed</a:t>
                      </a:r>
                      <a:endParaRPr kumimoji="0" lang="en-US" sz="900" b="0" i="0" u="none" strike="noStrike" kern="1200" cap="none" normalizeH="0" baseline="0" dirty="0">
                        <a:ln>
                          <a:noFill/>
                        </a:ln>
                        <a:solidFill>
                          <a:schemeClr val="tx1"/>
                        </a:solidFill>
                        <a:effectLst/>
                        <a:latin typeface="Arial"/>
                        <a:ea typeface="Verdana"/>
                        <a:cs typeface="Arial"/>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CA95298-1E30-4F24-ABAE-DB5DA0D792C3}"/>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24th February 2021</a:t>
            </a:r>
          </a:p>
        </p:txBody>
      </p:sp>
    </p:spTree>
    <p:extLst>
      <p:ext uri="{BB962C8B-B14F-4D97-AF65-F5344CB8AC3E}">
        <p14:creationId xmlns:p14="http://schemas.microsoft.com/office/powerpoint/2010/main" val="1268417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7057-CAC6-4F85-906B-BAFD5087544D}"/>
              </a:ext>
            </a:extLst>
          </p:cNvPr>
          <p:cNvSpPr>
            <a:spLocks noGrp="1"/>
          </p:cNvSpPr>
          <p:nvPr>
            <p:ph type="title"/>
          </p:nvPr>
        </p:nvSpPr>
        <p:spPr/>
        <p:txBody>
          <a:bodyPr>
            <a:normAutofit/>
          </a:bodyPr>
          <a:lstStyle/>
          <a:p>
            <a:r>
              <a:rPr lang="en-GB" sz="2000">
                <a:latin typeface="Arial"/>
                <a:cs typeface="Arial"/>
              </a:rPr>
              <a:t>XRN5289 – November 21 High-Level Plan</a:t>
            </a:r>
            <a:endParaRPr lang="en-US"/>
          </a:p>
        </p:txBody>
      </p:sp>
      <p:sp>
        <p:nvSpPr>
          <p:cNvPr id="7" name="TextBox 6">
            <a:extLst>
              <a:ext uri="{FF2B5EF4-FFF2-40B4-BE49-F238E27FC236}">
                <a16:creationId xmlns:a16="http://schemas.microsoft.com/office/drawing/2014/main" id="{B63E1BE9-66DC-4736-AB78-AAEB3FA4DD37}"/>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24th February 2021</a:t>
            </a:r>
          </a:p>
        </p:txBody>
      </p:sp>
      <p:pic>
        <p:nvPicPr>
          <p:cNvPr id="3" name="Picture 2">
            <a:extLst>
              <a:ext uri="{FF2B5EF4-FFF2-40B4-BE49-F238E27FC236}">
                <a16:creationId xmlns:a16="http://schemas.microsoft.com/office/drawing/2014/main" id="{D1E78293-7CD3-4B26-9D73-7947446CF8CA}"/>
              </a:ext>
            </a:extLst>
          </p:cNvPr>
          <p:cNvPicPr>
            <a:picLocks noChangeAspect="1"/>
          </p:cNvPicPr>
          <p:nvPr/>
        </p:nvPicPr>
        <p:blipFill>
          <a:blip r:embed="rId2"/>
          <a:stretch>
            <a:fillRect/>
          </a:stretch>
        </p:blipFill>
        <p:spPr>
          <a:xfrm>
            <a:off x="1616367" y="876300"/>
            <a:ext cx="5652727" cy="3390900"/>
          </a:xfrm>
          <a:prstGeom prst="rect">
            <a:avLst/>
          </a:prstGeom>
        </p:spPr>
      </p:pic>
    </p:spTree>
    <p:extLst>
      <p:ext uri="{BB962C8B-B14F-4D97-AF65-F5344CB8AC3E}">
        <p14:creationId xmlns:p14="http://schemas.microsoft.com/office/powerpoint/2010/main" val="1408285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42C97-4CC1-4461-B666-834E6675D2A9}"/>
              </a:ext>
            </a:extLst>
          </p:cNvPr>
          <p:cNvSpPr txBox="1"/>
          <p:nvPr/>
        </p:nvSpPr>
        <p:spPr>
          <a:xfrm>
            <a:off x="666786" y="562011"/>
            <a:ext cx="7545721" cy="954107"/>
          </a:xfrm>
          <a:prstGeom prst="rect">
            <a:avLst/>
          </a:prstGeom>
          <a:noFill/>
        </p:spPr>
        <p:txBody>
          <a:bodyPr wrap="square" rtlCol="0">
            <a:spAutoFit/>
          </a:bodyPr>
          <a:lstStyle/>
          <a:p>
            <a:r>
              <a:rPr lang="en-GB" sz="1400" u="sng" dirty="0"/>
              <a:t>For Information Only</a:t>
            </a:r>
          </a:p>
          <a:p>
            <a:endParaRPr lang="en-GB" sz="1400" u="sng" dirty="0"/>
          </a:p>
          <a:p>
            <a:r>
              <a:rPr lang="en-GB" sz="1400" dirty="0"/>
              <a:t>Presentation to DSG on XRN4941 Operational Smart Meter Criteria on the 22</a:t>
            </a:r>
            <a:r>
              <a:rPr lang="en-GB" sz="1400" baseline="30000" dirty="0"/>
              <a:t>nd</a:t>
            </a:r>
            <a:r>
              <a:rPr lang="en-GB" sz="1400" dirty="0"/>
              <a:t> February 2021 </a:t>
            </a:r>
          </a:p>
        </p:txBody>
      </p:sp>
      <p:graphicFrame>
        <p:nvGraphicFramePr>
          <p:cNvPr id="4" name="Object 3">
            <a:hlinkClick r:id="" action="ppaction://ole?verb=0"/>
            <a:extLst>
              <a:ext uri="{FF2B5EF4-FFF2-40B4-BE49-F238E27FC236}">
                <a16:creationId xmlns:a16="http://schemas.microsoft.com/office/drawing/2014/main" id="{C1482C48-4F95-48D5-A8F0-5DF63E694C58}"/>
              </a:ext>
            </a:extLst>
          </p:cNvPr>
          <p:cNvGraphicFramePr>
            <a:graphicFrameLocks noChangeAspect="1"/>
          </p:cNvGraphicFramePr>
          <p:nvPr>
            <p:extLst/>
          </p:nvPr>
        </p:nvGraphicFramePr>
        <p:xfrm>
          <a:off x="3982446" y="1914230"/>
          <a:ext cx="914400" cy="806450"/>
        </p:xfrm>
        <a:graphic>
          <a:graphicData uri="http://schemas.openxmlformats.org/presentationml/2006/ole">
            <mc:AlternateContent xmlns:mc="http://schemas.openxmlformats.org/markup-compatibility/2006">
              <mc:Choice xmlns:v="urn:schemas-microsoft-com:vml" Requires="v">
                <p:oleObj spid="_x0000_s6149" name="Presentation" showAsIcon="1" r:id="rId3" imgW="914400" imgH="806400" progId="PowerPoint.Show.12">
                  <p:embed/>
                </p:oleObj>
              </mc:Choice>
              <mc:Fallback>
                <p:oleObj name="Presentation" showAsIcon="1" r:id="rId3" imgW="914400" imgH="806400" progId="PowerPoint.Show.12">
                  <p:embed/>
                  <p:pic>
                    <p:nvPicPr>
                      <p:cNvPr id="4" name="Object 3">
                        <a:hlinkClick r:id="" action="ppaction://ole?verb=0"/>
                        <a:extLst>
                          <a:ext uri="{FF2B5EF4-FFF2-40B4-BE49-F238E27FC236}">
                            <a16:creationId xmlns:a16="http://schemas.microsoft.com/office/drawing/2014/main" id="{C1482C48-4F95-48D5-A8F0-5DF63E694C58}"/>
                          </a:ext>
                        </a:extLst>
                      </p:cNvPr>
                      <p:cNvPicPr/>
                      <p:nvPr/>
                    </p:nvPicPr>
                    <p:blipFill>
                      <a:blip r:embed="rId4"/>
                      <a:stretch>
                        <a:fillRect/>
                      </a:stretch>
                    </p:blipFill>
                    <p:spPr>
                      <a:xfrm>
                        <a:off x="3982446" y="1914230"/>
                        <a:ext cx="914400" cy="80645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8E0B7BA-2716-4BF7-B13D-6BEEE7470BC1}"/>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24th February 2021</a:t>
            </a:r>
          </a:p>
        </p:txBody>
      </p:sp>
    </p:spTree>
    <p:extLst>
      <p:ext uri="{BB962C8B-B14F-4D97-AF65-F5344CB8AC3E}">
        <p14:creationId xmlns:p14="http://schemas.microsoft.com/office/powerpoint/2010/main" val="3635283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398932"/>
          </a:xfrm>
        </p:spPr>
        <p:txBody>
          <a:bodyPr>
            <a:noAutofit/>
          </a:bodyPr>
          <a:lstStyle/>
          <a:p>
            <a:r>
              <a:rPr lang="en-GB" sz="2000">
                <a:latin typeface="Arial"/>
                <a:cs typeface="Arial"/>
              </a:rPr>
              <a:t>XRN5289 - November 21 Release Summary</a:t>
            </a:r>
            <a:endParaRPr lang="en-US">
              <a:latin typeface="Arial"/>
              <a:cs typeface="Arial"/>
            </a:endParaRPr>
          </a:p>
        </p:txBody>
      </p:sp>
      <p:sp>
        <p:nvSpPr>
          <p:cNvPr id="5" name="TextBox 4">
            <a:extLst>
              <a:ext uri="{FF2B5EF4-FFF2-40B4-BE49-F238E27FC236}">
                <a16:creationId xmlns:a16="http://schemas.microsoft.com/office/drawing/2014/main" id="{DFA77669-B323-43A7-AA90-FFEE9856EC44}"/>
              </a:ext>
            </a:extLst>
          </p:cNvPr>
          <p:cNvSpPr txBox="1"/>
          <p:nvPr/>
        </p:nvSpPr>
        <p:spPr>
          <a:xfrm>
            <a:off x="235180" y="1242303"/>
            <a:ext cx="8770840" cy="2308324"/>
          </a:xfrm>
          <a:prstGeom prst="rect">
            <a:avLst/>
          </a:prstGeom>
          <a:noFill/>
        </p:spPr>
        <p:txBody>
          <a:bodyPr wrap="square" lIns="91440" tIns="45720" rIns="91440" bIns="45720" rtlCol="0" anchor="t">
            <a:spAutoFit/>
          </a:bodyPr>
          <a:lstStyle/>
          <a:p>
            <a:r>
              <a:rPr lang="en-GB" sz="900" b="1" u="sng"/>
              <a:t>In Scope</a:t>
            </a:r>
            <a:endParaRPr lang="en-GB" sz="900" b="1" u="sng">
              <a:cs typeface="Arial"/>
            </a:endParaRPr>
          </a:p>
          <a:p>
            <a:endParaRPr lang="en-GB" sz="900" b="1" u="sng">
              <a:cs typeface="Arial"/>
            </a:endParaRPr>
          </a:p>
          <a:p>
            <a:pPr marL="171450" indent="-171450">
              <a:buFont typeface="Arial" panose="020B0604020202020204" pitchFamily="34" charset="0"/>
              <a:buChar char="•"/>
              <a:defRPr/>
            </a:pPr>
            <a:r>
              <a:rPr lang="en-US" sz="900" b="1"/>
              <a:t>XRN4941 - </a:t>
            </a:r>
            <a:r>
              <a:rPr lang="en-US" sz="900"/>
              <a:t>MOD0692 - Auto updates to meter read frequency</a:t>
            </a:r>
            <a:endParaRPr lang="en-US" sz="900">
              <a:cs typeface="Arial"/>
            </a:endParaRPr>
          </a:p>
          <a:p>
            <a:pPr marL="171450" indent="-171450">
              <a:buFont typeface="Arial" panose="020B0604020202020204" pitchFamily="34" charset="0"/>
              <a:buChar char="•"/>
              <a:defRPr/>
            </a:pPr>
            <a:r>
              <a:rPr lang="en-US" sz="900" b="1"/>
              <a:t>XRN5007 - </a:t>
            </a:r>
            <a:r>
              <a:rPr lang="en-US" sz="900"/>
              <a:t>Enhancement to reconciliation process where prevailing volume is zero</a:t>
            </a:r>
            <a:endParaRPr lang="en-US" sz="900">
              <a:cs typeface="Arial"/>
            </a:endParaRPr>
          </a:p>
          <a:p>
            <a:pPr marL="171450" indent="-171450">
              <a:buFont typeface="Arial" panose="020B0604020202020204" pitchFamily="34" charset="0"/>
              <a:buChar char="•"/>
              <a:defRPr/>
            </a:pPr>
            <a:r>
              <a:rPr lang="en-US" sz="900" b="1"/>
              <a:t>XRN5072 - </a:t>
            </a:r>
            <a:r>
              <a:rPr lang="en-US" sz="900"/>
              <a:t>Application and derivation of TTZ indicator and calculation of volume and energy – all classes</a:t>
            </a:r>
            <a:endParaRPr lang="en-US" sz="900">
              <a:cs typeface="Arial"/>
            </a:endParaRPr>
          </a:p>
          <a:p>
            <a:pPr marL="171450" indent="-171450">
              <a:buFont typeface="Arial" panose="020B0604020202020204" pitchFamily="34" charset="0"/>
              <a:buChar char="•"/>
              <a:defRPr/>
            </a:pPr>
            <a:r>
              <a:rPr lang="en-US" sz="900" b="1"/>
              <a:t>XRN5091 - </a:t>
            </a:r>
            <a:r>
              <a:rPr lang="en-US" sz="900"/>
              <a:t>Deferral of creation of Class change reads at transfer of ownership</a:t>
            </a:r>
            <a:endParaRPr lang="en-US" sz="900">
              <a:cs typeface="Arial"/>
            </a:endParaRPr>
          </a:p>
          <a:p>
            <a:pPr marL="171450" indent="-171450">
              <a:buFont typeface="Arial" panose="020B0604020202020204" pitchFamily="34" charset="0"/>
              <a:buChar char="•"/>
              <a:defRPr/>
            </a:pPr>
            <a:r>
              <a:rPr lang="en-US" sz="900" b="1"/>
              <a:t>XRN5142 - </a:t>
            </a:r>
            <a:r>
              <a:rPr lang="en-US" sz="900"/>
              <a:t>New allowable values for DCC Service Flag in DXI File from DCC</a:t>
            </a:r>
            <a:endParaRPr lang="en-US" sz="900">
              <a:cs typeface="Arial"/>
            </a:endParaRPr>
          </a:p>
          <a:p>
            <a:pPr marL="171450" indent="-171450">
              <a:buFont typeface="Arial" panose="020B0604020202020204" pitchFamily="34" charset="0"/>
              <a:buChar char="•"/>
              <a:defRPr/>
            </a:pPr>
            <a:r>
              <a:rPr lang="en-US" sz="900" b="1"/>
              <a:t>XRN5180 - </a:t>
            </a:r>
            <a:r>
              <a:rPr lang="en-US" sz="900"/>
              <a:t>Inner tolerance validation for replacement reads and read insertions</a:t>
            </a:r>
          </a:p>
          <a:p>
            <a:pPr marL="171450" indent="-171450">
              <a:buFont typeface="Arial" panose="020B0604020202020204" pitchFamily="34" charset="0"/>
              <a:buChar char="•"/>
              <a:defRPr/>
            </a:pPr>
            <a:endParaRPr lang="en-US" sz="900">
              <a:cs typeface="Arial"/>
            </a:endParaRPr>
          </a:p>
          <a:p>
            <a:pPr>
              <a:defRPr/>
            </a:pPr>
            <a:r>
              <a:rPr lang="en-US" sz="900" b="1" u="sng">
                <a:cs typeface="Arial"/>
              </a:rPr>
              <a:t>Out of Scope</a:t>
            </a:r>
          </a:p>
          <a:p>
            <a:pPr marL="171450" indent="-171450">
              <a:buFont typeface="Arial" panose="020B0604020202020204" pitchFamily="34" charset="0"/>
              <a:buChar char="•"/>
              <a:defRPr/>
            </a:pPr>
            <a:endParaRPr lang="en-US" sz="900" b="1" u="sng">
              <a:cs typeface="Arial"/>
            </a:endParaRPr>
          </a:p>
          <a:p>
            <a:pPr>
              <a:defRPr/>
            </a:pPr>
            <a:r>
              <a:rPr lang="en-US" sz="900">
                <a:cs typeface="Arial"/>
              </a:rPr>
              <a:t>Approved to removed from 13</a:t>
            </a:r>
            <a:r>
              <a:rPr lang="en-US" sz="900" baseline="30000">
                <a:cs typeface="Arial"/>
              </a:rPr>
              <a:t>th</a:t>
            </a:r>
            <a:r>
              <a:rPr lang="en-US" sz="900">
                <a:cs typeface="Arial"/>
              </a:rPr>
              <a:t> January 21 ChMC</a:t>
            </a:r>
          </a:p>
          <a:p>
            <a:pPr marL="171450" indent="-171450">
              <a:buFont typeface="Arial" panose="020B0604020202020204" pitchFamily="34" charset="0"/>
              <a:buChar char="•"/>
              <a:defRPr/>
            </a:pPr>
            <a:r>
              <a:rPr lang="en-US" sz="900" b="1"/>
              <a:t>XRN5186* </a:t>
            </a:r>
            <a:r>
              <a:rPr lang="en-US" sz="900"/>
              <a:t>MOD0701 – Aligning capacity booking under the UNC and arrangements set out in relevant NExAs</a:t>
            </a:r>
            <a:endParaRPr lang="en-US" sz="900">
              <a:cs typeface="Arial"/>
            </a:endParaRPr>
          </a:p>
          <a:p>
            <a:pPr marL="171450" indent="-171450">
              <a:buFont typeface="Arial" panose="020B0604020202020204" pitchFamily="34" charset="0"/>
              <a:buChar char="•"/>
              <a:defRPr/>
            </a:pPr>
            <a:r>
              <a:rPr lang="en-US" sz="900" b="1"/>
              <a:t>XRN5187* </a:t>
            </a:r>
            <a:r>
              <a:rPr lang="en-US" sz="900"/>
              <a:t>MOD0696 – Addressing inequalities between capacity booking under the UNC and arrangements set out in the relevant NExAs</a:t>
            </a:r>
            <a:endParaRPr lang="en-GB" sz="900">
              <a:cs typeface="Arial"/>
            </a:endParaRPr>
          </a:p>
          <a:p>
            <a:endParaRPr lang="en-GB" sz="900" b="1">
              <a:cs typeface="Arial"/>
            </a:endParaRPr>
          </a:p>
          <a:p>
            <a:pPr lvl="0"/>
            <a:endParaRPr lang="en-US" sz="900">
              <a:solidFill>
                <a:schemeClr val="tx2"/>
              </a:solidFill>
              <a:latin typeface="Arial"/>
              <a:ea typeface="+mn-lt"/>
              <a:cs typeface="+mn-lt"/>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235180" y="771550"/>
            <a:ext cx="8280920" cy="230832"/>
          </a:xfrm>
          <a:prstGeom prst="rect">
            <a:avLst/>
          </a:prstGeom>
          <a:noFill/>
        </p:spPr>
        <p:txBody>
          <a:bodyPr wrap="square" lIns="91440" tIns="45720" rIns="91440" bIns="45720" rtlCol="0" anchor="t">
            <a:spAutoFit/>
          </a:bodyPr>
          <a:lstStyle/>
          <a:p>
            <a:r>
              <a:rPr lang="en-GB" sz="900"/>
              <a:t>The initial scope of the November 2021 Major Release consists of 8 changes</a:t>
            </a:r>
          </a:p>
        </p:txBody>
      </p:sp>
      <p:sp>
        <p:nvSpPr>
          <p:cNvPr id="3" name="TextBox 2">
            <a:extLst>
              <a:ext uri="{FF2B5EF4-FFF2-40B4-BE49-F238E27FC236}">
                <a16:creationId xmlns:a16="http://schemas.microsoft.com/office/drawing/2014/main" id="{7D76E14F-6315-4835-95A9-E61672F9172A}"/>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24th February 2021</a:t>
            </a:r>
          </a:p>
        </p:txBody>
      </p:sp>
    </p:spTree>
    <p:extLst>
      <p:ext uri="{BB962C8B-B14F-4D97-AF65-F5344CB8AC3E}">
        <p14:creationId xmlns:p14="http://schemas.microsoft.com/office/powerpoint/2010/main" val="435375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a:bodyPr>
          <a:lstStyle/>
          <a:p>
            <a:r>
              <a:rPr lang="en-GB" sz="2000" dirty="0"/>
              <a:t> XRN5294 - Minor Release Drop 9 -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4524" y="483518"/>
          <a:ext cx="8663201" cy="4451381"/>
        </p:xfrm>
        <a:graphic>
          <a:graphicData uri="http://schemas.openxmlformats.org/drawingml/2006/table">
            <a:tbl>
              <a:tblPr firstRow="1" bandRow="1"/>
              <a:tblGrid>
                <a:gridCol w="831190">
                  <a:extLst>
                    <a:ext uri="{9D8B030D-6E8A-4147-A177-3AD203B41FA5}">
                      <a16:colId xmlns:a16="http://schemas.microsoft.com/office/drawing/2014/main" val="20000"/>
                    </a:ext>
                  </a:extLst>
                </a:gridCol>
                <a:gridCol w="1995313">
                  <a:extLst>
                    <a:ext uri="{9D8B030D-6E8A-4147-A177-3AD203B41FA5}">
                      <a16:colId xmlns:a16="http://schemas.microsoft.com/office/drawing/2014/main" val="20001"/>
                    </a:ext>
                  </a:extLst>
                </a:gridCol>
                <a:gridCol w="1952412">
                  <a:extLst>
                    <a:ext uri="{9D8B030D-6E8A-4147-A177-3AD203B41FA5}">
                      <a16:colId xmlns:a16="http://schemas.microsoft.com/office/drawing/2014/main" val="20002"/>
                    </a:ext>
                  </a:extLst>
                </a:gridCol>
                <a:gridCol w="1985818">
                  <a:extLst>
                    <a:ext uri="{9D8B030D-6E8A-4147-A177-3AD203B41FA5}">
                      <a16:colId xmlns:a16="http://schemas.microsoft.com/office/drawing/2014/main" val="20003"/>
                    </a:ext>
                  </a:extLst>
                </a:gridCol>
                <a:gridCol w="1898468">
                  <a:extLst>
                    <a:ext uri="{9D8B030D-6E8A-4147-A177-3AD203B41FA5}">
                      <a16:colId xmlns:a16="http://schemas.microsoft.com/office/drawing/2014/main" val="20004"/>
                    </a:ext>
                  </a:extLst>
                </a:gridCol>
              </a:tblGrid>
              <a:tr h="3912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42588">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09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1301">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85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are 2 changes for Minor Release Drop 9 to be implemented.  The implementation date is planned  for  20</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March 21:</a:t>
                      </a:r>
                    </a:p>
                    <a:p>
                      <a:pPr marL="171450" lvl="0" indent="-171450">
                        <a:buFont typeface="Arial" panose="020B0604020202020204" pitchFamily="34" charset="0"/>
                        <a:buChar char="•"/>
                      </a:pP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XRN5080 </a:t>
                      </a:r>
                      <a:r>
                        <a:rPr lang="en-GB" sz="900" dirty="0"/>
                        <a:t>- </a:t>
                      </a:r>
                      <a:r>
                        <a:rPr lang="en-US" sz="900" kern="1200" dirty="0">
                          <a:solidFill>
                            <a:schemeClr val="tx1"/>
                          </a:solidFill>
                          <a:latin typeface="+mn-lt"/>
                          <a:ea typeface="+mn-ea"/>
                          <a:cs typeface="+mn-cs"/>
                        </a:rPr>
                        <a:t>Failure to Supply Gas (FSG_GSOP1) - System Changes​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XRN5135 </a:t>
                      </a:r>
                      <a:r>
                        <a:rPr lang="en-GB" sz="900" b="0" dirty="0"/>
                        <a:t>– DNO and NTS Invoices to Shippers and DN’s VAT compliance </a:t>
                      </a:r>
                      <a:br>
                        <a:rPr lang="en-US" sz="900" kern="1200" dirty="0">
                          <a:solidFill>
                            <a:schemeClr val="tx1"/>
                          </a:solidFill>
                          <a:latin typeface="+mn-lt"/>
                          <a:ea typeface="+mn-ea"/>
                          <a:cs typeface="+mn-cs"/>
                        </a:rPr>
                      </a:br>
                      <a:endParaRPr lang="en-GB" sz="900" b="0" i="0" u="none" strike="noStrike" kern="1200" cap="none" normalizeH="0" baseline="0" dirty="0">
                        <a:ln>
                          <a:noFill/>
                        </a:ln>
                        <a:solidFill>
                          <a:schemeClr val="tx1"/>
                        </a:solidFill>
                        <a:effectLst/>
                        <a:latin typeface="Arial"/>
                        <a:ea typeface="Verdana"/>
                        <a:cs typeface="Arial"/>
                      </a:endParaRPr>
                    </a:p>
                    <a:p>
                      <a:pPr marL="285750" lvl="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Arial"/>
                        <a:ea typeface="Verdana"/>
                        <a:cs typeface="Arial"/>
                      </a:endParaRP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Acceptance Testing has been completed.  Regression Testing in progress on track</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Preparation has started for Implementation on 20</a:t>
                      </a:r>
                      <a:r>
                        <a:rPr kumimoji="0" lang="en-GB" sz="900" b="0" i="0" u="none" strike="noStrike" kern="1200" cap="none" normalizeH="0" baseline="30000" dirty="0">
                          <a:ln>
                            <a:noFill/>
                          </a:ln>
                          <a:solidFill>
                            <a:schemeClr val="tx1"/>
                          </a:solidFill>
                          <a:effectLst/>
                          <a:latin typeface="Arial"/>
                          <a:ea typeface="Verdana"/>
                          <a:cs typeface="Arial"/>
                        </a:rPr>
                        <a:t>th</a:t>
                      </a:r>
                      <a:r>
                        <a:rPr kumimoji="0" lang="en-GB" sz="900" b="0" i="0" u="none" strike="noStrike" kern="1200" cap="none" normalizeH="0" baseline="0" dirty="0">
                          <a:ln>
                            <a:noFill/>
                          </a:ln>
                          <a:solidFill>
                            <a:schemeClr val="tx1"/>
                          </a:solidFill>
                          <a:effectLst/>
                          <a:latin typeface="Arial"/>
                          <a:ea typeface="Verdana"/>
                          <a:cs typeface="Arial"/>
                        </a:rPr>
                        <a:t> March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142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ClrTx/>
                        <a:buSzTx/>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No risks or issues to highlight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102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1025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and Business Process Users to support testing phase and Implementation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14" name="Oval 13">
            <a:extLst>
              <a:ext uri="{FF2B5EF4-FFF2-40B4-BE49-F238E27FC236}">
                <a16:creationId xmlns:a16="http://schemas.microsoft.com/office/drawing/2014/main" id="{9D207D77-40A5-468F-B366-AEDF36545FBF}"/>
              </a:ext>
            </a:extLst>
          </p:cNvPr>
          <p:cNvSpPr/>
          <p:nvPr/>
        </p:nvSpPr>
        <p:spPr>
          <a:xfrm>
            <a:off x="6036849" y="129164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TextBox 12">
            <a:extLst>
              <a:ext uri="{FF2B5EF4-FFF2-40B4-BE49-F238E27FC236}">
                <a16:creationId xmlns:a16="http://schemas.microsoft.com/office/drawing/2014/main" id="{B4A14415-880A-4103-A941-D94285FFA045}"/>
              </a:ext>
            </a:extLst>
          </p:cNvPr>
          <p:cNvSpPr txBox="1"/>
          <p:nvPr/>
        </p:nvSpPr>
        <p:spPr>
          <a:xfrm>
            <a:off x="107504" y="4946309"/>
            <a:ext cx="9036496" cy="246221"/>
          </a:xfrm>
          <a:prstGeom prst="rect">
            <a:avLst/>
          </a:prstGeom>
          <a:noFill/>
        </p:spPr>
        <p:txBody>
          <a:bodyPr wrap="square" lIns="91440" tIns="45720" rIns="91440" bIns="45720" rtlCol="0" anchor="t">
            <a:spAutoFit/>
          </a:bodyPr>
          <a:lstStyle/>
          <a:p>
            <a:r>
              <a:rPr lang="en-GB" sz="1000" b="1" dirty="0">
                <a:solidFill>
                  <a:srgbClr val="1D3E61"/>
                </a:solidFill>
              </a:rPr>
              <a:t>Updated   24</a:t>
            </a:r>
            <a:r>
              <a:rPr lang="en-GB" sz="1000" b="1" baseline="30000" dirty="0">
                <a:solidFill>
                  <a:srgbClr val="1D3E61"/>
                </a:solidFill>
              </a:rPr>
              <a:t>th</a:t>
            </a:r>
            <a:r>
              <a:rPr lang="en-GB" sz="1000" b="1" dirty="0">
                <a:solidFill>
                  <a:srgbClr val="1D3E61"/>
                </a:solidFill>
              </a:rPr>
              <a:t> February 2021</a:t>
            </a:r>
          </a:p>
        </p:txBody>
      </p:sp>
    </p:spTree>
    <p:extLst>
      <p:ext uri="{BB962C8B-B14F-4D97-AF65-F5344CB8AC3E}">
        <p14:creationId xmlns:p14="http://schemas.microsoft.com/office/powerpoint/2010/main" val="13224506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23478"/>
            <a:ext cx="8229600" cy="360040"/>
          </a:xfrm>
        </p:spPr>
        <p:txBody>
          <a:bodyPr>
            <a:noAutofit/>
          </a:bodyPr>
          <a:lstStyle/>
          <a:p>
            <a:r>
              <a:rPr lang="en-GB" sz="2000" dirty="0"/>
              <a:t> XRN5294 - Minor Release Drop 9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16668" y="329431"/>
            <a:ext cx="9036496" cy="246221"/>
          </a:xfrm>
          <a:prstGeom prst="rect">
            <a:avLst/>
          </a:prstGeom>
          <a:noFill/>
        </p:spPr>
        <p:txBody>
          <a:bodyPr wrap="square" rtlCol="0">
            <a:spAutoFit/>
          </a:bodyPr>
          <a:lstStyle/>
          <a:p>
            <a:endParaRPr lang="en-GB" sz="1000" b="1" dirty="0">
              <a:solidFill>
                <a:srgbClr val="1D3E61"/>
              </a:solidFill>
            </a:endParaRPr>
          </a:p>
        </p:txBody>
      </p:sp>
      <p:pic>
        <p:nvPicPr>
          <p:cNvPr id="4" name="Picture 3">
            <a:extLst>
              <a:ext uri="{FF2B5EF4-FFF2-40B4-BE49-F238E27FC236}">
                <a16:creationId xmlns:a16="http://schemas.microsoft.com/office/drawing/2014/main" id="{67068994-55D4-4C23-BE35-8EAB5F77BDB9}"/>
              </a:ext>
            </a:extLst>
          </p:cNvPr>
          <p:cNvPicPr>
            <a:picLocks noChangeAspect="1"/>
          </p:cNvPicPr>
          <p:nvPr/>
        </p:nvPicPr>
        <p:blipFill>
          <a:blip r:embed="rId2"/>
          <a:stretch>
            <a:fillRect/>
          </a:stretch>
        </p:blipFill>
        <p:spPr>
          <a:xfrm>
            <a:off x="488691" y="913619"/>
            <a:ext cx="8125426" cy="3349500"/>
          </a:xfrm>
          <a:prstGeom prst="rect">
            <a:avLst/>
          </a:prstGeom>
        </p:spPr>
      </p:pic>
      <p:sp>
        <p:nvSpPr>
          <p:cNvPr id="6" name="TextBox 5">
            <a:extLst>
              <a:ext uri="{FF2B5EF4-FFF2-40B4-BE49-F238E27FC236}">
                <a16:creationId xmlns:a16="http://schemas.microsoft.com/office/drawing/2014/main" id="{DD94BD3F-0112-4DC2-ACBA-33997EC5DF93}"/>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24th February 2021</a:t>
            </a:r>
          </a:p>
        </p:txBody>
      </p:sp>
      <p:sp>
        <p:nvSpPr>
          <p:cNvPr id="3" name="TextBox 2">
            <a:extLst>
              <a:ext uri="{FF2B5EF4-FFF2-40B4-BE49-F238E27FC236}">
                <a16:creationId xmlns:a16="http://schemas.microsoft.com/office/drawing/2014/main" id="{DA586344-FF81-4CD9-885E-432433ADA0F6}"/>
              </a:ext>
            </a:extLst>
          </p:cNvPr>
          <p:cNvSpPr txBox="1"/>
          <p:nvPr/>
        </p:nvSpPr>
        <p:spPr>
          <a:xfrm>
            <a:off x="5573832" y="649549"/>
            <a:ext cx="588623" cy="230832"/>
          </a:xfrm>
          <a:prstGeom prst="rect">
            <a:avLst/>
          </a:prstGeom>
          <a:noFill/>
        </p:spPr>
        <p:txBody>
          <a:bodyPr wrap="none" rtlCol="0">
            <a:spAutoFit/>
          </a:bodyPr>
          <a:lstStyle/>
          <a:p>
            <a:r>
              <a:rPr lang="en-GB" sz="900" b="1" dirty="0">
                <a:solidFill>
                  <a:srgbClr val="FF0000"/>
                </a:solidFill>
              </a:rPr>
              <a:t>TODAY</a:t>
            </a:r>
          </a:p>
        </p:txBody>
      </p:sp>
      <p:cxnSp>
        <p:nvCxnSpPr>
          <p:cNvPr id="9" name="Straight Connector 8">
            <a:extLst>
              <a:ext uri="{FF2B5EF4-FFF2-40B4-BE49-F238E27FC236}">
                <a16:creationId xmlns:a16="http://schemas.microsoft.com/office/drawing/2014/main" id="{27EE675E-62FE-49CD-860B-17E8EE5DC608}"/>
              </a:ext>
            </a:extLst>
          </p:cNvPr>
          <p:cNvCxnSpPr/>
          <p:nvPr/>
        </p:nvCxnSpPr>
        <p:spPr>
          <a:xfrm>
            <a:off x="5868144" y="913619"/>
            <a:ext cx="0" cy="33495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91933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73B9-6F65-4AB6-99EE-A9AE202DB42B}"/>
              </a:ext>
            </a:extLst>
          </p:cNvPr>
          <p:cNvSpPr>
            <a:spLocks noGrp="1"/>
          </p:cNvSpPr>
          <p:nvPr>
            <p:ph type="title"/>
          </p:nvPr>
        </p:nvSpPr>
        <p:spPr/>
        <p:txBody>
          <a:bodyPr>
            <a:normAutofit/>
          </a:bodyPr>
          <a:lstStyle/>
          <a:p>
            <a:r>
              <a:rPr lang="en-GB" sz="2000" dirty="0"/>
              <a:t>XRN5294 - Minor Release 9 Summary</a:t>
            </a:r>
          </a:p>
        </p:txBody>
      </p:sp>
      <p:sp>
        <p:nvSpPr>
          <p:cNvPr id="3" name="Rectangle 2">
            <a:extLst>
              <a:ext uri="{FF2B5EF4-FFF2-40B4-BE49-F238E27FC236}">
                <a16:creationId xmlns:a16="http://schemas.microsoft.com/office/drawing/2014/main" id="{6EA47E90-E219-4B1D-BBC4-C3BBC1166FA4}"/>
              </a:ext>
            </a:extLst>
          </p:cNvPr>
          <p:cNvSpPr/>
          <p:nvPr/>
        </p:nvSpPr>
        <p:spPr>
          <a:xfrm>
            <a:off x="611560" y="1131590"/>
            <a:ext cx="6624736" cy="646331"/>
          </a:xfrm>
          <a:prstGeom prst="rect">
            <a:avLst/>
          </a:prstGeom>
        </p:spPr>
        <p:txBody>
          <a:bodyPr wrap="square">
            <a:spAutoFit/>
          </a:bodyPr>
          <a:lstStyle/>
          <a:p>
            <a:pPr lvl="0"/>
            <a:r>
              <a:rPr lang="en-GB" sz="900" dirty="0">
                <a:latin typeface="Arial" panose="020B0604020202020204" pitchFamily="34" charset="0"/>
                <a:ea typeface="Verdana" pitchFamily="34" charset="0"/>
                <a:cs typeface="Arial" panose="020B0604020202020204" pitchFamily="34" charset="0"/>
              </a:rPr>
              <a:t>There are 2 changes for Minor Release 9  to be implemented.  The proposed implementation date is 20th March 21:</a:t>
            </a:r>
          </a:p>
          <a:p>
            <a:pPr marL="171450" lvl="0" indent="-171450">
              <a:buFont typeface="Arial" panose="020B0604020202020204" pitchFamily="34" charset="0"/>
              <a:buChar char="•"/>
            </a:pPr>
            <a:endParaRPr lang="en-GB" sz="900" dirty="0">
              <a:latin typeface="Arial" panose="020B0604020202020204" pitchFamily="34" charset="0"/>
              <a:ea typeface="Verdana" pitchFamily="34" charset="0"/>
              <a:cs typeface="Arial" panose="020B0604020202020204" pitchFamily="34" charset="0"/>
            </a:endParaRPr>
          </a:p>
          <a:p>
            <a:pPr marL="742950" lvl="1" indent="-285750">
              <a:buFont typeface="Wingdings" panose="05000000000000000000" pitchFamily="2" charset="2"/>
              <a:buChar char="Ø"/>
              <a:defRPr/>
            </a:pPr>
            <a:r>
              <a:rPr lang="en-GB" sz="900" b="1" dirty="0"/>
              <a:t>XRN5080 </a:t>
            </a:r>
            <a:r>
              <a:rPr lang="en-GB" sz="900" dirty="0"/>
              <a:t>- </a:t>
            </a:r>
            <a:r>
              <a:rPr lang="en-US" sz="900" dirty="0"/>
              <a:t>Failure to Supply Gas (FSG_GSOP1) - System Changes​</a:t>
            </a:r>
          </a:p>
          <a:p>
            <a:pPr marL="742950" lvl="1" indent="-285750">
              <a:buFont typeface="Wingdings" panose="05000000000000000000" pitchFamily="2" charset="2"/>
              <a:buChar char="Ø"/>
              <a:defRPr/>
            </a:pPr>
            <a:r>
              <a:rPr lang="en-GB" sz="900" b="1" dirty="0"/>
              <a:t>XRN5135 </a:t>
            </a:r>
            <a:r>
              <a:rPr lang="en-GB" sz="900" dirty="0"/>
              <a:t>– DNO and NTS Invoices to Shippers and DN’s VAT compliance </a:t>
            </a:r>
          </a:p>
        </p:txBody>
      </p:sp>
      <p:sp>
        <p:nvSpPr>
          <p:cNvPr id="5" name="TextBox 4">
            <a:extLst>
              <a:ext uri="{FF2B5EF4-FFF2-40B4-BE49-F238E27FC236}">
                <a16:creationId xmlns:a16="http://schemas.microsoft.com/office/drawing/2014/main" id="{78D3BF0F-AC19-4883-BEBF-87F6D561549C}"/>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24th February 2021</a:t>
            </a:r>
          </a:p>
        </p:txBody>
      </p:sp>
    </p:spTree>
    <p:extLst>
      <p:ext uri="{BB962C8B-B14F-4D97-AF65-F5344CB8AC3E}">
        <p14:creationId xmlns:p14="http://schemas.microsoft.com/office/powerpoint/2010/main" val="239663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a:latin typeface="Arial"/>
                <a:cs typeface="Arial"/>
              </a:rPr>
              <a:t>March </a:t>
            </a:r>
            <a:r>
              <a:rPr lang="en-GB" dirty="0">
                <a:latin typeface="Arial"/>
                <a:cs typeface="Arial"/>
              </a:rPr>
              <a:t>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708837" y="4544657"/>
            <a:ext cx="598967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4" name="Object 3">
            <a:extLst>
              <a:ext uri="{FF2B5EF4-FFF2-40B4-BE49-F238E27FC236}">
                <a16:creationId xmlns:a16="http://schemas.microsoft.com/office/drawing/2014/main" id="{7C6F8806-A0D0-4E54-9891-81416A29F118}"/>
              </a:ext>
            </a:extLst>
          </p:cNvPr>
          <p:cNvGraphicFramePr>
            <a:graphicFrameLocks noChangeAspect="1"/>
          </p:cNvGraphicFramePr>
          <p:nvPr>
            <p:extLst/>
          </p:nvPr>
        </p:nvGraphicFramePr>
        <p:xfrm>
          <a:off x="5390707" y="4214969"/>
          <a:ext cx="914400" cy="806450"/>
        </p:xfrm>
        <a:graphic>
          <a:graphicData uri="http://schemas.openxmlformats.org/presentationml/2006/ole">
            <mc:AlternateContent xmlns:mc="http://schemas.openxmlformats.org/markup-compatibility/2006">
              <mc:Choice xmlns:v="urn:schemas-microsoft-com:vml" Requires="v">
                <p:oleObj spid="_x0000_s2053" name="Worksheet" showAsIcon="1" r:id="rId4" imgW="914400" imgH="806400" progId="Excel.Sheet.8">
                  <p:embed/>
                </p:oleObj>
              </mc:Choice>
              <mc:Fallback>
                <p:oleObj name="Worksheet" showAsIcon="1" r:id="rId4" imgW="914400" imgH="806400" progId="Excel.Sheet.8">
                  <p:embed/>
                  <p:pic>
                    <p:nvPicPr>
                      <p:cNvPr id="4" name="Object 3">
                        <a:extLst>
                          <a:ext uri="{FF2B5EF4-FFF2-40B4-BE49-F238E27FC236}">
                            <a16:creationId xmlns:a16="http://schemas.microsoft.com/office/drawing/2014/main" id="{7C6F8806-A0D0-4E54-9891-81416A29F118}"/>
                          </a:ext>
                        </a:extLst>
                      </p:cNvPr>
                      <p:cNvPicPr/>
                      <p:nvPr/>
                    </p:nvPicPr>
                    <p:blipFill>
                      <a:blip r:embed="rId5"/>
                      <a:stretch>
                        <a:fillRect/>
                      </a:stretch>
                    </p:blipFill>
                    <p:spPr>
                      <a:xfrm>
                        <a:off x="5390707" y="4214969"/>
                        <a:ext cx="914400" cy="806450"/>
                      </a:xfrm>
                      <a:prstGeom prst="rect">
                        <a:avLst/>
                      </a:prstGeom>
                    </p:spPr>
                  </p:pic>
                </p:oleObj>
              </mc:Fallback>
            </mc:AlternateContent>
          </a:graphicData>
        </a:graphic>
      </p:graphicFrame>
      <p:graphicFrame>
        <p:nvGraphicFramePr>
          <p:cNvPr id="6" name="Chart 5">
            <a:extLst>
              <a:ext uri="{FF2B5EF4-FFF2-40B4-BE49-F238E27FC236}">
                <a16:creationId xmlns:a16="http://schemas.microsoft.com/office/drawing/2014/main" id="{B98F9650-A154-4FBD-8F2E-10D7579FA5DE}"/>
              </a:ext>
            </a:extLst>
          </p:cNvPr>
          <p:cNvGraphicFramePr>
            <a:graphicFrameLocks/>
          </p:cNvGraphicFramePr>
          <p:nvPr>
            <p:extLst/>
          </p:nvPr>
        </p:nvGraphicFramePr>
        <p:xfrm>
          <a:off x="382772" y="862012"/>
          <a:ext cx="8527312" cy="32208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401252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15024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SIT Functional testing has completed with milestone approval being requested at this month’s Delivery Group. There are very few defects remaining but all within the allowable tolerance to exit this phase.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All other test phases continue to track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Switching Programme has introduced a Change Freeze which commenced on 19</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February. Only Go-live critical changes will be considered for implementation from this point onwards.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External activities have progressed with the Transition Test Plan v0.1 and Transition Plan/Runbook iteration 3 and Live Rehearsal Scenarios and Data requirements are all out for industry review. Internal planning activities continue alongside engagement with the SI. Extraordinary DSG sessions have introduced Transition as a dedicated topic and will remain of the key focus areas in the months to come.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An Ofgem policy decision has been made to implement their favoured </a:t>
                      </a:r>
                      <a:r>
                        <a:rPr lang="en-GB" sz="900" b="0" kern="1200" dirty="0" err="1">
                          <a:solidFill>
                            <a:schemeClr val="tx1"/>
                          </a:solidFill>
                          <a:effectLst/>
                          <a:latin typeface="+mn-lt"/>
                          <a:ea typeface="+mn-ea"/>
                          <a:cs typeface="+mn-cs"/>
                        </a:rPr>
                        <a:t>SoLR</a:t>
                      </a:r>
                      <a:r>
                        <a:rPr lang="en-GB" sz="900" b="0" kern="1200" dirty="0">
                          <a:solidFill>
                            <a:schemeClr val="tx1"/>
                          </a:solidFill>
                          <a:effectLst/>
                          <a:latin typeface="+mn-lt"/>
                          <a:ea typeface="+mn-ea"/>
                          <a:cs typeface="+mn-cs"/>
                        </a:rPr>
                        <a:t> solution. This solution will see supplier short codes transferring to the recipients portfolios in the event of a supplier of last resort process instigation. Change Packs are currently out for industry representation. This process did not form part of the Switching Programme requirements, however Ofgem did include as part of the DB4 consultation.</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UAT Assurance is currently tracking to plan. SIT integration continues for Programme CR deliveries. Defect rate continues to be low.</a:t>
                      </a:r>
                      <a:endParaRPr lang="en-GB" sz="900" b="1" kern="1200" baseline="0" dirty="0">
                        <a:solidFill>
                          <a:schemeClr val="tx1"/>
                        </a:solidFill>
                        <a:latin typeface="+mn-lt"/>
                        <a:ea typeface="+mn-ea"/>
                        <a:cs typeface="Arial"/>
                      </a:endParaRPr>
                    </a:p>
                    <a:p>
                      <a:pPr marL="171450" lvl="0" indent="-171450">
                        <a:buFont typeface="Arial" panose="020B0604020202020204" pitchFamily="34" charset="0"/>
                        <a:buChar char="•"/>
                      </a:pPr>
                      <a:r>
                        <a:rPr lang="en-GB" sz="900" b="1" dirty="0"/>
                        <a:t>Data Migration: </a:t>
                      </a:r>
                      <a:r>
                        <a:rPr lang="en-GB" sz="900" dirty="0"/>
                        <a:t>DM NF Cycle 2 commenced on time, however defects have been encountered for this phase and the SI are monitoring closely to ensure that milestone completion date is met. </a:t>
                      </a:r>
                    </a:p>
                    <a:p>
                      <a:pPr marL="171450" lvl="0" indent="-171450">
                        <a:buFont typeface="Arial" panose="020B0604020202020204" pitchFamily="34" charset="0"/>
                        <a:buChar char="•"/>
                      </a:pPr>
                      <a:r>
                        <a:rPr lang="en-GB" sz="900" b="1" dirty="0"/>
                        <a:t>Market Trials: </a:t>
                      </a:r>
                      <a:r>
                        <a:rPr lang="en-GB" sz="900" b="0" dirty="0"/>
                        <a:t>Xoserve CR to remove Market Trials from the Switching Programme MAD Log is currently out for industry impact analysis. This is expected to be tabled the Ofgem Change Advisory Group within the next week or so. </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err="1">
                          <a:solidFill>
                            <a:schemeClr val="tx1"/>
                          </a:solidFill>
                          <a:effectLst/>
                          <a:latin typeface="+mn-lt"/>
                          <a:ea typeface="+mn-ea"/>
                          <a:cs typeface="+mn-cs"/>
                        </a:rPr>
                        <a:t>SoLR</a:t>
                      </a:r>
                      <a:r>
                        <a:rPr lang="en-GB" sz="1000" b="1" kern="1200" baseline="0" dirty="0">
                          <a:solidFill>
                            <a:schemeClr val="tx1"/>
                          </a:solidFill>
                          <a:effectLst/>
                          <a:latin typeface="+mn-lt"/>
                          <a:ea typeface="+mn-ea"/>
                          <a:cs typeface="+mn-cs"/>
                        </a:rPr>
                        <a:t>: </a:t>
                      </a:r>
                      <a:r>
                        <a:rPr lang="en-GB" sz="1000" b="0" kern="1200" baseline="0" dirty="0">
                          <a:solidFill>
                            <a:schemeClr val="tx1"/>
                          </a:solidFill>
                          <a:effectLst/>
                          <a:latin typeface="+mn-lt"/>
                          <a:ea typeface="+mn-ea"/>
                          <a:cs typeface="+mn-cs"/>
                        </a:rPr>
                        <a:t>Detailed Design to commence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MAP C: </a:t>
                      </a:r>
                      <a:r>
                        <a:rPr lang="en-GB" sz="1000" b="0" kern="1200" baseline="0" dirty="0">
                          <a:solidFill>
                            <a:schemeClr val="tx1"/>
                          </a:solidFill>
                          <a:effectLst/>
                          <a:latin typeface="+mn-lt"/>
                          <a:ea typeface="+mn-ea"/>
                          <a:cs typeface="+mn-cs"/>
                        </a:rPr>
                        <a:t>Detailed Design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Market Trials:</a:t>
                      </a:r>
                      <a:r>
                        <a:rPr lang="en-GB" sz="1000" b="0" kern="1200" baseline="0" dirty="0">
                          <a:solidFill>
                            <a:schemeClr val="tx1"/>
                          </a:solidFill>
                          <a:effectLst/>
                          <a:latin typeface="+mn-lt"/>
                          <a:ea typeface="+mn-ea"/>
                          <a:cs typeface="+mn-cs"/>
                        </a:rPr>
                        <a:t> Closure following Switching Programme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REC: </a:t>
                      </a:r>
                      <a:r>
                        <a:rPr lang="en-GB" sz="1000" b="0" kern="1200" baseline="0" dirty="0">
                          <a:solidFill>
                            <a:schemeClr val="tx1"/>
                          </a:solidFill>
                          <a:effectLst/>
                          <a:latin typeface="+mn-lt"/>
                          <a:ea typeface="+mn-ea"/>
                          <a:cs typeface="+mn-cs"/>
                        </a:rPr>
                        <a:t>Continue REC schedule review as per Ofgem timelines</a:t>
                      </a:r>
                      <a:r>
                        <a:rPr lang="en-GB" sz="1000" b="1" kern="1200" baseline="0" dirty="0">
                          <a:solidFill>
                            <a:schemeClr val="tx1"/>
                          </a:solidFill>
                          <a:effectLst/>
                          <a:latin typeface="+mn-lt"/>
                          <a:ea typeface="+mn-ea"/>
                          <a:cs typeface="+mn-cs"/>
                        </a:rPr>
                        <a:t>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813276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46323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C000"/>
                        </a:gs>
                        <a:gs pos="36000">
                          <a:srgbClr val="26A412"/>
                        </a:gs>
                        <a:gs pos="62000">
                          <a:srgbClr val="00B050"/>
                        </a:gs>
                        <a:gs pos="100000">
                          <a:srgbClr val="00B050"/>
                        </a:gs>
                      </a:gsLst>
                      <a:lin ang="0" scaled="1"/>
                    </a:gra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We have seen resource constraints which has now been resolved. Internal &amp; External SIT support in progress. On track to delivery to internal testing ahead of external programme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Internal testing is tracking to plan</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Xoserve have submitted our requirements traceability matrix ahead of the Service Design assurance activity undertaken by the SI. </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is anticipated to be raised to align Switching </a:t>
                      </a:r>
                      <a:r>
                        <a:rPr lang="en-GB" sz="1000" kern="1200" baseline="0" dirty="0" err="1">
                          <a:solidFill>
                            <a:schemeClr val="tx1"/>
                          </a:solidFill>
                          <a:latin typeface="+mn-lt"/>
                          <a:ea typeface="+mn-ea"/>
                          <a:cs typeface="Arial" panose="020B0604020202020204" pitchFamily="34" charset="0"/>
                        </a:rPr>
                        <a:t>Programm</a:t>
                      </a:r>
                      <a:r>
                        <a:rPr lang="en-GB" sz="1000" kern="1200" baseline="0" dirty="0">
                          <a:solidFill>
                            <a:schemeClr val="tx1"/>
                          </a:solidFill>
                          <a:latin typeface="+mn-lt"/>
                          <a:ea typeface="+mn-ea"/>
                          <a:cs typeface="Arial" panose="020B0604020202020204" pitchFamily="34" charset="0"/>
                        </a:rPr>
                        <a:t> SLAs to match Xoserve’s existing response times. Our existing resolution times are more stringent than the Programme’s hence needs no change.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416078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dirty="0"/>
                        <a:t>DM NF Cycle 2 commenced on time, however defects have been encountered for this phase and the SI are monitoring closely to ensure that milestone completion date is met.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The CR to remove Market Trials milestones from the Switching Programme Plan has been raised and is currently undergoing industry-wide impact assessments. Amber in the </a:t>
                      </a:r>
                      <a:r>
                        <a:rPr lang="en-GB" sz="1050" b="0" i="0" u="none" strike="noStrike" kern="1200" baseline="0" dirty="0" err="1">
                          <a:solidFill>
                            <a:schemeClr val="tx1"/>
                          </a:solidFill>
                          <a:latin typeface="+mn-lt"/>
                          <a:ea typeface="+mn-ea"/>
                          <a:cs typeface="+mn-cs"/>
                        </a:rPr>
                        <a:t>PoaP</a:t>
                      </a:r>
                      <a:r>
                        <a:rPr lang="en-GB" sz="1050" b="0" i="0" u="none" strike="noStrike" kern="1200" baseline="0" dirty="0">
                          <a:solidFill>
                            <a:schemeClr val="tx1"/>
                          </a:solidFill>
                          <a:latin typeface="+mn-lt"/>
                          <a:ea typeface="+mn-ea"/>
                          <a:cs typeface="+mn-cs"/>
                        </a:rPr>
                        <a:t> reflects the fact that Market Trials is imminently being  de-scoped</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Detailed Design has commenced and is progressing to plan.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Following Ofgem policy decision, workstream to commence this month</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nvPr>
        </p:nvGraphicFramePr>
        <p:xfrm>
          <a:off x="85652" y="483884"/>
          <a:ext cx="8972695" cy="4578840"/>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388757">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64569</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environment for DM live rehearsal will not be ready in time  because of late running DM NF, and insufficient time allowed on the CSSIP for a full refresh to a new data copy (4 weeks) leading to late start to smoke test and test prep (TE700)</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Clarity required from SI on what is or isn't needed for the various sub phases of live rehearsal</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DM NF due to complete 02/04. CSSIP shows environment to be made available for smoke testing 1/4, with smoke testing for </a:t>
                      </a:r>
                      <a:r>
                        <a:rPr lang="en-US" sz="800" b="0" i="0" u="none" strike="noStrike" dirty="0" err="1">
                          <a:solidFill>
                            <a:schemeClr val="tx1"/>
                          </a:solidFill>
                          <a:effectLst/>
                          <a:latin typeface="+mn-lt"/>
                        </a:rPr>
                        <a:t>Xoserve</a:t>
                      </a:r>
                      <a:r>
                        <a:rPr lang="en-US" sz="800" b="0" i="0" u="none" strike="noStrike" dirty="0">
                          <a:solidFill>
                            <a:schemeClr val="tx1"/>
                          </a:solidFill>
                          <a:effectLst/>
                          <a:latin typeface="+mn-lt"/>
                        </a:rPr>
                        <a:t> starting on 12/04. The </a:t>
                      </a:r>
                      <a:r>
                        <a:rPr lang="en-US" sz="800" b="0" i="0" u="none" strike="noStrike" dirty="0" err="1">
                          <a:solidFill>
                            <a:schemeClr val="tx1"/>
                          </a:solidFill>
                          <a:effectLst/>
                          <a:latin typeface="+mn-lt"/>
                        </a:rPr>
                        <a:t>Xoserve</a:t>
                      </a:r>
                      <a:r>
                        <a:rPr lang="en-US" sz="800" b="0" i="0" u="none" strike="noStrike" dirty="0">
                          <a:solidFill>
                            <a:schemeClr val="tx1"/>
                          </a:solidFill>
                          <a:effectLst/>
                          <a:latin typeface="+mn-lt"/>
                        </a:rPr>
                        <a:t> UK Link environment will not be available until 3/5 at the earliest. Confirmation required form SI that early smoke tests are for the API layer only, and no further smoke tests will be schedule before May</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02/04/21</a:t>
                      </a:r>
                    </a:p>
                  </a:txBody>
                  <a:tcPr marL="0" marR="0" marT="0" marB="0" anchor="ctr">
                    <a:solidFill>
                      <a:srgbClr val="CED1E2"/>
                    </a:solidFill>
                  </a:tcPr>
                </a:tc>
                <a:extLst>
                  <a:ext uri="{0D108BD9-81ED-4DB2-BD59-A6C34878D82A}">
                    <a16:rowId xmlns:a16="http://schemas.microsoft.com/office/drawing/2014/main" val="1215021621"/>
                  </a:ext>
                </a:extLst>
              </a:tr>
              <a:tr h="958544">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Continues to be monitored until Tranche 1 of E2E is complete</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01/03/21</a:t>
                      </a:r>
                    </a:p>
                  </a:txBody>
                  <a:tcPr marL="0" marR="0" marT="0" marB="0" anchor="ctr">
                    <a:solidFill>
                      <a:srgbClr val="CED1E2"/>
                    </a:solidFill>
                  </a:tcPr>
                </a:tc>
                <a:extLst>
                  <a:ext uri="{0D108BD9-81ED-4DB2-BD59-A6C34878D82A}">
                    <a16:rowId xmlns:a16="http://schemas.microsoft.com/office/drawing/2014/main" val="861901174"/>
                  </a:ext>
                </a:extLst>
              </a:tr>
              <a:tr h="718908">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64158</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Operational Choreography CR that is in progress may be approved because it might be deemed necessary by the central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leading to further plan considerations (at both the central and individual PUI's plans) and cost implications to </a:t>
                      </a:r>
                      <a:r>
                        <a:rPr lang="en-US" sz="800" b="0" i="0" u="none" strike="noStrike" dirty="0" err="1">
                          <a:solidFill>
                            <a:schemeClr val="tx1"/>
                          </a:solidFill>
                          <a:effectLst/>
                          <a:latin typeface="Arial" panose="020B0604020202020204" pitchFamily="34" charset="0"/>
                        </a:rPr>
                        <a:t>Xoserve</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CR has now been issued and is undergoing PIA</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01/03/21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64171</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a:t>
                      </a:r>
                      <a:r>
                        <a:rPr lang="en-US" sz="800" b="0" i="0" u="none" strike="noStrike" dirty="0" err="1">
                          <a:solidFill>
                            <a:schemeClr val="tx1"/>
                          </a:solidFill>
                          <a:effectLst/>
                          <a:latin typeface="Arial" panose="020B0604020202020204" pitchFamily="34" charset="0"/>
                        </a:rPr>
                        <a:t>SoLR</a:t>
                      </a:r>
                      <a:r>
                        <a:rPr lang="en-US" sz="800" b="0" i="0" u="none" strike="noStrike" dirty="0">
                          <a:solidFill>
                            <a:schemeClr val="tx1"/>
                          </a:solidFill>
                          <a:effectLst/>
                          <a:latin typeface="Arial" panose="020B0604020202020204" pitchFamily="34" charset="0"/>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the risk with Ofgem and SI to understand what non-functional considerations have been applied to enable </a:t>
                      </a:r>
                      <a:r>
                        <a:rPr lang="en-US" sz="800" b="0" i="0" u="none" strike="noStrike" dirty="0" err="1">
                          <a:solidFill>
                            <a:schemeClr val="tx1"/>
                          </a:solidFill>
                          <a:effectLst/>
                          <a:latin typeface="+mn-lt"/>
                        </a:rPr>
                        <a:t>Lankmark</a:t>
                      </a:r>
                      <a:r>
                        <a:rPr lang="en-US" sz="800" b="0" i="0" u="none" strike="noStrike" dirty="0">
                          <a:solidFill>
                            <a:schemeClr val="tx1"/>
                          </a:solidFill>
                          <a:effectLst/>
                          <a:latin typeface="+mn-lt"/>
                        </a:rPr>
                        <a:t> to manage the increased volumes</a:t>
                      </a:r>
                    </a:p>
                    <a:p>
                      <a:pPr algn="l" fontAlgn="ctr"/>
                      <a:r>
                        <a:rPr lang="en-US" sz="800" b="0" i="0" u="none" strike="noStrike" dirty="0">
                          <a:solidFill>
                            <a:schemeClr val="tx1"/>
                          </a:solidFill>
                          <a:effectLst/>
                          <a:latin typeface="+mn-lt"/>
                        </a:rPr>
                        <a:t>Raise with the SI to include a transition test scenario if relevant to mitigate this possibility</a:t>
                      </a:r>
                    </a:p>
                  </a:txBody>
                  <a:tcPr marL="0" marR="0" marT="0" marB="0" anchor="ctr">
                    <a:solidFill>
                      <a:srgbClr val="CED1E2"/>
                    </a:solidFill>
                  </a:tcPr>
                </a:tc>
                <a:tc>
                  <a:txBody>
                    <a:bodyPr/>
                    <a:lstStyle/>
                    <a:p>
                      <a:r>
                        <a:rPr lang="en-US" sz="800" dirty="0">
                          <a:solidFill>
                            <a:schemeClr val="tx1"/>
                          </a:solidFill>
                          <a:latin typeface="+mn-lt"/>
                        </a:rPr>
                        <a:t>Current understanding is that </a:t>
                      </a:r>
                      <a:r>
                        <a:rPr lang="en-US" sz="800" dirty="0" err="1">
                          <a:solidFill>
                            <a:schemeClr val="tx1"/>
                          </a:solidFill>
                          <a:latin typeface="+mn-lt"/>
                        </a:rPr>
                        <a:t>SoLR</a:t>
                      </a:r>
                      <a:r>
                        <a:rPr lang="en-US" sz="800" dirty="0">
                          <a:solidFill>
                            <a:schemeClr val="tx1"/>
                          </a:solidFill>
                          <a:latin typeface="+mn-lt"/>
                        </a:rPr>
                        <a:t> events are unlikely to occur during the Go-live range. This is on the Ofgem risk register as well. Will be monitored and await formal confirmation of whether or not this is an accepted risk</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30/04/21</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5" name="Table 4"/>
          <p:cNvGraphicFramePr>
            <a:graphicFrameLocks noGrp="1"/>
          </p:cNvGraphicFramePr>
          <p:nvPr>
            <p:extLst/>
          </p:nvPr>
        </p:nvGraphicFramePr>
        <p:xfrm>
          <a:off x="85651" y="503604"/>
          <a:ext cx="8972695" cy="4528548"/>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576646">
                <a:tc>
                  <a:txBody>
                    <a:bodyPr/>
                    <a:lstStyle/>
                    <a:p>
                      <a:pPr algn="ctr" fontAlgn="ctr"/>
                      <a:r>
                        <a:rPr lang="en-GB" sz="790" b="0" i="0" u="none" strike="noStrike" dirty="0">
                          <a:solidFill>
                            <a:schemeClr val="tx1"/>
                          </a:solidFill>
                          <a:effectLst/>
                          <a:latin typeface="Arial" panose="020B0604020202020204" pitchFamily="34" charset="0"/>
                        </a:rPr>
                        <a:t>64695</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Data</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Live rehearsal and transition test artefacts may not be reviewed in the detail required because of late delivery by the SI leading to review of live rehearsal artefacts crashing into transition artefact reviews, and rushed review missing important issues</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mn-lt"/>
                        </a:rPr>
                        <a:t>Check and review with the teams, report any issues</a:t>
                      </a:r>
                    </a:p>
                  </a:txBody>
                  <a:tcPr marL="0" marR="0" marT="0" marB="0" anchor="ctr">
                    <a:solidFill>
                      <a:srgbClr val="CED1E2"/>
                    </a:solidFill>
                  </a:tcPr>
                </a:tc>
                <a:tc>
                  <a:txBody>
                    <a:bodyPr/>
                    <a:lstStyle/>
                    <a:p>
                      <a:r>
                        <a:rPr lang="en-US" sz="790" dirty="0">
                          <a:solidFill>
                            <a:schemeClr val="tx1"/>
                          </a:solidFill>
                          <a:latin typeface="+mn-lt"/>
                        </a:rPr>
                        <a:t>We currently have 5 test artefacts for review this week for live rehearsal and transition - this is too many to guarantee a thorough review.</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4277783477"/>
                  </a:ext>
                </a:extLst>
              </a:tr>
              <a:tr h="721062">
                <a:tc>
                  <a:txBody>
                    <a:bodyPr/>
                    <a:lstStyle/>
                    <a:p>
                      <a:pPr algn="ctr" fontAlgn="ctr"/>
                      <a:r>
                        <a:rPr lang="en-GB" sz="790" b="0" i="0" u="none" strike="noStrike" dirty="0">
                          <a:solidFill>
                            <a:schemeClr val="tx1"/>
                          </a:solidFill>
                          <a:effectLst/>
                          <a:latin typeface="Arial" panose="020B0604020202020204" pitchFamily="34" charset="0"/>
                        </a:rPr>
                        <a:t>64642</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Service Management</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the CSS implementation plan does not capture all Service Management activities because of DCC and SI requesting information or completion of documents at the last minute or not currently within scope, </a:t>
                      </a:r>
                      <a:r>
                        <a:rPr lang="en-US" sz="790" b="0" i="0" u="none" strike="noStrike" dirty="0" err="1">
                          <a:solidFill>
                            <a:schemeClr val="tx1"/>
                          </a:solidFill>
                          <a:effectLst/>
                          <a:latin typeface="Arial" panose="020B0604020202020204" pitchFamily="34" charset="0"/>
                        </a:rPr>
                        <a:t>I.e</a:t>
                      </a:r>
                      <a:r>
                        <a:rPr lang="en-US" sz="790" b="0" i="0" u="none" strike="noStrike" dirty="0">
                          <a:solidFill>
                            <a:schemeClr val="tx1"/>
                          </a:solidFill>
                          <a:effectLst/>
                          <a:latin typeface="Arial" panose="020B0604020202020204" pitchFamily="34" charset="0"/>
                        </a:rPr>
                        <a:t> recent Service Design Assurance exercise leading to additional time, and therefore impact and cost on CSS staff, and potentially also changing of scope and requirements.</a:t>
                      </a:r>
                    </a:p>
                  </a:txBody>
                  <a:tcPr marL="0" marR="0" marT="0" marB="0" anchor="ctr">
                    <a:solidFill>
                      <a:srgbClr val="CED1E2"/>
                    </a:solidFill>
                  </a:tcPr>
                </a:tc>
                <a:tc>
                  <a:txBody>
                    <a:bodyPr/>
                    <a:lstStyle/>
                    <a:p>
                      <a:pPr algn="l" fontAlgn="ctr"/>
                      <a:r>
                        <a:rPr lang="en-US" sz="790" dirty="0">
                          <a:solidFill>
                            <a:schemeClr val="tx1"/>
                          </a:solidFill>
                          <a:latin typeface="+mn-lt"/>
                        </a:rPr>
                        <a:t>Any concerns to be raised with SI and DCC and CSSC Management team</a:t>
                      </a:r>
                      <a:endParaRPr lang="en-US" sz="790" b="0" i="0" u="none" strike="noStrike" dirty="0">
                        <a:solidFill>
                          <a:schemeClr val="tx1"/>
                        </a:solidFill>
                        <a:effectLst/>
                        <a:latin typeface="+mn-lt"/>
                      </a:endParaRPr>
                    </a:p>
                  </a:txBody>
                  <a:tcPr marL="0" marR="0" marT="0" marB="0" anchor="ctr">
                    <a:solidFill>
                      <a:srgbClr val="CED1E2"/>
                    </a:solidFill>
                  </a:tcPr>
                </a:tc>
                <a:tc>
                  <a:txBody>
                    <a:bodyPr/>
                    <a:lstStyle/>
                    <a:p>
                      <a:r>
                        <a:rPr lang="en-US" sz="790" dirty="0">
                          <a:solidFill>
                            <a:schemeClr val="tx1"/>
                          </a:solidFill>
                          <a:latin typeface="+mn-lt"/>
                        </a:rPr>
                        <a:t>New Risk - Any concerns to be raised with SI and DCC and CSSC Management team</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31/12/21</a:t>
                      </a:r>
                    </a:p>
                  </a:txBody>
                  <a:tcPr marL="0" marR="0" marT="0" marB="0" anchor="ctr">
                    <a:solidFill>
                      <a:srgbClr val="CED1E2"/>
                    </a:solidFill>
                  </a:tcPr>
                </a:tc>
                <a:extLst>
                  <a:ext uri="{0D108BD9-81ED-4DB2-BD59-A6C34878D82A}">
                    <a16:rowId xmlns:a16="http://schemas.microsoft.com/office/drawing/2014/main" val="2240870502"/>
                  </a:ext>
                </a:extLst>
              </a:tr>
              <a:tr h="618053">
                <a:tc>
                  <a:txBody>
                    <a:bodyPr/>
                    <a:lstStyle/>
                    <a:p>
                      <a:pPr algn="ctr" fontAlgn="ctr"/>
                      <a:r>
                        <a:rPr lang="en-GB" sz="790" b="0" i="0" u="none" strike="noStrike" kern="1200" dirty="0">
                          <a:solidFill>
                            <a:schemeClr val="tx1"/>
                          </a:solidFill>
                          <a:effectLst/>
                          <a:latin typeface="Arial" panose="020B0604020202020204" pitchFamily="34" charset="0"/>
                          <a:ea typeface="+mn-ea"/>
                          <a:cs typeface="+mn-cs"/>
                        </a:rPr>
                        <a:t>64572</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Arial" panose="020B0604020202020204" pitchFamily="34" charset="0"/>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Arial" panose="020B0604020202020204" pitchFamily="34" charset="0"/>
                          <a:ea typeface="+mn-ea"/>
                          <a:cs typeface="+mn-cs"/>
                        </a:rPr>
                        <a:t>Data</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790" b="0" i="0" u="none" strike="noStrike" dirty="0">
                          <a:solidFill>
                            <a:schemeClr val="tx1"/>
                          </a:solidFill>
                          <a:effectLst/>
                          <a:latin typeface="Arial" panose="020B0604020202020204" pitchFamily="34" charset="0"/>
                        </a:rPr>
                        <a:t>There is a risk that </a:t>
                      </a:r>
                      <a:r>
                        <a:rPr lang="en-US" sz="790" b="0" i="0" u="none" strike="noStrike" dirty="0" err="1">
                          <a:solidFill>
                            <a:schemeClr val="tx1"/>
                          </a:solidFill>
                          <a:effectLst/>
                          <a:latin typeface="Arial" panose="020B0604020202020204" pitchFamily="34" charset="0"/>
                        </a:rPr>
                        <a:t>Xoserve</a:t>
                      </a:r>
                      <a:r>
                        <a:rPr lang="en-US" sz="790" b="0" i="0" u="none" strike="noStrike" dirty="0">
                          <a:solidFill>
                            <a:schemeClr val="tx1"/>
                          </a:solidFill>
                          <a:effectLst/>
                          <a:latin typeface="Arial" panose="020B0604020202020204" pitchFamily="34" charset="0"/>
                        </a:rPr>
                        <a:t> will be expected to complete Live rehearsal preparation in a very reduced timeframe  because of delays in completion / approval of the LR Test Plan document, with knock on impacts to scenarios, data and scripting leading to poor quality / incomplete preparation, or delays to start of live rehearsal testing</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790" b="0" i="0" u="none" strike="noStrike" dirty="0">
                          <a:solidFill>
                            <a:schemeClr val="tx1"/>
                          </a:solidFill>
                          <a:effectLst/>
                          <a:latin typeface="+mn-lt"/>
                        </a:rPr>
                        <a:t>Check  and review with the teams, report any issues</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r>
                        <a:rPr lang="en-US" sz="790" dirty="0">
                          <a:solidFill>
                            <a:schemeClr val="tx1"/>
                          </a:solidFill>
                          <a:latin typeface="+mn-lt"/>
                        </a:rPr>
                        <a:t>LR Test plan was due for approval 01/12/20 and has not yet been completed.</a:t>
                      </a:r>
                      <a:endParaRPr lang="en-GB" sz="79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790" b="0" i="0" u="none" strike="noStrike" dirty="0">
                          <a:solidFill>
                            <a:schemeClr val="tx1"/>
                          </a:solidFill>
                          <a:effectLst/>
                          <a:latin typeface="+mn-lt"/>
                        </a:rPr>
                        <a:t>26/03/21</a:t>
                      </a:r>
                    </a:p>
                  </a:txBody>
                  <a:tcPr marL="0" marR="0" marT="0" marB="0" anchor="ctr">
                    <a:solidFill>
                      <a:srgbClr val="CED1E2"/>
                    </a:solidFill>
                  </a:tcPr>
                </a:tc>
                <a:extLst>
                  <a:ext uri="{0D108BD9-81ED-4DB2-BD59-A6C34878D82A}">
                    <a16:rowId xmlns:a16="http://schemas.microsoft.com/office/drawing/2014/main" val="2114814120"/>
                  </a:ext>
                </a:extLst>
              </a:tr>
              <a:tr h="824071">
                <a:tc>
                  <a:txBody>
                    <a:bodyPr/>
                    <a:lstStyle/>
                    <a:p>
                      <a:pPr algn="ctr" fontAlgn="ctr"/>
                      <a:r>
                        <a:rPr lang="en-GB" sz="79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in the </a:t>
                      </a:r>
                      <a:r>
                        <a:rPr lang="en-US" sz="790" b="0" i="0" u="none" strike="noStrike" dirty="0" err="1">
                          <a:solidFill>
                            <a:schemeClr val="tx1"/>
                          </a:solidFill>
                          <a:effectLst/>
                          <a:latin typeface="Arial" panose="020B0604020202020204" pitchFamily="34" charset="0"/>
                        </a:rPr>
                        <a:t>Programme</a:t>
                      </a:r>
                      <a:r>
                        <a:rPr lang="en-US" sz="79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790" b="0" i="0" u="none" strike="noStrike" kern="1200" dirty="0">
                          <a:solidFill>
                            <a:schemeClr val="tx1"/>
                          </a:solidFill>
                          <a:effectLst/>
                          <a:latin typeface="+mn-lt"/>
                          <a:ea typeface="+mn-ea"/>
                          <a:cs typeface="+mn-cs"/>
                        </a:rPr>
                        <a:t>Continues to be monitored until Tranche 1 of E2E is complete</a:t>
                      </a:r>
                      <a:endParaRPr lang="en-GB" sz="79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01/03/21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79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790" b="0" i="0" u="none" strike="noStrike" dirty="0">
                        <a:solidFill>
                          <a:schemeClr val="tx1"/>
                        </a:solidFill>
                        <a:effectLst/>
                        <a:latin typeface="Arial" panose="020B0604020202020204" pitchFamily="34" charset="0"/>
                      </a:endParaRPr>
                    </a:p>
                    <a:p>
                      <a:pPr algn="l" fontAlgn="ctr"/>
                      <a:endParaRPr lang="en-US" sz="790" b="0" i="0" u="none" strike="noStrike" dirty="0">
                        <a:solidFill>
                          <a:schemeClr val="tx1"/>
                        </a:solidFill>
                        <a:effectLst/>
                        <a:latin typeface="Arial" panose="020B0604020202020204" pitchFamily="34" charset="0"/>
                      </a:endParaRPr>
                    </a:p>
                    <a:p>
                      <a:pPr algn="l" fontAlgn="ctr"/>
                      <a:r>
                        <a:rPr lang="en-US" sz="79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790" dirty="0"/>
                        <a:t>This was tabled at the Design Forum on 25/01 and discussed. </a:t>
                      </a:r>
                      <a:r>
                        <a:rPr lang="en-US" sz="790" dirty="0" err="1"/>
                        <a:t>Xoserve</a:t>
                      </a:r>
                      <a:r>
                        <a:rPr lang="en-US" sz="790" dirty="0"/>
                        <a:t> will be sending through our feedback (previously shared with DCC) to Ofgem.</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26/02/21</a:t>
                      </a:r>
                    </a:p>
                  </a:txBody>
                  <a:tcPr marL="0" marR="0" marT="0" marB="0" anchor="ctr">
                    <a:solidFill>
                      <a:srgbClr val="CED1E2"/>
                    </a:solidFill>
                  </a:tcPr>
                </a:tc>
                <a:extLst>
                  <a:ext uri="{0D108BD9-81ED-4DB2-BD59-A6C34878D82A}">
                    <a16:rowId xmlns:a16="http://schemas.microsoft.com/office/drawing/2014/main" val="237711674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3" name="Picture 2">
            <a:extLst>
              <a:ext uri="{FF2B5EF4-FFF2-40B4-BE49-F238E27FC236}">
                <a16:creationId xmlns:a16="http://schemas.microsoft.com/office/drawing/2014/main" id="{6A76A174-F3AF-4456-BBAA-3878C760D93E}"/>
              </a:ext>
            </a:extLst>
          </p:cNvPr>
          <p:cNvPicPr>
            <a:picLocks noChangeAspect="1"/>
          </p:cNvPicPr>
          <p:nvPr/>
        </p:nvPicPr>
        <p:blipFill>
          <a:blip r:embed="rId3"/>
          <a:stretch>
            <a:fillRect/>
          </a:stretch>
        </p:blipFill>
        <p:spPr>
          <a:xfrm>
            <a:off x="747704" y="400050"/>
            <a:ext cx="7496183" cy="4650122"/>
          </a:xfrm>
          <a:prstGeom prst="rect">
            <a:avLst/>
          </a:prstGeom>
        </p:spPr>
      </p:pic>
    </p:spTree>
    <p:extLst>
      <p:ext uri="{BB962C8B-B14F-4D97-AF65-F5344CB8AC3E}">
        <p14:creationId xmlns:p14="http://schemas.microsoft.com/office/powerpoint/2010/main" val="504422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2115" y="479512"/>
          <a:ext cx="8533603" cy="4350366"/>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47757">
                <a:tc>
                  <a:txBody>
                    <a:bodyPr/>
                    <a:lstStyle/>
                    <a:p>
                      <a:pPr algn="l"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7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700" b="1" i="0" u="none" strike="noStrike" dirty="0">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72852">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Programme Plan Re-Baseline</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CR-D002</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07/11/2019</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751528655"/>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Updates to the CSS Physical Interface Design (PhID).</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CR-D008</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£17,250.00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22/01/2020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92668744"/>
                  </a:ext>
                </a:extLst>
              </a:tr>
              <a:tr h="17285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CSS_Exception_Handling_Strategy_v0.2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97033543"/>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Provide_CSS_RegistrationID_to_PUI_and_LPs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CR-D016</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£12,643.00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2077588"/>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Licence Exempt Network Customer Identifier – ABACUS Data Model update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CR-E51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29/10/2019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3853703546"/>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Amendments to the DMS artefact suite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CR-D019</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£6,500.00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595974469"/>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Migration of Terminated Gas RMPS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653742555"/>
                  </a:ext>
                </a:extLst>
              </a:tr>
              <a:tr h="203350">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Amendments to the NC-0079 for REL (Retail Energy Location) Data Migration and Reconciliation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73898194"/>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DMS - PHID Alignment Parties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811377997"/>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Request For a New or Upgraded DMT Environment</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£256,009.00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982708138"/>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Enable TLS connection pooling for all directly connected parties to CSS]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119725783"/>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Message Header Format for PKI Certificate Identification]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3325048"/>
                  </a:ext>
                </a:extLst>
              </a:tr>
              <a:tr h="1693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SIT Functional Test Re Plan  Enabling Parallel Testing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£56,000.00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00169379"/>
                  </a:ext>
                </a:extLst>
              </a:tr>
              <a:tr h="172852">
                <a:tc>
                  <a:txBody>
                    <a:bodyPr/>
                    <a:lstStyle/>
                    <a:p>
                      <a:pPr algn="l" fontAlgn="b"/>
                      <a:r>
                        <a:rPr lang="fr-FR" sz="700" b="0" i="0" u="none" strike="noStrike">
                          <a:solidFill>
                            <a:srgbClr val="000000"/>
                          </a:solidFill>
                          <a:effectLst/>
                          <a:latin typeface="Arial" panose="020B0604020202020204" pitchFamily="34" charset="0"/>
                          <a:cs typeface="Arial" panose="020B0604020202020204" pitchFamily="34" charset="0"/>
                        </a:rPr>
                        <a:t>DM_Validation Catalogue_Shipper_Effective_Date_Change_</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03/08/2020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029581709"/>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Compression During Data Migration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226307551"/>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the CSS Interface Specifications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£70,000.00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07/10/2020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74782153"/>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Business Data Validation Rules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150541801"/>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Programme Plan Re-Baseline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£14,913,000.00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28/09/2020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371576077"/>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MAD Log Changes for UIT Environment Verification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239267783"/>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Discontinuance of Xoserve Consequential Change Market Trials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149916139"/>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Support Energy Company Data</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SI Response</a:t>
                      </a:r>
                    </a:p>
                  </a:txBody>
                  <a:tcPr marL="0" marR="0" marT="0" marB="0" anchor="b"/>
                </a:tc>
                <a:extLst>
                  <a:ext uri="{0D108BD9-81ED-4DB2-BD59-A6C34878D82A}">
                    <a16:rowId xmlns:a16="http://schemas.microsoft.com/office/drawing/2014/main" val="683635751"/>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Operational Choreography Detection 0.5</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CR-D060</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£538,625.00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1515270279"/>
                  </a:ext>
                </a:extLst>
              </a:tr>
              <a:tr h="172852">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Operational Choreography Rectification 0.3</a:t>
                      </a:r>
                    </a:p>
                  </a:txBody>
                  <a:tcPr marL="0" marR="0" marT="0" marB="0" anchor="b"/>
                </a:tc>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CR-D061</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dirty="0">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381893555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421545" y="302097"/>
          <a:ext cx="8412492" cy="4734723"/>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206329">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ctr" rtl="0" fontAlgn="ctr"/>
                      <a:r>
                        <a:rPr lang="en-US" sz="7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00912">
                <a:tc>
                  <a:txBody>
                    <a:bodyPr/>
                    <a:lstStyle/>
                    <a:p>
                      <a:pPr algn="l" fontAlgn="t"/>
                      <a:r>
                        <a:rPr lang="it-IT" sz="700" b="0" i="0" u="none" strike="noStrike" dirty="0">
                          <a:solidFill>
                            <a:srgbClr val="000000"/>
                          </a:solidFill>
                          <a:effectLst/>
                          <a:latin typeface="Arial" panose="020B0604020202020204" pitchFamily="34" charset="0"/>
                          <a:cs typeface="Arial" panose="020B0604020202020204" pitchFamily="34" charset="0"/>
                        </a:rPr>
                        <a:t>Non_Mandatory_MPAS_Metered_Indicator_v0.4</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CR-D001</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27/01/2020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tc>
                <a:extLst>
                  <a:ext uri="{0D108BD9-81ED-4DB2-BD59-A6C34878D82A}">
                    <a16:rowId xmlns:a16="http://schemas.microsoft.com/office/drawing/2014/main" val="1711819855"/>
                  </a:ext>
                </a:extLst>
              </a:tr>
              <a:tr h="100912">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REC Manager Procurement Timelines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02/12/2019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695327869"/>
                  </a:ext>
                </a:extLst>
              </a:tr>
              <a:tr h="100912">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MPAS Related MPAN Disconnection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 </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3863763996"/>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Introduction of Validation Message to Logical Mode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£61,000.00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25/11/2019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948544491"/>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Modification of Related MPAN Cleanse Checkpoint Milestones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CR-D006</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27/11/2019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121433931"/>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ABACUS Corrections and Re-alignments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04/12/2019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660142257"/>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ECOES REL API Webmethod</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CR-D009</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935566418"/>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CSSIA Uplift to Implement IG Recommendations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502798800"/>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Update 3 E2Es to align to CSSIA</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342269300"/>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CSS_Physical_Interface_Design_Updates_mpxn_v0.2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30/01/2020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397724958"/>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Messaging_Requirements_Revisions_REC_Code_Manager_and_CSS_v0.1 Clean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28/01/2020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981331093"/>
                  </a:ext>
                </a:extLst>
              </a:tr>
              <a:tr h="100912">
                <a:tc>
                  <a:txBody>
                    <a:bodyPr/>
                    <a:lstStyle/>
                    <a:p>
                      <a:pPr algn="l" fontAlgn="t"/>
                      <a:r>
                        <a:rPr lang="en-US" sz="700" b="0" i="0" u="none" strike="noStrike" dirty="0">
                          <a:solidFill>
                            <a:srgbClr val="000000"/>
                          </a:solidFill>
                          <a:effectLst/>
                          <a:latin typeface="Arial" panose="020B0604020202020204" pitchFamily="34" charset="0"/>
                          <a:cs typeface="Arial" panose="020B0604020202020204" pitchFamily="34" charset="0"/>
                        </a:rPr>
                        <a:t>Amendment_of_Xoserve_Consequential_Change_Milestone_Delivery_Dates_v0.2[DRAFT]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929275229"/>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CSS_Handling_of_MPAS_Business_Dates_v0.2[DRAFT]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£3,500.00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011124910"/>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Confirmation_Responses_to_Outbound_Synchronisations_v0.2[DRAFT]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CR-D018</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02/03/2020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249112874"/>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Regulatory Workstream – Programme Milestones Refresh </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478907313"/>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Remove MPAS Interface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29/04/2020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400048739"/>
                  </a:ext>
                </a:extLst>
              </a:tr>
              <a:tr h="100912">
                <a:tc>
                  <a:txBody>
                    <a:bodyPr/>
                    <a:lstStyle/>
                    <a:p>
                      <a:pPr algn="l" fontAlgn="t"/>
                      <a:r>
                        <a:rPr lang="en-US" sz="700" b="0" i="0" u="none" strike="noStrike" dirty="0" err="1">
                          <a:solidFill>
                            <a:srgbClr val="000000"/>
                          </a:solidFill>
                          <a:effectLst/>
                          <a:latin typeface="Arial" panose="020B0604020202020204" pitchFamily="34" charset="0"/>
                          <a:cs typeface="Arial" panose="020B0604020202020204" pitchFamily="34" charset="0"/>
                        </a:rPr>
                        <a:t>DSP_Specific</a:t>
                      </a:r>
                      <a:r>
                        <a:rPr lang="en-US" sz="700" b="0" i="0" u="none" strike="noStrike" dirty="0">
                          <a:solidFill>
                            <a:srgbClr val="000000"/>
                          </a:solidFill>
                          <a:effectLst/>
                          <a:latin typeface="Arial" panose="020B0604020202020204" pitchFamily="34" charset="0"/>
                          <a:cs typeface="Arial" panose="020B0604020202020204" pitchFamily="34" charset="0"/>
                        </a:rPr>
                        <a:t>_ SIT_ </a:t>
                      </a:r>
                      <a:r>
                        <a:rPr lang="en-US" sz="700" b="0" i="0" u="none" strike="noStrike" dirty="0" err="1">
                          <a:solidFill>
                            <a:srgbClr val="000000"/>
                          </a:solidFill>
                          <a:effectLst/>
                          <a:latin typeface="Arial" panose="020B0604020202020204" pitchFamily="34" charset="0"/>
                          <a:cs typeface="Arial" panose="020B0604020202020204" pitchFamily="34" charset="0"/>
                        </a:rPr>
                        <a:t>Functional_Exit_Criteria</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29/05/2020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712610449"/>
                  </a:ext>
                </a:extLst>
              </a:tr>
              <a:tr h="100912">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Changes to support enhanced Solar arrangements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endParaRPr lang="en-GB" sz="7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2220846771"/>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Role-based access control (RBAC)</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£48,530.00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24/07/2020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108681045"/>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 Quality Analysis Activity of the Data being used for the DMT Non-Functional Test Phase​​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119251928"/>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Change from UTC to Local Time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22/09/2020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579055430"/>
                  </a:ext>
                </a:extLst>
              </a:tr>
              <a:tr h="114947">
                <a:tc>
                  <a:txBody>
                    <a:bodyPr/>
                    <a:lstStyle/>
                    <a:p>
                      <a:pPr algn="l" fontAlgn="b"/>
                      <a:r>
                        <a:rPr lang="fr-FR" sz="700" b="0" i="0" u="none" strike="noStrike">
                          <a:solidFill>
                            <a:srgbClr val="000000"/>
                          </a:solidFill>
                          <a:effectLst/>
                          <a:latin typeface="Arial" panose="020B0604020202020204" pitchFamily="34" charset="0"/>
                          <a:cs typeface="Arial" panose="020B0604020202020204" pitchFamily="34" charset="0"/>
                        </a:rPr>
                        <a:t>Xoserve CR for DES AI Removal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24/09/2020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965349378"/>
                  </a:ext>
                </a:extLst>
              </a:tr>
              <a:tr h="100912">
                <a:tc>
                  <a:txBody>
                    <a:bodyPr/>
                    <a:lstStyle/>
                    <a:p>
                      <a:pPr algn="l" fontAlgn="b"/>
                      <a:r>
                        <a:rPr lang="en-US" sz="700" b="0" i="0" u="none" strike="noStrike" dirty="0" err="1">
                          <a:solidFill>
                            <a:srgbClr val="000000"/>
                          </a:solidFill>
                          <a:effectLst/>
                          <a:latin typeface="Arial" panose="020B0604020202020204" pitchFamily="34" charset="0"/>
                          <a:cs typeface="Arial" panose="020B0604020202020204" pitchFamily="34" charset="0"/>
                        </a:rPr>
                        <a:t>Provide_CSS_RegistrationID_to_LPs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06/10/2020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4019188766"/>
                  </a:ext>
                </a:extLst>
              </a:tr>
              <a:tr h="10091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UEPT Tranche Regulatory Change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N/A</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954537531"/>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NCT-0073 Functional Script Master Changes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861247"/>
                  </a:ext>
                </a:extLst>
              </a:tr>
              <a:tr h="10179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Update to the End to End Testing Plan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05/10/2020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717103"/>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Request For a New DMT Environment for DMT Live Rehearsal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23/10/2020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584130255"/>
                  </a:ext>
                </a:extLst>
              </a:tr>
              <a:tr h="114919">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NC-0079 Adding Post Load Integrity Check Document</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CR-D045</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508219123"/>
                  </a:ext>
                </a:extLst>
              </a:tr>
              <a:tr h="110021">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the Code of Connection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CR-0046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749593762"/>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Correctional Changes to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371576077"/>
                  </a:ext>
                </a:extLst>
              </a:tr>
              <a:tr h="106214">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Milestones in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865577480"/>
                  </a:ext>
                </a:extLst>
              </a:tr>
              <a:tr h="101130">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Consequential Changes to Testing Milestones in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944098535"/>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Environments for Faster Switching Enduring Service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751975691"/>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Validation Rules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dirty="0">
                          <a:solidFill>
                            <a:srgbClr val="000000"/>
                          </a:solidFill>
                          <a:effectLst/>
                          <a:latin typeface="Arial" panose="020B0604020202020204" pitchFamily="34" charset="0"/>
                          <a:cs typeface="Arial" panose="020B0604020202020204" pitchFamily="34" charset="0"/>
                        </a:rPr>
                        <a:t>30/11/2020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701204438"/>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Additional and Further Correctional Changes to MAD Log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05/12/2020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17240232"/>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Additional Onward Dependencies for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1531921918"/>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Changing from GetOrganised to Landmark SFTP for SI receiving files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2107080113"/>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Amendments to the Data Cleansing Catalogue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44569037"/>
                  </a:ext>
                </a:extLst>
              </a:tr>
              <a:tr h="100912">
                <a:tc>
                  <a:txBody>
                    <a:bodyPr/>
                    <a:lstStyle/>
                    <a:p>
                      <a:pPr algn="l" fontAlgn="b"/>
                      <a:r>
                        <a:rPr lang="en-US" sz="700" b="0" i="0" u="none" strike="noStrike" dirty="0">
                          <a:solidFill>
                            <a:srgbClr val="000000"/>
                          </a:solidFill>
                          <a:effectLst/>
                          <a:latin typeface="Arial" panose="020B0604020202020204" pitchFamily="34" charset="0"/>
                          <a:cs typeface="Arial" panose="020B0604020202020204" pitchFamily="34" charset="0"/>
                        </a:rPr>
                        <a:t> Removal of Transition Stage 1 Delta files from the Data Migration Solution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£108,990.00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27/01/2021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On Hold</a:t>
                      </a:r>
                    </a:p>
                  </a:txBody>
                  <a:tcPr marL="0" marR="0" marT="0" marB="0" anchor="b"/>
                </a:tc>
                <a:extLst>
                  <a:ext uri="{0D108BD9-81ED-4DB2-BD59-A6C34878D82A}">
                    <a16:rowId xmlns:a16="http://schemas.microsoft.com/office/drawing/2014/main" val="2809587971"/>
                  </a:ext>
                </a:extLst>
              </a:tr>
              <a:tr h="10091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Uplift to SMS CoCo</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29/01/2021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766585764"/>
                  </a:ext>
                </a:extLst>
              </a:tr>
              <a:tr h="122873">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SIT Functional Test Scenarios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29/01/2021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330913272"/>
                  </a:ext>
                </a:extLst>
              </a:tr>
              <a:tr h="100912">
                <a:tc>
                  <a:txBody>
                    <a:bodyPr/>
                    <a:lstStyle/>
                    <a:p>
                      <a:pPr algn="l" fontAlgn="b"/>
                      <a:r>
                        <a:rPr lang="en-US" sz="700" b="0" i="0" u="none" strike="noStrike" dirty="0">
                          <a:solidFill>
                            <a:srgbClr val="000000"/>
                          </a:solidFill>
                          <a:effectLst/>
                          <a:latin typeface="Arial" panose="020B0604020202020204" pitchFamily="34" charset="0"/>
                          <a:cs typeface="Arial" panose="020B0604020202020204" pitchFamily="34" charset="0"/>
                        </a:rPr>
                        <a:t>Uplift to the Code of Connection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CR-D065</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dirty="0">
                          <a:solidFill>
                            <a:srgbClr val="000000"/>
                          </a:solidFill>
                          <a:effectLst/>
                          <a:latin typeface="Arial" panose="020B0604020202020204" pitchFamily="34" charset="0"/>
                          <a:cs typeface="Arial" panose="020B0604020202020204" pitchFamily="34" charset="0"/>
                        </a:rPr>
                        <a:t>29/01/2021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a:cxnSpLocks/>
          </p:cNvCxnSpPr>
          <p:nvPr/>
        </p:nvCxnSpPr>
        <p:spPr>
          <a:xfrm flipH="1">
            <a:off x="1491546" y="1167041"/>
            <a:ext cx="11525" cy="38315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1846947" y="1167041"/>
            <a:ext cx="0" cy="38315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2194968" y="1176056"/>
            <a:ext cx="9934"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2541972" y="1167041"/>
            <a:ext cx="18275" cy="38529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flipH="1">
            <a:off x="2878646" y="1176056"/>
            <a:ext cx="8027"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a:off x="3238006" y="1162166"/>
            <a:ext cx="0" cy="383646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a:off x="3582938" y="1162166"/>
            <a:ext cx="0" cy="38578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H="1">
            <a:off x="3917289" y="1167041"/>
            <a:ext cx="6639" cy="38315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4273358" y="1162166"/>
            <a:ext cx="25387" cy="38578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4620394" y="1167041"/>
            <a:ext cx="24955" cy="38529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4965377" y="1162166"/>
            <a:ext cx="0" cy="38578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a:off x="5314732" y="1167041"/>
            <a:ext cx="0" cy="38529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flipH="1">
            <a:off x="5620044" y="1136198"/>
            <a:ext cx="36839" cy="38624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6012160" y="1176056"/>
            <a:ext cx="0"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6352383" y="1176056"/>
            <a:ext cx="2863"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a:off x="6698332" y="1176056"/>
            <a:ext cx="0" cy="38439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7043317" y="1184323"/>
            <a:ext cx="0"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7392503" y="1176056"/>
            <a:ext cx="0"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a:xfrm>
            <a:off x="7735589" y="1184323"/>
            <a:ext cx="0"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a:off x="8081342" y="1184323"/>
            <a:ext cx="0"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8436620" y="1184323"/>
            <a:ext cx="22278"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8761711" y="1184323"/>
            <a:ext cx="16219" cy="38356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a:off x="1137496" y="1183370"/>
            <a:ext cx="24486" cy="38366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flipH="1">
            <a:off x="792494" y="1176056"/>
            <a:ext cx="21561" cy="38439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466144" y="1167041"/>
            <a:ext cx="1400" cy="3219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normAutofit/>
          </a:bodyPr>
          <a:lstStyle/>
          <a:p>
            <a:r>
              <a:rPr lang="en-GB" sz="2175" dirty="0"/>
              <a:t>2020-2022 DSC Change / </a:t>
            </a:r>
            <a:r>
              <a:rPr lang="en-GB" sz="2175" dirty="0" err="1"/>
              <a:t>MiR</a:t>
            </a:r>
            <a:r>
              <a:rPr lang="en-GB" sz="2175"/>
              <a:t> Pipeline</a:t>
            </a:r>
          </a:p>
        </p:txBody>
      </p:sp>
      <p:graphicFrame>
        <p:nvGraphicFramePr>
          <p:cNvPr id="17" name="Table 16"/>
          <p:cNvGraphicFramePr>
            <a:graphicFrameLocks noGrp="1"/>
          </p:cNvGraphicFramePr>
          <p:nvPr/>
        </p:nvGraphicFramePr>
        <p:xfrm>
          <a:off x="467544" y="1000490"/>
          <a:ext cx="8308608"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tblGrid>
              <a:tr h="182880">
                <a:tc>
                  <a:txBody>
                    <a:bodyPr/>
                    <a:lstStyle/>
                    <a:p>
                      <a:pPr algn="ctr"/>
                      <a:r>
                        <a:rPr lang="en-GB" sz="600"/>
                        <a:t>Sep</a:t>
                      </a:r>
                    </a:p>
                  </a:txBody>
                  <a:tcPr anchor="ctr">
                    <a:solidFill>
                      <a:schemeClr val="bg1">
                        <a:lumMod val="65000"/>
                      </a:schemeClr>
                    </a:solidFill>
                  </a:tcPr>
                </a:tc>
                <a:tc>
                  <a:txBody>
                    <a:bodyPr/>
                    <a:lstStyle/>
                    <a:p>
                      <a:pPr algn="ctr"/>
                      <a:r>
                        <a:rPr lang="en-GB" sz="60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a:t>Dec</a:t>
                      </a:r>
                    </a:p>
                  </a:txBody>
                  <a:tcPr anchor="ctr">
                    <a:solidFill>
                      <a:schemeClr val="bg1">
                        <a:lumMod val="65000"/>
                      </a:schemeClr>
                    </a:solidFill>
                  </a:tcPr>
                </a:tc>
                <a:tc>
                  <a:txBody>
                    <a:bodyPr/>
                    <a:lstStyle/>
                    <a:p>
                      <a:pPr algn="ctr"/>
                      <a:r>
                        <a:rPr lang="en-GB" sz="600"/>
                        <a:t>Jan</a:t>
                      </a:r>
                    </a:p>
                  </a:txBody>
                  <a:tcPr anchor="ctr">
                    <a:solidFill>
                      <a:schemeClr val="bg1">
                        <a:lumMod val="65000"/>
                      </a:schemeClr>
                    </a:solidFill>
                  </a:tcPr>
                </a:tc>
                <a:tc>
                  <a:txBody>
                    <a:bodyPr/>
                    <a:lstStyle/>
                    <a:p>
                      <a:pPr algn="ctr"/>
                      <a:r>
                        <a:rPr lang="en-GB" sz="600"/>
                        <a:t>Feb</a:t>
                      </a:r>
                    </a:p>
                  </a:txBody>
                  <a:tcPr anchor="ctr">
                    <a:solidFill>
                      <a:schemeClr val="bg1">
                        <a:lumMod val="65000"/>
                      </a:schemeClr>
                    </a:solidFill>
                  </a:tcPr>
                </a:tc>
                <a:tc>
                  <a:txBody>
                    <a:bodyPr/>
                    <a:lstStyle/>
                    <a:p>
                      <a:pPr algn="ctr"/>
                      <a:r>
                        <a:rPr lang="en-GB" sz="600"/>
                        <a:t>Mar</a:t>
                      </a:r>
                    </a:p>
                  </a:txBody>
                  <a:tcPr anchor="ctr">
                    <a:solidFill>
                      <a:schemeClr val="bg1">
                        <a:lumMod val="65000"/>
                      </a:schemeClr>
                    </a:solidFill>
                  </a:tcPr>
                </a:tc>
                <a:tc>
                  <a:txBody>
                    <a:bodyPr/>
                    <a:lstStyle/>
                    <a:p>
                      <a:pPr algn="ctr"/>
                      <a:r>
                        <a:rPr lang="en-GB" sz="600"/>
                        <a:t>Apr</a:t>
                      </a:r>
                    </a:p>
                  </a:txBody>
                  <a:tcPr anchor="ctr">
                    <a:solidFill>
                      <a:schemeClr val="bg1">
                        <a:lumMod val="65000"/>
                      </a:schemeClr>
                    </a:solidFill>
                  </a:tcPr>
                </a:tc>
                <a:tc>
                  <a:txBody>
                    <a:bodyPr/>
                    <a:lstStyle/>
                    <a:p>
                      <a:pPr algn="ctr"/>
                      <a:r>
                        <a:rPr lang="en-GB" sz="600"/>
                        <a:t>May</a:t>
                      </a:r>
                    </a:p>
                  </a:txBody>
                  <a:tcPr anchor="ctr">
                    <a:solidFill>
                      <a:schemeClr val="bg1">
                        <a:lumMod val="65000"/>
                      </a:schemeClr>
                    </a:solidFill>
                  </a:tcPr>
                </a:tc>
                <a:tc>
                  <a:txBody>
                    <a:bodyPr/>
                    <a:lstStyle/>
                    <a:p>
                      <a:pPr algn="ctr"/>
                      <a:r>
                        <a:rPr lang="en-GB" sz="600"/>
                        <a:t>Jun</a:t>
                      </a:r>
                    </a:p>
                  </a:txBody>
                  <a:tcPr anchor="ctr">
                    <a:solidFill>
                      <a:schemeClr val="bg1">
                        <a:lumMod val="65000"/>
                      </a:schemeClr>
                    </a:solidFill>
                  </a:tcPr>
                </a:tc>
                <a:tc>
                  <a:txBody>
                    <a:bodyPr/>
                    <a:lstStyle/>
                    <a:p>
                      <a:pPr algn="ctr"/>
                      <a:r>
                        <a:rPr lang="en-GB" sz="600"/>
                        <a:t>Jul</a:t>
                      </a:r>
                    </a:p>
                  </a:txBody>
                  <a:tcPr anchor="ctr">
                    <a:solidFill>
                      <a:schemeClr val="bg1">
                        <a:lumMod val="65000"/>
                      </a:schemeClr>
                    </a:solidFill>
                  </a:tcPr>
                </a:tc>
                <a:tc>
                  <a:txBody>
                    <a:bodyPr/>
                    <a:lstStyle/>
                    <a:p>
                      <a:pPr algn="ctr"/>
                      <a:r>
                        <a:rPr lang="en-GB" sz="600"/>
                        <a:t>Aug</a:t>
                      </a:r>
                    </a:p>
                  </a:txBody>
                  <a:tcPr anchor="ctr">
                    <a:solidFill>
                      <a:schemeClr val="bg1">
                        <a:lumMod val="65000"/>
                      </a:schemeClr>
                    </a:solidFill>
                  </a:tcPr>
                </a:tc>
                <a:tc>
                  <a:txBody>
                    <a:bodyPr/>
                    <a:lstStyle/>
                    <a:p>
                      <a:pPr algn="ctr"/>
                      <a:r>
                        <a:rPr lang="en-GB" sz="600"/>
                        <a:t>Sep</a:t>
                      </a:r>
                    </a:p>
                  </a:txBody>
                  <a:tcPr anchor="ctr">
                    <a:solidFill>
                      <a:schemeClr val="bg1">
                        <a:lumMod val="65000"/>
                      </a:schemeClr>
                    </a:solidFill>
                  </a:tcPr>
                </a:tc>
                <a:tc>
                  <a:txBody>
                    <a:bodyPr/>
                    <a:lstStyle/>
                    <a:p>
                      <a:pPr algn="ctr"/>
                      <a:r>
                        <a:rPr lang="en-GB" sz="600"/>
                        <a:t>Oct</a:t>
                      </a:r>
                    </a:p>
                  </a:txBody>
                  <a:tcPr anchor="ctr">
                    <a:solidFill>
                      <a:schemeClr val="bg1">
                        <a:lumMod val="65000"/>
                      </a:schemeClr>
                    </a:solidFill>
                  </a:tcPr>
                </a:tc>
                <a:tc>
                  <a:txBody>
                    <a:bodyPr/>
                    <a:lstStyle/>
                    <a:p>
                      <a:pPr algn="ctr"/>
                      <a:r>
                        <a:rPr lang="en-GB" sz="600"/>
                        <a:t>Nov</a:t>
                      </a:r>
                    </a:p>
                  </a:txBody>
                  <a:tcPr anchor="ctr">
                    <a:solidFill>
                      <a:schemeClr val="bg1">
                        <a:lumMod val="65000"/>
                      </a:schemeClr>
                    </a:solidFill>
                  </a:tcPr>
                </a:tc>
                <a:tc>
                  <a:txBody>
                    <a:bodyPr/>
                    <a:lstStyle/>
                    <a:p>
                      <a:pPr algn="ctr"/>
                      <a:r>
                        <a:rPr lang="en-GB" sz="600"/>
                        <a:t>Dec</a:t>
                      </a:r>
                    </a:p>
                  </a:txBody>
                  <a:tcPr anchor="ctr">
                    <a:solidFill>
                      <a:schemeClr val="bg1">
                        <a:lumMod val="65000"/>
                      </a:schemeClr>
                    </a:solidFill>
                  </a:tcPr>
                </a:tc>
                <a:tc>
                  <a:txBody>
                    <a:bodyPr/>
                    <a:lstStyle/>
                    <a:p>
                      <a:pPr algn="ctr"/>
                      <a:r>
                        <a:rPr lang="en-GB" sz="600"/>
                        <a:t>Jan</a:t>
                      </a:r>
                    </a:p>
                  </a:txBody>
                  <a:tcPr anchor="ctr">
                    <a:solidFill>
                      <a:schemeClr val="bg1">
                        <a:lumMod val="65000"/>
                      </a:schemeClr>
                    </a:solidFill>
                  </a:tcPr>
                </a:tc>
                <a:tc>
                  <a:txBody>
                    <a:bodyPr/>
                    <a:lstStyle/>
                    <a:p>
                      <a:pPr algn="ctr"/>
                      <a:r>
                        <a:rPr lang="en-GB" sz="600"/>
                        <a:t>Feb</a:t>
                      </a:r>
                    </a:p>
                  </a:txBody>
                  <a:tcPr anchor="ctr">
                    <a:solidFill>
                      <a:schemeClr val="bg1">
                        <a:lumMod val="65000"/>
                      </a:schemeClr>
                    </a:solidFill>
                  </a:tcPr>
                </a:tc>
                <a:tc>
                  <a:txBody>
                    <a:bodyPr/>
                    <a:lstStyle/>
                    <a:p>
                      <a:pPr algn="ctr"/>
                      <a:r>
                        <a:rPr lang="en-GB" sz="600"/>
                        <a:t>Mar</a:t>
                      </a:r>
                    </a:p>
                  </a:txBody>
                  <a:tcPr anchor="ctr">
                    <a:solidFill>
                      <a:schemeClr val="bg1">
                        <a:lumMod val="65000"/>
                      </a:schemeClr>
                    </a:solidFill>
                  </a:tcPr>
                </a:tc>
                <a:tc>
                  <a:txBody>
                    <a:bodyPr/>
                    <a:lstStyle/>
                    <a:p>
                      <a:pPr algn="ctr"/>
                      <a:r>
                        <a:rPr lang="en-GB" sz="600"/>
                        <a:t>Apr</a:t>
                      </a:r>
                    </a:p>
                  </a:txBody>
                  <a:tcPr anchor="ctr">
                    <a:solidFill>
                      <a:schemeClr val="bg1">
                        <a:lumMod val="65000"/>
                      </a:schemeClr>
                    </a:solidFill>
                  </a:tcPr>
                </a:tc>
                <a:tc>
                  <a:txBody>
                    <a:bodyPr/>
                    <a:lstStyle/>
                    <a:p>
                      <a:pPr algn="ctr"/>
                      <a:r>
                        <a:rPr lang="en-GB" sz="600"/>
                        <a:t>May</a:t>
                      </a:r>
                    </a:p>
                  </a:txBody>
                  <a:tcPr anchor="ctr">
                    <a:solidFill>
                      <a:schemeClr val="bg1">
                        <a:lumMod val="65000"/>
                      </a:schemeClr>
                    </a:solidFill>
                  </a:tcPr>
                </a:tc>
                <a:tc>
                  <a:txBody>
                    <a:bodyPr/>
                    <a:lstStyle/>
                    <a:p>
                      <a:pPr algn="ctr"/>
                      <a:r>
                        <a:rPr lang="en-GB" sz="600"/>
                        <a:t>Jun</a:t>
                      </a:r>
                    </a:p>
                  </a:txBody>
                  <a:tcPr anchor="ctr">
                    <a:solidFill>
                      <a:schemeClr val="bg1">
                        <a:lumMod val="65000"/>
                      </a:schemeClr>
                    </a:solidFill>
                  </a:tcPr>
                </a:tc>
                <a:tc>
                  <a:txBody>
                    <a:bodyPr/>
                    <a:lstStyle/>
                    <a:p>
                      <a:pPr algn="ctr"/>
                      <a:r>
                        <a:rPr lang="en-GB" sz="60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nvGraphicFramePr>
        <p:xfrm>
          <a:off x="395535" y="682260"/>
          <a:ext cx="8424933" cy="305314"/>
        </p:xfrm>
        <a:graphic>
          <a:graphicData uri="http://schemas.openxmlformats.org/drawingml/2006/table">
            <a:tbl>
              <a:tblPr firstRow="1" bandRow="1">
                <a:tableStyleId>{5C22544A-7EE6-4342-B048-85BDC9FD1C3A}</a:tableStyleId>
              </a:tblPr>
              <a:tblGrid>
                <a:gridCol w="1447180">
                  <a:extLst>
                    <a:ext uri="{9D8B030D-6E8A-4147-A177-3AD203B41FA5}">
                      <a16:colId xmlns:a16="http://schemas.microsoft.com/office/drawing/2014/main" val="20000"/>
                    </a:ext>
                  </a:extLst>
                </a:gridCol>
                <a:gridCol w="4156544">
                  <a:extLst>
                    <a:ext uri="{9D8B030D-6E8A-4147-A177-3AD203B41FA5}">
                      <a16:colId xmlns:a16="http://schemas.microsoft.com/office/drawing/2014/main" val="20001"/>
                    </a:ext>
                  </a:extLst>
                </a:gridCol>
                <a:gridCol w="2821209">
                  <a:extLst>
                    <a:ext uri="{9D8B030D-6E8A-4147-A177-3AD203B41FA5}">
                      <a16:colId xmlns:a16="http://schemas.microsoft.com/office/drawing/2014/main" val="2377516263"/>
                    </a:ext>
                  </a:extLst>
                </a:gridCol>
              </a:tblGrid>
              <a:tr h="305314">
                <a:tc>
                  <a:txBody>
                    <a:bodyPr/>
                    <a:lstStyle/>
                    <a:p>
                      <a:pPr algn="ctr"/>
                      <a:r>
                        <a:rPr lang="en-GB" sz="1200"/>
                        <a:t>2020</a:t>
                      </a:r>
                    </a:p>
                  </a:txBody>
                  <a:tcPr anchor="ctr">
                    <a:solidFill>
                      <a:schemeClr val="bg1">
                        <a:lumMod val="85000"/>
                      </a:schemeClr>
                    </a:solidFill>
                  </a:tcPr>
                </a:tc>
                <a:tc>
                  <a:txBody>
                    <a:bodyPr/>
                    <a:lstStyle/>
                    <a:p>
                      <a:pPr algn="ctr"/>
                      <a:r>
                        <a:rPr lang="en-GB" sz="1200"/>
                        <a:t>2021</a:t>
                      </a:r>
                    </a:p>
                  </a:txBody>
                  <a:tcPr anchor="ctr">
                    <a:solidFill>
                      <a:schemeClr val="bg1">
                        <a:lumMod val="85000"/>
                      </a:schemeClr>
                    </a:solidFill>
                  </a:tcPr>
                </a:tc>
                <a:tc>
                  <a:txBody>
                    <a:bodyPr/>
                    <a:lstStyle/>
                    <a:p>
                      <a:pPr algn="ctr"/>
                      <a:r>
                        <a:rPr lang="en-GB" sz="1200"/>
                        <a:t>2022</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121" name="5-Point Star 120"/>
          <p:cNvSpPr/>
          <p:nvPr/>
        </p:nvSpPr>
        <p:spPr>
          <a:xfrm>
            <a:off x="7935460" y="135221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2" name="5-Point Star 121"/>
          <p:cNvSpPr/>
          <p:nvPr/>
        </p:nvSpPr>
        <p:spPr>
          <a:xfrm>
            <a:off x="7933243" y="2034187"/>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123" name="5-Point Star 122"/>
          <p:cNvSpPr/>
          <p:nvPr/>
        </p:nvSpPr>
        <p:spPr>
          <a:xfrm>
            <a:off x="7943080" y="1688928"/>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4" name="TextBox 123"/>
          <p:cNvSpPr txBox="1"/>
          <p:nvPr/>
        </p:nvSpPr>
        <p:spPr>
          <a:xfrm>
            <a:off x="8217358" y="1317946"/>
            <a:ext cx="648072"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Approval on track</a:t>
            </a:r>
          </a:p>
        </p:txBody>
      </p:sp>
      <p:sp>
        <p:nvSpPr>
          <p:cNvPr id="125" name="TextBox 124"/>
          <p:cNvSpPr txBox="1"/>
          <p:nvPr/>
        </p:nvSpPr>
        <p:spPr>
          <a:xfrm>
            <a:off x="8239933" y="1995631"/>
            <a:ext cx="598206"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Approval at risk</a:t>
            </a:r>
          </a:p>
        </p:txBody>
      </p:sp>
      <p:sp>
        <p:nvSpPr>
          <p:cNvPr id="126" name="TextBox 125"/>
          <p:cNvSpPr txBox="1"/>
          <p:nvPr/>
        </p:nvSpPr>
        <p:spPr>
          <a:xfrm>
            <a:off x="6960593" y="1328591"/>
            <a:ext cx="949221"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Governance Approvals Key</a:t>
            </a:r>
          </a:p>
        </p:txBody>
      </p:sp>
      <p:sp>
        <p:nvSpPr>
          <p:cNvPr id="127" name="TextBox 126"/>
          <p:cNvSpPr txBox="1"/>
          <p:nvPr/>
        </p:nvSpPr>
        <p:spPr>
          <a:xfrm>
            <a:off x="8212537" y="1670792"/>
            <a:ext cx="660513"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Approved</a:t>
            </a:r>
          </a:p>
        </p:txBody>
      </p:sp>
      <p:sp>
        <p:nvSpPr>
          <p:cNvPr id="88" name="Rectangle 87">
            <a:extLst>
              <a:ext uri="{FF2B5EF4-FFF2-40B4-BE49-F238E27FC236}">
                <a16:creationId xmlns:a16="http://schemas.microsoft.com/office/drawing/2014/main" id="{710EF058-D3EE-4C9A-85B1-279C1E83FB75}"/>
              </a:ext>
            </a:extLst>
          </p:cNvPr>
          <p:cNvSpPr/>
          <p:nvPr/>
        </p:nvSpPr>
        <p:spPr>
          <a:xfrm>
            <a:off x="73876" y="187780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Nov 21</a:t>
            </a:r>
          </a:p>
        </p:txBody>
      </p:sp>
      <p:sp>
        <p:nvSpPr>
          <p:cNvPr id="90" name="Rectangle 89">
            <a:extLst>
              <a:ext uri="{FF2B5EF4-FFF2-40B4-BE49-F238E27FC236}">
                <a16:creationId xmlns:a16="http://schemas.microsoft.com/office/drawing/2014/main" id="{11213C6D-FE15-49C6-A1FF-4C196F6F2D94}"/>
              </a:ext>
            </a:extLst>
          </p:cNvPr>
          <p:cNvSpPr/>
          <p:nvPr/>
        </p:nvSpPr>
        <p:spPr>
          <a:xfrm>
            <a:off x="85789" y="1547163"/>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Jun 21</a:t>
            </a:r>
          </a:p>
        </p:txBody>
      </p:sp>
      <p:sp>
        <p:nvSpPr>
          <p:cNvPr id="93" name="Rectangle 92">
            <a:extLst>
              <a:ext uri="{FF2B5EF4-FFF2-40B4-BE49-F238E27FC236}">
                <a16:creationId xmlns:a16="http://schemas.microsoft.com/office/drawing/2014/main" id="{D6036008-7240-4DF0-A180-EB719DA95119}"/>
              </a:ext>
            </a:extLst>
          </p:cNvPr>
          <p:cNvSpPr/>
          <p:nvPr/>
        </p:nvSpPr>
        <p:spPr>
          <a:xfrm>
            <a:off x="80749" y="287187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MiR 10</a:t>
            </a:r>
          </a:p>
        </p:txBody>
      </p:sp>
      <p:sp>
        <p:nvSpPr>
          <p:cNvPr id="94" name="Rectangle 93">
            <a:extLst>
              <a:ext uri="{FF2B5EF4-FFF2-40B4-BE49-F238E27FC236}">
                <a16:creationId xmlns:a16="http://schemas.microsoft.com/office/drawing/2014/main" id="{3761AE02-CF94-4240-9532-DF2517AC2C25}"/>
              </a:ext>
            </a:extLst>
          </p:cNvPr>
          <p:cNvSpPr/>
          <p:nvPr/>
        </p:nvSpPr>
        <p:spPr>
          <a:xfrm>
            <a:off x="81103" y="254286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MiR 9</a:t>
            </a:r>
          </a:p>
        </p:txBody>
      </p:sp>
      <p:sp>
        <p:nvSpPr>
          <p:cNvPr id="95" name="Rectangle 94">
            <a:extLst>
              <a:ext uri="{FF2B5EF4-FFF2-40B4-BE49-F238E27FC236}">
                <a16:creationId xmlns:a16="http://schemas.microsoft.com/office/drawing/2014/main" id="{BA18E39B-4806-4984-9524-FE0B6411BAE9}"/>
              </a:ext>
            </a:extLst>
          </p:cNvPr>
          <p:cNvSpPr/>
          <p:nvPr/>
        </p:nvSpPr>
        <p:spPr>
          <a:xfrm>
            <a:off x="87181" y="120070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Nov 20</a:t>
            </a:r>
          </a:p>
        </p:txBody>
      </p:sp>
      <p:sp>
        <p:nvSpPr>
          <p:cNvPr id="82" name="Rectangle 81">
            <a:extLst>
              <a:ext uri="{FF2B5EF4-FFF2-40B4-BE49-F238E27FC236}">
                <a16:creationId xmlns:a16="http://schemas.microsoft.com/office/drawing/2014/main" id="{4C60D1A8-8894-44B1-9784-60EBE88A7CD5}"/>
              </a:ext>
            </a:extLst>
          </p:cNvPr>
          <p:cNvSpPr/>
          <p:nvPr/>
        </p:nvSpPr>
        <p:spPr>
          <a:xfrm>
            <a:off x="80834" y="3861969"/>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Xo CF</a:t>
            </a:r>
          </a:p>
        </p:txBody>
      </p:sp>
      <p:sp>
        <p:nvSpPr>
          <p:cNvPr id="92" name="TextBox 91">
            <a:extLst>
              <a:ext uri="{FF2B5EF4-FFF2-40B4-BE49-F238E27FC236}">
                <a16:creationId xmlns:a16="http://schemas.microsoft.com/office/drawing/2014/main" id="{D0BFD6BE-3A02-4C87-AB2E-72BA44B045D1}"/>
              </a:ext>
            </a:extLst>
          </p:cNvPr>
          <p:cNvSpPr txBox="1"/>
          <p:nvPr/>
        </p:nvSpPr>
        <p:spPr>
          <a:xfrm>
            <a:off x="3219241" y="1488957"/>
            <a:ext cx="7848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Scope Approved – August ChMC</a:t>
            </a:r>
          </a:p>
        </p:txBody>
      </p:sp>
      <p:sp>
        <p:nvSpPr>
          <p:cNvPr id="86" name="Rectangle 85">
            <a:extLst>
              <a:ext uri="{FF2B5EF4-FFF2-40B4-BE49-F238E27FC236}">
                <a16:creationId xmlns:a16="http://schemas.microsoft.com/office/drawing/2014/main" id="{17F29ECE-0D28-4DE1-9D8A-458CDD77DAD8}"/>
              </a:ext>
            </a:extLst>
          </p:cNvPr>
          <p:cNvSpPr/>
          <p:nvPr/>
        </p:nvSpPr>
        <p:spPr>
          <a:xfrm>
            <a:off x="80748" y="3197501"/>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err="1">
                <a:ln>
                  <a:noFill/>
                </a:ln>
                <a:solidFill>
                  <a:prstClr val="white"/>
                </a:solidFill>
                <a:effectLst/>
                <a:uLnTx/>
                <a:uFillTx/>
                <a:latin typeface="Arial"/>
                <a:ea typeface="+mn-ea"/>
                <a:cs typeface="+mn-cs"/>
              </a:rPr>
              <a:t>MiR</a:t>
            </a:r>
            <a:endParaRPr kumimoji="0" lang="en-GB" sz="600"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11</a:t>
            </a:r>
          </a:p>
        </p:txBody>
      </p:sp>
      <p:sp>
        <p:nvSpPr>
          <p:cNvPr id="118" name="Rectangle 117">
            <a:extLst>
              <a:ext uri="{FF2B5EF4-FFF2-40B4-BE49-F238E27FC236}">
                <a16:creationId xmlns:a16="http://schemas.microsoft.com/office/drawing/2014/main" id="{6B300F54-C795-4216-BACF-3C269CCDE6E6}"/>
              </a:ext>
            </a:extLst>
          </p:cNvPr>
          <p:cNvSpPr/>
          <p:nvPr/>
        </p:nvSpPr>
        <p:spPr>
          <a:xfrm>
            <a:off x="524904" y="1221178"/>
            <a:ext cx="1494002" cy="229500"/>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8D2756C6-3BDC-4400-8734-7190E0E34391}"/>
              </a:ext>
            </a:extLst>
          </p:cNvPr>
          <p:cNvSpPr/>
          <p:nvPr/>
        </p:nvSpPr>
        <p:spPr>
          <a:xfrm>
            <a:off x="2877364" y="3882238"/>
            <a:ext cx="4156835" cy="213776"/>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B7BFDFA7-9E5D-4AB3-8CAD-E7800232CAE1}"/>
              </a:ext>
            </a:extLst>
          </p:cNvPr>
          <p:cNvSpPr/>
          <p:nvPr/>
        </p:nvSpPr>
        <p:spPr>
          <a:xfrm>
            <a:off x="501538" y="1563093"/>
            <a:ext cx="4121992" cy="236966"/>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1769EB19-EC0C-4F10-8243-4C1CEE8638A6}"/>
              </a:ext>
            </a:extLst>
          </p:cNvPr>
          <p:cNvSpPr/>
          <p:nvPr/>
        </p:nvSpPr>
        <p:spPr>
          <a:xfrm>
            <a:off x="1346236" y="2546969"/>
            <a:ext cx="1390444" cy="244173"/>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30" name="Rectangle 129">
            <a:extLst>
              <a:ext uri="{FF2B5EF4-FFF2-40B4-BE49-F238E27FC236}">
                <a16:creationId xmlns:a16="http://schemas.microsoft.com/office/drawing/2014/main" id="{9D8E96A3-10A3-4335-B262-CE4CE2DEC2E0}"/>
              </a:ext>
            </a:extLst>
          </p:cNvPr>
          <p:cNvSpPr/>
          <p:nvPr/>
        </p:nvSpPr>
        <p:spPr>
          <a:xfrm>
            <a:off x="3014920" y="2845643"/>
            <a:ext cx="1100418" cy="235492"/>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31" name="Rectangle 130">
            <a:extLst>
              <a:ext uri="{FF2B5EF4-FFF2-40B4-BE49-F238E27FC236}">
                <a16:creationId xmlns:a16="http://schemas.microsoft.com/office/drawing/2014/main" id="{69BE6B0D-6145-4B40-A7BB-697699B9F9D6}"/>
              </a:ext>
            </a:extLst>
          </p:cNvPr>
          <p:cNvSpPr/>
          <p:nvPr/>
        </p:nvSpPr>
        <p:spPr>
          <a:xfrm>
            <a:off x="1512189" y="1895433"/>
            <a:ext cx="4123094" cy="223591"/>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23530592-5B76-4FC2-832D-FDABC09EE49E}"/>
              </a:ext>
            </a:extLst>
          </p:cNvPr>
          <p:cNvCxnSpPr>
            <a:cxnSpLocks/>
          </p:cNvCxnSpPr>
          <p:nvPr/>
        </p:nvCxnSpPr>
        <p:spPr>
          <a:xfrm>
            <a:off x="2385561" y="1166593"/>
            <a:ext cx="0" cy="3917036"/>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34" name="TextBox 133">
            <a:extLst>
              <a:ext uri="{FF2B5EF4-FFF2-40B4-BE49-F238E27FC236}">
                <a16:creationId xmlns:a16="http://schemas.microsoft.com/office/drawing/2014/main" id="{82024DBD-31BF-44A7-BB97-C867BE86AA80}"/>
              </a:ext>
            </a:extLst>
          </p:cNvPr>
          <p:cNvSpPr txBox="1"/>
          <p:nvPr/>
        </p:nvSpPr>
        <p:spPr>
          <a:xfrm>
            <a:off x="1452101" y="1899636"/>
            <a:ext cx="4428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Scope / EQR</a:t>
            </a:r>
          </a:p>
        </p:txBody>
      </p:sp>
      <p:sp>
        <p:nvSpPr>
          <p:cNvPr id="137" name="TextBox 136">
            <a:extLst>
              <a:ext uri="{FF2B5EF4-FFF2-40B4-BE49-F238E27FC236}">
                <a16:creationId xmlns:a16="http://schemas.microsoft.com/office/drawing/2014/main" id="{DEB05F2E-9A94-40F6-ACF3-ACE3E79B3557}"/>
              </a:ext>
            </a:extLst>
          </p:cNvPr>
          <p:cNvSpPr txBox="1"/>
          <p:nvPr/>
        </p:nvSpPr>
        <p:spPr>
          <a:xfrm>
            <a:off x="925405" y="258845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Scope</a:t>
            </a:r>
          </a:p>
        </p:txBody>
      </p:sp>
      <p:sp>
        <p:nvSpPr>
          <p:cNvPr id="138" name="5-Point Star 120">
            <a:extLst>
              <a:ext uri="{FF2B5EF4-FFF2-40B4-BE49-F238E27FC236}">
                <a16:creationId xmlns:a16="http://schemas.microsoft.com/office/drawing/2014/main" id="{1E82E44F-3F35-4541-9851-3DAFC8132F54}"/>
              </a:ext>
            </a:extLst>
          </p:cNvPr>
          <p:cNvSpPr/>
          <p:nvPr/>
        </p:nvSpPr>
        <p:spPr>
          <a:xfrm>
            <a:off x="1842236" y="192864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9" name="5-Point Star 144">
            <a:extLst>
              <a:ext uri="{FF2B5EF4-FFF2-40B4-BE49-F238E27FC236}">
                <a16:creationId xmlns:a16="http://schemas.microsoft.com/office/drawing/2014/main" id="{49152C88-918A-460C-802F-C2104E012932}"/>
              </a:ext>
            </a:extLst>
          </p:cNvPr>
          <p:cNvSpPr/>
          <p:nvPr/>
        </p:nvSpPr>
        <p:spPr>
          <a:xfrm>
            <a:off x="1250286" y="2577205"/>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A0761DC3-C703-49FD-B071-132C0EA3A7CA}"/>
              </a:ext>
            </a:extLst>
          </p:cNvPr>
          <p:cNvSpPr txBox="1"/>
          <p:nvPr/>
        </p:nvSpPr>
        <p:spPr>
          <a:xfrm flipH="1">
            <a:off x="2644187" y="2913228"/>
            <a:ext cx="60131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Scope</a:t>
            </a:r>
          </a:p>
        </p:txBody>
      </p:sp>
      <p:sp>
        <p:nvSpPr>
          <p:cNvPr id="141" name="5-Point Star 144">
            <a:extLst>
              <a:ext uri="{FF2B5EF4-FFF2-40B4-BE49-F238E27FC236}">
                <a16:creationId xmlns:a16="http://schemas.microsoft.com/office/drawing/2014/main" id="{D1C59439-5335-4A41-9A4D-B09C263BC9D0}"/>
              </a:ext>
            </a:extLst>
          </p:cNvPr>
          <p:cNvSpPr/>
          <p:nvPr/>
        </p:nvSpPr>
        <p:spPr>
          <a:xfrm>
            <a:off x="3994415" y="1241195"/>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44" name="TextBox 143">
            <a:extLst>
              <a:ext uri="{FF2B5EF4-FFF2-40B4-BE49-F238E27FC236}">
                <a16:creationId xmlns:a16="http://schemas.microsoft.com/office/drawing/2014/main" id="{2E252326-604C-4055-BBD2-DA65F057E069}"/>
              </a:ext>
            </a:extLst>
          </p:cNvPr>
          <p:cNvSpPr txBox="1"/>
          <p:nvPr/>
        </p:nvSpPr>
        <p:spPr>
          <a:xfrm>
            <a:off x="807734" y="1549193"/>
            <a:ext cx="6737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EQR </a:t>
            </a:r>
          </a:p>
        </p:txBody>
      </p:sp>
      <p:sp>
        <p:nvSpPr>
          <p:cNvPr id="146" name="5-Point Star 144">
            <a:extLst>
              <a:ext uri="{FF2B5EF4-FFF2-40B4-BE49-F238E27FC236}">
                <a16:creationId xmlns:a16="http://schemas.microsoft.com/office/drawing/2014/main" id="{AD3C1B96-EAB9-48D0-BED8-DF5F4B9AE238}"/>
              </a:ext>
            </a:extLst>
          </p:cNvPr>
          <p:cNvSpPr/>
          <p:nvPr/>
        </p:nvSpPr>
        <p:spPr>
          <a:xfrm>
            <a:off x="543940" y="1587810"/>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84" name="5-Point Star 144">
            <a:extLst>
              <a:ext uri="{FF2B5EF4-FFF2-40B4-BE49-F238E27FC236}">
                <a16:creationId xmlns:a16="http://schemas.microsoft.com/office/drawing/2014/main" id="{6A96FC9A-1A71-4E2E-AB94-3FB82733B4B3}"/>
              </a:ext>
            </a:extLst>
          </p:cNvPr>
          <p:cNvSpPr/>
          <p:nvPr/>
        </p:nvSpPr>
        <p:spPr>
          <a:xfrm>
            <a:off x="2686088" y="390940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85" name="TextBox 84">
            <a:extLst>
              <a:ext uri="{FF2B5EF4-FFF2-40B4-BE49-F238E27FC236}">
                <a16:creationId xmlns:a16="http://schemas.microsoft.com/office/drawing/2014/main" id="{38050924-9A67-414A-AD14-D086E34F3FC7}"/>
              </a:ext>
            </a:extLst>
          </p:cNvPr>
          <p:cNvSpPr txBox="1"/>
          <p:nvPr/>
        </p:nvSpPr>
        <p:spPr>
          <a:xfrm>
            <a:off x="2414582" y="3881230"/>
            <a:ext cx="3549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CP / BER</a:t>
            </a:r>
          </a:p>
        </p:txBody>
      </p:sp>
      <p:sp>
        <p:nvSpPr>
          <p:cNvPr id="91" name="TextBox 90">
            <a:extLst>
              <a:ext uri="{FF2B5EF4-FFF2-40B4-BE49-F238E27FC236}">
                <a16:creationId xmlns:a16="http://schemas.microsoft.com/office/drawing/2014/main" id="{0D8FC617-6AF4-4AAF-9E1C-EB2FC37D389F}"/>
              </a:ext>
            </a:extLst>
          </p:cNvPr>
          <p:cNvSpPr txBox="1"/>
          <p:nvPr/>
        </p:nvSpPr>
        <p:spPr>
          <a:xfrm>
            <a:off x="2810132" y="1564167"/>
            <a:ext cx="6737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BER</a:t>
            </a:r>
          </a:p>
        </p:txBody>
      </p:sp>
      <p:sp>
        <p:nvSpPr>
          <p:cNvPr id="96" name="TextBox 95">
            <a:extLst>
              <a:ext uri="{FF2B5EF4-FFF2-40B4-BE49-F238E27FC236}">
                <a16:creationId xmlns:a16="http://schemas.microsoft.com/office/drawing/2014/main" id="{9A858AF3-EE1E-4D92-B292-9C1B4C96D08D}"/>
              </a:ext>
            </a:extLst>
          </p:cNvPr>
          <p:cNvSpPr txBox="1"/>
          <p:nvPr/>
        </p:nvSpPr>
        <p:spPr>
          <a:xfrm>
            <a:off x="4181978" y="1291033"/>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97" name="5-Point Star 144">
            <a:extLst>
              <a:ext uri="{FF2B5EF4-FFF2-40B4-BE49-F238E27FC236}">
                <a16:creationId xmlns:a16="http://schemas.microsoft.com/office/drawing/2014/main" id="{29338E5D-1E6B-49FB-A19B-3122C4727F2E}"/>
              </a:ext>
            </a:extLst>
          </p:cNvPr>
          <p:cNvSpPr/>
          <p:nvPr/>
        </p:nvSpPr>
        <p:spPr>
          <a:xfrm>
            <a:off x="4970195" y="160234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98" name="TextBox 97">
            <a:extLst>
              <a:ext uri="{FF2B5EF4-FFF2-40B4-BE49-F238E27FC236}">
                <a16:creationId xmlns:a16="http://schemas.microsoft.com/office/drawing/2014/main" id="{19C14EFD-F83E-4B7A-B269-0B528A9560F7}"/>
              </a:ext>
            </a:extLst>
          </p:cNvPr>
          <p:cNvSpPr txBox="1"/>
          <p:nvPr/>
        </p:nvSpPr>
        <p:spPr>
          <a:xfrm>
            <a:off x="5154635" y="164216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99" name="Rectangle 98">
            <a:extLst>
              <a:ext uri="{FF2B5EF4-FFF2-40B4-BE49-F238E27FC236}">
                <a16:creationId xmlns:a16="http://schemas.microsoft.com/office/drawing/2014/main" id="{D2D8A3B9-F06E-4F0B-9A23-BB5FCCBD9FBC}"/>
              </a:ext>
            </a:extLst>
          </p:cNvPr>
          <p:cNvSpPr/>
          <p:nvPr/>
        </p:nvSpPr>
        <p:spPr>
          <a:xfrm>
            <a:off x="87180" y="417110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PAC</a:t>
            </a:r>
          </a:p>
        </p:txBody>
      </p:sp>
      <p:sp>
        <p:nvSpPr>
          <p:cNvPr id="103" name="Rectangle 102">
            <a:extLst>
              <a:ext uri="{FF2B5EF4-FFF2-40B4-BE49-F238E27FC236}">
                <a16:creationId xmlns:a16="http://schemas.microsoft.com/office/drawing/2014/main" id="{2667F3B1-80FE-4BA0-AFCA-D58BE4464146}"/>
              </a:ext>
            </a:extLst>
          </p:cNvPr>
          <p:cNvSpPr/>
          <p:nvPr/>
        </p:nvSpPr>
        <p:spPr>
          <a:xfrm>
            <a:off x="2879717" y="4213144"/>
            <a:ext cx="4156835" cy="213776"/>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a:ln>
                <a:noFill/>
              </a:ln>
              <a:solidFill>
                <a:prstClr val="white"/>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8B6B7B80-5D6E-4BB0-8CF1-BB8214B2AD78}"/>
              </a:ext>
            </a:extLst>
          </p:cNvPr>
          <p:cNvSpPr txBox="1"/>
          <p:nvPr/>
        </p:nvSpPr>
        <p:spPr>
          <a:xfrm>
            <a:off x="2978507" y="4199451"/>
            <a:ext cx="4007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CP / BER</a:t>
            </a:r>
          </a:p>
        </p:txBody>
      </p:sp>
      <p:sp>
        <p:nvSpPr>
          <p:cNvPr id="107" name="5-Point Star 144">
            <a:extLst>
              <a:ext uri="{FF2B5EF4-FFF2-40B4-BE49-F238E27FC236}">
                <a16:creationId xmlns:a16="http://schemas.microsoft.com/office/drawing/2014/main" id="{A984C167-6F6F-4361-8634-A39CB3749D2C}"/>
              </a:ext>
            </a:extLst>
          </p:cNvPr>
          <p:cNvSpPr/>
          <p:nvPr/>
        </p:nvSpPr>
        <p:spPr>
          <a:xfrm>
            <a:off x="2768475" y="424302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10" name="5-Point Star 120">
            <a:extLst>
              <a:ext uri="{FF2B5EF4-FFF2-40B4-BE49-F238E27FC236}">
                <a16:creationId xmlns:a16="http://schemas.microsoft.com/office/drawing/2014/main" id="{92EE16E2-4913-4015-9AA9-399FDF6647B2}"/>
              </a:ext>
            </a:extLst>
          </p:cNvPr>
          <p:cNvSpPr/>
          <p:nvPr/>
        </p:nvSpPr>
        <p:spPr>
          <a:xfrm>
            <a:off x="2952721" y="2884975"/>
            <a:ext cx="256500" cy="162000"/>
          </a:xfrm>
          <a:prstGeom prst="star5">
            <a:avLst>
              <a:gd name="adj" fmla="val 19098"/>
              <a:gd name="hf" fmla="val 105146"/>
              <a:gd name="vf" fmla="val 1105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2" name="Rectangle 141">
            <a:extLst>
              <a:ext uri="{FF2B5EF4-FFF2-40B4-BE49-F238E27FC236}">
                <a16:creationId xmlns:a16="http://schemas.microsoft.com/office/drawing/2014/main" id="{5C57EBF5-7D18-45DC-895F-2714B4759E95}"/>
              </a:ext>
            </a:extLst>
          </p:cNvPr>
          <p:cNvSpPr/>
          <p:nvPr/>
        </p:nvSpPr>
        <p:spPr>
          <a:xfrm>
            <a:off x="4706262" y="3184801"/>
            <a:ext cx="1309643" cy="2295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43" name="5-Point Star 120">
            <a:extLst>
              <a:ext uri="{FF2B5EF4-FFF2-40B4-BE49-F238E27FC236}">
                <a16:creationId xmlns:a16="http://schemas.microsoft.com/office/drawing/2014/main" id="{2020BFE3-0465-4703-92F6-4F277771399A}"/>
              </a:ext>
            </a:extLst>
          </p:cNvPr>
          <p:cNvSpPr/>
          <p:nvPr/>
        </p:nvSpPr>
        <p:spPr>
          <a:xfrm>
            <a:off x="4325324" y="3191308"/>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35B7667D-DDDB-48BE-82DF-C19862C7AB4D}"/>
              </a:ext>
            </a:extLst>
          </p:cNvPr>
          <p:cNvSpPr txBox="1"/>
          <p:nvPr/>
        </p:nvSpPr>
        <p:spPr>
          <a:xfrm flipH="1">
            <a:off x="3994273" y="3215642"/>
            <a:ext cx="42839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Scope</a:t>
            </a:r>
          </a:p>
        </p:txBody>
      </p:sp>
      <p:sp>
        <p:nvSpPr>
          <p:cNvPr id="147" name="5-Point Star 120">
            <a:extLst>
              <a:ext uri="{FF2B5EF4-FFF2-40B4-BE49-F238E27FC236}">
                <a16:creationId xmlns:a16="http://schemas.microsoft.com/office/drawing/2014/main" id="{05B39CB2-3634-4B19-ACD3-C56B08312CDF}"/>
              </a:ext>
            </a:extLst>
          </p:cNvPr>
          <p:cNvSpPr/>
          <p:nvPr/>
        </p:nvSpPr>
        <p:spPr>
          <a:xfrm>
            <a:off x="7094828" y="3875888"/>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E35A32B-5CD7-4060-96B4-43AA7CEEF1F7}"/>
              </a:ext>
            </a:extLst>
          </p:cNvPr>
          <p:cNvSpPr txBox="1"/>
          <p:nvPr/>
        </p:nvSpPr>
        <p:spPr>
          <a:xfrm>
            <a:off x="7271999" y="3901971"/>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49" name="5-Point Star 120">
            <a:extLst>
              <a:ext uri="{FF2B5EF4-FFF2-40B4-BE49-F238E27FC236}">
                <a16:creationId xmlns:a16="http://schemas.microsoft.com/office/drawing/2014/main" id="{06020B06-9AB6-4402-A351-5A9CB641FFA4}"/>
              </a:ext>
            </a:extLst>
          </p:cNvPr>
          <p:cNvSpPr/>
          <p:nvPr/>
        </p:nvSpPr>
        <p:spPr>
          <a:xfrm>
            <a:off x="7109493" y="4190500"/>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0" name="TextBox 149">
            <a:extLst>
              <a:ext uri="{FF2B5EF4-FFF2-40B4-BE49-F238E27FC236}">
                <a16:creationId xmlns:a16="http://schemas.microsoft.com/office/drawing/2014/main" id="{DCBC2F1A-2C70-4AC1-8CB3-281D20B0D9DC}"/>
              </a:ext>
            </a:extLst>
          </p:cNvPr>
          <p:cNvSpPr txBox="1"/>
          <p:nvPr/>
        </p:nvSpPr>
        <p:spPr>
          <a:xfrm>
            <a:off x="7280861" y="422683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51" name="Rectangle 150">
            <a:extLst>
              <a:ext uri="{FF2B5EF4-FFF2-40B4-BE49-F238E27FC236}">
                <a16:creationId xmlns:a16="http://schemas.microsoft.com/office/drawing/2014/main" id="{31D0FF5F-1221-4CC3-AF3B-9D0C5F632A92}"/>
              </a:ext>
            </a:extLst>
          </p:cNvPr>
          <p:cNvSpPr/>
          <p:nvPr/>
        </p:nvSpPr>
        <p:spPr>
          <a:xfrm>
            <a:off x="73129" y="3535002"/>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Stand Alone</a:t>
            </a:r>
          </a:p>
        </p:txBody>
      </p:sp>
      <p:sp>
        <p:nvSpPr>
          <p:cNvPr id="152" name="Rectangle 151">
            <a:extLst>
              <a:ext uri="{FF2B5EF4-FFF2-40B4-BE49-F238E27FC236}">
                <a16:creationId xmlns:a16="http://schemas.microsoft.com/office/drawing/2014/main" id="{057AB8E7-5919-4857-A715-3BE8FF4B4257}"/>
              </a:ext>
            </a:extLst>
          </p:cNvPr>
          <p:cNvSpPr/>
          <p:nvPr/>
        </p:nvSpPr>
        <p:spPr>
          <a:xfrm>
            <a:off x="815407"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4645</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5164</a:t>
            </a:r>
          </a:p>
        </p:txBody>
      </p:sp>
      <p:sp>
        <p:nvSpPr>
          <p:cNvPr id="161" name="5-Point Star 144">
            <a:extLst>
              <a:ext uri="{FF2B5EF4-FFF2-40B4-BE49-F238E27FC236}">
                <a16:creationId xmlns:a16="http://schemas.microsoft.com/office/drawing/2014/main" id="{445393A7-E349-41CC-A2FC-20DA05734BC0}"/>
              </a:ext>
            </a:extLst>
          </p:cNvPr>
          <p:cNvSpPr/>
          <p:nvPr/>
        </p:nvSpPr>
        <p:spPr>
          <a:xfrm>
            <a:off x="3254923" y="193205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62" name="TextBox 161">
            <a:extLst>
              <a:ext uri="{FF2B5EF4-FFF2-40B4-BE49-F238E27FC236}">
                <a16:creationId xmlns:a16="http://schemas.microsoft.com/office/drawing/2014/main" id="{90851533-3EEA-4494-A01F-025891D552B0}"/>
              </a:ext>
            </a:extLst>
          </p:cNvPr>
          <p:cNvSpPr txBox="1"/>
          <p:nvPr/>
        </p:nvSpPr>
        <p:spPr>
          <a:xfrm>
            <a:off x="3385298" y="1951908"/>
            <a:ext cx="6737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a:ea typeface="+mn-ea"/>
                <a:cs typeface="+mn-cs"/>
              </a:rPr>
              <a:t>BER</a:t>
            </a:r>
          </a:p>
        </p:txBody>
      </p:sp>
      <p:sp>
        <p:nvSpPr>
          <p:cNvPr id="163" name="5-Point Star 144">
            <a:extLst>
              <a:ext uri="{FF2B5EF4-FFF2-40B4-BE49-F238E27FC236}">
                <a16:creationId xmlns:a16="http://schemas.microsoft.com/office/drawing/2014/main" id="{45CD2BBD-91F3-4FC9-8CF4-93CC420040C9}"/>
              </a:ext>
            </a:extLst>
          </p:cNvPr>
          <p:cNvSpPr/>
          <p:nvPr/>
        </p:nvSpPr>
        <p:spPr>
          <a:xfrm>
            <a:off x="6114458" y="3176617"/>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64" name="TextBox 163">
            <a:extLst>
              <a:ext uri="{FF2B5EF4-FFF2-40B4-BE49-F238E27FC236}">
                <a16:creationId xmlns:a16="http://schemas.microsoft.com/office/drawing/2014/main" id="{782D5CFF-7337-4965-858E-7DB909672621}"/>
              </a:ext>
            </a:extLst>
          </p:cNvPr>
          <p:cNvSpPr txBox="1"/>
          <p:nvPr/>
        </p:nvSpPr>
        <p:spPr>
          <a:xfrm>
            <a:off x="6317444" y="321069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165" name="5-Point Star 144">
            <a:extLst>
              <a:ext uri="{FF2B5EF4-FFF2-40B4-BE49-F238E27FC236}">
                <a16:creationId xmlns:a16="http://schemas.microsoft.com/office/drawing/2014/main" id="{46CB0134-6A81-4CB2-A532-6DEBBD5FC5B8}"/>
              </a:ext>
            </a:extLst>
          </p:cNvPr>
          <p:cNvSpPr/>
          <p:nvPr/>
        </p:nvSpPr>
        <p:spPr>
          <a:xfrm>
            <a:off x="4344775" y="2825133"/>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66" name="TextBox 165">
            <a:extLst>
              <a:ext uri="{FF2B5EF4-FFF2-40B4-BE49-F238E27FC236}">
                <a16:creationId xmlns:a16="http://schemas.microsoft.com/office/drawing/2014/main" id="{9C85718F-2167-42B2-889A-939B80463687}"/>
              </a:ext>
            </a:extLst>
          </p:cNvPr>
          <p:cNvSpPr txBox="1"/>
          <p:nvPr/>
        </p:nvSpPr>
        <p:spPr>
          <a:xfrm>
            <a:off x="4506387" y="2862933"/>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67" name="5-Point Star 144">
            <a:extLst>
              <a:ext uri="{FF2B5EF4-FFF2-40B4-BE49-F238E27FC236}">
                <a16:creationId xmlns:a16="http://schemas.microsoft.com/office/drawing/2014/main" id="{6B912187-FED3-475B-8043-5C48AE429D5C}"/>
              </a:ext>
            </a:extLst>
          </p:cNvPr>
          <p:cNvSpPr/>
          <p:nvPr/>
        </p:nvSpPr>
        <p:spPr>
          <a:xfrm>
            <a:off x="3364193" y="2588056"/>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68" name="TextBox 167">
            <a:extLst>
              <a:ext uri="{FF2B5EF4-FFF2-40B4-BE49-F238E27FC236}">
                <a16:creationId xmlns:a16="http://schemas.microsoft.com/office/drawing/2014/main" id="{572D43E4-4C6B-40CE-B13C-CC2E86105062}"/>
              </a:ext>
            </a:extLst>
          </p:cNvPr>
          <p:cNvSpPr txBox="1"/>
          <p:nvPr/>
        </p:nvSpPr>
        <p:spPr>
          <a:xfrm>
            <a:off x="3536453" y="261866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169" name="5-Point Star 144">
            <a:extLst>
              <a:ext uri="{FF2B5EF4-FFF2-40B4-BE49-F238E27FC236}">
                <a16:creationId xmlns:a16="http://schemas.microsoft.com/office/drawing/2014/main" id="{56A6F18D-3547-47F2-AB21-BD89138344D0}"/>
              </a:ext>
            </a:extLst>
          </p:cNvPr>
          <p:cNvSpPr/>
          <p:nvPr/>
        </p:nvSpPr>
        <p:spPr>
          <a:xfrm>
            <a:off x="6239533" y="1913639"/>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70" name="TextBox 169">
            <a:extLst>
              <a:ext uri="{FF2B5EF4-FFF2-40B4-BE49-F238E27FC236}">
                <a16:creationId xmlns:a16="http://schemas.microsoft.com/office/drawing/2014/main" id="{84328CA2-6210-4004-B351-DA00AE63ED2F}"/>
              </a:ext>
            </a:extLst>
          </p:cNvPr>
          <p:cNvSpPr txBox="1"/>
          <p:nvPr/>
        </p:nvSpPr>
        <p:spPr>
          <a:xfrm>
            <a:off x="6419002" y="1963563"/>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71" name="Rectangle 170">
            <a:extLst>
              <a:ext uri="{FF2B5EF4-FFF2-40B4-BE49-F238E27FC236}">
                <a16:creationId xmlns:a16="http://schemas.microsoft.com/office/drawing/2014/main" id="{B52E5B3D-8305-4C56-8DED-7BA0B800088B}"/>
              </a:ext>
            </a:extLst>
          </p:cNvPr>
          <p:cNvSpPr/>
          <p:nvPr/>
        </p:nvSpPr>
        <p:spPr>
          <a:xfrm>
            <a:off x="85098" y="2194456"/>
            <a:ext cx="400721" cy="236966"/>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err="1">
                <a:ln>
                  <a:noFill/>
                </a:ln>
                <a:solidFill>
                  <a:prstClr val="white"/>
                </a:solidFill>
                <a:effectLst/>
                <a:uLnTx/>
                <a:uFillTx/>
                <a:latin typeface="Arial"/>
                <a:ea typeface="+mn-ea"/>
                <a:cs typeface="+mn-cs"/>
              </a:rPr>
              <a:t>MiR</a:t>
            </a:r>
            <a:r>
              <a:rPr kumimoji="0" lang="en-GB" sz="600" b="1" i="0" u="none" strike="noStrike" kern="1200" cap="none" spc="0" normalizeH="0" baseline="0" noProof="0">
                <a:ln>
                  <a:noFill/>
                </a:ln>
                <a:solidFill>
                  <a:prstClr val="white"/>
                </a:solidFill>
                <a:effectLst/>
                <a:uLnTx/>
                <a:uFillTx/>
                <a:latin typeface="Arial"/>
                <a:ea typeface="+mn-ea"/>
                <a:cs typeface="+mn-cs"/>
              </a:rPr>
              <a:t> 8</a:t>
            </a:r>
          </a:p>
        </p:txBody>
      </p:sp>
      <p:sp>
        <p:nvSpPr>
          <p:cNvPr id="172" name="Rectangle 171">
            <a:extLst>
              <a:ext uri="{FF2B5EF4-FFF2-40B4-BE49-F238E27FC236}">
                <a16:creationId xmlns:a16="http://schemas.microsoft.com/office/drawing/2014/main" id="{AC3EA214-A722-47C9-AFF1-34B0A98CF699}"/>
              </a:ext>
            </a:extLst>
          </p:cNvPr>
          <p:cNvSpPr/>
          <p:nvPr/>
        </p:nvSpPr>
        <p:spPr>
          <a:xfrm>
            <a:off x="538949" y="2204845"/>
            <a:ext cx="912091" cy="236966"/>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75" name="5-Point Star 144">
            <a:extLst>
              <a:ext uri="{FF2B5EF4-FFF2-40B4-BE49-F238E27FC236}">
                <a16:creationId xmlns:a16="http://schemas.microsoft.com/office/drawing/2014/main" id="{D987221A-283E-41DA-A9D9-465C2D773D1E}"/>
              </a:ext>
            </a:extLst>
          </p:cNvPr>
          <p:cNvSpPr/>
          <p:nvPr/>
        </p:nvSpPr>
        <p:spPr>
          <a:xfrm>
            <a:off x="2545655" y="2240510"/>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76" name="TextBox 175">
            <a:extLst>
              <a:ext uri="{FF2B5EF4-FFF2-40B4-BE49-F238E27FC236}">
                <a16:creationId xmlns:a16="http://schemas.microsoft.com/office/drawing/2014/main" id="{926F8B8D-0FA2-4B59-B944-B4C13B14CEA5}"/>
              </a:ext>
            </a:extLst>
          </p:cNvPr>
          <p:cNvSpPr txBox="1"/>
          <p:nvPr/>
        </p:nvSpPr>
        <p:spPr>
          <a:xfrm>
            <a:off x="2734585" y="2260426"/>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CCR</a:t>
            </a:r>
          </a:p>
        </p:txBody>
      </p:sp>
      <p:sp>
        <p:nvSpPr>
          <p:cNvPr id="177" name="Rectangle 176">
            <a:extLst>
              <a:ext uri="{FF2B5EF4-FFF2-40B4-BE49-F238E27FC236}">
                <a16:creationId xmlns:a16="http://schemas.microsoft.com/office/drawing/2014/main" id="{A329D4EC-1966-4875-B2E2-9B975578BAFC}"/>
              </a:ext>
            </a:extLst>
          </p:cNvPr>
          <p:cNvSpPr/>
          <p:nvPr/>
        </p:nvSpPr>
        <p:spPr>
          <a:xfrm>
            <a:off x="480491"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5167</a:t>
            </a:r>
          </a:p>
        </p:txBody>
      </p:sp>
      <p:sp>
        <p:nvSpPr>
          <p:cNvPr id="178" name="Rectangle 177">
            <a:extLst>
              <a:ext uri="{FF2B5EF4-FFF2-40B4-BE49-F238E27FC236}">
                <a16:creationId xmlns:a16="http://schemas.microsoft.com/office/drawing/2014/main" id="{5973B784-7B15-4BED-8283-6606E115BF31}"/>
              </a:ext>
            </a:extLst>
          </p:cNvPr>
          <p:cNvSpPr/>
          <p:nvPr/>
        </p:nvSpPr>
        <p:spPr>
          <a:xfrm>
            <a:off x="3948619" y="3515407"/>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5120</a:t>
            </a:r>
          </a:p>
        </p:txBody>
      </p:sp>
      <p:sp>
        <p:nvSpPr>
          <p:cNvPr id="179" name="Rectangle 178">
            <a:extLst>
              <a:ext uri="{FF2B5EF4-FFF2-40B4-BE49-F238E27FC236}">
                <a16:creationId xmlns:a16="http://schemas.microsoft.com/office/drawing/2014/main" id="{B9AD4792-4839-4C72-99FA-51380A927A2F}"/>
              </a:ext>
            </a:extLst>
          </p:cNvPr>
          <p:cNvSpPr/>
          <p:nvPr/>
        </p:nvSpPr>
        <p:spPr>
          <a:xfrm>
            <a:off x="1166988"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5183</a:t>
            </a:r>
          </a:p>
        </p:txBody>
      </p:sp>
      <p:sp>
        <p:nvSpPr>
          <p:cNvPr id="105" name="Rectangle 104">
            <a:extLst>
              <a:ext uri="{FF2B5EF4-FFF2-40B4-BE49-F238E27FC236}">
                <a16:creationId xmlns:a16="http://schemas.microsoft.com/office/drawing/2014/main" id="{3F8CA097-9F82-43BF-BFC9-6FD4B177311C}"/>
              </a:ext>
            </a:extLst>
          </p:cNvPr>
          <p:cNvSpPr/>
          <p:nvPr/>
        </p:nvSpPr>
        <p:spPr>
          <a:xfrm>
            <a:off x="2234597" y="3532448"/>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5146</a:t>
            </a:r>
          </a:p>
        </p:txBody>
      </p:sp>
      <p:sp>
        <p:nvSpPr>
          <p:cNvPr id="106" name="Rectangle 105">
            <a:extLst>
              <a:ext uri="{FF2B5EF4-FFF2-40B4-BE49-F238E27FC236}">
                <a16:creationId xmlns:a16="http://schemas.microsoft.com/office/drawing/2014/main" id="{BE79F896-7521-44B0-AC06-E3D75CDEB527}"/>
              </a:ext>
            </a:extLst>
          </p:cNvPr>
          <p:cNvSpPr/>
          <p:nvPr/>
        </p:nvSpPr>
        <p:spPr>
          <a:xfrm>
            <a:off x="1861652"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5237</a:t>
            </a:r>
          </a:p>
        </p:txBody>
      </p:sp>
      <p:sp>
        <p:nvSpPr>
          <p:cNvPr id="108" name="TextBox 107">
            <a:extLst>
              <a:ext uri="{FF2B5EF4-FFF2-40B4-BE49-F238E27FC236}">
                <a16:creationId xmlns:a16="http://schemas.microsoft.com/office/drawing/2014/main" id="{BF50448F-3383-4EAB-9C0C-A2CEB9E920B7}"/>
              </a:ext>
            </a:extLst>
          </p:cNvPr>
          <p:cNvSpPr txBox="1"/>
          <p:nvPr/>
        </p:nvSpPr>
        <p:spPr>
          <a:xfrm>
            <a:off x="6874842" y="2381480"/>
            <a:ext cx="949221" cy="400110"/>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Project RAG Key</a:t>
            </a:r>
          </a:p>
        </p:txBody>
      </p:sp>
      <p:sp>
        <p:nvSpPr>
          <p:cNvPr id="109" name="Rectangle 108">
            <a:extLst>
              <a:ext uri="{FF2B5EF4-FFF2-40B4-BE49-F238E27FC236}">
                <a16:creationId xmlns:a16="http://schemas.microsoft.com/office/drawing/2014/main" id="{9AE9774C-34E8-4447-877B-174A0657A253}"/>
              </a:ext>
            </a:extLst>
          </p:cNvPr>
          <p:cNvSpPr/>
          <p:nvPr/>
        </p:nvSpPr>
        <p:spPr>
          <a:xfrm>
            <a:off x="7786346" y="2451367"/>
            <a:ext cx="1309643" cy="2295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Not Started</a:t>
            </a:r>
          </a:p>
        </p:txBody>
      </p:sp>
      <p:sp>
        <p:nvSpPr>
          <p:cNvPr id="111" name="Rectangle 110">
            <a:extLst>
              <a:ext uri="{FF2B5EF4-FFF2-40B4-BE49-F238E27FC236}">
                <a16:creationId xmlns:a16="http://schemas.microsoft.com/office/drawing/2014/main" id="{8A90C082-B5E0-4775-B12E-238B0EEF2944}"/>
              </a:ext>
            </a:extLst>
          </p:cNvPr>
          <p:cNvSpPr/>
          <p:nvPr/>
        </p:nvSpPr>
        <p:spPr>
          <a:xfrm>
            <a:off x="7792265" y="2974036"/>
            <a:ext cx="1309643" cy="229500"/>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On Track</a:t>
            </a:r>
          </a:p>
        </p:txBody>
      </p:sp>
      <p:sp>
        <p:nvSpPr>
          <p:cNvPr id="112" name="Rectangle 111">
            <a:extLst>
              <a:ext uri="{FF2B5EF4-FFF2-40B4-BE49-F238E27FC236}">
                <a16:creationId xmlns:a16="http://schemas.microsoft.com/office/drawing/2014/main" id="{FD86F00B-53CD-4939-8A62-66278F17A2E7}"/>
              </a:ext>
            </a:extLst>
          </p:cNvPr>
          <p:cNvSpPr/>
          <p:nvPr/>
        </p:nvSpPr>
        <p:spPr>
          <a:xfrm>
            <a:off x="7792264" y="3282926"/>
            <a:ext cx="1309643" cy="2295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a:t>
            </a:r>
            <a:r>
              <a:rPr lang="en-GB" sz="750" b="1" dirty="0">
                <a:solidFill>
                  <a:prstClr val="white"/>
                </a:solidFill>
                <a:latin typeface="Arial"/>
              </a:rPr>
              <a:t>Potential risk to plan  </a:t>
            </a:r>
            <a:endParaRPr kumimoji="0" lang="en-GB"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7F96F4F4-5BA6-410A-BE27-81705552FDD0}"/>
              </a:ext>
            </a:extLst>
          </p:cNvPr>
          <p:cNvSpPr/>
          <p:nvPr/>
        </p:nvSpPr>
        <p:spPr>
          <a:xfrm>
            <a:off x="7793026" y="3604574"/>
            <a:ext cx="1309643" cy="2295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114" name="Rectangle 113">
            <a:extLst>
              <a:ext uri="{FF2B5EF4-FFF2-40B4-BE49-F238E27FC236}">
                <a16:creationId xmlns:a16="http://schemas.microsoft.com/office/drawing/2014/main" id="{41171527-8387-471F-9759-A241A58DF579}"/>
              </a:ext>
            </a:extLst>
          </p:cNvPr>
          <p:cNvSpPr/>
          <p:nvPr/>
        </p:nvSpPr>
        <p:spPr>
          <a:xfrm>
            <a:off x="7783370" y="2701530"/>
            <a:ext cx="1309643" cy="229500"/>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      Complete</a:t>
            </a:r>
          </a:p>
        </p:txBody>
      </p:sp>
      <p:sp>
        <p:nvSpPr>
          <p:cNvPr id="115" name="Rectangle 114">
            <a:extLst>
              <a:ext uri="{FF2B5EF4-FFF2-40B4-BE49-F238E27FC236}">
                <a16:creationId xmlns:a16="http://schemas.microsoft.com/office/drawing/2014/main" id="{59360697-F474-4449-8C6C-6BC86A0BA286}"/>
              </a:ext>
            </a:extLst>
          </p:cNvPr>
          <p:cNvSpPr/>
          <p:nvPr/>
        </p:nvSpPr>
        <p:spPr>
          <a:xfrm>
            <a:off x="90914" y="4482612"/>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CSSC</a:t>
            </a:r>
          </a:p>
        </p:txBody>
      </p:sp>
      <p:sp>
        <p:nvSpPr>
          <p:cNvPr id="116" name="Rectangle 115">
            <a:extLst>
              <a:ext uri="{FF2B5EF4-FFF2-40B4-BE49-F238E27FC236}">
                <a16:creationId xmlns:a16="http://schemas.microsoft.com/office/drawing/2014/main" id="{2E9E3BE9-2409-49B2-92E1-B4B7BF28963E}"/>
              </a:ext>
            </a:extLst>
          </p:cNvPr>
          <p:cNvSpPr/>
          <p:nvPr/>
        </p:nvSpPr>
        <p:spPr>
          <a:xfrm>
            <a:off x="7791213" y="3910726"/>
            <a:ext cx="1309643" cy="2295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Non-DSC / </a:t>
            </a:r>
            <a:r>
              <a:rPr kumimoji="0" lang="en-GB" sz="750" b="1" i="0" u="none" strike="noStrike" kern="1200" cap="none" spc="0" normalizeH="0" baseline="0" noProof="0" err="1">
                <a:ln>
                  <a:noFill/>
                </a:ln>
                <a:solidFill>
                  <a:prstClr val="white"/>
                </a:solidFill>
                <a:effectLst/>
                <a:uLnTx/>
                <a:uFillTx/>
                <a:latin typeface="Arial"/>
                <a:ea typeface="+mn-ea"/>
                <a:cs typeface="+mn-cs"/>
              </a:rPr>
              <a:t>MiR</a:t>
            </a:r>
            <a:r>
              <a:rPr kumimoji="0" lang="en-GB" sz="750" b="1" i="0" u="none" strike="noStrike" kern="1200" cap="none" spc="0" normalizeH="0" baseline="0" noProof="0">
                <a:ln>
                  <a:noFill/>
                </a:ln>
                <a:solidFill>
                  <a:prstClr val="white"/>
                </a:solidFill>
                <a:effectLst/>
                <a:uLnTx/>
                <a:uFillTx/>
                <a:latin typeface="Arial"/>
                <a:ea typeface="+mn-ea"/>
                <a:cs typeface="+mn-cs"/>
              </a:rPr>
              <a:t> </a:t>
            </a:r>
          </a:p>
        </p:txBody>
      </p:sp>
      <p:sp>
        <p:nvSpPr>
          <p:cNvPr id="117" name="Rectangle 116">
            <a:extLst>
              <a:ext uri="{FF2B5EF4-FFF2-40B4-BE49-F238E27FC236}">
                <a16:creationId xmlns:a16="http://schemas.microsoft.com/office/drawing/2014/main" id="{9C34FCD6-88E3-468E-88D4-D87891AE801C}"/>
              </a:ext>
            </a:extLst>
          </p:cNvPr>
          <p:cNvSpPr/>
          <p:nvPr/>
        </p:nvSpPr>
        <p:spPr>
          <a:xfrm>
            <a:off x="87179" y="477760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a:ea typeface="+mn-ea"/>
                <a:cs typeface="+mn-cs"/>
              </a:rPr>
              <a:t>Retro</a:t>
            </a:r>
          </a:p>
        </p:txBody>
      </p:sp>
      <p:sp>
        <p:nvSpPr>
          <p:cNvPr id="119" name="Rectangle 118">
            <a:extLst>
              <a:ext uri="{FF2B5EF4-FFF2-40B4-BE49-F238E27FC236}">
                <a16:creationId xmlns:a16="http://schemas.microsoft.com/office/drawing/2014/main" id="{A316C839-85F8-4736-9494-D13B7E9FFD11}"/>
              </a:ext>
            </a:extLst>
          </p:cNvPr>
          <p:cNvSpPr/>
          <p:nvPr/>
        </p:nvSpPr>
        <p:spPr>
          <a:xfrm>
            <a:off x="518145" y="4499510"/>
            <a:ext cx="8259785" cy="22645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Activity</a:t>
            </a:r>
          </a:p>
        </p:txBody>
      </p:sp>
      <p:sp>
        <p:nvSpPr>
          <p:cNvPr id="132" name="Rectangle 131">
            <a:extLst>
              <a:ext uri="{FF2B5EF4-FFF2-40B4-BE49-F238E27FC236}">
                <a16:creationId xmlns:a16="http://schemas.microsoft.com/office/drawing/2014/main" id="{1D888BDD-7C93-438F-9D11-44CC7649C17B}"/>
              </a:ext>
            </a:extLst>
          </p:cNvPr>
          <p:cNvSpPr/>
          <p:nvPr/>
        </p:nvSpPr>
        <p:spPr>
          <a:xfrm>
            <a:off x="2858007" y="4779243"/>
            <a:ext cx="5925900" cy="211509"/>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white"/>
                </a:solidFill>
                <a:effectLst/>
                <a:uLnTx/>
                <a:uFillTx/>
                <a:latin typeface="Arial"/>
                <a:ea typeface="+mn-ea"/>
                <a:cs typeface="+mn-cs"/>
              </a:rPr>
              <a:t>Potential Activity</a:t>
            </a:r>
          </a:p>
        </p:txBody>
      </p:sp>
      <p:sp>
        <p:nvSpPr>
          <p:cNvPr id="133" name="Rectangle 132">
            <a:extLst>
              <a:ext uri="{FF2B5EF4-FFF2-40B4-BE49-F238E27FC236}">
                <a16:creationId xmlns:a16="http://schemas.microsoft.com/office/drawing/2014/main" id="{8577D541-619D-4C12-B00B-C453A45D440F}"/>
              </a:ext>
            </a:extLst>
          </p:cNvPr>
          <p:cNvSpPr/>
          <p:nvPr/>
        </p:nvSpPr>
        <p:spPr>
          <a:xfrm>
            <a:off x="2273306" y="4174087"/>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a:ln>
                  <a:noFill/>
                </a:ln>
                <a:solidFill>
                  <a:prstClr val="white"/>
                </a:solidFill>
                <a:effectLst/>
                <a:uLnTx/>
                <a:uFillTx/>
                <a:latin typeface="Arial"/>
                <a:ea typeface="+mn-ea"/>
                <a:cs typeface="+mn-cs"/>
              </a:rPr>
              <a:t>4876</a:t>
            </a:r>
          </a:p>
        </p:txBody>
      </p:sp>
      <p:pic>
        <p:nvPicPr>
          <p:cNvPr id="3" name="Picture 2">
            <a:extLst>
              <a:ext uri="{FF2B5EF4-FFF2-40B4-BE49-F238E27FC236}">
                <a16:creationId xmlns:a16="http://schemas.microsoft.com/office/drawing/2014/main" id="{2A76DAF6-3BBF-4679-9105-3650A30ECB91}"/>
              </a:ext>
            </a:extLst>
          </p:cNvPr>
          <p:cNvPicPr>
            <a:picLocks noChangeAspect="1"/>
          </p:cNvPicPr>
          <p:nvPr/>
        </p:nvPicPr>
        <p:blipFill>
          <a:blip r:embed="rId3"/>
          <a:stretch>
            <a:fillRect/>
          </a:stretch>
        </p:blipFill>
        <p:spPr>
          <a:xfrm>
            <a:off x="2505875" y="1560467"/>
            <a:ext cx="365792" cy="219475"/>
          </a:xfrm>
          <a:prstGeom prst="rect">
            <a:avLst/>
          </a:prstGeom>
        </p:spPr>
      </p:pic>
      <p:sp>
        <p:nvSpPr>
          <p:cNvPr id="135" name="Rectangle 134">
            <a:extLst>
              <a:ext uri="{FF2B5EF4-FFF2-40B4-BE49-F238E27FC236}">
                <a16:creationId xmlns:a16="http://schemas.microsoft.com/office/drawing/2014/main" id="{07E430EC-868B-49E5-851A-547BD3D4EEA3}"/>
              </a:ext>
            </a:extLst>
          </p:cNvPr>
          <p:cNvSpPr/>
          <p:nvPr/>
        </p:nvSpPr>
        <p:spPr>
          <a:xfrm>
            <a:off x="2898909" y="3527270"/>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5038</a:t>
            </a:r>
          </a:p>
        </p:txBody>
      </p:sp>
      <p:sp>
        <p:nvSpPr>
          <p:cNvPr id="153" name="5-Point Star 144">
            <a:extLst>
              <a:ext uri="{FF2B5EF4-FFF2-40B4-BE49-F238E27FC236}">
                <a16:creationId xmlns:a16="http://schemas.microsoft.com/office/drawing/2014/main" id="{4DCB2471-167F-4D14-9A4D-3FE382AF10FC}"/>
              </a:ext>
            </a:extLst>
          </p:cNvPr>
          <p:cNvSpPr/>
          <p:nvPr/>
        </p:nvSpPr>
        <p:spPr>
          <a:xfrm>
            <a:off x="3479269" y="4221940"/>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rial"/>
              <a:ea typeface="+mn-ea"/>
              <a:cs typeface="+mn-cs"/>
            </a:endParaRPr>
          </a:p>
        </p:txBody>
      </p:sp>
      <p:sp>
        <p:nvSpPr>
          <p:cNvPr id="154" name="TextBox 153">
            <a:extLst>
              <a:ext uri="{FF2B5EF4-FFF2-40B4-BE49-F238E27FC236}">
                <a16:creationId xmlns:a16="http://schemas.microsoft.com/office/drawing/2014/main" id="{C7F821F7-4904-4BF9-9FAC-87DA1D3AC973}"/>
              </a:ext>
            </a:extLst>
          </p:cNvPr>
          <p:cNvSpPr txBox="1"/>
          <p:nvPr/>
        </p:nvSpPr>
        <p:spPr>
          <a:xfrm>
            <a:off x="3518771" y="4176723"/>
            <a:ext cx="3585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4876CCR</a:t>
            </a:r>
          </a:p>
        </p:txBody>
      </p:sp>
    </p:spTree>
    <p:extLst>
      <p:ext uri="{BB962C8B-B14F-4D97-AF65-F5344CB8AC3E}">
        <p14:creationId xmlns:p14="http://schemas.microsoft.com/office/powerpoint/2010/main" val="46447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4: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Tony Klein</DisplayName>
        <AccountId>189</AccountId>
        <AccountType/>
      </UserInfo>
      <UserInfo>
        <DisplayName>Charan Singh</DisplayName>
        <AccountId>59</AccountId>
        <AccountType/>
      </UserInfo>
    </SharedWithUsers>
  </documentManagement>
</p:properties>
</file>

<file path=customXml/itemProps1.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EE966AA5-3D01-4B81-BAE0-8020A2E16EFF}">
  <ds:schemaRefs>
    <ds:schemaRef ds:uri="c78a4dae-5fc0-4ed3-ad80-da51122ab114"/>
    <ds:schemaRef ds:uri="http://purl.org/dc/dcmitype/"/>
    <ds:schemaRef ds:uri="http://schemas.microsoft.com/office/2006/documentManagement/types"/>
    <ds:schemaRef ds:uri="5844fa40-a696-4ac9-bd38-c0330d295109"/>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915</TotalTime>
  <Words>9942</Words>
  <Application>Microsoft Office PowerPoint</Application>
  <PresentationFormat>On-screen Show (16:9)</PresentationFormat>
  <Paragraphs>1557</Paragraphs>
  <Slides>77</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77</vt:i4>
      </vt:variant>
    </vt:vector>
  </HeadingPairs>
  <TitlesOfParts>
    <vt:vector size="89" baseType="lpstr">
      <vt:lpstr>ＭＳ Ｐゴシック</vt:lpstr>
      <vt:lpstr>Arial</vt:lpstr>
      <vt:lpstr>Calibri</vt:lpstr>
      <vt:lpstr>Calibri Light</vt:lpstr>
      <vt:lpstr>Times New Roman</vt:lpstr>
      <vt:lpstr>Verdana</vt:lpstr>
      <vt:lpstr>Wingdings</vt:lpstr>
      <vt:lpstr>Office Theme</vt:lpstr>
      <vt:lpstr>Worksheet</vt:lpstr>
      <vt:lpstr>Document</vt:lpstr>
      <vt:lpstr>Acrobat Document</vt:lpstr>
      <vt:lpstr>Presentation</vt:lpstr>
      <vt:lpstr>Section 3: DSC Change Budget &amp; Horizon Planning</vt:lpstr>
      <vt:lpstr>3.1 – DSC Change Budget 20/21 (Financial Year To Date) &amp; 21/22</vt:lpstr>
      <vt:lpstr>Budget v Spend BP20/21 Financial Year To Date</vt:lpstr>
      <vt:lpstr>Budget v Forecasted Spend BP21/22 (as of Mar-21)</vt:lpstr>
      <vt:lpstr>Budget v Forecasted Spend BP21/22 Per Constituency</vt:lpstr>
      <vt:lpstr>3.2 – Change Pipeline</vt:lpstr>
      <vt:lpstr>Change Development &amp; Delivery Pipeline (DSC Change / Minor Release Budget) </vt:lpstr>
      <vt:lpstr>2020-2022 DSC Change / MiR Pipeline</vt:lpstr>
      <vt:lpstr>Section 4: Capture</vt:lpstr>
      <vt:lpstr>4.1 New Change Proposals – Initial Review</vt:lpstr>
      <vt:lpstr>XRN5327 Xoserve Change Fund 2021/22 </vt:lpstr>
      <vt:lpstr>XRN5321 PAC Ring-Fenced DSC Change Budget 21/22 </vt:lpstr>
      <vt:lpstr>XRN5329 Amendments to V16 of the Service Description Table</vt:lpstr>
      <vt:lpstr>4.2 Change Proposals – Post Solution Review for Approval </vt:lpstr>
      <vt:lpstr>XRN5144 Enabling Re-assignment of Supplier Short Codes to Implement SoLR Directions </vt:lpstr>
      <vt:lpstr>XRN5200 Shipper Pack Transition to Data Discovery Platform </vt:lpstr>
      <vt:lpstr>XRN5218 – Modification 0710 - CDSP provision of Class 1 read service </vt:lpstr>
      <vt:lpstr>PowerPoint Presentation</vt:lpstr>
      <vt:lpstr> section 5. Design &amp; Delivery  </vt:lpstr>
      <vt:lpstr>Design Change Pack </vt:lpstr>
      <vt:lpstr>XRN5038 - CDSP to convert Class 2, 3 or 4 Supply Meter Points to Class 1 when G1.6.15 criteria are met (Modification 0691)  Proposed Implementation Date – For approval March ChMC  </vt:lpstr>
      <vt:lpstr>Background</vt:lpstr>
      <vt:lpstr>Current situation</vt:lpstr>
      <vt:lpstr>Proposed Implementation Date</vt:lpstr>
      <vt:lpstr>PowerPoint Presentation</vt:lpstr>
      <vt:lpstr>PowerPoint Presentation</vt:lpstr>
      <vt:lpstr>Standalone Change Documents for Approval (BER, CCR, EQR)</vt:lpstr>
      <vt:lpstr>Standalone Change Documents for Approval (BER, CCR, EQR)</vt:lpstr>
      <vt:lpstr>June 2021 Major Release</vt:lpstr>
      <vt:lpstr>PowerPoint Presentation</vt:lpstr>
      <vt:lpstr>XRN5253 - June 21 Release - Status Update</vt:lpstr>
      <vt:lpstr>June 2020 Major Release</vt:lpstr>
      <vt:lpstr>XRN4996 - June 20 Release -  Status Update</vt:lpstr>
      <vt:lpstr>November 2020 Major Release</vt:lpstr>
      <vt:lpstr>XRN5110 - Nov 20 Release -  Status Update</vt:lpstr>
      <vt:lpstr>November 2021 Major Release</vt:lpstr>
      <vt:lpstr>XRN5289 - November 21 Release - Status Update</vt:lpstr>
      <vt:lpstr> XRN5294 - Minor Release Drop 9 Update</vt:lpstr>
      <vt:lpstr> XRN5294 - Minor Release Drop 9 - Status Update</vt:lpstr>
      <vt:lpstr>Gemini Horizon Plan</vt:lpstr>
      <vt:lpstr>Section 6: Non-DSC Change Budget Impacting Programmes    </vt:lpstr>
      <vt:lpstr>6.1 CSSC Programme Dashboard</vt:lpstr>
      <vt:lpstr>PowerPoint Presentation</vt:lpstr>
      <vt:lpstr>6.2 UK Link Cloud Programme</vt:lpstr>
      <vt:lpstr>UK Link Cloud Programme</vt:lpstr>
      <vt:lpstr>UK Link Cloud Programme</vt:lpstr>
      <vt:lpstr>6.3 CMS Rebuild Update</vt:lpstr>
      <vt:lpstr>CMS Rebuild - Progress to date</vt:lpstr>
      <vt:lpstr>CMS Governance Process</vt:lpstr>
      <vt:lpstr>Section 7: Any Other Business   </vt:lpstr>
      <vt:lpstr>7.1 Post Mercury Change Process</vt:lpstr>
      <vt:lpstr>APPENDIX   </vt:lpstr>
      <vt:lpstr>PowerPoint Presentation</vt:lpstr>
      <vt:lpstr>XRN5253 - June 21 Release - Status Update</vt:lpstr>
      <vt:lpstr>XRN5253 – Proposed June 21 Proposed High Level Plan</vt:lpstr>
      <vt:lpstr>XRN5253 - June 21 Release Summary</vt:lpstr>
      <vt:lpstr>XRN4996 - June 20 Release -  Status Update</vt:lpstr>
      <vt:lpstr>XRN4996 June 20 Release Summary</vt:lpstr>
      <vt:lpstr>XRN5110 - Nov 20 Release -  Status Update</vt:lpstr>
      <vt:lpstr>XRN4897/99 Historical Cleanse Change Request Timeline and Progress</vt:lpstr>
      <vt:lpstr>PowerPoint Presentation</vt:lpstr>
      <vt:lpstr>XRN5289 - November 21 Release - Status Update</vt:lpstr>
      <vt:lpstr>XRN5289 – November 21 High-Level Plan</vt:lpstr>
      <vt:lpstr>PowerPoint Presentation</vt:lpstr>
      <vt:lpstr>XRN5289 - November 21 Release Summary</vt:lpstr>
      <vt:lpstr> XRN5294 - Minor Release Drop 9 - Status Update</vt:lpstr>
      <vt:lpstr> XRN5294 - Minor Release Drop 9 Timelines</vt:lpstr>
      <vt:lpstr>XRN5294 - Minor Release 9 Summary</vt:lpstr>
      <vt:lpstr>CSSC Programme Dashboard</vt:lpstr>
      <vt:lpstr>PowerPoint Presentation</vt:lpstr>
      <vt:lpstr>Green Workstream Updates</vt:lpstr>
      <vt:lpstr>Green Workstream Updates</vt:lpstr>
      <vt:lpstr>Key Programme Risks (1/4)</vt:lpstr>
      <vt:lpstr>Key Programme Risks (2/4)</vt:lpstr>
      <vt:lpstr>PowerPoint Presentation</vt:lpstr>
      <vt:lpstr>Switching Programme CR Position – CRs impacting Xoserve</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1</cp:revision>
  <dcterms:created xsi:type="dcterms:W3CDTF">2018-09-02T17:12:15Z</dcterms:created>
  <dcterms:modified xsi:type="dcterms:W3CDTF">2021-03-03T08:52:34Z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