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58" r:id="rId10"/>
    <p:sldId id="301" r:id="rId11"/>
    <p:sldId id="1461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E8EAF1"/>
    <a:srgbClr val="CED1E1"/>
    <a:srgbClr val="0000FF"/>
    <a:srgbClr val="D8F5FD"/>
    <a:srgbClr val="40D1F5"/>
    <a:srgbClr val="FFFFFF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3C209-9127-43A3-8D4D-C9AF2A32CD7B}" v="689" dt="2021-03-11T08:54:25.748"/>
    <p1510:client id="{92880EA4-5B09-3ADD-1E66-C51739C5BD69}" v="15" dt="2021-03-11T09:51:11.471"/>
    <p1510:client id="{E1227D64-FE58-47F7-ABDD-706EB8A098F9}" v="2" dt="2021-03-11T11:47:29.1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7" autoAdjust="0"/>
    <p:restoredTop sz="94660"/>
  </p:normalViewPr>
  <p:slideViewPr>
    <p:cSldViewPr>
      <p:cViewPr varScale="1">
        <p:scale>
          <a:sx n="79" d="100"/>
          <a:sy n="79" d="100"/>
        </p:scale>
        <p:origin x="1068" y="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11/03/2021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01487F-88A7-4E77-9A73-00E4A37F5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555526"/>
            <a:ext cx="8229600" cy="1516806"/>
          </a:xfrm>
        </p:spPr>
        <p:txBody>
          <a:bodyPr>
            <a:normAutofit/>
          </a:bodyPr>
          <a:lstStyle/>
          <a:p>
            <a:r>
              <a:rPr lang="en-GB" dirty="0"/>
              <a:t>DSC Change Management Committee Update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FA2B-6676-47CB-8A42-6A67E732D7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0" y="2211710"/>
            <a:ext cx="6480720" cy="9407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10</a:t>
            </a:r>
            <a:r>
              <a:rPr lang="en-GB" baseline="30000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th</a:t>
            </a:r>
            <a:r>
              <a:rPr lang="en-GB" dirty="0">
                <a:solidFill>
                  <a:prstClr val="black">
                    <a:tint val="75000"/>
                  </a:prstClr>
                </a:solidFill>
                <a:latin typeface="Arial"/>
                <a:cs typeface="Arial"/>
              </a:rPr>
              <a:t> March Meeting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7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53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en-GB" sz="2400" dirty="0"/>
              <a:t>New Change Proposals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693272"/>
              </p:ext>
            </p:extLst>
          </p:nvPr>
        </p:nvGraphicFramePr>
        <p:xfrm>
          <a:off x="107504" y="434493"/>
          <a:ext cx="8928992" cy="1981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06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Next</a:t>
                      </a:r>
                      <a:r>
                        <a:rPr lang="en-GB" sz="1200" baseline="0" dirty="0"/>
                        <a:t> steps</a:t>
                      </a:r>
                      <a:endParaRPr lang="en-GB" sz="1200" dirty="0"/>
                    </a:p>
                  </a:txBody>
                  <a:tcPr marL="83820" marR="83820" marT="41910" marB="41910"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area</a:t>
                      </a:r>
                    </a:p>
                  </a:txBody>
                  <a:tcPr marL="83820" marR="83820" marT="41910" marB="419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5327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Xoserve Change Fund 2021/22 </a:t>
                      </a: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Deferred till April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 - </a:t>
                      </a:r>
                      <a:r>
                        <a:rPr lang="en-US" sz="1100" dirty="0"/>
                        <a:t>This Change Proposal will act as the parent XRN for the financial year 2021/22</a:t>
                      </a:r>
                      <a:endParaRPr lang="en-GB" sz="1100" dirty="0"/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3812532931"/>
                  </a:ext>
                </a:extLst>
              </a:tr>
              <a:tr h="500862">
                <a:tc>
                  <a:txBody>
                    <a:bodyPr/>
                    <a:lstStyle/>
                    <a:p>
                      <a:r>
                        <a:rPr lang="en-GB" sz="1100" dirty="0"/>
                        <a:t>5321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XRN5321 PAC Ring-Fenced DSC Change Budget 21/22 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into Capture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 - </a:t>
                      </a:r>
                      <a:r>
                        <a:rPr lang="en-US" sz="1100" dirty="0"/>
                        <a:t>This Change Proposal will act as the parent XRN for the financial year 2021/22</a:t>
                      </a:r>
                      <a:endParaRPr lang="en-GB" sz="1100" dirty="0"/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960619109"/>
                  </a:ext>
                </a:extLst>
              </a:tr>
              <a:tr h="530576">
                <a:tc>
                  <a:txBody>
                    <a:bodyPr/>
                    <a:lstStyle/>
                    <a:p>
                      <a:r>
                        <a:rPr lang="en-GB" sz="1100" dirty="0"/>
                        <a:t>5329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XRN5329 Amendments to V16 of the Service Description Table </a:t>
                      </a:r>
                      <a:endParaRPr lang="en-GB" sz="11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Visibility of proposed changes – Information only</a:t>
                      </a:r>
                    </a:p>
                  </a:txBody>
                  <a:tcPr marL="83820" marR="83820" marT="41910" marB="4191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8731" marR="8731" marT="8731" marB="0" anchor="ctr"/>
                </a:tc>
                <a:extLst>
                  <a:ext uri="{0D108BD9-81ED-4DB2-BD59-A6C34878D82A}">
                    <a16:rowId xmlns:a16="http://schemas.microsoft.com/office/drawing/2014/main" val="1752036583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07A5987-90AC-409B-A20D-968BA0F855E1}"/>
              </a:ext>
            </a:extLst>
          </p:cNvPr>
          <p:cNvSpPr txBox="1">
            <a:spLocks/>
          </p:cNvSpPr>
          <p:nvPr/>
        </p:nvSpPr>
        <p:spPr>
          <a:xfrm>
            <a:off x="469014" y="254710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400" dirty="0"/>
              <a:t>Solution Review Outcomes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EE4F109-353D-48B8-B190-94E884E326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742200"/>
              </p:ext>
            </p:extLst>
          </p:nvPr>
        </p:nvGraphicFramePr>
        <p:xfrm>
          <a:off x="131487" y="2898095"/>
          <a:ext cx="8928306" cy="21253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113">
                  <a:extLst>
                    <a:ext uri="{9D8B030D-6E8A-4147-A177-3AD203B41FA5}">
                      <a16:colId xmlns:a16="http://schemas.microsoft.com/office/drawing/2014/main" val="2954686288"/>
                    </a:ext>
                  </a:extLst>
                </a:gridCol>
                <a:gridCol w="4608512">
                  <a:extLst>
                    <a:ext uri="{9D8B030D-6E8A-4147-A177-3AD203B41FA5}">
                      <a16:colId xmlns:a16="http://schemas.microsoft.com/office/drawing/2014/main" val="3411116023"/>
                    </a:ext>
                  </a:extLst>
                </a:gridCol>
                <a:gridCol w="3479681">
                  <a:extLst>
                    <a:ext uri="{9D8B030D-6E8A-4147-A177-3AD203B41FA5}">
                      <a16:colId xmlns:a16="http://schemas.microsoft.com/office/drawing/2014/main" val="4198414729"/>
                    </a:ext>
                  </a:extLst>
                </a:gridCol>
              </a:tblGrid>
              <a:tr h="424415">
                <a:tc>
                  <a:txBody>
                    <a:bodyPr/>
                    <a:lstStyle/>
                    <a:p>
                      <a:r>
                        <a:rPr lang="en-GB" sz="1200" dirty="0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244721"/>
                  </a:ext>
                </a:extLst>
              </a:tr>
              <a:tr h="5517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5144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Enabling Re-assignment of Supplier Short Codes to Implement </a:t>
                      </a:r>
                      <a:r>
                        <a:rPr lang="en-US" sz="1100" dirty="0" err="1"/>
                        <a:t>SoLR</a:t>
                      </a:r>
                      <a:r>
                        <a:rPr lang="en-US" sz="1100" dirty="0"/>
                        <a:t> Directions </a:t>
                      </a:r>
                      <a:endParaRPr lang="en-GB" sz="1100" dirty="0"/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ChMC requested to hold further work on this change </a:t>
                      </a:r>
                      <a:r>
                        <a:rPr lang="en-US" sz="1100"/>
                        <a:t>until Ofgem has </a:t>
                      </a:r>
                      <a:r>
                        <a:rPr lang="en-US" sz="1100" dirty="0"/>
                        <a:t>made a decision in the CSS </a:t>
                      </a:r>
                      <a:r>
                        <a:rPr lang="en-US" sz="1100" err="1"/>
                        <a:t>programme</a:t>
                      </a:r>
                      <a:r>
                        <a:rPr lang="en-US" sz="1100" dirty="0"/>
                        <a:t> </a:t>
                      </a:r>
                      <a:endParaRPr lang="en-GB" sz="11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8505146"/>
                  </a:ext>
                </a:extLst>
              </a:tr>
              <a:tr h="522026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5200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Shipper Pack Transition to Data Discovery Platform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Approved Option 4 into an </a:t>
                      </a:r>
                      <a:r>
                        <a:rPr lang="en-GB" sz="1100" err="1"/>
                        <a:t>adhoc</a:t>
                      </a:r>
                      <a:r>
                        <a:rPr lang="en-GB" sz="1100" dirty="0"/>
                        <a:t> delivery – to </a:t>
                      </a:r>
                      <a:r>
                        <a:rPr lang="en-GB" sz="1100"/>
                        <a:t>align</a:t>
                      </a:r>
                      <a:r>
                        <a:rPr lang="en-GB" sz="1100" dirty="0"/>
                        <a:t> with DDP drops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8070016"/>
                  </a:ext>
                </a:extLst>
              </a:tr>
              <a:tr h="55174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5218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Modification 0710 - CDSP provision of Class 1 read service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sz="1100" dirty="0"/>
                        <a:t>Approved Option 1 into an </a:t>
                      </a:r>
                      <a:r>
                        <a:rPr lang="en-GB" sz="1100" dirty="0" err="1"/>
                        <a:t>adhoc</a:t>
                      </a:r>
                      <a:r>
                        <a:rPr lang="en-GB" sz="1100" dirty="0"/>
                        <a:t> delivery (</a:t>
                      </a:r>
                      <a:r>
                        <a:rPr lang="en-GB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aiming for 01/06/2021)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208714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7873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CC96C-7AC1-45B3-B879-B0EF30383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3" y="42928"/>
            <a:ext cx="8928992" cy="504057"/>
          </a:xfrm>
        </p:spPr>
        <p:txBody>
          <a:bodyPr>
            <a:normAutofit/>
          </a:bodyPr>
          <a:lstStyle/>
          <a:p>
            <a:r>
              <a:rPr lang="en-GB" sz="2000" dirty="0"/>
              <a:t>Detailed Design Outcomes – September Change Packs</a:t>
            </a: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B1868E4C-B412-4C0E-A76A-621245CEC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4480898"/>
              </p:ext>
            </p:extLst>
          </p:nvPr>
        </p:nvGraphicFramePr>
        <p:xfrm>
          <a:off x="206514" y="499898"/>
          <a:ext cx="8730970" cy="2439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285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2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6738">
                <a:tc>
                  <a:txBody>
                    <a:bodyPr/>
                    <a:lstStyle/>
                    <a:p>
                      <a:r>
                        <a:rPr lang="en-GB" sz="1200" dirty="0" err="1"/>
                        <a:t>Xoserve</a:t>
                      </a:r>
                      <a:r>
                        <a:rPr lang="en-GB" sz="1200" baseline="0" dirty="0"/>
                        <a:t> Ref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Change title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Voting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5038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CDSP to convert Class 2, 3 or 4 Supply Meter Points to Class 1 when G1.6.15 criteria are met (Mod 0691)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Implementation date approved proposed 01/04/2021 - Solution approved at Feb ChMC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72897003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dirty="0"/>
                        <a:t>5285 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(Mod 730V) - COVID-19 Capacity Retention Process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Deferred decision until the Mod has been 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3843260"/>
                  </a:ext>
                </a:extLst>
              </a:tr>
              <a:tr h="640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4922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CSSC Shipper BRD 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latin typeface="+mn-lt"/>
                        </a:rPr>
                        <a:t>Approved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3043600"/>
                  </a:ext>
                </a:extLst>
              </a:tr>
            </a:tbl>
          </a:graphicData>
        </a:graphic>
      </p:graphicFrame>
      <p:sp>
        <p:nvSpPr>
          <p:cNvPr id="4" name="Title 2">
            <a:extLst>
              <a:ext uri="{FF2B5EF4-FFF2-40B4-BE49-F238E27FC236}">
                <a16:creationId xmlns:a16="http://schemas.microsoft.com/office/drawing/2014/main" id="{D89B92FD-FDCD-457E-B292-6BDF8D08914E}"/>
              </a:ext>
            </a:extLst>
          </p:cNvPr>
          <p:cNvSpPr txBox="1">
            <a:spLocks/>
          </p:cNvSpPr>
          <p:nvPr/>
        </p:nvSpPr>
        <p:spPr>
          <a:xfrm>
            <a:off x="457199" y="3002820"/>
            <a:ext cx="8229600" cy="3853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200" dirty="0"/>
              <a:t>Change Documents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BB6A0B3-F149-4375-87A6-CD803B4426C8}"/>
              </a:ext>
            </a:extLst>
          </p:cNvPr>
          <p:cNvSpPr txBox="1">
            <a:spLocks/>
          </p:cNvSpPr>
          <p:nvPr/>
        </p:nvSpPr>
        <p:spPr>
          <a:xfrm>
            <a:off x="323528" y="3396247"/>
            <a:ext cx="8496944" cy="159672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800" b="1" dirty="0"/>
              <a:t>CCR Approved:</a:t>
            </a:r>
          </a:p>
          <a:p>
            <a:r>
              <a:rPr lang="en-US" sz="2800" dirty="0"/>
              <a:t>XRN5206 TPI/PCW Access </a:t>
            </a:r>
          </a:p>
          <a:p>
            <a:r>
              <a:rPr lang="en-US" sz="2800" dirty="0"/>
              <a:t>XRN5294 Minor Release Drop 8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pPr marL="0" indent="0">
              <a:buNone/>
            </a:pPr>
            <a:r>
              <a:rPr lang="en-US" sz="2800" b="1" dirty="0"/>
              <a:t>BER Approved</a:t>
            </a:r>
          </a:p>
          <a:p>
            <a:r>
              <a:rPr lang="en-US" sz="2800" dirty="0"/>
              <a:t>XRN5253 June 21 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682354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James Rigby</DisplayName>
        <AccountId>80</AccountId>
        <AccountType/>
      </UserInfo>
      <UserInfo>
        <DisplayName>Jane Goodes</DisplayName>
        <AccountId>63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2" ma:contentTypeDescription="Create a new document." ma:contentTypeScope="" ma:versionID="8d43dc58f4be256e0872fee0ddd01b45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19bab5e5e8857395343a357c49ac1bcf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elements/1.1/"/>
    <ds:schemaRef ds:uri="01f7a547-d57a-44ce-a211-81869c79743b"/>
    <ds:schemaRef ds:uri="http://purl.org/dc/dcmitype/"/>
    <ds:schemaRef ds:uri="http://schemas.microsoft.com/office/2006/documentManagement/types"/>
    <ds:schemaRef ds:uri="3092569d-7549-4f1f-b838-122d264c6bd8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542A391-7804-42CC-815C-5455770358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20372</TotalTime>
  <Words>276</Words>
  <Application>Microsoft Office PowerPoint</Application>
  <PresentationFormat>On-screen Show (16:9)</PresentationFormat>
  <Paragraphs>52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DSC Change Management Committee Update</vt:lpstr>
      <vt:lpstr>New Change Proposals</vt:lpstr>
      <vt:lpstr>Detailed Design Outcomes – September Change Packs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656</cp:revision>
  <cp:lastPrinted>2019-05-07T07:36:37Z</cp:lastPrinted>
  <dcterms:created xsi:type="dcterms:W3CDTF">2018-09-02T17:12:15Z</dcterms:created>
  <dcterms:modified xsi:type="dcterms:W3CDTF">2021-03-11T14:05:58Z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