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308" r:id="rId6"/>
    <p:sldId id="309" r:id="rId7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D163AF-C7FA-4AD2-B096-FA1BB9913CFC}" v="616" dt="2021-03-29T08:15:20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5" autoAdjust="0"/>
    <p:restoredTop sz="93883" autoAdjust="0"/>
  </p:normalViewPr>
  <p:slideViewPr>
    <p:cSldViewPr>
      <p:cViewPr varScale="1">
        <p:scale>
          <a:sx n="90" d="100"/>
          <a:sy n="90" d="100"/>
        </p:scale>
        <p:origin x="61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james.rigby\OneDrive%20-%20Xoserve%20Limited\2.1.%20Finance%20Update%20April%202021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.rigby\OneDrive%20-%20Xoserve%20Limited\2.1.%20Finance%20Update%20April%202021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.rigby\OneDrive%20-%20Xoserve%20Limited\2.1.%20Finance%20Update%20April%202021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.rigby\OneDrive%20-%20Xoserve%20Limited\2.1.%20Finance%20Update%20April%202021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.rigby\OneDrive%20-%20Xoserve%20Limited\2.1.%20Finance%20Update%20April%202021%20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.rigby\OneDrive%20-%20Xoserve%20Limited\2.1.%20Finance%20Update%20April%202021%20v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.rigby\OneDrive%20-%20Xoserve%20Limited\2.1.%20Finance%20Update%20April%202021%20v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.rigby\OneDrive%20-%20Xoserve%20Limited\2.1.%20Finance%20Update%20April%202021%20v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es.rigby\OneDrive%20-%20Xoserve%20Limited\2.1.%20Finance%20Update%20April%202021%20v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Total Budget v Spend BP20/21 FYTD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'20-21 Year End Forecast'!$A$3</c:f>
              <c:strCache>
                <c:ptCount val="1"/>
                <c:pt idx="0">
                  <c:v>Change Budget 20/21 Pipeline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'20-21 Year End Forecast'!$F$2</c:f>
              <c:strCache>
                <c:ptCount val="1"/>
                <c:pt idx="0">
                  <c:v>Total £</c:v>
                </c:pt>
              </c:strCache>
            </c:strRef>
          </c:cat>
          <c:val>
            <c:numRef>
              <c:f>'20-21 Year End Forecast'!$F$3</c:f>
              <c:numCache>
                <c:formatCode>"£"#,##0_);[Red]\("£"#,##0\)</c:formatCode>
                <c:ptCount val="1"/>
                <c:pt idx="0">
                  <c:v>1719292.8568485561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07-44DF-9081-3AF7F9469F44}"/>
            </c:ext>
          </c:extLst>
        </c:ser>
        <c:ser>
          <c:idx val="1"/>
          <c:order val="1"/>
          <c:tx>
            <c:strRef>
              <c:f>'20-21 Year End Forecast'!$A$4</c:f>
              <c:strCache>
                <c:ptCount val="1"/>
                <c:pt idx="0">
                  <c:v>20/21 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'20-21 Year End Forecast'!$F$2</c:f>
              <c:strCache>
                <c:ptCount val="1"/>
                <c:pt idx="0">
                  <c:v>Total £</c:v>
                </c:pt>
              </c:strCache>
            </c:strRef>
          </c:cat>
          <c:val>
            <c:numRef>
              <c:f>'20-21 Year End Forecast'!$F$4</c:f>
              <c:numCache>
                <c:formatCode>"£"#,##0_);[Red]\("£"#,##0\)</c:formatCode>
                <c:ptCount val="1"/>
                <c:pt idx="0">
                  <c:v>3000000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07-44DF-9081-3AF7F9469F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678224"/>
        <c:axId val="129420320"/>
      </c:barChart>
      <c:catAx>
        <c:axId val="38867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20320"/>
        <c:crosses val="autoZero"/>
        <c:auto val="1"/>
        <c:lblAlgn val="ctr"/>
        <c:lblOffset val="100"/>
        <c:noMultiLvlLbl val="0"/>
      </c:catAx>
      <c:valAx>
        <c:axId val="12942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_);[Red]\(&quot;£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67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Variance in Available Funds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'20-21 Year End Forecast'!$H$10</c:f>
              <c:strCache>
                <c:ptCount val="1"/>
                <c:pt idx="0">
                  <c:v>Varience in avilable funds since last report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'20-21 Year End Forecast'!$I$9:$L$9</c:f>
              <c:strCache>
                <c:ptCount val="4"/>
                <c:pt idx="0">
                  <c:v>NTS £</c:v>
                </c:pt>
                <c:pt idx="1">
                  <c:v>GDN£</c:v>
                </c:pt>
                <c:pt idx="2">
                  <c:v>IGT £</c:v>
                </c:pt>
                <c:pt idx="3">
                  <c:v>Shipper £</c:v>
                </c:pt>
              </c:strCache>
            </c:strRef>
          </c:cat>
          <c:val>
            <c:numRef>
              <c:f>'20-21 Year End Forecast'!$I$10:$L$10</c:f>
              <c:numCache>
                <c:formatCode>"£"#,##0_);[Red]\("£"#,##0\)</c:formatCode>
                <c:ptCount val="4"/>
                <c:pt idx="0">
                  <c:v>1190</c:v>
                </c:pt>
                <c:pt idx="1">
                  <c:v>5810</c:v>
                </c:pt>
                <c:pt idx="2">
                  <c:v>0</c:v>
                </c:pt>
                <c:pt idx="3">
                  <c:v>-6400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F-42BD-8164-2482D01F5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5541696"/>
        <c:axId val="2083245792"/>
      </c:barChart>
      <c:catAx>
        <c:axId val="188554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245792"/>
        <c:crosses val="autoZero"/>
        <c:auto val="1"/>
        <c:lblAlgn val="ctr"/>
        <c:lblOffset val="100"/>
        <c:noMultiLvlLbl val="0"/>
      </c:catAx>
      <c:valAx>
        <c:axId val="208324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_);[Red]\(&quot;£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554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Constituency </a:t>
            </a:r>
            <a:r>
              <a:rPr lang="en-GB" sz="1400" b="0" i="0" u="none" strike="noStrike" baseline="0">
                <a:effectLst/>
              </a:rPr>
              <a:t>Budget v Spend BP20/21 FYTD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'20-21 Year End Forecast'!$A$3</c:f>
              <c:strCache>
                <c:ptCount val="1"/>
                <c:pt idx="0">
                  <c:v>Change Budget 20/21 Pipeline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'20-21 Year End Forecast'!$B$2:$E$2</c:f>
              <c:strCache>
                <c:ptCount val="4"/>
                <c:pt idx="0">
                  <c:v>NTS £</c:v>
                </c:pt>
                <c:pt idx="1">
                  <c:v>GDN£</c:v>
                </c:pt>
                <c:pt idx="2">
                  <c:v>IGT £</c:v>
                </c:pt>
                <c:pt idx="3">
                  <c:v>Shipper £</c:v>
                </c:pt>
              </c:strCache>
            </c:strRef>
          </c:cat>
          <c:val>
            <c:numRef>
              <c:f>'20-21 Year End Forecast'!$B$3:$E$3</c:f>
              <c:numCache>
                <c:formatCode>"£"#,##0_);[Red]\("£"#,##0\)</c:formatCode>
                <c:ptCount val="4"/>
                <c:pt idx="0">
                  <c:v>13950.000000000002</c:v>
                </c:pt>
                <c:pt idx="1">
                  <c:v>485162.65672972606</c:v>
                </c:pt>
                <c:pt idx="2">
                  <c:v>75484.933569072178</c:v>
                </c:pt>
                <c:pt idx="3">
                  <c:v>1144695.2665497579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D1-4E78-9951-27D0D816CE79}"/>
            </c:ext>
          </c:extLst>
        </c:ser>
        <c:ser>
          <c:idx val="1"/>
          <c:order val="1"/>
          <c:tx>
            <c:strRef>
              <c:f>'20-21 Year End Forecast'!$A$4</c:f>
              <c:strCache>
                <c:ptCount val="1"/>
                <c:pt idx="0">
                  <c:v>20/21 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'20-21 Year End Forecast'!$B$2:$E$2</c:f>
              <c:strCache>
                <c:ptCount val="4"/>
                <c:pt idx="0">
                  <c:v>NTS £</c:v>
                </c:pt>
                <c:pt idx="1">
                  <c:v>GDN£</c:v>
                </c:pt>
                <c:pt idx="2">
                  <c:v>IGT £</c:v>
                </c:pt>
                <c:pt idx="3">
                  <c:v>Shipper £</c:v>
                </c:pt>
              </c:strCache>
            </c:strRef>
          </c:cat>
          <c:val>
            <c:numRef>
              <c:f>'20-21 Year End Forecast'!$B$4:$E$4</c:f>
              <c:numCache>
                <c:formatCode>"£"#,##0_);[Red]\("£"#,##0\)</c:formatCode>
                <c:ptCount val="4"/>
                <c:pt idx="0">
                  <c:v>48000</c:v>
                </c:pt>
                <c:pt idx="1">
                  <c:v>600000</c:v>
                </c:pt>
                <c:pt idx="2">
                  <c:v>9000</c:v>
                </c:pt>
                <c:pt idx="3">
                  <c:v>2343000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D1-4E78-9951-27D0D816C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173392"/>
        <c:axId val="323093168"/>
      </c:barChart>
      <c:catAx>
        <c:axId val="6617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093168"/>
        <c:crosses val="autoZero"/>
        <c:auto val="1"/>
        <c:lblAlgn val="ctr"/>
        <c:lblOffset val="100"/>
        <c:noMultiLvlLbl val="0"/>
      </c:catAx>
      <c:valAx>
        <c:axId val="32309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_);[Red]\(&quot;£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7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Total</a:t>
            </a:r>
            <a:r>
              <a:rPr lang="en-GB" sz="800" dirty="0"/>
              <a:t> Committed Spend</a:t>
            </a:r>
            <a:r>
              <a:rPr lang="en-GB" sz="800" baseline="0" dirty="0"/>
              <a:t> v Approved Budget</a:t>
            </a:r>
            <a:r>
              <a:rPr lang="en-GB" sz="8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Direct'!$J$2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Direct'!$J$3:$J$7</c:f>
              <c:numCache>
                <c:formatCode>"£"#,##0</c:formatCode>
                <c:ptCount val="5"/>
                <c:pt idx="0">
                  <c:v>2589600</c:v>
                </c:pt>
                <c:pt idx="1">
                  <c:v>499999.99999999994</c:v>
                </c:pt>
                <c:pt idx="2">
                  <c:v>99999.999999999985</c:v>
                </c:pt>
                <c:pt idx="3">
                  <c:v>199999.99999999997</c:v>
                </c:pt>
                <c:pt idx="4">
                  <c:v>199999.99999999997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38-4F8B-89F4-9D74C3EA9543}"/>
            </c:ext>
          </c:extLst>
        </c:ser>
        <c:ser>
          <c:idx val="1"/>
          <c:order val="1"/>
          <c:tx>
            <c:strRef>
              <c:f>'BP21-22 Direct'!$K$2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Direct'!$K$3:$K$7</c:f>
              <c:numCache>
                <c:formatCode>"£"#,##0</c:formatCode>
                <c:ptCount val="5"/>
                <c:pt idx="0">
                  <c:v>1158485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38-4F8B-89F4-9D74C3EA9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3062336"/>
        <c:axId val="1597132240"/>
      </c:barChart>
      <c:catAx>
        <c:axId val="19830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2240"/>
        <c:crosses val="autoZero"/>
        <c:auto val="1"/>
        <c:lblAlgn val="ctr"/>
        <c:lblOffset val="100"/>
        <c:noMultiLvlLbl val="0"/>
      </c:catAx>
      <c:valAx>
        <c:axId val="159713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06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Shipper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Direct'!$B$2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Direct'!$B$3:$B$7</c:f>
              <c:numCache>
                <c:formatCode>"£"#,##0</c:formatCode>
                <c:ptCount val="5"/>
                <c:pt idx="0">
                  <c:v>1495000</c:v>
                </c:pt>
                <c:pt idx="1">
                  <c:v>288654.61847389553</c:v>
                </c:pt>
                <c:pt idx="2">
                  <c:v>57730.9236947791</c:v>
                </c:pt>
                <c:pt idx="3">
                  <c:v>115461.8473895582</c:v>
                </c:pt>
                <c:pt idx="4">
                  <c:v>115461.8473895582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F-499A-8E35-957CEEECEF3E}"/>
            </c:ext>
          </c:extLst>
        </c:ser>
        <c:ser>
          <c:idx val="1"/>
          <c:order val="1"/>
          <c:tx>
            <c:strRef>
              <c:f>'BP21-22 Direct'!$C$2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Direct'!$C$3:$C$7</c:f>
              <c:numCache>
                <c:formatCode>"£"#,##0</c:formatCode>
                <c:ptCount val="5"/>
                <c:pt idx="0">
                  <c:v>836385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1F-499A-8E35-957CEEECE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7509408"/>
        <c:axId val="1956771264"/>
      </c:barChart>
      <c:catAx>
        <c:axId val="17675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71264"/>
        <c:crosses val="autoZero"/>
        <c:auto val="1"/>
        <c:lblAlgn val="ctr"/>
        <c:lblOffset val="100"/>
        <c:noMultiLvlLbl val="0"/>
      </c:catAx>
      <c:valAx>
        <c:axId val="195677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5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DN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Direct'!$D$2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Direct'!$D$3:$D$7</c:f>
              <c:numCache>
                <c:formatCode>"£"#,##0</c:formatCode>
                <c:ptCount val="5"/>
                <c:pt idx="0">
                  <c:v>900000</c:v>
                </c:pt>
                <c:pt idx="1">
                  <c:v>173772.01112140872</c:v>
                </c:pt>
                <c:pt idx="2">
                  <c:v>34754.402224281745</c:v>
                </c:pt>
                <c:pt idx="3">
                  <c:v>69508.804448563489</c:v>
                </c:pt>
                <c:pt idx="4">
                  <c:v>69508.804448563489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3F-4189-94D0-095DB0DAAD70}"/>
            </c:ext>
          </c:extLst>
        </c:ser>
        <c:ser>
          <c:idx val="1"/>
          <c:order val="1"/>
          <c:tx>
            <c:strRef>
              <c:f>'BP21-22 Direct'!$E$2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Direct'!$E$3:$E$7</c:f>
              <c:numCache>
                <c:formatCode>"£"#,##0</c:formatCode>
                <c:ptCount val="5"/>
                <c:pt idx="0">
                  <c:v>302200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3F-4189-94D0-095DB0DAA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9773456"/>
        <c:axId val="1593949536"/>
      </c:barChart>
      <c:catAx>
        <c:axId val="14797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949536"/>
        <c:crosses val="autoZero"/>
        <c:auto val="1"/>
        <c:lblAlgn val="ctr"/>
        <c:lblOffset val="100"/>
        <c:noMultiLvlLbl val="0"/>
      </c:catAx>
      <c:valAx>
        <c:axId val="1593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7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IGT</a:t>
            </a:r>
            <a:r>
              <a:rPr lang="en-GB" sz="800" dirty="0"/>
              <a:t> Committed</a:t>
            </a:r>
            <a:r>
              <a:rPr lang="en-GB" sz="800" baseline="0" dirty="0"/>
              <a:t>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Direct'!$F$2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Direct'!$F$3:$F$7</c:f>
              <c:numCache>
                <c:formatCode>"£"#,##0</c:formatCode>
                <c:ptCount val="5"/>
                <c:pt idx="0">
                  <c:v>140000</c:v>
                </c:pt>
                <c:pt idx="1">
                  <c:v>27031.201729996912</c:v>
                </c:pt>
                <c:pt idx="2">
                  <c:v>5406.240345999382</c:v>
                </c:pt>
                <c:pt idx="3">
                  <c:v>10812.480691998764</c:v>
                </c:pt>
                <c:pt idx="4">
                  <c:v>10812.480691998764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F6-40E6-B571-0030AE39BD27}"/>
            </c:ext>
          </c:extLst>
        </c:ser>
        <c:ser>
          <c:idx val="1"/>
          <c:order val="1"/>
          <c:tx>
            <c:strRef>
              <c:f>'BP21-22 Direct'!$G$2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Direct'!$G$3:$G$7</c:f>
              <c:numCache>
                <c:formatCode>"£"#,##0</c:formatCode>
                <c:ptCount val="5"/>
                <c:pt idx="0">
                  <c:v>19450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F6-40E6-B571-0030AE39BD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761376"/>
        <c:axId val="1569039760"/>
      </c:barChart>
      <c:catAx>
        <c:axId val="147576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039760"/>
        <c:crosses val="autoZero"/>
        <c:auto val="1"/>
        <c:lblAlgn val="ctr"/>
        <c:lblOffset val="100"/>
        <c:noMultiLvlLbl val="0"/>
      </c:catAx>
      <c:valAx>
        <c:axId val="156903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76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NTS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Direct'!$H$2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Direct'!$H$3:$H$7</c:f>
              <c:numCache>
                <c:formatCode>"£"#,##0</c:formatCode>
                <c:ptCount val="5"/>
                <c:pt idx="0">
                  <c:v>54600</c:v>
                </c:pt>
                <c:pt idx="1">
                  <c:v>10542.168674698794</c:v>
                </c:pt>
                <c:pt idx="2">
                  <c:v>2108.4337349397588</c:v>
                </c:pt>
                <c:pt idx="3">
                  <c:v>4216.8674698795176</c:v>
                </c:pt>
                <c:pt idx="4">
                  <c:v>4216.8674698795176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75-4CB5-B288-FF84038B15D5}"/>
            </c:ext>
          </c:extLst>
        </c:ser>
        <c:ser>
          <c:idx val="1"/>
          <c:order val="1"/>
          <c:tx>
            <c:strRef>
              <c:f>'BP21-22 Direct'!$I$2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Direct'!$I$3:$I$7</c:f>
              <c:numCache>
                <c:formatCode>"£"#,##0</c:formatCode>
                <c:ptCount val="5"/>
                <c:pt idx="0">
                  <c:v>450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75-4CB5-B288-FF84038B1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4301056"/>
        <c:axId val="1956768352"/>
      </c:barChart>
      <c:catAx>
        <c:axId val="159430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68352"/>
        <c:crosses val="autoZero"/>
        <c:auto val="1"/>
        <c:lblAlgn val="ctr"/>
        <c:lblOffset val="100"/>
        <c:noMultiLvlLbl val="0"/>
      </c:catAx>
      <c:valAx>
        <c:axId val="19567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430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Variance</a:t>
            </a:r>
            <a:r>
              <a:rPr lang="en-GB" sz="800" baseline="0" dirty="0"/>
              <a:t> in Available Funds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'BP21-22 Direct'!$B$19:$I$19</c:f>
              <c:strCache>
                <c:ptCount val="7"/>
                <c:pt idx="0">
                  <c:v>Shipper</c:v>
                </c:pt>
                <c:pt idx="2">
                  <c:v>DN</c:v>
                </c:pt>
                <c:pt idx="4">
                  <c:v>IGT</c:v>
                </c:pt>
                <c:pt idx="6">
                  <c:v>NTS</c:v>
                </c:pt>
              </c:strCache>
            </c:strRef>
          </c:cat>
          <c:val>
            <c:numRef>
              <c:f>'BP21-22 Direct'!$B$20:$I$20</c:f>
              <c:numCache>
                <c:formatCode>"£"#,##0</c:formatCode>
                <c:ptCount val="8"/>
                <c:pt idx="0">
                  <c:v>0</c:v>
                </c:pt>
                <c:pt idx="2">
                  <c:v>-44100</c:v>
                </c:pt>
                <c:pt idx="4">
                  <c:v>-450</c:v>
                </c:pt>
                <c:pt idx="6">
                  <c:v>-450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6F-4E9E-8D75-743759C2C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3832815"/>
        <c:axId val="1155649887"/>
      </c:barChart>
      <c:catAx>
        <c:axId val="963832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649887"/>
        <c:crosses val="autoZero"/>
        <c:auto val="1"/>
        <c:lblAlgn val="ctr"/>
        <c:lblOffset val="100"/>
        <c:noMultiLvlLbl val="0"/>
      </c:catAx>
      <c:valAx>
        <c:axId val="115564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3832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2.1 – DSC Change Budget 20/21 (Financial Year To Date) &amp; 21/22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Spend BP20/21 Financial Year To Date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519" y="987574"/>
            <a:ext cx="8424936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GB" sz="16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1E83A2-9D91-4DDD-889E-8991F40921D8}"/>
              </a:ext>
            </a:extLst>
          </p:cNvPr>
          <p:cNvSpPr txBox="1"/>
          <p:nvPr/>
        </p:nvSpPr>
        <p:spPr>
          <a:xfrm>
            <a:off x="7118084" y="639892"/>
            <a:ext cx="1940487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0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b="1" dirty="0"/>
              <a:t>Total </a:t>
            </a:r>
            <a:r>
              <a:rPr lang="en-GB" sz="1050" b="1" u="sng" dirty="0"/>
              <a:t>available</a:t>
            </a:r>
            <a:r>
              <a:rPr lang="en-GB" sz="1050" b="1" dirty="0"/>
              <a:t> funds have decreased by £600</a:t>
            </a:r>
            <a:r>
              <a:rPr lang="en-GB" sz="1050" dirty="0"/>
              <a:t> as a result of 3 changes moving through the lifecycle (see 2</a:t>
            </a:r>
            <a:r>
              <a:rPr lang="en-GB" sz="1050" baseline="30000" dirty="0"/>
              <a:t>nd</a:t>
            </a:r>
            <a:r>
              <a:rPr lang="en-GB" sz="1050" dirty="0"/>
              <a:t> tab in embedded s/s for details)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/>
              <a:t>Position as of March-21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b="1" u="sng" dirty="0"/>
              <a:t>A full reconciliation of the 20/21 budget will be presented in May ChMC</a:t>
            </a:r>
            <a:r>
              <a:rPr lang="en-GB" sz="1050" dirty="0"/>
              <a:t> </a:t>
            </a:r>
          </a:p>
          <a:p>
            <a:endParaRPr lang="en-GB" sz="1050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98FB028-79DF-45ED-B33C-94FC73389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226898"/>
              </p:ext>
            </p:extLst>
          </p:nvPr>
        </p:nvGraphicFramePr>
        <p:xfrm>
          <a:off x="197939" y="771550"/>
          <a:ext cx="3509965" cy="2014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28D83495-7D21-472D-AD79-F492C32EB9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721422"/>
              </p:ext>
            </p:extLst>
          </p:nvPr>
        </p:nvGraphicFramePr>
        <p:xfrm>
          <a:off x="3420343" y="771550"/>
          <a:ext cx="3733447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1ECA0C0-4FFB-4C80-B599-6632AD24CA9F}"/>
              </a:ext>
              <a:ext uri="{147F2762-F138-4A5C-976F-8EAC2B608ADB}">
                <a16:predDERef xmlns:a16="http://schemas.microsoft.com/office/drawing/2014/main" pred="{81539D07-D235-46B0-96A4-675396BB1C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539983"/>
              </p:ext>
            </p:extLst>
          </p:nvPr>
        </p:nvGraphicFramePr>
        <p:xfrm>
          <a:off x="292824" y="2859782"/>
          <a:ext cx="6825260" cy="1930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169D971-B991-4552-9BA2-7E605C8960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803094"/>
              </p:ext>
            </p:extLst>
          </p:nvPr>
        </p:nvGraphicFramePr>
        <p:xfrm>
          <a:off x="7380312" y="3307885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showAsIcon="1" r:id="rId6" imgW="914400" imgH="806400" progId="Excel.Sheet.12">
                  <p:embed/>
                </p:oleObj>
              </mc:Choice>
              <mc:Fallback>
                <p:oleObj name="Worksheet" showAsIcon="1" r:id="rId6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80312" y="3307885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216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20" y="123478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Forecasted Spend BP21/22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9AA28BD-B8C5-4E96-8C38-5F323401D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757577"/>
              </p:ext>
            </p:extLst>
          </p:nvPr>
        </p:nvGraphicFramePr>
        <p:xfrm>
          <a:off x="251520" y="3108816"/>
          <a:ext cx="3240360" cy="1875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A08996C-2012-41AD-82D4-8A08226A94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993506"/>
              </p:ext>
            </p:extLst>
          </p:nvPr>
        </p:nvGraphicFramePr>
        <p:xfrm>
          <a:off x="131821" y="873007"/>
          <a:ext cx="2207932" cy="2005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BB85AF2-F91E-476C-B37B-AF2BFEBDF1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742520"/>
              </p:ext>
            </p:extLst>
          </p:nvPr>
        </p:nvGraphicFramePr>
        <p:xfrm>
          <a:off x="2225544" y="913811"/>
          <a:ext cx="2354135" cy="2005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9CC8ED9-BED7-47A6-A5FA-9CE13416AB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315462"/>
              </p:ext>
            </p:extLst>
          </p:nvPr>
        </p:nvGraphicFramePr>
        <p:xfrm>
          <a:off x="4283968" y="913811"/>
          <a:ext cx="2304256" cy="2005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CAE3CA3-0D3D-469F-BE5F-9A4E4E859B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367611"/>
              </p:ext>
            </p:extLst>
          </p:nvPr>
        </p:nvGraphicFramePr>
        <p:xfrm>
          <a:off x="6523894" y="894759"/>
          <a:ext cx="2354135" cy="2043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04A5824-B07A-426F-9181-9B52F0ADF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606223"/>
              </p:ext>
            </p:extLst>
          </p:nvPr>
        </p:nvGraphicFramePr>
        <p:xfrm>
          <a:off x="3597175" y="3108816"/>
          <a:ext cx="3495105" cy="1757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0E5CFD0-6550-4FFC-BA86-0D05EC74E4BB}"/>
              </a:ext>
            </a:extLst>
          </p:cNvPr>
          <p:cNvSpPr txBox="1"/>
          <p:nvPr/>
        </p:nvSpPr>
        <p:spPr>
          <a:xfrm>
            <a:off x="7197575" y="3248891"/>
            <a:ext cx="15268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Total </a:t>
            </a:r>
            <a:r>
              <a:rPr lang="en-GB" sz="1000" b="1" u="sng" dirty="0"/>
              <a:t>available</a:t>
            </a:r>
            <a:r>
              <a:rPr lang="en-GB" sz="1000" dirty="0"/>
              <a:t> funds decreased by £45k as result of XRN5218 being moved to 21/22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Previous slide contains document</a:t>
            </a:r>
          </a:p>
        </p:txBody>
      </p:sp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b554553c-748b-4189-a5a3-c522c630a41e"/>
    <ds:schemaRef ds:uri="http://purl.org/dc/dcmitype/"/>
    <ds:schemaRef ds:uri="http://purl.org/dc/terms/"/>
    <ds:schemaRef ds:uri="http://schemas.microsoft.com/office/infopath/2007/PartnerControls"/>
    <ds:schemaRef ds:uri="b50a422f-301f-4fa5-bbd4-d22046ec3c52"/>
  </ds:schemaRefs>
</ds:datastoreItem>
</file>

<file path=customXml/itemProps2.xml><?xml version="1.0" encoding="utf-8"?>
<ds:datastoreItem xmlns:ds="http://schemas.openxmlformats.org/officeDocument/2006/customXml" ds:itemID="{E72DFB12-2D46-44E7-B0F0-DC1BF80FC970}"/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18496</TotalTime>
  <Words>143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FR3 Comms Approach v1.0 221018</vt:lpstr>
      <vt:lpstr>Microsoft Excel Worksheet</vt:lpstr>
      <vt:lpstr>2.1 – DSC Change Budget 20/21 (Financial Year To Date) &amp; 21/22</vt:lpstr>
      <vt:lpstr>Budget v Spend BP20/21 Financial Year To Date</vt:lpstr>
      <vt:lpstr>Budget v Forecasted Spend BP21/22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James Rigby</cp:lastModifiedBy>
  <cp:revision>108</cp:revision>
  <cp:lastPrinted>2020-09-03T10:38:05Z</cp:lastPrinted>
  <dcterms:created xsi:type="dcterms:W3CDTF">2018-10-22T13:17:46Z</dcterms:created>
  <dcterms:modified xsi:type="dcterms:W3CDTF">2021-03-29T08:15:20Z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