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308" r:id="rId6"/>
    <p:sldId id="309" r:id="rId7"/>
    <p:sldId id="310" r:id="rId8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955B8C-EACF-430A-BF57-105CDF77A6BB}" v="69" dt="2021-02-24T12:48:21.9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5" autoAdjust="0"/>
    <p:restoredTop sz="93883" autoAdjust="0"/>
  </p:normalViewPr>
  <p:slideViewPr>
    <p:cSldViewPr>
      <p:cViewPr varScale="1">
        <p:scale>
          <a:sx n="90" d="100"/>
          <a:sy n="90" d="100"/>
        </p:scale>
        <p:origin x="612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Rigby" userId="7ade5d71-70eb-452f-8090-262cd4d9bd62" providerId="ADAL" clId="{0D89E2BD-278B-4309-9DBA-7ED39E4296BD}"/>
    <pc:docChg chg="custSel modSld">
      <pc:chgData name="James Rigby" userId="7ade5d71-70eb-452f-8090-262cd4d9bd62" providerId="ADAL" clId="{0D89E2BD-278B-4309-9DBA-7ED39E4296BD}" dt="2021-02-24T12:48:21.938" v="68"/>
      <pc:docMkLst>
        <pc:docMk/>
      </pc:docMkLst>
      <pc:sldChg chg="addSp delSp modSp mod">
        <pc:chgData name="James Rigby" userId="7ade5d71-70eb-452f-8090-262cd4d9bd62" providerId="ADAL" clId="{0D89E2BD-278B-4309-9DBA-7ED39E4296BD}" dt="2021-02-24T12:48:21.938" v="68"/>
        <pc:sldMkLst>
          <pc:docMk/>
          <pc:sldMk cId="862162089" sldId="308"/>
        </pc:sldMkLst>
        <pc:spChg chg="mod">
          <ac:chgData name="James Rigby" userId="7ade5d71-70eb-452f-8090-262cd4d9bd62" providerId="ADAL" clId="{0D89E2BD-278B-4309-9DBA-7ED39E4296BD}" dt="2021-02-24T12:26:08.533" v="22" actId="6549"/>
          <ac:spMkLst>
            <pc:docMk/>
            <pc:sldMk cId="862162089" sldId="308"/>
            <ac:spMk id="5" creationId="{A41E83A2-9D91-4DDD-889E-8991F40921D8}"/>
          </ac:spMkLst>
        </pc:spChg>
        <pc:graphicFrameChg chg="del mod">
          <ac:chgData name="James Rigby" userId="7ade5d71-70eb-452f-8090-262cd4d9bd62" providerId="ADAL" clId="{0D89E2BD-278B-4309-9DBA-7ED39E4296BD}" dt="2021-02-24T12:26:14.897" v="24" actId="478"/>
          <ac:graphicFrameMkLst>
            <pc:docMk/>
            <pc:sldMk cId="862162089" sldId="308"/>
            <ac:graphicFrameMk id="4" creationId="{6B7A11DC-BBCC-411C-8DFF-6196F184AEB6}"/>
          </ac:graphicFrameMkLst>
        </pc:graphicFrameChg>
        <pc:graphicFrameChg chg="add mod">
          <ac:chgData name="James Rigby" userId="7ade5d71-70eb-452f-8090-262cd4d9bd62" providerId="ADAL" clId="{0D89E2BD-278B-4309-9DBA-7ED39E4296BD}" dt="2021-02-24T12:48:21.938" v="68"/>
          <ac:graphicFrameMkLst>
            <pc:docMk/>
            <pc:sldMk cId="862162089" sldId="308"/>
            <ac:graphicFrameMk id="6" creationId="{1B90F6D8-D249-4456-9F25-E172E97B3AB0}"/>
          </ac:graphicFrameMkLst>
        </pc:graphicFrameChg>
        <pc:graphicFrameChg chg="del">
          <ac:chgData name="James Rigby" userId="7ade5d71-70eb-452f-8090-262cd4d9bd62" providerId="ADAL" clId="{0D89E2BD-278B-4309-9DBA-7ED39E4296BD}" dt="2021-02-24T12:25:04.032" v="8" actId="478"/>
          <ac:graphicFrameMkLst>
            <pc:docMk/>
            <pc:sldMk cId="862162089" sldId="308"/>
            <ac:graphicFrameMk id="9" creationId="{C1ECA0C0-4FFB-4C80-B599-6632AD24CA9F}"/>
          </ac:graphicFrameMkLst>
        </pc:graphicFrameChg>
        <pc:graphicFrameChg chg="add mod">
          <ac:chgData name="James Rigby" userId="7ade5d71-70eb-452f-8090-262cd4d9bd62" providerId="ADAL" clId="{0D89E2BD-278B-4309-9DBA-7ED39E4296BD}" dt="2021-02-24T12:27:46.765" v="39" actId="404"/>
          <ac:graphicFrameMkLst>
            <pc:docMk/>
            <pc:sldMk cId="862162089" sldId="308"/>
            <ac:graphicFrameMk id="10" creationId="{D98FB028-79DF-45ED-B33C-94FC73389E76}"/>
          </ac:graphicFrameMkLst>
        </pc:graphicFrameChg>
        <pc:graphicFrameChg chg="add mod">
          <ac:chgData name="James Rigby" userId="7ade5d71-70eb-452f-8090-262cd4d9bd62" providerId="ADAL" clId="{0D89E2BD-278B-4309-9DBA-7ED39E4296BD}" dt="2021-02-24T12:29:40.356" v="62" actId="404"/>
          <ac:graphicFrameMkLst>
            <pc:docMk/>
            <pc:sldMk cId="862162089" sldId="308"/>
            <ac:graphicFrameMk id="11" creationId="{C1ECA0C0-4FFB-4C80-B599-6632AD24CA9F}"/>
          </ac:graphicFrameMkLst>
        </pc:graphicFrameChg>
        <pc:graphicFrameChg chg="add mod">
          <ac:chgData name="James Rigby" userId="7ade5d71-70eb-452f-8090-262cd4d9bd62" providerId="ADAL" clId="{0D89E2BD-278B-4309-9DBA-7ED39E4296BD}" dt="2021-02-24T12:27:53.325" v="41" actId="1076"/>
          <ac:graphicFrameMkLst>
            <pc:docMk/>
            <pc:sldMk cId="862162089" sldId="308"/>
            <ac:graphicFrameMk id="12" creationId="{28D83495-7D21-472D-AD79-F492C32EB9C8}"/>
          </ac:graphicFrameMkLst>
        </pc:graphicFrameChg>
        <pc:graphicFrameChg chg="del">
          <ac:chgData name="James Rigby" userId="7ade5d71-70eb-452f-8090-262cd4d9bd62" providerId="ADAL" clId="{0D89E2BD-278B-4309-9DBA-7ED39E4296BD}" dt="2021-02-24T12:24:37.070" v="0" actId="478"/>
          <ac:graphicFrameMkLst>
            <pc:docMk/>
            <pc:sldMk cId="862162089" sldId="308"/>
            <ac:graphicFrameMk id="13" creationId="{D98FB028-79DF-45ED-B33C-94FC73389E76}"/>
          </ac:graphicFrameMkLst>
        </pc:graphicFrameChg>
        <pc:graphicFrameChg chg="del">
          <ac:chgData name="James Rigby" userId="7ade5d71-70eb-452f-8090-262cd4d9bd62" providerId="ADAL" clId="{0D89E2BD-278B-4309-9DBA-7ED39E4296BD}" dt="2021-02-24T12:24:56.374" v="7" actId="478"/>
          <ac:graphicFrameMkLst>
            <pc:docMk/>
            <pc:sldMk cId="862162089" sldId="308"/>
            <ac:graphicFrameMk id="14" creationId="{28D83495-7D21-472D-AD79-F492C32EB9C8}"/>
          </ac:graphicFrameMkLst>
        </pc:graphicFrameChg>
      </pc:sldChg>
      <pc:sldChg chg="addSp delSp modSp mod">
        <pc:chgData name="James Rigby" userId="7ade5d71-70eb-452f-8090-262cd4d9bd62" providerId="ADAL" clId="{0D89E2BD-278B-4309-9DBA-7ED39E4296BD}" dt="2021-02-24T12:29:17.898" v="58" actId="20577"/>
        <pc:sldMkLst>
          <pc:docMk/>
          <pc:sldMk cId="4252492987" sldId="309"/>
        </pc:sldMkLst>
        <pc:spChg chg="mod">
          <ac:chgData name="James Rigby" userId="7ade5d71-70eb-452f-8090-262cd4d9bd62" providerId="ADAL" clId="{0D89E2BD-278B-4309-9DBA-7ED39E4296BD}" dt="2021-02-24T12:29:17.898" v="58" actId="20577"/>
          <ac:spMkLst>
            <pc:docMk/>
            <pc:sldMk cId="4252492987" sldId="309"/>
            <ac:spMk id="2" creationId="{00000000-0000-0000-0000-000000000000}"/>
          </ac:spMkLst>
        </pc:spChg>
        <pc:graphicFrameChg chg="add mod">
          <ac:chgData name="James Rigby" userId="7ade5d71-70eb-452f-8090-262cd4d9bd62" providerId="ADAL" clId="{0D89E2BD-278B-4309-9DBA-7ED39E4296BD}" dt="2021-02-24T12:29:01.932" v="55" actId="14100"/>
          <ac:graphicFrameMkLst>
            <pc:docMk/>
            <pc:sldMk cId="4252492987" sldId="309"/>
            <ac:graphicFrameMk id="5" creationId="{39AA28BD-B8C5-4E96-8C38-5F323401DD1D}"/>
          </ac:graphicFrameMkLst>
        </pc:graphicFrameChg>
        <pc:graphicFrameChg chg="del">
          <ac:chgData name="James Rigby" userId="7ade5d71-70eb-452f-8090-262cd4d9bd62" providerId="ADAL" clId="{0D89E2BD-278B-4309-9DBA-7ED39E4296BD}" dt="2021-02-24T12:28:44.144" v="47" actId="478"/>
          <ac:graphicFrameMkLst>
            <pc:docMk/>
            <pc:sldMk cId="4252492987" sldId="309"/>
            <ac:graphicFrameMk id="9" creationId="{39AA28BD-B8C5-4E96-8C38-5F323401DD1D}"/>
          </ac:graphicFrameMkLst>
        </pc:graphicFrameChg>
        <pc:graphicFrameChg chg="del mod">
          <ac:chgData name="James Rigby" userId="7ade5d71-70eb-452f-8090-262cd4d9bd62" providerId="ADAL" clId="{0D89E2BD-278B-4309-9DBA-7ED39E4296BD}" dt="2021-02-24T12:28:59.205" v="54" actId="478"/>
          <ac:graphicFrameMkLst>
            <pc:docMk/>
            <pc:sldMk cId="4252492987" sldId="309"/>
            <ac:graphicFrameMk id="13" creationId="{21369074-6510-4752-BD15-A13D17ABF74B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March%202021%20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March%202021%20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March%202021%20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March%202021%20v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.rigby\Documents\2.1.%20Finance%20Update%20February%202021%20desktop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.rigby\Documents\2.1.%20Finance%20Update%20February%202021%20desktop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.rigby\Documents\2.1.%20Finance%20Update%20February%202021%20desktop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.rigby\Documents\2.1.%20Finance%20Update%20February%202021%20desktop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000"/>
              <a:t>Total Budget v Spend BP20/21 FYTD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'20-21 Year End Forecast'!$A$3</c:f>
              <c:strCache>
                <c:ptCount val="1"/>
                <c:pt idx="0">
                  <c:v>Change Budget 20/21 Pipeline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'20-21 Year End Forecast'!$F$2</c:f>
              <c:strCache>
                <c:ptCount val="1"/>
                <c:pt idx="0">
                  <c:v>Total £</c:v>
                </c:pt>
              </c:strCache>
            </c:strRef>
          </c:cat>
          <c:val>
            <c:numRef>
              <c:f>'20-21 Year End Forecast'!$F$3</c:f>
              <c:numCache>
                <c:formatCode>"£"#,##0_);[Red]\("£"#,##0\)</c:formatCode>
                <c:ptCount val="1"/>
                <c:pt idx="0">
                  <c:v>1719892.8568485561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DD-4775-A397-6CB2AD877E0E}"/>
            </c:ext>
          </c:extLst>
        </c:ser>
        <c:ser>
          <c:idx val="1"/>
          <c:order val="1"/>
          <c:tx>
            <c:strRef>
              <c:f>'20-21 Year End Forecast'!$A$4</c:f>
              <c:strCache>
                <c:ptCount val="1"/>
                <c:pt idx="0">
                  <c:v>20/21 Budget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'20-21 Year End Forecast'!$F$2</c:f>
              <c:strCache>
                <c:ptCount val="1"/>
                <c:pt idx="0">
                  <c:v>Total £</c:v>
                </c:pt>
              </c:strCache>
            </c:strRef>
          </c:cat>
          <c:val>
            <c:numRef>
              <c:f>'20-21 Year End Forecast'!$F$4</c:f>
              <c:numCache>
                <c:formatCode>"£"#,##0_);[Red]\("£"#,##0\)</c:formatCode>
                <c:ptCount val="1"/>
                <c:pt idx="0">
                  <c:v>3000000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DD-4775-A397-6CB2AD877E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8678224"/>
        <c:axId val="129420320"/>
      </c:barChart>
      <c:catAx>
        <c:axId val="38867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20320"/>
        <c:crosses val="autoZero"/>
        <c:auto val="1"/>
        <c:lblAlgn val="ctr"/>
        <c:lblOffset val="100"/>
        <c:noMultiLvlLbl val="0"/>
      </c:catAx>
      <c:valAx>
        <c:axId val="12942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_);[Red]\(&quot;£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67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000"/>
              <a:t>Constituency </a:t>
            </a:r>
            <a:r>
              <a:rPr lang="en-GB" sz="1000" b="0" i="0" u="none" strike="noStrike" baseline="0">
                <a:effectLst/>
              </a:rPr>
              <a:t>Budget v Spend BP20/21 FYTD</a:t>
            </a:r>
            <a:endParaRPr lang="en-GB" sz="1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'20-21 Year End Forecast'!$A$3</c:f>
              <c:strCache>
                <c:ptCount val="1"/>
                <c:pt idx="0">
                  <c:v>Change Budget 20/21 Pipeline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'20-21 Year End Forecast'!$B$2:$E$2</c:f>
              <c:strCache>
                <c:ptCount val="4"/>
                <c:pt idx="0">
                  <c:v>NTS £</c:v>
                </c:pt>
                <c:pt idx="1">
                  <c:v>GDN£</c:v>
                </c:pt>
                <c:pt idx="2">
                  <c:v>IGT £</c:v>
                </c:pt>
                <c:pt idx="3">
                  <c:v>Shipper £</c:v>
                </c:pt>
              </c:strCache>
            </c:strRef>
          </c:cat>
          <c:val>
            <c:numRef>
              <c:f>'20-21 Year End Forecast'!$B$3:$E$3</c:f>
              <c:numCache>
                <c:formatCode>"£"#,##0_);[Red]\("£"#,##0\)</c:formatCode>
                <c:ptCount val="4"/>
                <c:pt idx="0">
                  <c:v>15140.000000000002</c:v>
                </c:pt>
                <c:pt idx="1">
                  <c:v>490972.65672972606</c:v>
                </c:pt>
                <c:pt idx="2">
                  <c:v>75484.933569072178</c:v>
                </c:pt>
                <c:pt idx="3">
                  <c:v>1138295.2665497579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01-449C-8FC0-D7C911147748}"/>
            </c:ext>
          </c:extLst>
        </c:ser>
        <c:ser>
          <c:idx val="1"/>
          <c:order val="1"/>
          <c:tx>
            <c:strRef>
              <c:f>'20-21 Year End Forecast'!$A$4</c:f>
              <c:strCache>
                <c:ptCount val="1"/>
                <c:pt idx="0">
                  <c:v>20/21 Budget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'20-21 Year End Forecast'!$B$2:$E$2</c:f>
              <c:strCache>
                <c:ptCount val="4"/>
                <c:pt idx="0">
                  <c:v>NTS £</c:v>
                </c:pt>
                <c:pt idx="1">
                  <c:v>GDN£</c:v>
                </c:pt>
                <c:pt idx="2">
                  <c:v>IGT £</c:v>
                </c:pt>
                <c:pt idx="3">
                  <c:v>Shipper £</c:v>
                </c:pt>
              </c:strCache>
            </c:strRef>
          </c:cat>
          <c:val>
            <c:numRef>
              <c:f>'20-21 Year End Forecast'!$B$4:$E$4</c:f>
              <c:numCache>
                <c:formatCode>"£"#,##0_);[Red]\("£"#,##0\)</c:formatCode>
                <c:ptCount val="4"/>
                <c:pt idx="0">
                  <c:v>48000</c:v>
                </c:pt>
                <c:pt idx="1">
                  <c:v>600000</c:v>
                </c:pt>
                <c:pt idx="2">
                  <c:v>9000</c:v>
                </c:pt>
                <c:pt idx="3">
                  <c:v>2343000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01-449C-8FC0-D7C9111477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173392"/>
        <c:axId val="323093168"/>
      </c:barChart>
      <c:catAx>
        <c:axId val="6617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3093168"/>
        <c:crosses val="autoZero"/>
        <c:auto val="1"/>
        <c:lblAlgn val="ctr"/>
        <c:lblOffset val="100"/>
        <c:noMultiLvlLbl val="0"/>
      </c:catAx>
      <c:valAx>
        <c:axId val="323093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_);[Red]\(&quot;£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17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dirty="0"/>
              <a:t>Variance in available funds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'20-21 Year End Forecast'!$H$10</c:f>
              <c:strCache>
                <c:ptCount val="1"/>
                <c:pt idx="0">
                  <c:v>Varience in avilable funds since last report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'20-21 Year End Forecast'!$I$9:$L$9</c:f>
              <c:strCache>
                <c:ptCount val="4"/>
                <c:pt idx="0">
                  <c:v>NTS £</c:v>
                </c:pt>
                <c:pt idx="1">
                  <c:v>GDN£</c:v>
                </c:pt>
                <c:pt idx="2">
                  <c:v>IGT £</c:v>
                </c:pt>
                <c:pt idx="3">
                  <c:v>Shipper £</c:v>
                </c:pt>
              </c:strCache>
            </c:strRef>
          </c:cat>
          <c:val>
            <c:numRef>
              <c:f>'20-21 Year End Forecast'!$I$10:$L$10</c:f>
              <c:numCache>
                <c:formatCode>"£"#,##0_);[Red]\("£"#,##0\)</c:formatCode>
                <c:ptCount val="4"/>
                <c:pt idx="0">
                  <c:v>-13940.000000000002</c:v>
                </c:pt>
                <c:pt idx="1">
                  <c:v>6940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5B-40BD-94C6-5ED342E836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5541696"/>
        <c:axId val="2083245792"/>
      </c:barChart>
      <c:catAx>
        <c:axId val="188554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3245792"/>
        <c:crosses val="autoZero"/>
        <c:auto val="1"/>
        <c:lblAlgn val="ctr"/>
        <c:lblOffset val="100"/>
        <c:noMultiLvlLbl val="0"/>
      </c:catAx>
      <c:valAx>
        <c:axId val="2083245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_);[Red]\(&quot;£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5541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Total Committed Spend</a:t>
            </a:r>
            <a:r>
              <a:rPr lang="en-GB" baseline="0"/>
              <a:t> v Approved Budget</a:t>
            </a:r>
            <a:r>
              <a:rPr lang="en-GB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'BP21-22 Direct'!$J$2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Direct'!$J$3:$J$7</c:f>
              <c:numCache>
                <c:formatCode>"£"#,##0</c:formatCode>
                <c:ptCount val="5"/>
                <c:pt idx="0">
                  <c:v>2589600</c:v>
                </c:pt>
                <c:pt idx="1">
                  <c:v>499999.99999999994</c:v>
                </c:pt>
                <c:pt idx="2">
                  <c:v>99999.999999999985</c:v>
                </c:pt>
                <c:pt idx="3">
                  <c:v>199999.99999999997</c:v>
                </c:pt>
                <c:pt idx="4">
                  <c:v>199999.99999999997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48-49EE-9850-0C0813380773}"/>
            </c:ext>
          </c:extLst>
        </c:ser>
        <c:ser>
          <c:idx val="1"/>
          <c:order val="1"/>
          <c:tx>
            <c:strRef>
              <c:f>'BP21-22 Direct'!$K$2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Direct'!$K$3:$K$7</c:f>
              <c:numCache>
                <c:formatCode>"£"#,##0</c:formatCode>
                <c:ptCount val="5"/>
                <c:pt idx="0">
                  <c:v>1113485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48-49EE-9850-0C0813380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3062336"/>
        <c:axId val="1597132240"/>
      </c:barChart>
      <c:catAx>
        <c:axId val="198306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7132240"/>
        <c:crosses val="autoZero"/>
        <c:auto val="1"/>
        <c:lblAlgn val="ctr"/>
        <c:lblOffset val="100"/>
        <c:noMultiLvlLbl val="0"/>
      </c:catAx>
      <c:valAx>
        <c:axId val="159713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306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000" b="1" dirty="0"/>
              <a:t>Shipper</a:t>
            </a:r>
            <a:r>
              <a:rPr lang="en-GB" sz="1000" dirty="0"/>
              <a:t> </a:t>
            </a:r>
            <a:r>
              <a:rPr lang="en-GB" sz="1000" b="0" i="0" u="none" strike="noStrike" baseline="0" dirty="0">
                <a:effectLst/>
              </a:rPr>
              <a:t>Committed Spend v Approved Budget </a:t>
            </a:r>
            <a:endParaRPr lang="en-GB" sz="1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'BP21-22 Direct'!$B$2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Direct'!$B$3:$B$7</c:f>
              <c:numCache>
                <c:formatCode>"£"#,##0</c:formatCode>
                <c:ptCount val="5"/>
                <c:pt idx="0">
                  <c:v>1495000</c:v>
                </c:pt>
                <c:pt idx="1">
                  <c:v>288654.61847389553</c:v>
                </c:pt>
                <c:pt idx="2">
                  <c:v>57730.9236947791</c:v>
                </c:pt>
                <c:pt idx="3">
                  <c:v>115461.8473895582</c:v>
                </c:pt>
                <c:pt idx="4">
                  <c:v>115461.8473895582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43-4577-80F5-7ACA1B269C83}"/>
            </c:ext>
          </c:extLst>
        </c:ser>
        <c:ser>
          <c:idx val="1"/>
          <c:order val="1"/>
          <c:tx>
            <c:strRef>
              <c:f>'BP21-22 Direct'!$C$2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Direct'!$C$3:$C$7</c:f>
              <c:numCache>
                <c:formatCode>"£"#,##0</c:formatCode>
                <c:ptCount val="5"/>
                <c:pt idx="0">
                  <c:v>836385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43-4577-80F5-7ACA1B269C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67509408"/>
        <c:axId val="1956771264"/>
      </c:barChart>
      <c:catAx>
        <c:axId val="176750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771264"/>
        <c:crosses val="autoZero"/>
        <c:auto val="1"/>
        <c:lblAlgn val="ctr"/>
        <c:lblOffset val="100"/>
        <c:noMultiLvlLbl val="0"/>
      </c:catAx>
      <c:valAx>
        <c:axId val="195677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50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000" b="1" dirty="0"/>
              <a:t>DN</a:t>
            </a:r>
            <a:r>
              <a:rPr lang="en-GB" sz="1000" dirty="0"/>
              <a:t> </a:t>
            </a:r>
            <a:r>
              <a:rPr lang="en-GB" sz="1000" b="0" i="0" u="none" strike="noStrike" baseline="0" dirty="0">
                <a:effectLst/>
              </a:rPr>
              <a:t>Committed Spend v Approved Budget </a:t>
            </a:r>
            <a:endParaRPr lang="en-GB" sz="1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'BP21-22 Direct'!$D$2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Direct'!$D$3:$D$7</c:f>
              <c:numCache>
                <c:formatCode>"£"#,##0</c:formatCode>
                <c:ptCount val="5"/>
                <c:pt idx="0">
                  <c:v>900000</c:v>
                </c:pt>
                <c:pt idx="1">
                  <c:v>173772.01112140872</c:v>
                </c:pt>
                <c:pt idx="2">
                  <c:v>34754.402224281745</c:v>
                </c:pt>
                <c:pt idx="3">
                  <c:v>69508.804448563489</c:v>
                </c:pt>
                <c:pt idx="4">
                  <c:v>69508.804448563489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03-483B-A6D0-0E388050CFA4}"/>
            </c:ext>
          </c:extLst>
        </c:ser>
        <c:ser>
          <c:idx val="1"/>
          <c:order val="1"/>
          <c:tx>
            <c:strRef>
              <c:f>'BP21-22 Direct'!$E$2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Direct'!$E$3:$E$7</c:f>
              <c:numCache>
                <c:formatCode>"£"#,##0</c:formatCode>
                <c:ptCount val="5"/>
                <c:pt idx="0">
                  <c:v>258100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03-483B-A6D0-0E388050CF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9773456"/>
        <c:axId val="1593949536"/>
      </c:barChart>
      <c:catAx>
        <c:axId val="147977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3949536"/>
        <c:crosses val="autoZero"/>
        <c:auto val="1"/>
        <c:lblAlgn val="ctr"/>
        <c:lblOffset val="100"/>
        <c:noMultiLvlLbl val="0"/>
      </c:catAx>
      <c:valAx>
        <c:axId val="159394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9773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000" b="1" dirty="0"/>
              <a:t>NTS</a:t>
            </a:r>
            <a:r>
              <a:rPr lang="en-GB" sz="1000" dirty="0"/>
              <a:t> </a:t>
            </a:r>
            <a:r>
              <a:rPr lang="en-GB" sz="1000" b="0" i="0" u="none" strike="noStrike" baseline="0" dirty="0">
                <a:effectLst/>
              </a:rPr>
              <a:t>Committed Spend v Approved Budget </a:t>
            </a:r>
            <a:endParaRPr lang="en-GB" sz="1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'BP21-22 Direct'!$H$2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Direct'!$H$3:$H$7</c:f>
              <c:numCache>
                <c:formatCode>"£"#,##0</c:formatCode>
                <c:ptCount val="5"/>
                <c:pt idx="0">
                  <c:v>54600</c:v>
                </c:pt>
                <c:pt idx="1">
                  <c:v>10542.168674698794</c:v>
                </c:pt>
                <c:pt idx="2">
                  <c:v>2108.4337349397588</c:v>
                </c:pt>
                <c:pt idx="3">
                  <c:v>4216.8674698795176</c:v>
                </c:pt>
                <c:pt idx="4">
                  <c:v>4216.8674698795176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E6-48A3-B70A-9FE57CC0B16E}"/>
            </c:ext>
          </c:extLst>
        </c:ser>
        <c:ser>
          <c:idx val="1"/>
          <c:order val="1"/>
          <c:tx>
            <c:strRef>
              <c:f>'BP21-22 Direct'!$I$2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Direct'!$I$3:$I$7</c:f>
              <c:numCache>
                <c:formatCode>"£"#,##0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E6-48A3-B70A-9FE57CC0B1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4301056"/>
        <c:axId val="1956768352"/>
      </c:barChart>
      <c:catAx>
        <c:axId val="159430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768352"/>
        <c:crosses val="autoZero"/>
        <c:auto val="1"/>
        <c:lblAlgn val="ctr"/>
        <c:lblOffset val="100"/>
        <c:noMultiLvlLbl val="0"/>
      </c:catAx>
      <c:valAx>
        <c:axId val="195676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430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000" b="1" dirty="0"/>
              <a:t>IGT</a:t>
            </a:r>
            <a:r>
              <a:rPr lang="en-GB" sz="1000" dirty="0"/>
              <a:t> Committed</a:t>
            </a:r>
            <a:r>
              <a:rPr lang="en-GB" sz="1000" baseline="0" dirty="0"/>
              <a:t> Spend v Approved Budget </a:t>
            </a:r>
            <a:endParaRPr lang="en-GB" sz="1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'BP21-22 Direct'!$F$2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Direct'!$F$3:$F$7</c:f>
              <c:numCache>
                <c:formatCode>"£"#,##0</c:formatCode>
                <c:ptCount val="5"/>
                <c:pt idx="0">
                  <c:v>140000</c:v>
                </c:pt>
                <c:pt idx="1">
                  <c:v>27031.201729996912</c:v>
                </c:pt>
                <c:pt idx="2">
                  <c:v>5406.240345999382</c:v>
                </c:pt>
                <c:pt idx="3">
                  <c:v>10812.480691998764</c:v>
                </c:pt>
                <c:pt idx="4">
                  <c:v>10812.480691998764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E2-41DC-AE82-965C54E8F61D}"/>
            </c:ext>
          </c:extLst>
        </c:ser>
        <c:ser>
          <c:idx val="1"/>
          <c:order val="1"/>
          <c:tx>
            <c:strRef>
              <c:f>'BP21-22 Direct'!$G$2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Direct'!$G$3:$G$7</c:f>
              <c:numCache>
                <c:formatCode>"£"#,##0</c:formatCode>
                <c:ptCount val="5"/>
                <c:pt idx="0">
                  <c:v>19000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E2-41DC-AE82-965C54E8F6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5761376"/>
        <c:axId val="1569039760"/>
      </c:barChart>
      <c:catAx>
        <c:axId val="147576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039760"/>
        <c:crosses val="autoZero"/>
        <c:auto val="1"/>
        <c:lblAlgn val="ctr"/>
        <c:lblOffset val="100"/>
        <c:noMultiLvlLbl val="0"/>
      </c:catAx>
      <c:valAx>
        <c:axId val="156903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576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24/02/2021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.xlsx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"/>
                <a:cs typeface="Arial"/>
              </a:rPr>
              <a:t>2.1 – DSC Change Budget 20/21 (Financial Year To Date) &amp; 21/22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/>
              <a:t>Budget v Spend BP20/21 Financial Year To Date</a:t>
            </a:r>
          </a:p>
        </p:txBody>
      </p:sp>
      <p:sp>
        <p:nvSpPr>
          <p:cNvPr id="3" name="Rectangle 2"/>
          <p:cNvSpPr/>
          <p:nvPr/>
        </p:nvSpPr>
        <p:spPr>
          <a:xfrm>
            <a:off x="557519" y="987574"/>
            <a:ext cx="8424936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GB" sz="16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1E83A2-9D91-4DDD-889E-8991F40921D8}"/>
              </a:ext>
            </a:extLst>
          </p:cNvPr>
          <p:cNvSpPr txBox="1"/>
          <p:nvPr/>
        </p:nvSpPr>
        <p:spPr>
          <a:xfrm>
            <a:off x="7118084" y="639892"/>
            <a:ext cx="194048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05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b="1" dirty="0"/>
              <a:t>Total available funds have decreased by £7k</a:t>
            </a:r>
            <a:r>
              <a:rPr lang="en-GB" sz="1050" dirty="0"/>
              <a:t> as a result of 2 changes moving through the lifecycle (see 2</a:t>
            </a:r>
            <a:r>
              <a:rPr lang="en-GB" sz="1050" baseline="30000" dirty="0"/>
              <a:t>nd</a:t>
            </a:r>
            <a:r>
              <a:rPr lang="en-GB" sz="1050" dirty="0"/>
              <a:t> tab in embedded s/s for details)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/>
              <a:t>Position as of Feb-21</a:t>
            </a:r>
          </a:p>
          <a:p>
            <a:endParaRPr lang="en-GB" sz="1050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98FB028-79DF-45ED-B33C-94FC73389E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7921419"/>
              </p:ext>
            </p:extLst>
          </p:nvPr>
        </p:nvGraphicFramePr>
        <p:xfrm>
          <a:off x="143214" y="694787"/>
          <a:ext cx="3593178" cy="209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C1ECA0C0-4FFB-4C80-B599-6632AD24CA9F}"/>
              </a:ext>
              <a:ext uri="{147F2762-F138-4A5C-976F-8EAC2B608ADB}">
                <a16:predDERef xmlns:a16="http://schemas.microsoft.com/office/drawing/2014/main" pred="{81539D07-D235-46B0-96A4-675396BB1C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2639040"/>
              </p:ext>
            </p:extLst>
          </p:nvPr>
        </p:nvGraphicFramePr>
        <p:xfrm>
          <a:off x="197939" y="2709793"/>
          <a:ext cx="7326390" cy="2417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28D83495-7D21-472D-AD79-F492C32EB9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9012529"/>
              </p:ext>
            </p:extLst>
          </p:nvPr>
        </p:nvGraphicFramePr>
        <p:xfrm>
          <a:off x="3625380" y="657127"/>
          <a:ext cx="3744416" cy="1824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B90F6D8-D249-4456-9F25-E172E97B3A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143659"/>
              </p:ext>
            </p:extLst>
          </p:nvPr>
        </p:nvGraphicFramePr>
        <p:xfrm>
          <a:off x="7454316" y="2348052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showAsIcon="1" r:id="rId6" imgW="914400" imgH="806400" progId="Excel.Sheet.12">
                  <p:embed/>
                </p:oleObj>
              </mc:Choice>
              <mc:Fallback>
                <p:oleObj name="Worksheet" showAsIcon="1" r:id="rId6" imgW="914400" imgH="806400" progId="Excel.Shee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B90F6D8-D249-4456-9F25-E172E97B3A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54316" y="2348052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216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20" y="123478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/>
              <a:t>Budget v Forecasted Spend BP21/22 (as of Mar-21)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9AA28BD-B8C5-4E96-8C38-5F323401DD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0311247"/>
              </p:ext>
            </p:extLst>
          </p:nvPr>
        </p:nvGraphicFramePr>
        <p:xfrm>
          <a:off x="395536" y="627534"/>
          <a:ext cx="770485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249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20" y="123478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/>
              <a:t>Budget v Forecasted Spend BP21/22 Per Constituency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A08996C-2012-41AD-82D4-8A08226A94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7150393"/>
              </p:ext>
            </p:extLst>
          </p:nvPr>
        </p:nvGraphicFramePr>
        <p:xfrm>
          <a:off x="131820" y="672931"/>
          <a:ext cx="4224156" cy="2176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BB85AF2-F91E-476C-B37B-AF2BFEBDF1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81165"/>
              </p:ext>
            </p:extLst>
          </p:nvPr>
        </p:nvGraphicFramePr>
        <p:xfrm>
          <a:off x="4716016" y="627534"/>
          <a:ext cx="417152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CAE3CA3-0D3D-469F-BE5F-9A4E4E859B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0610383"/>
              </p:ext>
            </p:extLst>
          </p:nvPr>
        </p:nvGraphicFramePr>
        <p:xfrm>
          <a:off x="4932040" y="2921216"/>
          <a:ext cx="4086200" cy="2176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9CC8ED9-BED7-47A6-A5FA-9CE13416AB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9122132"/>
              </p:ext>
            </p:extLst>
          </p:nvPr>
        </p:nvGraphicFramePr>
        <p:xfrm>
          <a:off x="251520" y="2889837"/>
          <a:ext cx="4199957" cy="2043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34184828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FC3937-6175-4349-94C2-4C769F22111F}"/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b554553c-748b-4189-a5a3-c522c630a41e"/>
    <ds:schemaRef ds:uri="http://schemas.microsoft.com/office/2006/metadata/properties"/>
    <ds:schemaRef ds:uri="http://purl.org/dc/elements/1.1/"/>
    <ds:schemaRef ds:uri="b50a422f-301f-4fa5-bbd4-d22046ec3c52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18424</TotalTime>
  <Words>119</Words>
  <Application>Microsoft Office PowerPoint</Application>
  <PresentationFormat>On-screen Show (16:9)</PresentationFormat>
  <Paragraphs>15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FR3 Comms Approach v1.0 221018</vt:lpstr>
      <vt:lpstr>Microsoft Excel Worksheet</vt:lpstr>
      <vt:lpstr>2.1 – DSC Change Budget 20/21 (Financial Year To Date) &amp; 21/22</vt:lpstr>
      <vt:lpstr>Budget v Spend BP20/21 Financial Year To Date</vt:lpstr>
      <vt:lpstr>Budget v Forecasted Spend BP21/22 (as of Mar-21)</vt:lpstr>
      <vt:lpstr>Budget v Forecasted Spend BP21/22 Per Constituency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James Rigby</cp:lastModifiedBy>
  <cp:revision>108</cp:revision>
  <cp:lastPrinted>2020-09-03T10:38:05Z</cp:lastPrinted>
  <dcterms:created xsi:type="dcterms:W3CDTF">2018-10-22T13:17:46Z</dcterms:created>
  <dcterms:modified xsi:type="dcterms:W3CDTF">2021-02-24T12:48:41Z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