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1441" r:id="rId5"/>
    <p:sldId id="289" r:id="rId6"/>
    <p:sldId id="1436" r:id="rId7"/>
    <p:sldId id="1437" r:id="rId8"/>
    <p:sldId id="1438" r:id="rId9"/>
    <p:sldId id="1442" r:id="rId10"/>
    <p:sldId id="1434" r:id="rId11"/>
    <p:sldId id="1443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CF9E"/>
    <a:srgbClr val="FCBC55"/>
    <a:srgbClr val="1D3E61"/>
    <a:srgbClr val="6440A3"/>
    <a:srgbClr val="3E5AA8"/>
    <a:srgbClr val="40D1F5"/>
    <a:srgbClr val="D75733"/>
    <a:srgbClr val="84B8DA"/>
    <a:srgbClr val="2B80B1"/>
    <a:srgbClr val="B1D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FB9B5F-1497-4CF3-8C97-921FA7539491}" v="34" dt="2021-03-08T11:46:46.6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245" autoAdjust="0"/>
  </p:normalViewPr>
  <p:slideViewPr>
    <p:cSldViewPr>
      <p:cViewPr varScale="1">
        <p:scale>
          <a:sx n="85" d="100"/>
          <a:sy n="85" d="100"/>
        </p:scale>
        <p:origin x="66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sgovernance.co.uk/sites/default/files/ggf/2020-07/3.3%20DRR%20Map%20access%20to%20data%20%281%20of%202%29%20v2.0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A3497-2CBC-4C15-BA75-A03C444806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MAP Portfolio Reporting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4B620C-6360-49E6-9A5D-6A44742E5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Ratification/approval of approach</a:t>
            </a:r>
          </a:p>
        </p:txBody>
      </p:sp>
    </p:spTree>
    <p:extLst>
      <p:ext uri="{BB962C8B-B14F-4D97-AF65-F5344CB8AC3E}">
        <p14:creationId xmlns:p14="http://schemas.microsoft.com/office/powerpoint/2010/main" val="323314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DB423-F174-4570-800B-9726F82C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C135D-8EA3-4A6E-A488-C81F115F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DRR was presented to </a:t>
            </a:r>
            <a:r>
              <a:rPr lang="en-US" dirty="0" err="1"/>
              <a:t>CoMC</a:t>
            </a:r>
            <a:r>
              <a:rPr lang="en-US" dirty="0"/>
              <a:t> in July-2020 (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) looking to expose data items to facilitate a MAP Portfolio Reporting service</a:t>
            </a:r>
          </a:p>
          <a:p>
            <a:r>
              <a:rPr lang="en-US" dirty="0"/>
              <a:t>Clarification was sort from </a:t>
            </a:r>
            <a:r>
              <a:rPr lang="en-US" dirty="0" err="1"/>
              <a:t>CoMC</a:t>
            </a:r>
            <a:r>
              <a:rPr lang="en-US" dirty="0"/>
              <a:t> in relation to the interpretation of “Portfolio” and the data to be released, where a firm steer was provided</a:t>
            </a:r>
          </a:p>
          <a:p>
            <a:r>
              <a:rPr lang="en-US" dirty="0"/>
              <a:t>At </a:t>
            </a:r>
            <a:r>
              <a:rPr lang="en-US" dirty="0" err="1"/>
              <a:t>CoMC</a:t>
            </a:r>
            <a:r>
              <a:rPr lang="en-US" dirty="0"/>
              <a:t> in January-21 Meter Asset Providers represented their views regarding the approach</a:t>
            </a:r>
          </a:p>
          <a:p>
            <a:r>
              <a:rPr lang="en-US" dirty="0"/>
              <a:t>Following discussions around the distinction within the Shipper License pertaining to obligations related to Domestic / Non-Domestic Supply Meter Points, it was proposed that the MAP Portfolio Reporting be split into two distinct services</a:t>
            </a:r>
          </a:p>
        </p:txBody>
      </p:sp>
    </p:spTree>
    <p:extLst>
      <p:ext uri="{BB962C8B-B14F-4D97-AF65-F5344CB8AC3E}">
        <p14:creationId xmlns:p14="http://schemas.microsoft.com/office/powerpoint/2010/main" val="303267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513A-6C91-449A-BC2A-F83F5FE0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CD6CD-2DD3-4591-BC75-65B68ECD8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As per the DRR, the below data has been approved to be provided to MAPs where they are, or have been assigned to a MPRN/MSN on UK Link</a:t>
            </a:r>
          </a:p>
          <a:p>
            <a:endParaRPr lang="en-GB" sz="1000" dirty="0"/>
          </a:p>
          <a:p>
            <a:pPr lvl="1"/>
            <a:r>
              <a:rPr lang="en-GB" dirty="0"/>
              <a:t>Supply Point Details</a:t>
            </a:r>
          </a:p>
          <a:p>
            <a:pPr lvl="2"/>
            <a:r>
              <a:rPr lang="en-GB" dirty="0"/>
              <a:t>MPRN, MAP Start, MAP End, DCC Flag, DCC EFD</a:t>
            </a:r>
          </a:p>
          <a:p>
            <a:pPr lvl="1"/>
            <a:r>
              <a:rPr lang="en-GB" dirty="0"/>
              <a:t>Meter Details</a:t>
            </a:r>
          </a:p>
          <a:p>
            <a:pPr lvl="2"/>
            <a:r>
              <a:rPr lang="en-GB" dirty="0"/>
              <a:t>MSN, Installation Date, Model, Manufacture, Type, Mechanism, Capacity, Removal Date</a:t>
            </a:r>
          </a:p>
          <a:p>
            <a:pPr lvl="1"/>
            <a:r>
              <a:rPr lang="en-GB" dirty="0"/>
              <a:t>Stakeholder Details</a:t>
            </a:r>
          </a:p>
          <a:p>
            <a:pPr lvl="2"/>
            <a:r>
              <a:rPr lang="en-GB" dirty="0"/>
              <a:t>Type (SUP/MAM), Short Code, Name, Start Date, End Date</a:t>
            </a:r>
          </a:p>
        </p:txBody>
      </p:sp>
    </p:spTree>
    <p:extLst>
      <p:ext uri="{BB962C8B-B14F-4D97-AF65-F5344CB8AC3E}">
        <p14:creationId xmlns:p14="http://schemas.microsoft.com/office/powerpoint/2010/main" val="264455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513A-6C91-449A-BC2A-F83F5FE0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CD6CD-2DD3-4591-BC75-65B68ECD8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800" dirty="0"/>
              <a:t>As discussed at January-21 </a:t>
            </a:r>
            <a:r>
              <a:rPr lang="en-GB" sz="1800" dirty="0" err="1"/>
              <a:t>CoMC</a:t>
            </a:r>
            <a:r>
              <a:rPr lang="en-GB" sz="1800" dirty="0"/>
              <a:t>, </a:t>
            </a:r>
            <a:r>
              <a:rPr lang="en-US" sz="1800" dirty="0"/>
              <a:t>MAP Portfolio Reporting is being proposed to be split into two distinct services</a:t>
            </a:r>
            <a:r>
              <a:rPr lang="en-GB" sz="1800" dirty="0"/>
              <a:t> (Domestic &amp; Non-Domestic)</a:t>
            </a:r>
          </a:p>
          <a:p>
            <a:r>
              <a:rPr lang="en-GB" sz="1800" dirty="0"/>
              <a:t>The data items outlined within the overview section will remain for both services, just contents for specific data items redacted where appropriate</a:t>
            </a:r>
          </a:p>
          <a:p>
            <a:pPr lvl="1"/>
            <a:r>
              <a:rPr lang="en-GB" sz="1600" b="1" dirty="0"/>
              <a:t>Domestic</a:t>
            </a:r>
            <a:r>
              <a:rPr lang="en-GB" sz="1600" dirty="0"/>
              <a:t> – Proposed to</a:t>
            </a:r>
            <a:r>
              <a:rPr lang="en-US" sz="1600" dirty="0"/>
              <a:t> provide actual Start/End Dates for Supplier/MAM entities spanning MAP ownership, where these start/end dates preceded or succeeded the recorded MAP Effective Dates within the UK Link system</a:t>
            </a:r>
          </a:p>
          <a:p>
            <a:pPr lvl="1"/>
            <a:r>
              <a:rPr lang="en-US" sz="1600" b="1" dirty="0"/>
              <a:t>Non-Domestic</a:t>
            </a:r>
            <a:r>
              <a:rPr lang="en-US" sz="1600" dirty="0"/>
              <a:t> – </a:t>
            </a:r>
            <a:r>
              <a:rPr lang="en-GB" sz="1600" dirty="0"/>
              <a:t>Proposed to redact actual Start/End Dates for Supplier/MAM entities spanning MAP ownership, where these start/end dates </a:t>
            </a:r>
            <a:r>
              <a:rPr lang="en-US" sz="1600" dirty="0"/>
              <a:t>preceded or succeeded the recorded MAP Effective Dates within the UK Link system</a:t>
            </a:r>
          </a:p>
          <a:p>
            <a:r>
              <a:rPr lang="en-US" sz="1800" dirty="0"/>
              <a:t>The determination of a Domestic &amp; Non-Domestic SMP will be carried out using the SMP’s ‘Market Sector Code’ as recorded on UK Link (D = Domestic, I = Non-Domestic)</a:t>
            </a:r>
          </a:p>
          <a:p>
            <a:r>
              <a:rPr lang="en-US" sz="1800" dirty="0"/>
              <a:t>The ‘Market Sector Code’ is maintained by the Shippers via standard SPA processes and is mandated within these flows</a:t>
            </a:r>
          </a:p>
          <a:p>
            <a:endParaRPr lang="en-US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2234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513A-6C91-449A-BC2A-F83F5FE0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Domestic SMP Scenario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6D0249-1D5C-4B32-9C77-2CFA1833F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73" y="915566"/>
            <a:ext cx="8470253" cy="20708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255FF2-0F13-46C3-817E-55EF9F595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769" y="3140958"/>
            <a:ext cx="6026460" cy="6223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CDB599-D396-4969-BEF1-98327F0FAD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5841" y="3917798"/>
            <a:ext cx="3232316" cy="106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465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513A-6C91-449A-BC2A-F83F5FE0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/>
              <a:t>Non-Domestic SMP Scenario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1B1A3F-D304-492A-A012-E637F032B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73" y="915566"/>
            <a:ext cx="8470253" cy="20708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BB1022-C553-4E4A-8659-9BCE7ECCE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769" y="3140958"/>
            <a:ext cx="6026460" cy="62233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EAF5C05-5144-4972-B270-E2DD8130D2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666" y="3917798"/>
            <a:ext cx="3238666" cy="106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08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1A55B-3D29-4123-95B4-0D38568C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CoMC</a:t>
            </a:r>
            <a:r>
              <a:rPr lang="en-GB" dirty="0"/>
              <a:t>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C7B1D-AEC1-4DF2-B523-6EDA52AA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Do </a:t>
            </a:r>
            <a:r>
              <a:rPr lang="en-GB" dirty="0" err="1"/>
              <a:t>CoMC</a:t>
            </a:r>
            <a:r>
              <a:rPr lang="en-GB" dirty="0"/>
              <a:t> agree with the proposal outlined for both the Domestic &amp; Non-Domestic MAP Portfolio Services?</a:t>
            </a:r>
          </a:p>
          <a:p>
            <a:r>
              <a:rPr lang="en-GB" dirty="0"/>
              <a:t>Do you approve the splitting of the MAP Portfolio Services to be moved forward with?</a:t>
            </a:r>
          </a:p>
        </p:txBody>
      </p:sp>
    </p:spTree>
    <p:extLst>
      <p:ext uri="{BB962C8B-B14F-4D97-AF65-F5344CB8AC3E}">
        <p14:creationId xmlns:p14="http://schemas.microsoft.com/office/powerpoint/2010/main" val="938769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1A55B-3D29-4123-95B4-0D38568C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C7B1D-AEC1-4DF2-B523-6EDA52AA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approved the </a:t>
            </a:r>
            <a:r>
              <a:rPr lang="en-GB" i="1" dirty="0"/>
              <a:t>Data Permissions Matrix Conditionality Document </a:t>
            </a:r>
            <a:r>
              <a:rPr lang="en-GB" dirty="0"/>
              <a:t>is to be updated to reflect the Domestic/No-Domestic rules </a:t>
            </a:r>
            <a:r>
              <a:rPr lang="en-GB" i="1" dirty="0"/>
              <a:t>(to be drafted and brought for approval at a future </a:t>
            </a:r>
            <a:r>
              <a:rPr lang="en-GB" i="1" dirty="0" err="1"/>
              <a:t>CoMC</a:t>
            </a:r>
            <a:r>
              <a:rPr lang="en-GB" i="1" dirty="0"/>
              <a:t>)</a:t>
            </a:r>
          </a:p>
          <a:p>
            <a:r>
              <a:rPr lang="en-GB" dirty="0"/>
              <a:t>MAP Portfolio Services to continue development with DSC Third Party customers</a:t>
            </a:r>
          </a:p>
        </p:txBody>
      </p:sp>
    </p:spTree>
    <p:extLst>
      <p:ext uri="{BB962C8B-B14F-4D97-AF65-F5344CB8AC3E}">
        <p14:creationId xmlns:p14="http://schemas.microsoft.com/office/powerpoint/2010/main" val="460129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infopath/2007/PartnerControls"/>
    <ds:schemaRef ds:uri="01f7a547-d57a-44ce-a211-81869c79743b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3092569d-7549-4f1f-b838-122d264c6bd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0A18C2-BAD7-4B61-8A1F-FBD9DC1B00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17654</TotalTime>
  <Words>458</Words>
  <Application>Microsoft Office PowerPoint</Application>
  <PresentationFormat>On-screen Show (16:9)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MAP Portfolio Reporting</vt:lpstr>
      <vt:lpstr>Background</vt:lpstr>
      <vt:lpstr>Overview</vt:lpstr>
      <vt:lpstr>Details</vt:lpstr>
      <vt:lpstr>Domestic SMP Scenario</vt:lpstr>
      <vt:lpstr>Non-Domestic SMP Scenario</vt:lpstr>
      <vt:lpstr>CoMC Approval</vt:lpstr>
      <vt:lpstr>Next Steps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220</cp:revision>
  <dcterms:created xsi:type="dcterms:W3CDTF">2018-09-02T17:12:15Z</dcterms:created>
  <dcterms:modified xsi:type="dcterms:W3CDTF">2021-03-08T16:13:41Z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