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97" r:id="rId6"/>
    <p:sldId id="418" r:id="rId7"/>
    <p:sldId id="42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40D1F5"/>
    <a:srgbClr val="FFFFFF"/>
    <a:srgbClr val="B1D6E8"/>
    <a:srgbClr val="84B8DA"/>
    <a:srgbClr val="9C4877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A529AE-475C-4B44-98BF-6986FD8B105C}" v="747" dt="2021-02-25T17:42:36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83" autoAdjust="0"/>
  </p:normalViewPr>
  <p:slideViewPr>
    <p:cSldViewPr>
      <p:cViewPr varScale="1">
        <p:scale>
          <a:sx n="151" d="100"/>
          <a:sy n="151" d="100"/>
        </p:scale>
        <p:origin x="47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e Rogers" userId="9c04aa10-35ea-4c34-895a-b6d15843c33e" providerId="ADAL" clId="{D11C03B5-A01A-485B-9ACD-A87E0E8A9AAB}"/>
    <pc:docChg chg="undo custSel modSld">
      <pc:chgData name="Ellie Rogers" userId="9c04aa10-35ea-4c34-895a-b6d15843c33e" providerId="ADAL" clId="{D11C03B5-A01A-485B-9ACD-A87E0E8A9AAB}" dt="2021-02-25T17:42:36.697" v="745" actId="113"/>
      <pc:docMkLst>
        <pc:docMk/>
      </pc:docMkLst>
      <pc:sldChg chg="modSp">
        <pc:chgData name="Ellie Rogers" userId="9c04aa10-35ea-4c34-895a-b6d15843c33e" providerId="ADAL" clId="{D11C03B5-A01A-485B-9ACD-A87E0E8A9AAB}" dt="2021-02-25T15:46:14.912" v="106" actId="403"/>
        <pc:sldMkLst>
          <pc:docMk/>
          <pc:sldMk cId="182611598" sldId="397"/>
        </pc:sldMkLst>
        <pc:spChg chg="mod">
          <ac:chgData name="Ellie Rogers" userId="9c04aa10-35ea-4c34-895a-b6d15843c33e" providerId="ADAL" clId="{D11C03B5-A01A-485B-9ACD-A87E0E8A9AAB}" dt="2021-02-25T15:46:14.912" v="106" actId="403"/>
          <ac:spMkLst>
            <pc:docMk/>
            <pc:sldMk cId="182611598" sldId="397"/>
            <ac:spMk id="3" creationId="{00000000-0000-0000-0000-000000000000}"/>
          </ac:spMkLst>
        </pc:spChg>
      </pc:sldChg>
      <pc:sldChg chg="modSp">
        <pc:chgData name="Ellie Rogers" userId="9c04aa10-35ea-4c34-895a-b6d15843c33e" providerId="ADAL" clId="{D11C03B5-A01A-485B-9ACD-A87E0E8A9AAB}" dt="2021-02-25T15:47:52.753" v="279" actId="108"/>
        <pc:sldMkLst>
          <pc:docMk/>
          <pc:sldMk cId="3590457458" sldId="418"/>
        </pc:sldMkLst>
        <pc:spChg chg="mod">
          <ac:chgData name="Ellie Rogers" userId="9c04aa10-35ea-4c34-895a-b6d15843c33e" providerId="ADAL" clId="{D11C03B5-A01A-485B-9ACD-A87E0E8A9AAB}" dt="2021-02-25T15:47:52.753" v="279" actId="108"/>
          <ac:spMkLst>
            <pc:docMk/>
            <pc:sldMk cId="3590457458" sldId="418"/>
            <ac:spMk id="3" creationId="{00000000-0000-0000-0000-000000000000}"/>
          </ac:spMkLst>
        </pc:spChg>
      </pc:sldChg>
      <pc:sldChg chg="addSp modSp">
        <pc:chgData name="Ellie Rogers" userId="9c04aa10-35ea-4c34-895a-b6d15843c33e" providerId="ADAL" clId="{D11C03B5-A01A-485B-9ACD-A87E0E8A9AAB}" dt="2021-02-25T17:42:36.697" v="745" actId="113"/>
        <pc:sldMkLst>
          <pc:docMk/>
          <pc:sldMk cId="404131238" sldId="428"/>
        </pc:sldMkLst>
        <pc:spChg chg="add mod">
          <ac:chgData name="Ellie Rogers" userId="9c04aa10-35ea-4c34-895a-b6d15843c33e" providerId="ADAL" clId="{D11C03B5-A01A-485B-9ACD-A87E0E8A9AAB}" dt="2021-02-25T17:33:20.677" v="284" actId="20577"/>
          <ac:spMkLst>
            <pc:docMk/>
            <pc:sldMk cId="404131238" sldId="428"/>
            <ac:spMk id="4" creationId="{965042F5-4849-48E1-B0A0-83906872F0F9}"/>
          </ac:spMkLst>
        </pc:spChg>
        <pc:spChg chg="add mod">
          <ac:chgData name="Ellie Rogers" userId="9c04aa10-35ea-4c34-895a-b6d15843c33e" providerId="ADAL" clId="{D11C03B5-A01A-485B-9ACD-A87E0E8A9AAB}" dt="2021-02-25T17:42:36.697" v="745" actId="113"/>
          <ac:spMkLst>
            <pc:docMk/>
            <pc:sldMk cId="404131238" sldId="428"/>
            <ac:spMk id="5" creationId="{4AD3B81D-5416-4BE6-9A2B-FA89EE0C12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76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8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5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069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change/change-proposals/xrn-5038-convert-class-2-3-or-4-meter-points-to-class-1-when-g1615-criteria-are-met-mod-0691/?return=/change/change-proposals/?customers=&amp;statuses=&amp;search=503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787774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2200" dirty="0"/>
              <a:t>XRN5038 - </a:t>
            </a:r>
            <a:r>
              <a:rPr lang="en-US" sz="2200" dirty="0"/>
              <a:t>CDSP to convert Class 2, 3 or 4 Supply Meter Points to Class 1 when G1.6.15 criteria are met (Modification 0691)</a:t>
            </a:r>
            <a:br>
              <a:rPr lang="en-US" sz="2200" dirty="0"/>
            </a:br>
            <a:br>
              <a:rPr lang="en-US" sz="2200" dirty="0"/>
            </a:br>
            <a:r>
              <a:rPr lang="en-US" sz="2200" i="1" dirty="0"/>
              <a:t>Proposed Implementation Date – For approval</a:t>
            </a:r>
            <a:br>
              <a:rPr lang="en-US" sz="2200" i="1" dirty="0"/>
            </a:br>
            <a:r>
              <a:rPr lang="en-US" sz="2200" i="1" dirty="0"/>
              <a:t>March ChMC</a:t>
            </a:r>
            <a:br>
              <a:rPr lang="en-US" sz="3600" dirty="0"/>
            </a:br>
            <a:br>
              <a:rPr lang="en-US" sz="3600" dirty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9582"/>
            <a:ext cx="8686800" cy="3672408"/>
          </a:xfrm>
        </p:spPr>
        <p:txBody>
          <a:bodyPr>
            <a:normAutofit/>
          </a:bodyPr>
          <a:lstStyle/>
          <a:p>
            <a:r>
              <a:rPr lang="en-US" sz="1400" dirty="0"/>
              <a:t>XRN5038 was raised to deliver the changes introduced under UNC 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Modification 0691S </a:t>
            </a:r>
            <a:r>
              <a:rPr lang="en-US" sz="1400" dirty="0"/>
              <a:t>– CDSP to convert Class 2, 3 or 4 Supply Meter Points to Class 1 when G1.6.15 criteria are met.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It proposed to give authority to the CDSP to update Supply Meter Points (SMP) within Class 2, 3 &amp; 4 to Class 1 where the AQ exceeds 58,600,000kWh for the duration  set out in UNC G2.3.15 and the Shipper does not take the required action in moving to Class 1 by 20 Supply Point System Business Days (SPSBD) after the existing deadline (2 months after the Class 1 Read Requirements have been met). 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As well as the CDSP converting sites to Class 1 in the above scenarios, this change also proposes new Performance Assurance Committee (PAC) report will be provided:</a:t>
            </a:r>
          </a:p>
          <a:p>
            <a:pPr marL="800100" lvl="2" indent="0">
              <a:buNone/>
            </a:pPr>
            <a:r>
              <a:rPr lang="en-US" sz="1200" dirty="0"/>
              <a:t>• SMPs that have been reclassified to Class 1 by the CDSP and the Shipper over the previous 12 months </a:t>
            </a:r>
          </a:p>
          <a:p>
            <a:pPr marL="400050" lvl="1" indent="0">
              <a:buNone/>
            </a:pPr>
            <a:endParaRPr lang="en-US" sz="1800" dirty="0">
              <a:solidFill>
                <a:srgbClr val="2B80B1"/>
              </a:solidFill>
            </a:endParaRPr>
          </a:p>
          <a:p>
            <a:endParaRPr lang="en-GB" sz="1800" dirty="0">
              <a:solidFill>
                <a:srgbClr val="2B80B1"/>
              </a:solidFill>
            </a:endParaRPr>
          </a:p>
          <a:p>
            <a:endParaRPr lang="en-US" sz="1800" dirty="0">
              <a:solidFill>
                <a:srgbClr val="2B80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7574"/>
            <a:ext cx="8686800" cy="3672408"/>
          </a:xfrm>
        </p:spPr>
        <p:txBody>
          <a:bodyPr>
            <a:normAutofit/>
          </a:bodyPr>
          <a:lstStyle/>
          <a:p>
            <a:r>
              <a:rPr lang="en-US" sz="1400" dirty="0"/>
              <a:t>Modification 0691 was approved by UNC Panel in October and is awaiting an implementation date. </a:t>
            </a:r>
          </a:p>
          <a:p>
            <a:endParaRPr lang="en-US" sz="1400" dirty="0"/>
          </a:p>
          <a:p>
            <a:r>
              <a:rPr lang="en-US" sz="1400" dirty="0"/>
              <a:t>Change Proposal: </a:t>
            </a:r>
            <a:r>
              <a:rPr lang="en-US" sz="1400" dirty="0">
                <a:solidFill>
                  <a:srgbClr val="2B80B1"/>
                </a:solidFill>
                <a:hlinkClick r:id="rId3"/>
              </a:rPr>
              <a:t>XRN5038</a:t>
            </a:r>
            <a:r>
              <a:rPr lang="en-US" sz="1400" dirty="0"/>
              <a:t> has followed the DSC change process. </a:t>
            </a:r>
          </a:p>
          <a:p>
            <a:pPr marL="0" indent="0">
              <a:buNone/>
            </a:pPr>
            <a:endParaRPr lang="en-US" sz="1400" dirty="0">
              <a:solidFill>
                <a:srgbClr val="2B80B1"/>
              </a:solidFill>
            </a:endParaRPr>
          </a:p>
          <a:p>
            <a:r>
              <a:rPr lang="en-US" sz="1400" dirty="0"/>
              <a:t>The Solution Change Pack was approved by the January ChMC and the Detailed Design Change Pack was approved by February ChMC. </a:t>
            </a:r>
          </a:p>
          <a:p>
            <a:endParaRPr lang="en-US" sz="1400" dirty="0"/>
          </a:p>
          <a:p>
            <a:r>
              <a:rPr lang="en-US" sz="1400" dirty="0"/>
              <a:t>At the February ChMC, it was requested that the proposed implementation for this change should be agreed at the March ChMC. </a:t>
            </a:r>
          </a:p>
          <a:p>
            <a:endParaRPr lang="en-US" sz="1800" dirty="0">
              <a:solidFill>
                <a:srgbClr val="2B80B1"/>
              </a:solidFill>
            </a:endParaRPr>
          </a:p>
          <a:p>
            <a:endParaRPr lang="en-US" sz="1800" dirty="0">
              <a:solidFill>
                <a:srgbClr val="2B80B1"/>
              </a:solidFill>
            </a:endParaRPr>
          </a:p>
          <a:p>
            <a:endParaRPr lang="en-US" sz="1800" dirty="0">
              <a:solidFill>
                <a:srgbClr val="2B80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5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Implementation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71550"/>
            <a:ext cx="8686800" cy="4104456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rgbClr val="2B80B1"/>
              </a:solidFill>
            </a:endParaRPr>
          </a:p>
          <a:p>
            <a:endParaRPr lang="en-US" sz="1800" dirty="0">
              <a:solidFill>
                <a:srgbClr val="2B80B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65042F5-4849-48E1-B0A0-83906872F0F9}"/>
              </a:ext>
            </a:extLst>
          </p:cNvPr>
          <p:cNvSpPr txBox="1">
            <a:spLocks/>
          </p:cNvSpPr>
          <p:nvPr/>
        </p:nvSpPr>
        <p:spPr>
          <a:xfrm>
            <a:off x="160270" y="987574"/>
            <a:ext cx="86868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2B80B1"/>
              </a:solidFill>
            </a:endParaRPr>
          </a:p>
          <a:p>
            <a:endParaRPr lang="en-US" sz="1800" dirty="0">
              <a:solidFill>
                <a:srgbClr val="2B80B1"/>
              </a:solidFill>
            </a:endParaRPr>
          </a:p>
          <a:p>
            <a:endParaRPr lang="en-US" sz="1800" dirty="0">
              <a:solidFill>
                <a:srgbClr val="2B80B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D3B81D-5416-4BE6-9A2B-FA89EE0C12EE}"/>
              </a:ext>
            </a:extLst>
          </p:cNvPr>
          <p:cNvSpPr txBox="1">
            <a:spLocks/>
          </p:cNvSpPr>
          <p:nvPr/>
        </p:nvSpPr>
        <p:spPr>
          <a:xfrm>
            <a:off x="323528" y="987574"/>
            <a:ext cx="86868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proposed implementation date for XRN5038 is </a:t>
            </a:r>
            <a:r>
              <a:rPr lang="en-US" sz="1400" b="1" dirty="0"/>
              <a:t>01 April 2021.</a:t>
            </a:r>
          </a:p>
          <a:p>
            <a:endParaRPr lang="en-US" sz="1400" dirty="0"/>
          </a:p>
          <a:p>
            <a:r>
              <a:rPr lang="en-US" sz="1400" dirty="0"/>
              <a:t>We have liaised with the proposer and legal text provider for Modification 0691 who agreed that the implementation date of the XRN should align with the Modification. </a:t>
            </a:r>
          </a:p>
          <a:p>
            <a:endParaRPr lang="en-US" sz="1400" dirty="0"/>
          </a:p>
          <a:p>
            <a:r>
              <a:rPr lang="en-US" sz="1400" b="1" u="sng" dirty="0"/>
              <a:t>ChMC are asked to approve this implementation date.   </a:t>
            </a:r>
          </a:p>
          <a:p>
            <a:endParaRPr lang="en-US" sz="1400" b="1" u="sng" dirty="0"/>
          </a:p>
          <a:p>
            <a:pPr marL="400050" lvl="1" indent="0">
              <a:buNone/>
            </a:pPr>
            <a:r>
              <a:rPr lang="en-US" sz="1400" dirty="0"/>
              <a:t>To reconfirm this change is: </a:t>
            </a:r>
          </a:p>
          <a:p>
            <a:endParaRPr lang="en-US" sz="1400" dirty="0"/>
          </a:p>
          <a:p>
            <a:pPr marL="400050" lvl="1" indent="0">
              <a:lnSpc>
                <a:spcPct val="115000"/>
              </a:lnSpc>
              <a:buNone/>
            </a:pPr>
            <a:r>
              <a:rPr lang="en-GB" sz="1400" b="1" dirty="0"/>
              <a:t>Voting: </a:t>
            </a:r>
            <a:r>
              <a:rPr lang="en-GB" sz="1400" dirty="0"/>
              <a:t>Shipper, DNO, IGT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600" dirty="0"/>
          </a:p>
          <a:p>
            <a:pPr marL="400050" lvl="1" indent="0">
              <a:lnSpc>
                <a:spcPct val="115000"/>
              </a:lnSpc>
              <a:buNone/>
            </a:pPr>
            <a:r>
              <a:rPr lang="en-GB" sz="1400" b="1" dirty="0"/>
              <a:t>Funding: </a:t>
            </a:r>
            <a:r>
              <a:rPr lang="en-GB" sz="1400" dirty="0"/>
              <a:t>100% Shipper </a:t>
            </a:r>
            <a:endParaRPr lang="en-GB" sz="1600" dirty="0"/>
          </a:p>
          <a:p>
            <a:pPr marL="400050" lvl="1" indent="0">
              <a:lnSpc>
                <a:spcPct val="115000"/>
              </a:lnSpc>
              <a:buNone/>
            </a:pPr>
            <a:r>
              <a:rPr lang="en-US" sz="1400" dirty="0"/>
              <a:t>Service Area 1: Manage Supply Point Registration 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800" dirty="0">
              <a:solidFill>
                <a:srgbClr val="2B80B1"/>
              </a:solidFill>
            </a:endParaRPr>
          </a:p>
          <a:p>
            <a:endParaRPr lang="en-US" sz="1800" dirty="0">
              <a:solidFill>
                <a:srgbClr val="2B80B1"/>
              </a:solidFill>
            </a:endParaRPr>
          </a:p>
          <a:p>
            <a:endParaRPr lang="en-US" sz="1800" dirty="0">
              <a:solidFill>
                <a:srgbClr val="2B80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0E9D50B0C7414A99B3116F70E5656E" ma:contentTypeVersion="12" ma:contentTypeDescription="Create a new document." ma:contentTypeScope="" ma:versionID="8ed18576a3d2483854cec4b5ec1e040a">
  <xsd:schema xmlns:xsd="http://www.w3.org/2001/XMLSchema" xmlns:xs="http://www.w3.org/2001/XMLSchema" xmlns:p="http://schemas.microsoft.com/office/2006/metadata/properties" xmlns:ns3="be7838b9-f9df-4a11-9d61-bf4b27e2a56e" xmlns:ns4="9a7b3e7a-0d4a-4993-87d4-e4b984056896" targetNamespace="http://schemas.microsoft.com/office/2006/metadata/properties" ma:root="true" ma:fieldsID="dc2064d5470aafdbfe429bbd3026e442" ns3:_="" ns4:_="">
    <xsd:import namespace="be7838b9-f9df-4a11-9d61-bf4b27e2a56e"/>
    <xsd:import namespace="9a7b3e7a-0d4a-4993-87d4-e4b9840568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838b9-f9df-4a11-9d61-bf4b27e2a5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b3e7a-0d4a-4993-87d4-e4b984056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F93D8A-7E0A-4800-844A-88E7BF040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7838b9-f9df-4a11-9d61-bf4b27e2a56e"/>
    <ds:schemaRef ds:uri="9a7b3e7a-0d4a-4993-87d4-e4b984056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schemas.microsoft.com/office/infopath/2007/PartnerControls"/>
    <ds:schemaRef ds:uri="9a7b3e7a-0d4a-4993-87d4-e4b984056896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be7838b9-f9df-4a11-9d61-bf4b27e2a56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18079</TotalTime>
  <Words>346</Words>
  <Application>Microsoft Office PowerPoint</Application>
  <PresentationFormat>On-screen Show (16:9)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XRN5038 - CDSP to convert Class 2, 3 or 4 Supply Meter Points to Class 1 when G1.6.15 criteria are met (Modification 0691)  Proposed Implementation Date – For approval March ChMC  </vt:lpstr>
      <vt:lpstr>Background</vt:lpstr>
      <vt:lpstr>Current situation</vt:lpstr>
      <vt:lpstr>Proposed Implementation 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Ellie Rogers</cp:lastModifiedBy>
  <cp:revision>125</cp:revision>
  <dcterms:created xsi:type="dcterms:W3CDTF">2018-09-02T17:12:15Z</dcterms:created>
  <dcterms:modified xsi:type="dcterms:W3CDTF">2021-02-25T17:48:43Z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0x010100070E9D50B0C7414A99B3116F70E5656E</vt:lpwstr>
  </property>
</Properties>
</file>