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883" r:id="rId5"/>
    <p:sldId id="884" r:id="rId6"/>
    <p:sldId id="894" r:id="rId7"/>
    <p:sldId id="89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7E372C-818E-4227-AF96-B59AE268F162}" v="8" dt="2021-03-01T12:39:42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a Ross" userId="eebeb48c-0abb-434f-9a90-69fd5ba60182" providerId="ADAL" clId="{76527935-ECE2-4D06-A5A1-DA67917350E6}"/>
    <pc:docChg chg="custSel modSld">
      <pc:chgData name="Tara Ross" userId="eebeb48c-0abb-434f-9a90-69fd5ba60182" providerId="ADAL" clId="{76527935-ECE2-4D06-A5A1-DA67917350E6}" dt="2021-02-24T14:02:22.266" v="170" actId="14734"/>
      <pc:docMkLst>
        <pc:docMk/>
      </pc:docMkLst>
      <pc:sldChg chg="modSp">
        <pc:chgData name="Tara Ross" userId="eebeb48c-0abb-434f-9a90-69fd5ba60182" providerId="ADAL" clId="{76527935-ECE2-4D06-A5A1-DA67917350E6}" dt="2021-02-24T14:02:22.266" v="170" actId="14734"/>
        <pc:sldMkLst>
          <pc:docMk/>
          <pc:sldMk cId="16080381" sldId="883"/>
        </pc:sldMkLst>
        <pc:graphicFrameChg chg="mod modGraphic">
          <ac:chgData name="Tara Ross" userId="eebeb48c-0abb-434f-9a90-69fd5ba60182" providerId="ADAL" clId="{76527935-ECE2-4D06-A5A1-DA67917350E6}" dt="2021-02-24T14:02:22.266" v="170" actId="14734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21488250-327E-499D-B5B7-193CF4011299}"/>
    <pc:docChg chg="custSel modSld">
      <pc:chgData name="Kulvinderjit Singh" userId="eadb32f3-53cc-459d-aca4-3527f1c9f1da" providerId="ADAL" clId="{21488250-327E-499D-B5B7-193CF4011299}" dt="2021-02-25T12:01:44.893" v="57"/>
      <pc:docMkLst>
        <pc:docMk/>
      </pc:docMkLst>
      <pc:sldChg chg="modSp">
        <pc:chgData name="Kulvinderjit Singh" userId="eadb32f3-53cc-459d-aca4-3527f1c9f1da" providerId="ADAL" clId="{21488250-327E-499D-B5B7-193CF4011299}" dt="2021-02-25T12:00:55.667" v="31" actId="6549"/>
        <pc:sldMkLst>
          <pc:docMk/>
          <pc:sldMk cId="16080381" sldId="883"/>
        </pc:sldMkLst>
        <pc:graphicFrameChg chg="modGraphic">
          <ac:chgData name="Kulvinderjit Singh" userId="eadb32f3-53cc-459d-aca4-3527f1c9f1da" providerId="ADAL" clId="{21488250-327E-499D-B5B7-193CF4011299}" dt="2021-02-25T12:00:55.667" v="31" actId="6549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addSp modSp">
        <pc:chgData name="Kulvinderjit Singh" userId="eadb32f3-53cc-459d-aca4-3527f1c9f1da" providerId="ADAL" clId="{21488250-327E-499D-B5B7-193CF4011299}" dt="2021-02-25T12:01:44.893" v="57"/>
        <pc:sldMkLst>
          <pc:docMk/>
          <pc:sldMk cId="3635283603" sldId="894"/>
        </pc:sldMkLst>
        <pc:spChg chg="mod">
          <ac:chgData name="Kulvinderjit Singh" userId="eadb32f3-53cc-459d-aca4-3527f1c9f1da" providerId="ADAL" clId="{21488250-327E-499D-B5B7-193CF4011299}" dt="2021-02-25T12:01:34.888" v="55" actId="20577"/>
          <ac:spMkLst>
            <pc:docMk/>
            <pc:sldMk cId="3635283603" sldId="894"/>
            <ac:spMk id="3" creationId="{E2342C97-4CC1-4461-B666-834E6675D2A9}"/>
          </ac:spMkLst>
        </pc:spChg>
        <pc:spChg chg="add">
          <ac:chgData name="Kulvinderjit Singh" userId="eadb32f3-53cc-459d-aca4-3527f1c9f1da" providerId="ADAL" clId="{21488250-327E-499D-B5B7-193CF4011299}" dt="2021-02-25T12:01:44.893" v="57"/>
          <ac:spMkLst>
            <pc:docMk/>
            <pc:sldMk cId="3635283603" sldId="894"/>
            <ac:spMk id="5" creationId="{C8E0B7BA-2716-4BF7-B13D-6BEEE7470BC1}"/>
          </ac:spMkLst>
        </pc:spChg>
        <pc:graphicFrameChg chg="mod">
          <ac:chgData name="Kulvinderjit Singh" userId="eadb32f3-53cc-459d-aca4-3527f1c9f1da" providerId="ADAL" clId="{21488250-327E-499D-B5B7-193CF4011299}" dt="2021-02-25T12:01:38.233" v="56" actId="1076"/>
          <ac:graphicFrameMkLst>
            <pc:docMk/>
            <pc:sldMk cId="3635283603" sldId="894"/>
            <ac:graphicFrameMk id="4" creationId="{C1482C48-4F95-48D5-A8F0-5DF63E694C58}"/>
          </ac:graphicFrameMkLst>
        </pc:graphicFrameChg>
      </pc:sldChg>
    </pc:docChg>
  </pc:docChgLst>
  <pc:docChgLst>
    <pc:chgData name="Rachel Taggart" userId="4f8aad94-55b7-4ba6-8498-7cad127c11eb" providerId="ADAL" clId="{F57E372C-818E-4227-AF96-B59AE268F162}"/>
    <pc:docChg chg="custSel modSld sldOrd">
      <pc:chgData name="Rachel Taggart" userId="4f8aad94-55b7-4ba6-8498-7cad127c11eb" providerId="ADAL" clId="{F57E372C-818E-4227-AF96-B59AE268F162}" dt="2021-03-01T12:39:42.451" v="7" actId="113"/>
      <pc:docMkLst>
        <pc:docMk/>
      </pc:docMkLst>
      <pc:sldChg chg="modSp ord">
        <pc:chgData name="Rachel Taggart" userId="4f8aad94-55b7-4ba6-8498-7cad127c11eb" providerId="ADAL" clId="{F57E372C-818E-4227-AF96-B59AE268F162}" dt="2021-03-01T12:39:42.451" v="7" actId="113"/>
        <pc:sldMkLst>
          <pc:docMk/>
          <pc:sldMk cId="16080381" sldId="883"/>
        </pc:sldMkLst>
        <pc:graphicFrameChg chg="modGraphic">
          <ac:chgData name="Rachel Taggart" userId="4f8aad94-55b7-4ba6-8498-7cad127c11eb" providerId="ADAL" clId="{F57E372C-818E-4227-AF96-B59AE268F162}" dt="2021-03-01T12:39:42.451" v="7" actId="113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ord">
        <pc:chgData name="Rachel Taggart" userId="4f8aad94-55b7-4ba6-8498-7cad127c11eb" providerId="ADAL" clId="{F57E372C-818E-4227-AF96-B59AE268F162}" dt="2021-03-01T10:05:50.631" v="4"/>
        <pc:sldMkLst>
          <pc:docMk/>
          <pc:sldMk cId="589667347" sldId="884"/>
        </pc:sldMkLst>
      </pc:sldChg>
      <pc:sldChg chg="ord">
        <pc:chgData name="Rachel Taggart" userId="4f8aad94-55b7-4ba6-8498-7cad127c11eb" providerId="ADAL" clId="{F57E372C-818E-4227-AF96-B59AE268F162}" dt="2021-03-01T10:05:50.631" v="4"/>
        <pc:sldMkLst>
          <pc:docMk/>
          <pc:sldMk cId="2570374787" sldId="893"/>
        </pc:sldMkLst>
      </pc:sldChg>
      <pc:sldChg chg="addSp delSp modSp ord">
        <pc:chgData name="Rachel Taggart" userId="4f8aad94-55b7-4ba6-8498-7cad127c11eb" providerId="ADAL" clId="{F57E372C-818E-4227-AF96-B59AE268F162}" dt="2021-03-01T10:05:50.631" v="4"/>
        <pc:sldMkLst>
          <pc:docMk/>
          <pc:sldMk cId="3635283603" sldId="894"/>
        </pc:sldMkLst>
        <pc:spChg chg="del">
          <ac:chgData name="Rachel Taggart" userId="4f8aad94-55b7-4ba6-8498-7cad127c11eb" providerId="ADAL" clId="{F57E372C-818E-4227-AF96-B59AE268F162}" dt="2021-03-01T10:05:01.397" v="0" actId="478"/>
          <ac:spMkLst>
            <pc:docMk/>
            <pc:sldMk cId="3635283603" sldId="894"/>
            <ac:spMk id="2" creationId="{FE0D832E-7962-47A8-8034-15C5A088BEE0}"/>
          </ac:spMkLst>
        </pc:spChg>
        <pc:spChg chg="mod">
          <ac:chgData name="Rachel Taggart" userId="4f8aad94-55b7-4ba6-8498-7cad127c11eb" providerId="ADAL" clId="{F57E372C-818E-4227-AF96-B59AE268F162}" dt="2021-03-01T10:05:09.856" v="2" actId="1076"/>
          <ac:spMkLst>
            <pc:docMk/>
            <pc:sldMk cId="3635283603" sldId="894"/>
            <ac:spMk id="3" creationId="{E2342C97-4CC1-4461-B666-834E6675D2A9}"/>
          </ac:spMkLst>
        </pc:spChg>
        <pc:spChg chg="add del mod">
          <ac:chgData name="Rachel Taggart" userId="4f8aad94-55b7-4ba6-8498-7cad127c11eb" providerId="ADAL" clId="{F57E372C-818E-4227-AF96-B59AE268F162}" dt="2021-03-01T10:05:05.348" v="1" actId="478"/>
          <ac:spMkLst>
            <pc:docMk/>
            <pc:sldMk cId="3635283603" sldId="894"/>
            <ac:spMk id="7" creationId="{51A336E9-E0CC-4537-86FE-E9DB95A073AE}"/>
          </ac:spMkLst>
        </pc:spChg>
        <pc:graphicFrameChg chg="mod">
          <ac:chgData name="Rachel Taggart" userId="4f8aad94-55b7-4ba6-8498-7cad127c11eb" providerId="ADAL" clId="{F57E372C-818E-4227-AF96-B59AE268F162}" dt="2021-03-01T10:05:14.800" v="3" actId="1076"/>
          <ac:graphicFrameMkLst>
            <pc:docMk/>
            <pc:sldMk cId="3635283603" sldId="894"/>
            <ac:graphicFrameMk id="4" creationId="{C1482C48-4F95-48D5-A8F0-5DF63E694C58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0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091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XRN5289 - November 21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817627"/>
              </p:ext>
            </p:extLst>
          </p:nvPr>
        </p:nvGraphicFramePr>
        <p:xfrm>
          <a:off x="210831" y="594936"/>
          <a:ext cx="8838763" cy="4383379"/>
        </p:xfrm>
        <a:graphic>
          <a:graphicData uri="http://schemas.openxmlformats.org/drawingml/2006/table">
            <a:tbl>
              <a:tblPr firstRow="1" bandRow="1"/>
              <a:tblGrid>
                <a:gridCol w="124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128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288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28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2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workshop plan has commenced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XRN4941, XRN5142 and XRN5007 have completed its design awaiting final document approvals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CSSC/CSS impact assessment timeline and requirements is approved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Plans to bring 3 changes change packs for approval 1 month earlier than originally planned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Level Design has been approved by Design Review Board (DRB)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72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RISK – Not a full 6 months before implementation date for design change pack approval </a:t>
                      </a:r>
                    </a:p>
                    <a:p>
                      <a:pPr marL="45720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Requesting E-ChMC on the 5th May for the remaining changes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RISK - XRN5142 - Unknown plans from DCC on their plan of delivery and design</a:t>
                      </a:r>
                    </a:p>
                    <a:p>
                      <a:pPr marL="628650" marR="0" lvl="1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Regular touch points with DCC to understand their plan and design have been set up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RISK - XRN4941 – CR raised to change the definition of the Operational Smart Meter to only consider a DCC Service Flag of active. Current design considers meter mechanism code and installing Supplier – this has been shared with DSG – please find presentation that was submitted to DSG </a:t>
                      </a: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 further information in the appendix slide. – delay to the timeline for design for this change only</a:t>
                      </a:r>
                    </a:p>
                    <a:p>
                      <a:pPr marL="628650" marR="0" lvl="1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Xoserve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to follow the internal change control process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EQR approved by ChMC on the 13</a:t>
                      </a:r>
                      <a:r>
                        <a:rPr kumimoji="0" lang="en-US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January 2021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738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US" sz="900" b="1" i="0" u="none" strike="noStrike" kern="1200" cap="none" normalizeH="0" baseline="0" noProof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Resource Forecasts and Plans until the end of design have been defined and 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approved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SME resource has been provided for design, approach for technical SME resource to support design has been agreed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A95298-1E30-4F24-ABAE-DB5DA0D792C3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dirty="0"/>
              <a:t>Updated as of 24th February 2021</a:t>
            </a:r>
          </a:p>
        </p:txBody>
      </p:sp>
    </p:spTree>
    <p:extLst>
      <p:ext uri="{BB962C8B-B14F-4D97-AF65-F5344CB8AC3E}">
        <p14:creationId xmlns:p14="http://schemas.microsoft.com/office/powerpoint/2010/main" val="1608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7057-CAC6-4F85-906B-BAFD5087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XRN5289 – November 21 High-Level Plan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3E1BE9-66DC-4736-AB78-AAEB3FA4DD37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dirty="0"/>
              <a:t>Updated as of 24th February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E78293-7CD3-4B26-9D73-7947446CF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367" y="876300"/>
            <a:ext cx="5652727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6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342C97-4CC1-4461-B666-834E6675D2A9}"/>
              </a:ext>
            </a:extLst>
          </p:cNvPr>
          <p:cNvSpPr txBox="1"/>
          <p:nvPr/>
        </p:nvSpPr>
        <p:spPr>
          <a:xfrm>
            <a:off x="666786" y="562011"/>
            <a:ext cx="7545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For Information Only</a:t>
            </a:r>
          </a:p>
          <a:p>
            <a:endParaRPr lang="en-GB" sz="1400" u="sng" dirty="0"/>
          </a:p>
          <a:p>
            <a:r>
              <a:rPr lang="en-GB" sz="1400" dirty="0"/>
              <a:t>Presentation to DSG on XRN4941 Operational Smart Meter Criteria on the 22</a:t>
            </a:r>
            <a:r>
              <a:rPr lang="en-GB" sz="1400" baseline="30000" dirty="0"/>
              <a:t>nd</a:t>
            </a:r>
            <a:r>
              <a:rPr lang="en-GB" sz="1400" dirty="0"/>
              <a:t> February 2021 </a:t>
            </a:r>
          </a:p>
        </p:txBody>
      </p:sp>
      <p:graphicFrame>
        <p:nvGraphicFramePr>
          <p:cNvPr id="4" name="Object 3">
            <a:hlinkClick r:id="" action="ppaction://ole?verb=0"/>
            <a:extLst>
              <a:ext uri="{FF2B5EF4-FFF2-40B4-BE49-F238E27FC236}">
                <a16:creationId xmlns:a16="http://schemas.microsoft.com/office/drawing/2014/main" id="{C1482C48-4F95-48D5-A8F0-5DF63E694C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849569"/>
              </p:ext>
            </p:extLst>
          </p:nvPr>
        </p:nvGraphicFramePr>
        <p:xfrm>
          <a:off x="3982446" y="191423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esentation" showAsIcon="1" r:id="rId3" imgW="914400" imgH="806400" progId="PowerPoint.Show.12">
                  <p:embed/>
                </p:oleObj>
              </mc:Choice>
              <mc:Fallback>
                <p:oleObj name="Presentation" showAsIcon="1" r:id="rId3" imgW="914400" imgH="806400" progId="PowerPoint.Show.12">
                  <p:embed/>
                  <p:pic>
                    <p:nvPicPr>
                      <p:cNvPr id="4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C1482C48-4F95-48D5-A8F0-5DF63E694C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2446" y="191423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8E0B7BA-2716-4BF7-B13D-6BEEE7470BC1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dirty="0"/>
              <a:t>Updated as of 24th February 2021</a:t>
            </a:r>
          </a:p>
        </p:txBody>
      </p:sp>
    </p:spTree>
    <p:extLst>
      <p:ext uri="{BB962C8B-B14F-4D97-AF65-F5344CB8AC3E}">
        <p14:creationId xmlns:p14="http://schemas.microsoft.com/office/powerpoint/2010/main" val="363528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08" y="123478"/>
            <a:ext cx="8229600" cy="398932"/>
          </a:xfrm>
        </p:spPr>
        <p:txBody>
          <a:bodyPr>
            <a:noAutofit/>
          </a:bodyPr>
          <a:lstStyle/>
          <a:p>
            <a:r>
              <a:rPr lang="en-GB" sz="2000">
                <a:latin typeface="Arial"/>
                <a:cs typeface="Arial"/>
              </a:rPr>
              <a:t>XRN5289 - November 21 Release Summary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235180" y="1242303"/>
            <a:ext cx="877084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u="sng"/>
              <a:t>In Scope</a:t>
            </a:r>
            <a:endParaRPr lang="en-GB" sz="900" b="1" u="sng">
              <a:cs typeface="Arial"/>
            </a:endParaRPr>
          </a:p>
          <a:p>
            <a:endParaRPr lang="en-GB" sz="900" b="1" u="sng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XRN4941 - </a:t>
            </a:r>
            <a:r>
              <a:rPr lang="en-US" sz="900"/>
              <a:t>MOD0692 - Auto updates to meter read frequency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XRN5007 - </a:t>
            </a:r>
            <a:r>
              <a:rPr lang="en-US" sz="900"/>
              <a:t>Enhancement to reconciliation process where prevailing volume is zero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XRN5072 - </a:t>
            </a:r>
            <a:r>
              <a:rPr lang="en-US" sz="900"/>
              <a:t>Application and derivation of TTZ indicator and calculation of volume and energy – all classes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XRN5091 - </a:t>
            </a:r>
            <a:r>
              <a:rPr lang="en-US" sz="900"/>
              <a:t>Deferral of creation of Class change reads at transfer of ownership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XRN5142 - </a:t>
            </a:r>
            <a:r>
              <a:rPr lang="en-US" sz="900"/>
              <a:t>New allowable values for DCC Service Flag in DXI File from DCC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XRN5180 - </a:t>
            </a:r>
            <a:r>
              <a:rPr lang="en-US" sz="900"/>
              <a:t>Inner tolerance validation for replacement reads and read insertions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900">
              <a:cs typeface="Arial"/>
            </a:endParaRPr>
          </a:p>
          <a:p>
            <a:pPr>
              <a:defRPr/>
            </a:pPr>
            <a:r>
              <a:rPr lang="en-US" sz="900" b="1" u="sng">
                <a:cs typeface="Arial"/>
              </a:rPr>
              <a:t>Out of Scope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900" b="1" u="sng">
              <a:cs typeface="Arial"/>
            </a:endParaRPr>
          </a:p>
          <a:p>
            <a:pPr>
              <a:defRPr/>
            </a:pPr>
            <a:r>
              <a:rPr lang="en-US" sz="900">
                <a:cs typeface="Arial"/>
              </a:rPr>
              <a:t>Approved to removed from 13</a:t>
            </a:r>
            <a:r>
              <a:rPr lang="en-US" sz="900" baseline="30000">
                <a:cs typeface="Arial"/>
              </a:rPr>
              <a:t>th</a:t>
            </a:r>
            <a:r>
              <a:rPr lang="en-US" sz="900">
                <a:cs typeface="Arial"/>
              </a:rPr>
              <a:t> January 21 ChMC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XRN5186* </a:t>
            </a:r>
            <a:r>
              <a:rPr lang="en-US" sz="900"/>
              <a:t>MOD0701 – Aligning capacity booking under the UNC and arrangements set out in relevant NExAs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XRN5187* </a:t>
            </a:r>
            <a:r>
              <a:rPr lang="en-US" sz="900"/>
              <a:t>MOD0696 – Addressing inequalities between capacity booking under the UNC and arrangements set out in the relevant NExAs</a:t>
            </a:r>
            <a:endParaRPr lang="en-GB" sz="900">
              <a:cs typeface="Arial"/>
            </a:endParaRPr>
          </a:p>
          <a:p>
            <a:endParaRPr lang="en-GB" sz="900" b="1">
              <a:cs typeface="Arial"/>
            </a:endParaRPr>
          </a:p>
          <a:p>
            <a:pPr lvl="0"/>
            <a:endParaRPr lang="en-US" sz="900">
              <a:solidFill>
                <a:schemeClr val="tx2"/>
              </a:solidFill>
              <a:latin typeface="Arial"/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235180" y="771550"/>
            <a:ext cx="828092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/>
              <a:t>The initial scope of the November 2021 Major Release consists of 8 changes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76E14F-6315-4835-95A9-E61672F9172A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dirty="0"/>
              <a:t>Updated as of 24th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E7A59D-9933-4150-963A-C2F9107064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infopath/2007/PartnerControls"/>
    <ds:schemaRef ds:uri="11f1cc19-a6a2-4477-822b-8358f9edc374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103fba77-31dd-4780-83f9-c54f26c3a260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346</Words>
  <Application>Microsoft Office PowerPoint</Application>
  <PresentationFormat>On-screen Show (16:9)</PresentationFormat>
  <Paragraphs>54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Office Theme</vt:lpstr>
      <vt:lpstr>Presentation</vt:lpstr>
      <vt:lpstr>XRN5289 - November 21 Release - Status Update</vt:lpstr>
      <vt:lpstr>XRN5289 – November 21 High-Level Plan</vt:lpstr>
      <vt:lpstr>PowerPoint Presentation</vt:lpstr>
      <vt:lpstr>XRN5289 - November 21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54</cp:revision>
  <dcterms:created xsi:type="dcterms:W3CDTF">2018-09-02T17:12:15Z</dcterms:created>
  <dcterms:modified xsi:type="dcterms:W3CDTF">2021-03-01T12:39:51Z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