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xml" ContentType="application/vnd.openxmlformats-officedocument.presentationml.notesSlide+xml"/>
  <Override PartName="/ppt/charts/chart10.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4"/>
  </p:notesMasterIdLst>
  <p:sldIdLst>
    <p:sldId id="2059" r:id="rId5"/>
    <p:sldId id="1759" r:id="rId6"/>
    <p:sldId id="288" r:id="rId7"/>
    <p:sldId id="308" r:id="rId8"/>
    <p:sldId id="309" r:id="rId9"/>
    <p:sldId id="2033" r:id="rId10"/>
    <p:sldId id="1998" r:id="rId11"/>
    <p:sldId id="1999" r:id="rId12"/>
    <p:sldId id="1827" r:id="rId13"/>
    <p:sldId id="295" r:id="rId14"/>
    <p:sldId id="2027" r:id="rId15"/>
    <p:sldId id="2061" r:id="rId16"/>
    <p:sldId id="1734" r:id="rId17"/>
    <p:sldId id="306" r:id="rId18"/>
    <p:sldId id="1691" r:id="rId19"/>
    <p:sldId id="2056" r:id="rId20"/>
    <p:sldId id="2057" r:id="rId21"/>
    <p:sldId id="2058" r:id="rId22"/>
    <p:sldId id="1850" r:id="rId23"/>
    <p:sldId id="883" r:id="rId24"/>
    <p:sldId id="1851" r:id="rId25"/>
    <p:sldId id="1839" r:id="rId26"/>
    <p:sldId id="2066" r:id="rId27"/>
    <p:sldId id="884" r:id="rId28"/>
    <p:sldId id="1840" r:id="rId29"/>
    <p:sldId id="885" r:id="rId30"/>
    <p:sldId id="1841" r:id="rId31"/>
    <p:sldId id="889" r:id="rId32"/>
    <p:sldId id="1844" r:id="rId33"/>
    <p:sldId id="2067" r:id="rId34"/>
    <p:sldId id="1505" r:id="rId35"/>
    <p:sldId id="2064" r:id="rId36"/>
    <p:sldId id="2065" r:id="rId37"/>
    <p:sldId id="256" r:id="rId38"/>
    <p:sldId id="1765" r:id="rId39"/>
    <p:sldId id="352" r:id="rId40"/>
    <p:sldId id="829" r:id="rId41"/>
    <p:sldId id="1766" r:id="rId42"/>
    <p:sldId id="1989" r:id="rId43"/>
    <p:sldId id="2055" r:id="rId44"/>
    <p:sldId id="2060" r:id="rId45"/>
    <p:sldId id="2068" r:id="rId46"/>
    <p:sldId id="2069" r:id="rId47"/>
    <p:sldId id="787" r:id="rId48"/>
    <p:sldId id="826" r:id="rId49"/>
    <p:sldId id="794" r:id="rId50"/>
    <p:sldId id="775" r:id="rId51"/>
    <p:sldId id="1990" r:id="rId52"/>
    <p:sldId id="831" r:id="rId5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gby, James" initials="RJ [2]" lastIdx="2" clrIdx="6">
    <p:extLst>
      <p:ext uri="{19B8F6BF-5375-455C-9EA6-DF929625EA0E}">
        <p15:presenceInfo xmlns:p15="http://schemas.microsoft.com/office/powerpoint/2012/main" userId="S::james.rigby@xoserve.com::7ade5d71-70eb-452f-8090-262cd4d9bd62" providerId="AD"/>
      </p:ext>
    </p:extLst>
  </p:cmAuthor>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 id="2" name="Chris Silk" initials="CS" lastIdx="5" clrIdx="1">
    <p:extLst>
      <p:ext uri="{19B8F6BF-5375-455C-9EA6-DF929625EA0E}">
        <p15:presenceInfo xmlns:p15="http://schemas.microsoft.com/office/powerpoint/2012/main" userId="S-1-5-21-4145888014-839675345-3125187760-5160" providerId="AD"/>
      </p:ext>
    </p:extLst>
  </p:cmAuthor>
  <p:cmAuthor id="3" name="Tambe, Surfaraz" initials="TS" lastIdx="10" clrIdx="2">
    <p:extLst>
      <p:ext uri="{19B8F6BF-5375-455C-9EA6-DF929625EA0E}">
        <p15:presenceInfo xmlns:p15="http://schemas.microsoft.com/office/powerpoint/2012/main" userId="S::surfaraz.tambe@xoserve.com::21ae2c14-c22c-44a4-a0d0-23dd8613b14c" providerId="AD"/>
      </p:ext>
    </p:extLst>
  </p:cmAuthor>
  <p:cmAuthor id="4" name="Tracy OConnor" initials="TO" lastIdx="6" clrIdx="3">
    <p:extLst>
      <p:ext uri="{19B8F6BF-5375-455C-9EA6-DF929625EA0E}">
        <p15:presenceInfo xmlns:p15="http://schemas.microsoft.com/office/powerpoint/2012/main" userId="S::tracy.oconnor@xoserve.com::c165d205-f988-41c6-a790-ae0515e39fe0" providerId="AD"/>
      </p:ext>
    </p:extLst>
  </p:cmAuthor>
  <p:cmAuthor id="5" name="Rigby, James" initials="RJ" lastIdx="5" clrIdx="4">
    <p:extLst>
      <p:ext uri="{19B8F6BF-5375-455C-9EA6-DF929625EA0E}">
        <p15:presenceInfo xmlns:p15="http://schemas.microsoft.com/office/powerpoint/2012/main" userId="S-1-5-21-4145888014-839675345-3125187760-6243" providerId="AD"/>
      </p:ext>
    </p:extLst>
  </p:cmAuthor>
  <p:cmAuthor id="6" name="Orsler, Paul" initials="OP" lastIdx="7" clrIdx="5">
    <p:extLst>
      <p:ext uri="{19B8F6BF-5375-455C-9EA6-DF929625EA0E}">
        <p15:presenceInfo xmlns:p15="http://schemas.microsoft.com/office/powerpoint/2012/main" userId="S::paul.orsler@xoserve.com::0fe27abf-47b1-4035-89e4-039935425a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CB3B"/>
    <a:srgbClr val="FFFFFF"/>
    <a:srgbClr val="B1D6E8"/>
    <a:srgbClr val="CCFF99"/>
    <a:srgbClr val="FFBF00"/>
    <a:srgbClr val="40D1F5"/>
    <a:srgbClr val="84B8DA"/>
    <a:srgbClr val="9C4877"/>
    <a:srgbClr val="2B80B1"/>
    <a:srgbClr val="F58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D22C76-8D13-4A9B-9B86-675F97D6D634}" v="1509" dt="2021-03-30T07:22:28.500"/>
    <p1510:client id="{E8E8C1AE-1A5C-477B-B0F8-83EC776F271C}" v="14" dt="2021-03-29T11:27:24.1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25" autoAdjust="0"/>
    <p:restoredTop sz="94660"/>
  </p:normalViewPr>
  <p:slideViewPr>
    <p:cSldViewPr snapToGrid="0">
      <p:cViewPr varScale="1">
        <p:scale>
          <a:sx n="116" d="100"/>
          <a:sy n="116" d="100"/>
        </p:scale>
        <p:origin x="126" y="2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james.rigby\OneDrive%20-%20Xoserve%20Limited\2.1.%20Finance%20Update%20April%202021%20v1.xlsx" TargetMode="Externa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ames.rigby\OneDrive%20-%20Xoserve%20Limited\2.1.%20Finance%20Update%20April%202021%20v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ames.rigby\OneDrive%20-%20Xoserve%20Limited\2.1.%20Finance%20Update%20April%202021%20v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ames.rigby\OneDrive%20-%20Xoserve%20Limited\2.1.%20Finance%20Update%20April%202021%20v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ames.rigby\OneDrive%20-%20Xoserve%20Limited\2.1.%20Finance%20Update%20April%202021%20v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ames.rigby\OneDrive%20-%20Xoserve%20Limited\2.1.%20Finance%20Update%20April%202021%20v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ames.rigby\OneDrive%20-%20Xoserve%20Limited\2.1.%20Finance%20Update%20April%202021%20v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ames.rigby\OneDrive%20-%20Xoserve%20Limited\2.1.%20Finance%20Update%20April%202021%20v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ames.rigby\OneDrive%20-%20Xoserve%20Limited\2.1.%20Finance%20Update%20April%202021%20v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Total Budget v Spend BP20/21 FYTD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'20-21 Year End Forecast'!$A$3</c:f>
              <c:strCache>
                <c:ptCount val="1"/>
                <c:pt idx="0">
                  <c:v>Change Budget 20/21 Pipeline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Year End Forecast'!$F$2</c:f>
              <c:strCache>
                <c:ptCount val="1"/>
                <c:pt idx="0">
                  <c:v>Total £</c:v>
                </c:pt>
              </c:strCache>
            </c:strRef>
          </c:cat>
          <c:val>
            <c:numRef>
              <c:f>'20-21 Year End Forecast'!$F$3</c:f>
              <c:numCache>
                <c:formatCode>"£"#,##0_);[Red]\("£"#,##0\)</c:formatCode>
                <c:ptCount val="1"/>
                <c:pt idx="0">
                  <c:v>1719292.8568485561</c:v>
                </c:pt>
              </c:numCache>
            </c:numRef>
          </c:val>
          <c:extLst>
            <c:ext xmlns:c16="http://schemas.microsoft.com/office/drawing/2014/chart" uri="{C3380CC4-5D6E-409C-BE32-E72D297353CC}">
              <c16:uniqueId val="{00000000-1307-44DF-9081-3AF7F9469F44}"/>
            </c:ext>
          </c:extLst>
        </c:ser>
        <c:ser>
          <c:idx val="1"/>
          <c:order val="1"/>
          <c:tx>
            <c:strRef>
              <c:f>'20-21 Year End Forecast'!$A$4</c:f>
              <c:strCache>
                <c:ptCount val="1"/>
                <c:pt idx="0">
                  <c:v>20/21 Budget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Year End Forecast'!$F$2</c:f>
              <c:strCache>
                <c:ptCount val="1"/>
                <c:pt idx="0">
                  <c:v>Total £</c:v>
                </c:pt>
              </c:strCache>
            </c:strRef>
          </c:cat>
          <c:val>
            <c:numRef>
              <c:f>'20-21 Year End Forecast'!$F$4</c:f>
              <c:numCache>
                <c:formatCode>"£"#,##0_);[Red]\("£"#,##0\)</c:formatCode>
                <c:ptCount val="1"/>
                <c:pt idx="0">
                  <c:v>3000000</c:v>
                </c:pt>
              </c:numCache>
            </c:numRef>
          </c:val>
          <c:extLst>
            <c:ext xmlns:c16="http://schemas.microsoft.com/office/drawing/2014/chart" uri="{C3380CC4-5D6E-409C-BE32-E72D297353CC}">
              <c16:uniqueId val="{00000001-1307-44DF-9081-3AF7F9469F44}"/>
            </c:ext>
          </c:extLst>
        </c:ser>
        <c:dLbls>
          <c:showLegendKey val="0"/>
          <c:showVal val="0"/>
          <c:showCatName val="0"/>
          <c:showSerName val="0"/>
          <c:showPercent val="0"/>
          <c:showBubbleSize val="0"/>
        </c:dLbls>
        <c:gapWidth val="219"/>
        <c:overlap val="-27"/>
        <c:axId val="388678224"/>
        <c:axId val="129420320"/>
      </c:barChart>
      <c:catAx>
        <c:axId val="388678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420320"/>
        <c:crosses val="autoZero"/>
        <c:auto val="1"/>
        <c:lblAlgn val="ctr"/>
        <c:lblOffset val="100"/>
        <c:noMultiLvlLbl val="0"/>
      </c:catAx>
      <c:valAx>
        <c:axId val="12942032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8678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i="0" u="none" strike="noStrike" baseline="0">
                <a:solidFill>
                  <a:srgbClr val="333333"/>
                </a:solidFill>
                <a:latin typeface="Calibri"/>
                <a:ea typeface="Calibri"/>
                <a:cs typeface="Calibri"/>
              </a:defRPr>
            </a:pPr>
            <a:r>
              <a:rPr lang="en-GB"/>
              <a:t>XRNs Per Category </a:t>
            </a:r>
          </a:p>
        </c:rich>
      </c:tx>
      <c:layout>
        <c:manualLayout>
          <c:xMode val="edge"/>
          <c:yMode val="edge"/>
          <c:x val="0.37510422134733157"/>
          <c:y val="3.0569656446575461E-2"/>
        </c:manualLayout>
      </c:layout>
      <c:overlay val="0"/>
      <c:spPr>
        <a:noFill/>
        <a:ln w="25400">
          <a:noFill/>
        </a:ln>
      </c:spPr>
    </c:title>
    <c:autoTitleDeleted val="0"/>
    <c:plotArea>
      <c:layout>
        <c:manualLayout>
          <c:layoutTarget val="inner"/>
          <c:xMode val="edge"/>
          <c:yMode val="edge"/>
          <c:x val="4.334537371492081E-2"/>
          <c:y val="0.15006947660954145"/>
          <c:w val="0.93526133525762112"/>
          <c:h val="0.71384491948787421"/>
        </c:manualLayout>
      </c:layout>
      <c:barChart>
        <c:barDir val="col"/>
        <c:grouping val="clustered"/>
        <c:varyColors val="0"/>
        <c:ser>
          <c:idx val="0"/>
          <c:order val="0"/>
          <c:tx>
            <c:strRef>
              <c:f>Pivot!$B$20</c:f>
              <c:strCache>
                <c:ptCount val="1"/>
                <c:pt idx="0">
                  <c:v>XRNs</c:v>
                </c:pt>
              </c:strCache>
            </c:strRef>
          </c:tx>
          <c:spPr>
            <a:pattFill prst="pct40">
              <a:fgClr>
                <a:srgbClr val="0066CC"/>
              </a:fgClr>
              <a:bgClr>
                <a:sysClr val="window" lastClr="FFFFFF"/>
              </a:bgClr>
            </a:pattFill>
            <a:ln w="25400">
              <a:noFill/>
            </a:ln>
          </c:spPr>
          <c:invertIfNegative val="0"/>
          <c:cat>
            <c:strRef>
              <c:f>Pivot!$A$21:$A$30</c:f>
              <c:strCache>
                <c:ptCount val="10"/>
                <c:pt idx="0">
                  <c:v>Pre-capture</c:v>
                </c:pt>
                <c:pt idx="1">
                  <c:v>Capture</c:v>
                </c:pt>
                <c:pt idx="2">
                  <c:v>Ready for delivery</c:v>
                </c:pt>
                <c:pt idx="3">
                  <c:v>Standalone</c:v>
                </c:pt>
                <c:pt idx="4">
                  <c:v>Nov-20</c:v>
                </c:pt>
                <c:pt idx="5">
                  <c:v>Jun-21</c:v>
                </c:pt>
                <c:pt idx="6">
                  <c:v>Nov-21</c:v>
                </c:pt>
                <c:pt idx="7">
                  <c:v>MiR9</c:v>
                </c:pt>
                <c:pt idx="8">
                  <c:v>PAC 21/22</c:v>
                </c:pt>
                <c:pt idx="9">
                  <c:v>Xo Change Fund</c:v>
                </c:pt>
              </c:strCache>
            </c:strRef>
          </c:cat>
          <c:val>
            <c:numRef>
              <c:f>Pivot!$B$21:$B$30</c:f>
              <c:numCache>
                <c:formatCode>General</c:formatCode>
                <c:ptCount val="10"/>
                <c:pt idx="0">
                  <c:v>18</c:v>
                </c:pt>
                <c:pt idx="1">
                  <c:v>26</c:v>
                </c:pt>
                <c:pt idx="2">
                  <c:v>3</c:v>
                </c:pt>
                <c:pt idx="3">
                  <c:v>11</c:v>
                </c:pt>
                <c:pt idx="4">
                  <c:v>4</c:v>
                </c:pt>
                <c:pt idx="5">
                  <c:v>1</c:v>
                </c:pt>
                <c:pt idx="6">
                  <c:v>6</c:v>
                </c:pt>
                <c:pt idx="7">
                  <c:v>2</c:v>
                </c:pt>
                <c:pt idx="8">
                  <c:v>0</c:v>
                </c:pt>
                <c:pt idx="9">
                  <c:v>0</c:v>
                </c:pt>
              </c:numCache>
            </c:numRef>
          </c:val>
          <c:extLst>
            <c:ext xmlns:c16="http://schemas.microsoft.com/office/drawing/2014/chart" uri="{C3380CC4-5D6E-409C-BE32-E72D297353CC}">
              <c16:uniqueId val="{00000000-591D-4C19-B669-2B1BBDD21A36}"/>
            </c:ext>
          </c:extLst>
        </c:ser>
        <c:dLbls>
          <c:showLegendKey val="0"/>
          <c:showVal val="0"/>
          <c:showCatName val="0"/>
          <c:showSerName val="0"/>
          <c:showPercent val="0"/>
          <c:showBubbleSize val="0"/>
        </c:dLbls>
        <c:gapWidth val="219"/>
        <c:overlap val="-27"/>
        <c:axId val="2047314912"/>
        <c:axId val="1"/>
      </c:barChart>
      <c:catAx>
        <c:axId val="2047314912"/>
        <c:scaling>
          <c:orientation val="minMax"/>
        </c:scaling>
        <c:delete val="0"/>
        <c:axPos val="b"/>
        <c:numFmt formatCode="General" sourceLinked="1"/>
        <c:majorTickMark val="none"/>
        <c:minorTickMark val="none"/>
        <c:tickLblPos val="nextTo"/>
        <c:spPr>
          <a:ln w="3175">
            <a:solidFill>
              <a:srgbClr val="E3E3E3"/>
            </a:solidFill>
            <a:prstDash val="solid"/>
          </a:ln>
        </c:spPr>
        <c:txPr>
          <a:bodyPr rot="0" vert="horz"/>
          <a:lstStyle/>
          <a:p>
            <a:pPr>
              <a:defRPr sz="900" b="0" i="0" u="none" strike="noStrike" baseline="0">
                <a:solidFill>
                  <a:srgbClr val="333333"/>
                </a:solidFill>
                <a:latin typeface="Calibri"/>
                <a:ea typeface="Calibri"/>
                <a:cs typeface="Calibri"/>
              </a:defRPr>
            </a:pPr>
            <a:endParaRPr lang="en-US"/>
          </a:p>
        </c:txPr>
        <c:crossAx val="1"/>
        <c:crosses val="autoZero"/>
        <c:auto val="0"/>
        <c:lblAlgn val="ctr"/>
        <c:lblOffset val="100"/>
        <c:tickLblSkip val="1"/>
        <c:tickMarkSkip val="1"/>
        <c:noMultiLvlLbl val="0"/>
      </c:catAx>
      <c:valAx>
        <c:axId val="1"/>
        <c:scaling>
          <c:orientation val="minMax"/>
        </c:scaling>
        <c:delete val="0"/>
        <c:axPos val="l"/>
        <c:majorGridlines>
          <c:spPr>
            <a:ln w="3175">
              <a:solidFill>
                <a:srgbClr val="E3E3E3"/>
              </a:solidFill>
              <a:prstDash val="solid"/>
            </a:ln>
          </c:spPr>
        </c:majorGridlines>
        <c:numFmt formatCode="General"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2047314912"/>
        <c:crosses val="autoZero"/>
        <c:crossBetween val="between"/>
      </c:valAx>
      <c:spPr>
        <a:noFill/>
        <a:ln w="25400">
          <a:noFill/>
        </a:ln>
      </c:spPr>
    </c:plotArea>
    <c:plotVisOnly val="1"/>
    <c:dispBlanksAs val="gap"/>
    <c:showDLblsOverMax val="0"/>
  </c:chart>
  <c:spPr>
    <a:solidFill>
      <a:srgbClr val="FFFFFF"/>
    </a:solidFill>
    <a:ln w="12700">
      <a:solidFill>
        <a:srgbClr val="00000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Variance in Available Funds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'20-21 Year End Forecast'!$H$10</c:f>
              <c:strCache>
                <c:ptCount val="1"/>
                <c:pt idx="0">
                  <c:v>Varience in avilable funds since last report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Year End Forecast'!$I$9:$L$9</c:f>
              <c:strCache>
                <c:ptCount val="4"/>
                <c:pt idx="0">
                  <c:v>NTS £</c:v>
                </c:pt>
                <c:pt idx="1">
                  <c:v>GDN£</c:v>
                </c:pt>
                <c:pt idx="2">
                  <c:v>IGT £</c:v>
                </c:pt>
                <c:pt idx="3">
                  <c:v>Shipper £</c:v>
                </c:pt>
              </c:strCache>
            </c:strRef>
          </c:cat>
          <c:val>
            <c:numRef>
              <c:f>'20-21 Year End Forecast'!$I$10:$L$10</c:f>
              <c:numCache>
                <c:formatCode>"£"#,##0_);[Red]\("£"#,##0\)</c:formatCode>
                <c:ptCount val="4"/>
                <c:pt idx="0">
                  <c:v>1190</c:v>
                </c:pt>
                <c:pt idx="1">
                  <c:v>5810</c:v>
                </c:pt>
                <c:pt idx="2">
                  <c:v>0</c:v>
                </c:pt>
                <c:pt idx="3">
                  <c:v>-6400</c:v>
                </c:pt>
              </c:numCache>
            </c:numRef>
          </c:val>
          <c:extLst>
            <c:ext xmlns:c16="http://schemas.microsoft.com/office/drawing/2014/chart" uri="{C3380CC4-5D6E-409C-BE32-E72D297353CC}">
              <c16:uniqueId val="{00000000-309F-42BD-8164-2482D01F59F4}"/>
            </c:ext>
          </c:extLst>
        </c:ser>
        <c:dLbls>
          <c:showLegendKey val="0"/>
          <c:showVal val="0"/>
          <c:showCatName val="0"/>
          <c:showSerName val="0"/>
          <c:showPercent val="0"/>
          <c:showBubbleSize val="0"/>
        </c:dLbls>
        <c:gapWidth val="219"/>
        <c:overlap val="-27"/>
        <c:axId val="1885541696"/>
        <c:axId val="2083245792"/>
      </c:barChart>
      <c:catAx>
        <c:axId val="1885541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3245792"/>
        <c:crosses val="autoZero"/>
        <c:auto val="1"/>
        <c:lblAlgn val="ctr"/>
        <c:lblOffset val="100"/>
        <c:noMultiLvlLbl val="0"/>
      </c:catAx>
      <c:valAx>
        <c:axId val="20832457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5541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Constituency </a:t>
            </a:r>
            <a:r>
              <a:rPr lang="en-GB" sz="1400" b="0" i="0" u="none" strike="noStrike" baseline="0">
                <a:effectLst/>
              </a:rPr>
              <a:t>Budget v Spend BP20/21 FYTD</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'20-21 Year End Forecast'!$A$3</c:f>
              <c:strCache>
                <c:ptCount val="1"/>
                <c:pt idx="0">
                  <c:v>Change Budget 20/21 Pipeline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Year End Forecast'!$B$2:$E$2</c:f>
              <c:strCache>
                <c:ptCount val="4"/>
                <c:pt idx="0">
                  <c:v>NTS £</c:v>
                </c:pt>
                <c:pt idx="1">
                  <c:v>GDN£</c:v>
                </c:pt>
                <c:pt idx="2">
                  <c:v>IGT £</c:v>
                </c:pt>
                <c:pt idx="3">
                  <c:v>Shipper £</c:v>
                </c:pt>
              </c:strCache>
            </c:strRef>
          </c:cat>
          <c:val>
            <c:numRef>
              <c:f>'20-21 Year End Forecast'!$B$3:$E$3</c:f>
              <c:numCache>
                <c:formatCode>"£"#,##0_);[Red]\("£"#,##0\)</c:formatCode>
                <c:ptCount val="4"/>
                <c:pt idx="0">
                  <c:v>13950.000000000002</c:v>
                </c:pt>
                <c:pt idx="1">
                  <c:v>485162.65672972606</c:v>
                </c:pt>
                <c:pt idx="2">
                  <c:v>75484.933569072178</c:v>
                </c:pt>
                <c:pt idx="3">
                  <c:v>1144695.2665497579</c:v>
                </c:pt>
              </c:numCache>
            </c:numRef>
          </c:val>
          <c:extLst>
            <c:ext xmlns:c16="http://schemas.microsoft.com/office/drawing/2014/chart" uri="{C3380CC4-5D6E-409C-BE32-E72D297353CC}">
              <c16:uniqueId val="{00000000-63D1-4E78-9951-27D0D816CE79}"/>
            </c:ext>
          </c:extLst>
        </c:ser>
        <c:ser>
          <c:idx val="1"/>
          <c:order val="1"/>
          <c:tx>
            <c:strRef>
              <c:f>'20-21 Year End Forecast'!$A$4</c:f>
              <c:strCache>
                <c:ptCount val="1"/>
                <c:pt idx="0">
                  <c:v>20/21 Budget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Year End Forecast'!$B$2:$E$2</c:f>
              <c:strCache>
                <c:ptCount val="4"/>
                <c:pt idx="0">
                  <c:v>NTS £</c:v>
                </c:pt>
                <c:pt idx="1">
                  <c:v>GDN£</c:v>
                </c:pt>
                <c:pt idx="2">
                  <c:v>IGT £</c:v>
                </c:pt>
                <c:pt idx="3">
                  <c:v>Shipper £</c:v>
                </c:pt>
              </c:strCache>
            </c:strRef>
          </c:cat>
          <c:val>
            <c:numRef>
              <c:f>'20-21 Year End Forecast'!$B$4:$E$4</c:f>
              <c:numCache>
                <c:formatCode>"£"#,##0_);[Red]\("£"#,##0\)</c:formatCode>
                <c:ptCount val="4"/>
                <c:pt idx="0">
                  <c:v>48000</c:v>
                </c:pt>
                <c:pt idx="1">
                  <c:v>600000</c:v>
                </c:pt>
                <c:pt idx="2">
                  <c:v>9000</c:v>
                </c:pt>
                <c:pt idx="3">
                  <c:v>2343000</c:v>
                </c:pt>
              </c:numCache>
            </c:numRef>
          </c:val>
          <c:extLst>
            <c:ext xmlns:c16="http://schemas.microsoft.com/office/drawing/2014/chart" uri="{C3380CC4-5D6E-409C-BE32-E72D297353CC}">
              <c16:uniqueId val="{00000001-63D1-4E78-9951-27D0D816CE79}"/>
            </c:ext>
          </c:extLst>
        </c:ser>
        <c:dLbls>
          <c:showLegendKey val="0"/>
          <c:showVal val="0"/>
          <c:showCatName val="0"/>
          <c:showSerName val="0"/>
          <c:showPercent val="0"/>
          <c:showBubbleSize val="0"/>
        </c:dLbls>
        <c:gapWidth val="219"/>
        <c:overlap val="-27"/>
        <c:axId val="66173392"/>
        <c:axId val="323093168"/>
      </c:barChart>
      <c:catAx>
        <c:axId val="66173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3093168"/>
        <c:crosses val="autoZero"/>
        <c:auto val="1"/>
        <c:lblAlgn val="ctr"/>
        <c:lblOffset val="100"/>
        <c:noMultiLvlLbl val="0"/>
      </c:catAx>
      <c:valAx>
        <c:axId val="32309316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173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Total</a:t>
            </a:r>
            <a:r>
              <a:rPr lang="en-GB" sz="800" dirty="0"/>
              <a:t> Committed Spend</a:t>
            </a:r>
            <a:r>
              <a:rPr lang="en-GB" sz="800" baseline="0" dirty="0"/>
              <a:t> v Approved Budget</a:t>
            </a:r>
            <a:r>
              <a:rPr lang="en-GB" sz="800" dirty="0"/>
              <a:t> </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'BP21-22 Direct'!$J$2</c:f>
              <c:strCache>
                <c:ptCount val="1"/>
                <c:pt idx="0">
                  <c:v>Budget</c:v>
                </c:pt>
              </c:strCache>
            </c:strRef>
          </c:tx>
          <c:spPr>
            <a:solidFill>
              <a:schemeClr val="accent1"/>
            </a:solidFill>
            <a:ln>
              <a:noFill/>
            </a:ln>
            <a:effectLst/>
          </c:spPr>
          <c:invertIfNegative val="0"/>
          <c:cat>
            <c:strRef>
              <c:f>'BP21-22 Direct'!$A$3:$A$7</c:f>
              <c:strCache>
                <c:ptCount val="5"/>
                <c:pt idx="0">
                  <c:v>Change Budget</c:v>
                </c:pt>
                <c:pt idx="1">
                  <c:v>Split of Contingency</c:v>
                </c:pt>
                <c:pt idx="2">
                  <c:v>PAC Funding</c:v>
                </c:pt>
                <c:pt idx="3">
                  <c:v>Xoserve Change Fund</c:v>
                </c:pt>
                <c:pt idx="4">
                  <c:v>Market Trials</c:v>
                </c:pt>
              </c:strCache>
            </c:strRef>
          </c:cat>
          <c:val>
            <c:numRef>
              <c:f>'BP21-22 Direct'!$J$3:$J$7</c:f>
              <c:numCache>
                <c:formatCode>"£"#,##0</c:formatCode>
                <c:ptCount val="5"/>
                <c:pt idx="0">
                  <c:v>2589600</c:v>
                </c:pt>
                <c:pt idx="1">
                  <c:v>499999.99999999994</c:v>
                </c:pt>
                <c:pt idx="2">
                  <c:v>99999.999999999985</c:v>
                </c:pt>
                <c:pt idx="3">
                  <c:v>199999.99999999997</c:v>
                </c:pt>
                <c:pt idx="4">
                  <c:v>199999.99999999997</c:v>
                </c:pt>
              </c:numCache>
            </c:numRef>
          </c:val>
          <c:extLst>
            <c:ext xmlns:c16="http://schemas.microsoft.com/office/drawing/2014/chart" uri="{C3380CC4-5D6E-409C-BE32-E72D297353CC}">
              <c16:uniqueId val="{00000000-0638-4F8B-89F4-9D74C3EA9543}"/>
            </c:ext>
          </c:extLst>
        </c:ser>
        <c:ser>
          <c:idx val="1"/>
          <c:order val="1"/>
          <c:tx>
            <c:strRef>
              <c:f>'BP21-22 Direct'!$K$2</c:f>
              <c:strCache>
                <c:ptCount val="1"/>
                <c:pt idx="0">
                  <c:v>Spend</c:v>
                </c:pt>
              </c:strCache>
            </c:strRef>
          </c:tx>
          <c:spPr>
            <a:solidFill>
              <a:schemeClr val="accent2"/>
            </a:solidFill>
            <a:ln>
              <a:noFill/>
            </a:ln>
            <a:effectLst/>
          </c:spPr>
          <c:invertIfNegative val="0"/>
          <c:cat>
            <c:strRef>
              <c:f>'BP21-22 Direct'!$A$3:$A$7</c:f>
              <c:strCache>
                <c:ptCount val="5"/>
                <c:pt idx="0">
                  <c:v>Change Budget</c:v>
                </c:pt>
                <c:pt idx="1">
                  <c:v>Split of Contingency</c:v>
                </c:pt>
                <c:pt idx="2">
                  <c:v>PAC Funding</c:v>
                </c:pt>
                <c:pt idx="3">
                  <c:v>Xoserve Change Fund</c:v>
                </c:pt>
                <c:pt idx="4">
                  <c:v>Market Trials</c:v>
                </c:pt>
              </c:strCache>
            </c:strRef>
          </c:cat>
          <c:val>
            <c:numRef>
              <c:f>'BP21-22 Direct'!$K$3:$K$7</c:f>
              <c:numCache>
                <c:formatCode>"£"#,##0</c:formatCode>
                <c:ptCount val="5"/>
                <c:pt idx="0">
                  <c:v>1158485</c:v>
                </c:pt>
                <c:pt idx="1">
                  <c:v>0</c:v>
                </c:pt>
                <c:pt idx="2">
                  <c:v>0</c:v>
                </c:pt>
                <c:pt idx="3">
                  <c:v>0</c:v>
                </c:pt>
                <c:pt idx="4">
                  <c:v>0</c:v>
                </c:pt>
              </c:numCache>
            </c:numRef>
          </c:val>
          <c:extLst>
            <c:ext xmlns:c16="http://schemas.microsoft.com/office/drawing/2014/chart" uri="{C3380CC4-5D6E-409C-BE32-E72D297353CC}">
              <c16:uniqueId val="{00000001-0638-4F8B-89F4-9D74C3EA9543}"/>
            </c:ext>
          </c:extLst>
        </c:ser>
        <c:dLbls>
          <c:showLegendKey val="0"/>
          <c:showVal val="0"/>
          <c:showCatName val="0"/>
          <c:showSerName val="0"/>
          <c:showPercent val="0"/>
          <c:showBubbleSize val="0"/>
        </c:dLbls>
        <c:gapWidth val="219"/>
        <c:overlap val="-27"/>
        <c:axId val="1983062336"/>
        <c:axId val="1597132240"/>
      </c:barChart>
      <c:catAx>
        <c:axId val="198306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en-US"/>
          </a:p>
        </c:txPr>
        <c:crossAx val="1597132240"/>
        <c:crosses val="autoZero"/>
        <c:auto val="1"/>
        <c:lblAlgn val="ctr"/>
        <c:lblOffset val="100"/>
        <c:noMultiLvlLbl val="0"/>
      </c:catAx>
      <c:valAx>
        <c:axId val="159713224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3062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Shipper</a:t>
            </a:r>
            <a:r>
              <a:rPr lang="en-GB" sz="800" dirty="0"/>
              <a:t> </a:t>
            </a:r>
            <a:r>
              <a:rPr lang="en-GB" sz="800" b="0" i="0" u="none" strike="noStrike" baseline="0" dirty="0">
                <a:effectLst/>
              </a:rPr>
              <a:t>Committed Spend v Approved Budget </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'BP21-22 Direct'!$B$2</c:f>
              <c:strCache>
                <c:ptCount val="1"/>
                <c:pt idx="0">
                  <c:v>Budget</c:v>
                </c:pt>
              </c:strCache>
            </c:strRef>
          </c:tx>
          <c:spPr>
            <a:solidFill>
              <a:schemeClr val="accent1"/>
            </a:solidFill>
            <a:ln>
              <a:noFill/>
            </a:ln>
            <a:effectLst/>
          </c:spPr>
          <c:invertIfNegative val="0"/>
          <c:cat>
            <c:strRef>
              <c:f>'BP21-22 Direct'!$A$3:$A$7</c:f>
              <c:strCache>
                <c:ptCount val="5"/>
                <c:pt idx="0">
                  <c:v>Change Budget</c:v>
                </c:pt>
                <c:pt idx="1">
                  <c:v>Split of Contingency</c:v>
                </c:pt>
                <c:pt idx="2">
                  <c:v>PAC Funding</c:v>
                </c:pt>
                <c:pt idx="3">
                  <c:v>Xoserve Change Fund</c:v>
                </c:pt>
                <c:pt idx="4">
                  <c:v>Market Trials</c:v>
                </c:pt>
              </c:strCache>
            </c:strRef>
          </c:cat>
          <c:val>
            <c:numRef>
              <c:f>'BP21-22 Direct'!$B$3:$B$7</c:f>
              <c:numCache>
                <c:formatCode>"£"#,##0</c:formatCode>
                <c:ptCount val="5"/>
                <c:pt idx="0">
                  <c:v>1495000</c:v>
                </c:pt>
                <c:pt idx="1">
                  <c:v>288654.61847389553</c:v>
                </c:pt>
                <c:pt idx="2">
                  <c:v>57730.9236947791</c:v>
                </c:pt>
                <c:pt idx="3">
                  <c:v>115461.8473895582</c:v>
                </c:pt>
                <c:pt idx="4">
                  <c:v>115461.8473895582</c:v>
                </c:pt>
              </c:numCache>
            </c:numRef>
          </c:val>
          <c:extLst>
            <c:ext xmlns:c16="http://schemas.microsoft.com/office/drawing/2014/chart" uri="{C3380CC4-5D6E-409C-BE32-E72D297353CC}">
              <c16:uniqueId val="{00000000-1C1F-499A-8E35-957CEEECEF3E}"/>
            </c:ext>
          </c:extLst>
        </c:ser>
        <c:ser>
          <c:idx val="1"/>
          <c:order val="1"/>
          <c:tx>
            <c:strRef>
              <c:f>'BP21-22 Direct'!$C$2</c:f>
              <c:strCache>
                <c:ptCount val="1"/>
                <c:pt idx="0">
                  <c:v>Spend</c:v>
                </c:pt>
              </c:strCache>
            </c:strRef>
          </c:tx>
          <c:spPr>
            <a:solidFill>
              <a:schemeClr val="accent2"/>
            </a:solidFill>
            <a:ln>
              <a:noFill/>
            </a:ln>
            <a:effectLst/>
          </c:spPr>
          <c:invertIfNegative val="0"/>
          <c:cat>
            <c:strRef>
              <c:f>'BP21-22 Direct'!$A$3:$A$7</c:f>
              <c:strCache>
                <c:ptCount val="5"/>
                <c:pt idx="0">
                  <c:v>Change Budget</c:v>
                </c:pt>
                <c:pt idx="1">
                  <c:v>Split of Contingency</c:v>
                </c:pt>
                <c:pt idx="2">
                  <c:v>PAC Funding</c:v>
                </c:pt>
                <c:pt idx="3">
                  <c:v>Xoserve Change Fund</c:v>
                </c:pt>
                <c:pt idx="4">
                  <c:v>Market Trials</c:v>
                </c:pt>
              </c:strCache>
            </c:strRef>
          </c:cat>
          <c:val>
            <c:numRef>
              <c:f>'BP21-22 Direct'!$C$3:$C$7</c:f>
              <c:numCache>
                <c:formatCode>"£"#,##0</c:formatCode>
                <c:ptCount val="5"/>
                <c:pt idx="0">
                  <c:v>836385</c:v>
                </c:pt>
                <c:pt idx="1">
                  <c:v>0</c:v>
                </c:pt>
                <c:pt idx="2">
                  <c:v>0</c:v>
                </c:pt>
                <c:pt idx="3">
                  <c:v>0</c:v>
                </c:pt>
                <c:pt idx="4">
                  <c:v>0</c:v>
                </c:pt>
              </c:numCache>
            </c:numRef>
          </c:val>
          <c:extLst>
            <c:ext xmlns:c16="http://schemas.microsoft.com/office/drawing/2014/chart" uri="{C3380CC4-5D6E-409C-BE32-E72D297353CC}">
              <c16:uniqueId val="{00000001-1C1F-499A-8E35-957CEEECEF3E}"/>
            </c:ext>
          </c:extLst>
        </c:ser>
        <c:dLbls>
          <c:showLegendKey val="0"/>
          <c:showVal val="0"/>
          <c:showCatName val="0"/>
          <c:showSerName val="0"/>
          <c:showPercent val="0"/>
          <c:showBubbleSize val="0"/>
        </c:dLbls>
        <c:gapWidth val="219"/>
        <c:overlap val="-27"/>
        <c:axId val="1767509408"/>
        <c:axId val="1956771264"/>
      </c:barChart>
      <c:catAx>
        <c:axId val="176750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00" b="0" i="0" u="none" strike="noStrike" kern="1200" baseline="0">
                <a:solidFill>
                  <a:schemeClr val="tx1">
                    <a:lumMod val="65000"/>
                    <a:lumOff val="35000"/>
                  </a:schemeClr>
                </a:solidFill>
                <a:latin typeface="+mn-lt"/>
                <a:ea typeface="+mn-ea"/>
                <a:cs typeface="+mn-cs"/>
              </a:defRPr>
            </a:pPr>
            <a:endParaRPr lang="en-US"/>
          </a:p>
        </c:txPr>
        <c:crossAx val="1956771264"/>
        <c:crosses val="autoZero"/>
        <c:auto val="1"/>
        <c:lblAlgn val="ctr"/>
        <c:lblOffset val="100"/>
        <c:noMultiLvlLbl val="0"/>
      </c:catAx>
      <c:valAx>
        <c:axId val="195677126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7509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DN</a:t>
            </a:r>
            <a:r>
              <a:rPr lang="en-GB" sz="800" dirty="0"/>
              <a:t> </a:t>
            </a:r>
            <a:r>
              <a:rPr lang="en-GB" sz="800" b="0" i="0" u="none" strike="noStrike" baseline="0" dirty="0">
                <a:effectLst/>
              </a:rPr>
              <a:t>Committed Spend v Approved Budget </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'BP21-22 Direct'!$D$2</c:f>
              <c:strCache>
                <c:ptCount val="1"/>
                <c:pt idx="0">
                  <c:v>Budget</c:v>
                </c:pt>
              </c:strCache>
            </c:strRef>
          </c:tx>
          <c:spPr>
            <a:solidFill>
              <a:schemeClr val="accent1"/>
            </a:solidFill>
            <a:ln>
              <a:noFill/>
            </a:ln>
            <a:effectLst/>
          </c:spPr>
          <c:invertIfNegative val="0"/>
          <c:cat>
            <c:strRef>
              <c:f>'BP21-22 Direct'!$A$3:$A$7</c:f>
              <c:strCache>
                <c:ptCount val="5"/>
                <c:pt idx="0">
                  <c:v>Change Budget</c:v>
                </c:pt>
                <c:pt idx="1">
                  <c:v>Split of Contingency</c:v>
                </c:pt>
                <c:pt idx="2">
                  <c:v>PAC Funding</c:v>
                </c:pt>
                <c:pt idx="3">
                  <c:v>Xoserve Change Fund</c:v>
                </c:pt>
                <c:pt idx="4">
                  <c:v>Market Trials</c:v>
                </c:pt>
              </c:strCache>
            </c:strRef>
          </c:cat>
          <c:val>
            <c:numRef>
              <c:f>'BP21-22 Direct'!$D$3:$D$7</c:f>
              <c:numCache>
                <c:formatCode>"£"#,##0</c:formatCode>
                <c:ptCount val="5"/>
                <c:pt idx="0">
                  <c:v>900000</c:v>
                </c:pt>
                <c:pt idx="1">
                  <c:v>173772.01112140872</c:v>
                </c:pt>
                <c:pt idx="2">
                  <c:v>34754.402224281745</c:v>
                </c:pt>
                <c:pt idx="3">
                  <c:v>69508.804448563489</c:v>
                </c:pt>
                <c:pt idx="4">
                  <c:v>69508.804448563489</c:v>
                </c:pt>
              </c:numCache>
            </c:numRef>
          </c:val>
          <c:extLst>
            <c:ext xmlns:c16="http://schemas.microsoft.com/office/drawing/2014/chart" uri="{C3380CC4-5D6E-409C-BE32-E72D297353CC}">
              <c16:uniqueId val="{00000000-1B3F-4189-94D0-095DB0DAAD70}"/>
            </c:ext>
          </c:extLst>
        </c:ser>
        <c:ser>
          <c:idx val="1"/>
          <c:order val="1"/>
          <c:tx>
            <c:strRef>
              <c:f>'BP21-22 Direct'!$E$2</c:f>
              <c:strCache>
                <c:ptCount val="1"/>
                <c:pt idx="0">
                  <c:v>Spend</c:v>
                </c:pt>
              </c:strCache>
            </c:strRef>
          </c:tx>
          <c:spPr>
            <a:solidFill>
              <a:schemeClr val="accent2"/>
            </a:solidFill>
            <a:ln>
              <a:noFill/>
            </a:ln>
            <a:effectLst/>
          </c:spPr>
          <c:invertIfNegative val="0"/>
          <c:cat>
            <c:strRef>
              <c:f>'BP21-22 Direct'!$A$3:$A$7</c:f>
              <c:strCache>
                <c:ptCount val="5"/>
                <c:pt idx="0">
                  <c:v>Change Budget</c:v>
                </c:pt>
                <c:pt idx="1">
                  <c:v>Split of Contingency</c:v>
                </c:pt>
                <c:pt idx="2">
                  <c:v>PAC Funding</c:v>
                </c:pt>
                <c:pt idx="3">
                  <c:v>Xoserve Change Fund</c:v>
                </c:pt>
                <c:pt idx="4">
                  <c:v>Market Trials</c:v>
                </c:pt>
              </c:strCache>
            </c:strRef>
          </c:cat>
          <c:val>
            <c:numRef>
              <c:f>'BP21-22 Direct'!$E$3:$E$7</c:f>
              <c:numCache>
                <c:formatCode>"£"#,##0</c:formatCode>
                <c:ptCount val="5"/>
                <c:pt idx="0">
                  <c:v>302200</c:v>
                </c:pt>
                <c:pt idx="1">
                  <c:v>0</c:v>
                </c:pt>
                <c:pt idx="2">
                  <c:v>0</c:v>
                </c:pt>
                <c:pt idx="3">
                  <c:v>0</c:v>
                </c:pt>
                <c:pt idx="4">
                  <c:v>0</c:v>
                </c:pt>
              </c:numCache>
            </c:numRef>
          </c:val>
          <c:extLst>
            <c:ext xmlns:c16="http://schemas.microsoft.com/office/drawing/2014/chart" uri="{C3380CC4-5D6E-409C-BE32-E72D297353CC}">
              <c16:uniqueId val="{00000001-1B3F-4189-94D0-095DB0DAAD70}"/>
            </c:ext>
          </c:extLst>
        </c:ser>
        <c:dLbls>
          <c:showLegendKey val="0"/>
          <c:showVal val="0"/>
          <c:showCatName val="0"/>
          <c:showSerName val="0"/>
          <c:showPercent val="0"/>
          <c:showBubbleSize val="0"/>
        </c:dLbls>
        <c:gapWidth val="219"/>
        <c:overlap val="-27"/>
        <c:axId val="1479773456"/>
        <c:axId val="1593949536"/>
      </c:barChart>
      <c:catAx>
        <c:axId val="147977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en-US"/>
          </a:p>
        </c:txPr>
        <c:crossAx val="1593949536"/>
        <c:crosses val="autoZero"/>
        <c:auto val="1"/>
        <c:lblAlgn val="ctr"/>
        <c:lblOffset val="100"/>
        <c:noMultiLvlLbl val="0"/>
      </c:catAx>
      <c:valAx>
        <c:axId val="159394953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9773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IGT</a:t>
            </a:r>
            <a:r>
              <a:rPr lang="en-GB" sz="800" dirty="0"/>
              <a:t> Committed</a:t>
            </a:r>
            <a:r>
              <a:rPr lang="en-GB" sz="800" baseline="0" dirty="0"/>
              <a:t> Spend v Approved Budget </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'BP21-22 Direct'!$F$2</c:f>
              <c:strCache>
                <c:ptCount val="1"/>
                <c:pt idx="0">
                  <c:v>Budget</c:v>
                </c:pt>
              </c:strCache>
            </c:strRef>
          </c:tx>
          <c:spPr>
            <a:solidFill>
              <a:schemeClr val="accent1"/>
            </a:solidFill>
            <a:ln>
              <a:noFill/>
            </a:ln>
            <a:effectLst/>
          </c:spPr>
          <c:invertIfNegative val="0"/>
          <c:cat>
            <c:strRef>
              <c:f>'BP21-22 Direct'!$A$3:$A$7</c:f>
              <c:strCache>
                <c:ptCount val="5"/>
                <c:pt idx="0">
                  <c:v>Change Budget</c:v>
                </c:pt>
                <c:pt idx="1">
                  <c:v>Split of Contingency</c:v>
                </c:pt>
                <c:pt idx="2">
                  <c:v>PAC Funding</c:v>
                </c:pt>
                <c:pt idx="3">
                  <c:v>Xoserve Change Fund</c:v>
                </c:pt>
                <c:pt idx="4">
                  <c:v>Market Trials</c:v>
                </c:pt>
              </c:strCache>
            </c:strRef>
          </c:cat>
          <c:val>
            <c:numRef>
              <c:f>'BP21-22 Direct'!$F$3:$F$7</c:f>
              <c:numCache>
                <c:formatCode>"£"#,##0</c:formatCode>
                <c:ptCount val="5"/>
                <c:pt idx="0">
                  <c:v>140000</c:v>
                </c:pt>
                <c:pt idx="1">
                  <c:v>27031.201729996912</c:v>
                </c:pt>
                <c:pt idx="2">
                  <c:v>5406.240345999382</c:v>
                </c:pt>
                <c:pt idx="3">
                  <c:v>10812.480691998764</c:v>
                </c:pt>
                <c:pt idx="4">
                  <c:v>10812.480691998764</c:v>
                </c:pt>
              </c:numCache>
            </c:numRef>
          </c:val>
          <c:extLst>
            <c:ext xmlns:c16="http://schemas.microsoft.com/office/drawing/2014/chart" uri="{C3380CC4-5D6E-409C-BE32-E72D297353CC}">
              <c16:uniqueId val="{00000000-A5F6-40E6-B571-0030AE39BD27}"/>
            </c:ext>
          </c:extLst>
        </c:ser>
        <c:ser>
          <c:idx val="1"/>
          <c:order val="1"/>
          <c:tx>
            <c:strRef>
              <c:f>'BP21-22 Direct'!$G$2</c:f>
              <c:strCache>
                <c:ptCount val="1"/>
                <c:pt idx="0">
                  <c:v>Spend</c:v>
                </c:pt>
              </c:strCache>
            </c:strRef>
          </c:tx>
          <c:spPr>
            <a:solidFill>
              <a:schemeClr val="accent2"/>
            </a:solidFill>
            <a:ln>
              <a:noFill/>
            </a:ln>
            <a:effectLst/>
          </c:spPr>
          <c:invertIfNegative val="0"/>
          <c:cat>
            <c:strRef>
              <c:f>'BP21-22 Direct'!$A$3:$A$7</c:f>
              <c:strCache>
                <c:ptCount val="5"/>
                <c:pt idx="0">
                  <c:v>Change Budget</c:v>
                </c:pt>
                <c:pt idx="1">
                  <c:v>Split of Contingency</c:v>
                </c:pt>
                <c:pt idx="2">
                  <c:v>PAC Funding</c:v>
                </c:pt>
                <c:pt idx="3">
                  <c:v>Xoserve Change Fund</c:v>
                </c:pt>
                <c:pt idx="4">
                  <c:v>Market Trials</c:v>
                </c:pt>
              </c:strCache>
            </c:strRef>
          </c:cat>
          <c:val>
            <c:numRef>
              <c:f>'BP21-22 Direct'!$G$3:$G$7</c:f>
              <c:numCache>
                <c:formatCode>"£"#,##0</c:formatCode>
                <c:ptCount val="5"/>
                <c:pt idx="0">
                  <c:v>19450</c:v>
                </c:pt>
                <c:pt idx="1">
                  <c:v>0</c:v>
                </c:pt>
                <c:pt idx="2">
                  <c:v>0</c:v>
                </c:pt>
                <c:pt idx="3">
                  <c:v>0</c:v>
                </c:pt>
                <c:pt idx="4">
                  <c:v>0</c:v>
                </c:pt>
              </c:numCache>
            </c:numRef>
          </c:val>
          <c:extLst>
            <c:ext xmlns:c16="http://schemas.microsoft.com/office/drawing/2014/chart" uri="{C3380CC4-5D6E-409C-BE32-E72D297353CC}">
              <c16:uniqueId val="{00000001-A5F6-40E6-B571-0030AE39BD27}"/>
            </c:ext>
          </c:extLst>
        </c:ser>
        <c:dLbls>
          <c:showLegendKey val="0"/>
          <c:showVal val="0"/>
          <c:showCatName val="0"/>
          <c:showSerName val="0"/>
          <c:showPercent val="0"/>
          <c:showBubbleSize val="0"/>
        </c:dLbls>
        <c:gapWidth val="219"/>
        <c:overlap val="-27"/>
        <c:axId val="1475761376"/>
        <c:axId val="1569039760"/>
      </c:barChart>
      <c:catAx>
        <c:axId val="147576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en-US"/>
          </a:p>
        </c:txPr>
        <c:crossAx val="1569039760"/>
        <c:crosses val="autoZero"/>
        <c:auto val="1"/>
        <c:lblAlgn val="ctr"/>
        <c:lblOffset val="100"/>
        <c:noMultiLvlLbl val="0"/>
      </c:catAx>
      <c:valAx>
        <c:axId val="156903976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5761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NTS</a:t>
            </a:r>
            <a:r>
              <a:rPr lang="en-GB" sz="800" dirty="0"/>
              <a:t> </a:t>
            </a:r>
            <a:r>
              <a:rPr lang="en-GB" sz="800" b="0" i="0" u="none" strike="noStrike" baseline="0" dirty="0">
                <a:effectLst/>
              </a:rPr>
              <a:t>Committed Spend v Approved Budget </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'BP21-22 Direct'!$H$2</c:f>
              <c:strCache>
                <c:ptCount val="1"/>
                <c:pt idx="0">
                  <c:v>Budget</c:v>
                </c:pt>
              </c:strCache>
            </c:strRef>
          </c:tx>
          <c:spPr>
            <a:solidFill>
              <a:schemeClr val="accent1"/>
            </a:solidFill>
            <a:ln>
              <a:noFill/>
            </a:ln>
            <a:effectLst/>
          </c:spPr>
          <c:invertIfNegative val="0"/>
          <c:cat>
            <c:strRef>
              <c:f>'BP21-22 Direct'!$A$3:$A$7</c:f>
              <c:strCache>
                <c:ptCount val="5"/>
                <c:pt idx="0">
                  <c:v>Change Budget</c:v>
                </c:pt>
                <c:pt idx="1">
                  <c:v>Split of Contingency</c:v>
                </c:pt>
                <c:pt idx="2">
                  <c:v>PAC Funding</c:v>
                </c:pt>
                <c:pt idx="3">
                  <c:v>Xoserve Change Fund</c:v>
                </c:pt>
                <c:pt idx="4">
                  <c:v>Market Trials</c:v>
                </c:pt>
              </c:strCache>
            </c:strRef>
          </c:cat>
          <c:val>
            <c:numRef>
              <c:f>'BP21-22 Direct'!$H$3:$H$7</c:f>
              <c:numCache>
                <c:formatCode>"£"#,##0</c:formatCode>
                <c:ptCount val="5"/>
                <c:pt idx="0">
                  <c:v>54600</c:v>
                </c:pt>
                <c:pt idx="1">
                  <c:v>10542.168674698794</c:v>
                </c:pt>
                <c:pt idx="2">
                  <c:v>2108.4337349397588</c:v>
                </c:pt>
                <c:pt idx="3">
                  <c:v>4216.8674698795176</c:v>
                </c:pt>
                <c:pt idx="4">
                  <c:v>4216.8674698795176</c:v>
                </c:pt>
              </c:numCache>
            </c:numRef>
          </c:val>
          <c:extLst>
            <c:ext xmlns:c16="http://schemas.microsoft.com/office/drawing/2014/chart" uri="{C3380CC4-5D6E-409C-BE32-E72D297353CC}">
              <c16:uniqueId val="{00000000-2275-4CB5-B288-FF84038B15D5}"/>
            </c:ext>
          </c:extLst>
        </c:ser>
        <c:ser>
          <c:idx val="1"/>
          <c:order val="1"/>
          <c:tx>
            <c:strRef>
              <c:f>'BP21-22 Direct'!$I$2</c:f>
              <c:strCache>
                <c:ptCount val="1"/>
                <c:pt idx="0">
                  <c:v>Spend</c:v>
                </c:pt>
              </c:strCache>
            </c:strRef>
          </c:tx>
          <c:spPr>
            <a:solidFill>
              <a:schemeClr val="accent2"/>
            </a:solidFill>
            <a:ln>
              <a:noFill/>
            </a:ln>
            <a:effectLst/>
          </c:spPr>
          <c:invertIfNegative val="0"/>
          <c:cat>
            <c:strRef>
              <c:f>'BP21-22 Direct'!$A$3:$A$7</c:f>
              <c:strCache>
                <c:ptCount val="5"/>
                <c:pt idx="0">
                  <c:v>Change Budget</c:v>
                </c:pt>
                <c:pt idx="1">
                  <c:v>Split of Contingency</c:v>
                </c:pt>
                <c:pt idx="2">
                  <c:v>PAC Funding</c:v>
                </c:pt>
                <c:pt idx="3">
                  <c:v>Xoserve Change Fund</c:v>
                </c:pt>
                <c:pt idx="4">
                  <c:v>Market Trials</c:v>
                </c:pt>
              </c:strCache>
            </c:strRef>
          </c:cat>
          <c:val>
            <c:numRef>
              <c:f>'BP21-22 Direct'!$I$3:$I$7</c:f>
              <c:numCache>
                <c:formatCode>"£"#,##0</c:formatCode>
                <c:ptCount val="5"/>
                <c:pt idx="0">
                  <c:v>450</c:v>
                </c:pt>
                <c:pt idx="1">
                  <c:v>0</c:v>
                </c:pt>
                <c:pt idx="2">
                  <c:v>0</c:v>
                </c:pt>
                <c:pt idx="3">
                  <c:v>0</c:v>
                </c:pt>
                <c:pt idx="4">
                  <c:v>0</c:v>
                </c:pt>
              </c:numCache>
            </c:numRef>
          </c:val>
          <c:extLst>
            <c:ext xmlns:c16="http://schemas.microsoft.com/office/drawing/2014/chart" uri="{C3380CC4-5D6E-409C-BE32-E72D297353CC}">
              <c16:uniqueId val="{00000001-2275-4CB5-B288-FF84038B15D5}"/>
            </c:ext>
          </c:extLst>
        </c:ser>
        <c:dLbls>
          <c:showLegendKey val="0"/>
          <c:showVal val="0"/>
          <c:showCatName val="0"/>
          <c:showSerName val="0"/>
          <c:showPercent val="0"/>
          <c:showBubbleSize val="0"/>
        </c:dLbls>
        <c:gapWidth val="219"/>
        <c:overlap val="-27"/>
        <c:axId val="1594301056"/>
        <c:axId val="1956768352"/>
      </c:barChart>
      <c:catAx>
        <c:axId val="159430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en-US"/>
          </a:p>
        </c:txPr>
        <c:crossAx val="1956768352"/>
        <c:crosses val="autoZero"/>
        <c:auto val="1"/>
        <c:lblAlgn val="ctr"/>
        <c:lblOffset val="100"/>
        <c:noMultiLvlLbl val="0"/>
      </c:catAx>
      <c:valAx>
        <c:axId val="19567683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4301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Variance</a:t>
            </a:r>
            <a:r>
              <a:rPr lang="en-GB" sz="800" baseline="0" dirty="0"/>
              <a:t> in Available Funds</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'BP21-22 Direct'!$B$19:$I$19</c:f>
              <c:strCache>
                <c:ptCount val="7"/>
                <c:pt idx="0">
                  <c:v>Shipper</c:v>
                </c:pt>
                <c:pt idx="2">
                  <c:v>DN</c:v>
                </c:pt>
                <c:pt idx="4">
                  <c:v>IGT</c:v>
                </c:pt>
                <c:pt idx="6">
                  <c:v>NTS</c:v>
                </c:pt>
              </c:strCache>
            </c:strRef>
          </c:cat>
          <c:val>
            <c:numRef>
              <c:f>'BP21-22 Direct'!$B$20:$I$20</c:f>
              <c:numCache>
                <c:formatCode>General</c:formatCode>
                <c:ptCount val="8"/>
                <c:pt idx="0" formatCode="&quot;£&quot;#,##0">
                  <c:v>0</c:v>
                </c:pt>
                <c:pt idx="2" formatCode="&quot;£&quot;#,##0">
                  <c:v>-44100</c:v>
                </c:pt>
                <c:pt idx="4" formatCode="&quot;£&quot;#,##0">
                  <c:v>-450</c:v>
                </c:pt>
                <c:pt idx="6" formatCode="&quot;£&quot;#,##0">
                  <c:v>-450</c:v>
                </c:pt>
              </c:numCache>
            </c:numRef>
          </c:val>
          <c:extLst>
            <c:ext xmlns:c16="http://schemas.microsoft.com/office/drawing/2014/chart" uri="{C3380CC4-5D6E-409C-BE32-E72D297353CC}">
              <c16:uniqueId val="{00000000-2E6F-4E9E-8D75-743759C2C251}"/>
            </c:ext>
          </c:extLst>
        </c:ser>
        <c:dLbls>
          <c:showLegendKey val="0"/>
          <c:showVal val="0"/>
          <c:showCatName val="0"/>
          <c:showSerName val="0"/>
          <c:showPercent val="0"/>
          <c:showBubbleSize val="0"/>
        </c:dLbls>
        <c:gapWidth val="219"/>
        <c:overlap val="-27"/>
        <c:axId val="963832815"/>
        <c:axId val="1155649887"/>
      </c:barChart>
      <c:catAx>
        <c:axId val="963832815"/>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155649887"/>
        <c:crosses val="autoZero"/>
        <c:auto val="1"/>
        <c:lblAlgn val="ctr"/>
        <c:lblOffset val="100"/>
        <c:noMultiLvlLbl val="0"/>
      </c:catAx>
      <c:valAx>
        <c:axId val="1155649887"/>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38328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30/03/2021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288"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88"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2876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30</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32</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36</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42</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1134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288"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88"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6718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10</a:t>
            </a:fld>
            <a:endParaRPr lang="en-GB"/>
          </a:p>
        </p:txBody>
      </p:sp>
    </p:spTree>
    <p:extLst>
      <p:ext uri="{BB962C8B-B14F-4D97-AF65-F5344CB8AC3E}">
        <p14:creationId xmlns:p14="http://schemas.microsoft.com/office/powerpoint/2010/main" val="802946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11</a:t>
            </a:fld>
            <a:endParaRPr lang="en-GB"/>
          </a:p>
        </p:txBody>
      </p:sp>
    </p:spTree>
    <p:extLst>
      <p:ext uri="{BB962C8B-B14F-4D97-AF65-F5344CB8AC3E}">
        <p14:creationId xmlns:p14="http://schemas.microsoft.com/office/powerpoint/2010/main" val="4202351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12</a:t>
            </a:fld>
            <a:endParaRPr lang="en-GB"/>
          </a:p>
        </p:txBody>
      </p:sp>
    </p:spTree>
    <p:extLst>
      <p:ext uri="{BB962C8B-B14F-4D97-AF65-F5344CB8AC3E}">
        <p14:creationId xmlns:p14="http://schemas.microsoft.com/office/powerpoint/2010/main" val="1392352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20</a:t>
            </a:fld>
            <a:endParaRPr lang="en-GB"/>
          </a:p>
        </p:txBody>
      </p:sp>
    </p:spTree>
    <p:extLst>
      <p:ext uri="{BB962C8B-B14F-4D97-AF65-F5344CB8AC3E}">
        <p14:creationId xmlns:p14="http://schemas.microsoft.com/office/powerpoint/2010/main" val="2186502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23</a:t>
            </a:fld>
            <a:endParaRPr lang="en-GB"/>
          </a:p>
        </p:txBody>
      </p:sp>
    </p:spTree>
    <p:extLst>
      <p:ext uri="{BB962C8B-B14F-4D97-AF65-F5344CB8AC3E}">
        <p14:creationId xmlns:p14="http://schemas.microsoft.com/office/powerpoint/2010/main" val="1608081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26</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28</a:t>
            </a:fld>
            <a:endParaRPr lang="en-GB"/>
          </a:p>
        </p:txBody>
      </p:sp>
    </p:spTree>
    <p:extLst>
      <p:ext uri="{BB962C8B-B14F-4D97-AF65-F5344CB8AC3E}">
        <p14:creationId xmlns:p14="http://schemas.microsoft.com/office/powerpoint/2010/main" val="1700516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3039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xoserve.com/change/change-proposals/xrn-5345-deferral-of-creation-of-class-change-reads-for-dm-to-ndm-and-ndm-to-dm-sites-at-transfer-of-ownership/?return=/change/change-proposals/?customers=&amp;statuses=&amp;search="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xoserve.com/change/change-proposals/xrn-5343-cms-rebuild/?return=/change/change-proposals/?customers=&amp;statuses=&amp;search="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xoserve.com/change/change-packs/2788-mt-po-change-pack-march-2021/"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www.xoserve.com/change/change-packs/2788-mt-po-change-pack-march-2021/"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xoserve.com/change/change-packs/2788-mt-po-change-pack-march-2021/"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www.xoserve.com/change/change-packs/2788-mt-po-change-pack-march-2021/"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package" Target="../embeddings/Microsoft_Word_Document3.docx"/><Relationship Id="rId3" Type="http://schemas.openxmlformats.org/officeDocument/2006/relationships/notesSlide" Target="../notesSlides/notesSlide6.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Microsoft_Word_Document2.docx"/><Relationship Id="rId5" Type="http://schemas.openxmlformats.org/officeDocument/2006/relationships/image" Target="../media/image5.wmf"/><Relationship Id="rId4" Type="http://schemas.openxmlformats.org/officeDocument/2006/relationships/package" Target="../embeddings/Microsoft_Word_Document.docx"/><Relationship Id="rId9" Type="http://schemas.openxmlformats.org/officeDocument/2006/relationships/image" Target="../media/image7.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www.xoserve.com/change" TargetMode="External"/><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15.wmf"/></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chart" Target="../charts/chart9.xml"/><Relationship Id="rId2" Type="http://schemas.openxmlformats.org/officeDocument/2006/relationships/chart" Target="../charts/chart4.xml"/><Relationship Id="rId1" Type="http://schemas.openxmlformats.org/officeDocument/2006/relationships/slideLayout" Target="../slideLayouts/slideLayout6.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package" Target="../embeddings/Microsoft_Excel_Worksheet1.xlsx"/><Relationship Id="rId4" Type="http://schemas.openxmlformats.org/officeDocument/2006/relationships/chart" Target="../charts/chart10.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60C6A6-ECDB-4955-90A1-7B7434F0285A}"/>
              </a:ext>
            </a:extLst>
          </p:cNvPr>
          <p:cNvSpPr>
            <a:spLocks noGrp="1"/>
          </p:cNvSpPr>
          <p:nvPr>
            <p:ph type="ctrTitle"/>
          </p:nvPr>
        </p:nvSpPr>
        <p:spPr/>
        <p:txBody>
          <a:bodyPr/>
          <a:lstStyle/>
          <a:p>
            <a:r>
              <a:rPr lang="en-GB" dirty="0"/>
              <a:t>Change Management Committee</a:t>
            </a:r>
          </a:p>
        </p:txBody>
      </p:sp>
      <p:sp>
        <p:nvSpPr>
          <p:cNvPr id="5" name="Subtitle 4">
            <a:extLst>
              <a:ext uri="{FF2B5EF4-FFF2-40B4-BE49-F238E27FC236}">
                <a16:creationId xmlns:a16="http://schemas.microsoft.com/office/drawing/2014/main" id="{2004E9F2-34E4-4A47-84CB-31C3D4C6618B}"/>
              </a:ext>
            </a:extLst>
          </p:cNvPr>
          <p:cNvSpPr>
            <a:spLocks noGrp="1"/>
          </p:cNvSpPr>
          <p:nvPr>
            <p:ph type="subTitle" idx="1"/>
          </p:nvPr>
        </p:nvSpPr>
        <p:spPr/>
        <p:txBody>
          <a:bodyPr/>
          <a:lstStyle/>
          <a:p>
            <a:r>
              <a:rPr lang="en-GB" dirty="0"/>
              <a:t>7</a:t>
            </a:r>
            <a:r>
              <a:rPr lang="en-GB" baseline="30000" dirty="0"/>
              <a:t>th</a:t>
            </a:r>
            <a:r>
              <a:rPr lang="en-GB" dirty="0"/>
              <a:t> April 2021</a:t>
            </a:r>
          </a:p>
        </p:txBody>
      </p:sp>
    </p:spTree>
    <p:extLst>
      <p:ext uri="{BB962C8B-B14F-4D97-AF65-F5344CB8AC3E}">
        <p14:creationId xmlns:p14="http://schemas.microsoft.com/office/powerpoint/2010/main" val="1652259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427" y="182093"/>
            <a:ext cx="7211144" cy="360040"/>
          </a:xfrm>
        </p:spPr>
        <p:txBody>
          <a:bodyPr>
            <a:noAutofit/>
          </a:bodyPr>
          <a:lstStyle/>
          <a:p>
            <a:r>
              <a:rPr lang="en-GB" sz="2000"/>
              <a:t>4.1 New Change Proposals – Initial Review</a:t>
            </a:r>
          </a:p>
        </p:txBody>
      </p:sp>
      <p:graphicFrame>
        <p:nvGraphicFramePr>
          <p:cNvPr id="3" name="Table 2"/>
          <p:cNvGraphicFramePr>
            <a:graphicFrameLocks noGrp="1"/>
          </p:cNvGraphicFramePr>
          <p:nvPr>
            <p:extLst>
              <p:ext uri="{D42A27DB-BD31-4B8C-83A1-F6EECF244321}">
                <p14:modId xmlns:p14="http://schemas.microsoft.com/office/powerpoint/2010/main" val="2924527207"/>
              </p:ext>
            </p:extLst>
          </p:nvPr>
        </p:nvGraphicFramePr>
        <p:xfrm>
          <a:off x="138720" y="894829"/>
          <a:ext cx="8726982" cy="1216688"/>
        </p:xfrm>
        <a:graphic>
          <a:graphicData uri="http://schemas.openxmlformats.org/drawingml/2006/table">
            <a:tbl>
              <a:tblPr firstRow="1" firstCol="1" bandRow="1">
                <a:tableStyleId>{5940675A-B579-460E-94D1-54222C63F5DA}</a:tableStyleId>
              </a:tblPr>
              <a:tblGrid>
                <a:gridCol w="3404014">
                  <a:extLst>
                    <a:ext uri="{9D8B030D-6E8A-4147-A177-3AD203B41FA5}">
                      <a16:colId xmlns:a16="http://schemas.microsoft.com/office/drawing/2014/main" val="20001"/>
                    </a:ext>
                  </a:extLst>
                </a:gridCol>
                <a:gridCol w="632992">
                  <a:extLst>
                    <a:ext uri="{9D8B030D-6E8A-4147-A177-3AD203B41FA5}">
                      <a16:colId xmlns:a16="http://schemas.microsoft.com/office/drawing/2014/main" val="20002"/>
                    </a:ext>
                  </a:extLst>
                </a:gridCol>
                <a:gridCol w="516575">
                  <a:extLst>
                    <a:ext uri="{9D8B030D-6E8A-4147-A177-3AD203B41FA5}">
                      <a16:colId xmlns:a16="http://schemas.microsoft.com/office/drawing/2014/main" val="20003"/>
                    </a:ext>
                  </a:extLst>
                </a:gridCol>
                <a:gridCol w="456638">
                  <a:extLst>
                    <a:ext uri="{9D8B030D-6E8A-4147-A177-3AD203B41FA5}">
                      <a16:colId xmlns:a16="http://schemas.microsoft.com/office/drawing/2014/main" val="20005"/>
                    </a:ext>
                  </a:extLst>
                </a:gridCol>
                <a:gridCol w="456638">
                  <a:extLst>
                    <a:ext uri="{9D8B030D-6E8A-4147-A177-3AD203B41FA5}">
                      <a16:colId xmlns:a16="http://schemas.microsoft.com/office/drawing/2014/main" val="3663843725"/>
                    </a:ext>
                  </a:extLst>
                </a:gridCol>
                <a:gridCol w="3260125">
                  <a:extLst>
                    <a:ext uri="{9D8B030D-6E8A-4147-A177-3AD203B41FA5}">
                      <a16:colId xmlns:a16="http://schemas.microsoft.com/office/drawing/2014/main" val="20008"/>
                    </a:ext>
                  </a:extLst>
                </a:gridCol>
              </a:tblGrid>
              <a:tr h="0">
                <a:tc rowSpan="2">
                  <a:txBody>
                    <a:bodyPr/>
                    <a:lstStyle/>
                    <a:p>
                      <a:pPr>
                        <a:lnSpc>
                          <a:spcPct val="115000"/>
                        </a:lnSpc>
                        <a:spcAft>
                          <a:spcPts val="0"/>
                        </a:spcAft>
                      </a:pPr>
                      <a:r>
                        <a:rPr lang="en-GB" sz="1100" dirty="0">
                          <a:effectLst/>
                        </a:rPr>
                        <a:t>XRN / Title</a:t>
                      </a:r>
                      <a:endParaRPr lang="en-GB" sz="1100" dirty="0">
                        <a:effectLst/>
                        <a:latin typeface="Calibri"/>
                        <a:ea typeface="Calibri"/>
                        <a:cs typeface="Times New Roman"/>
                      </a:endParaRPr>
                    </a:p>
                  </a:txBody>
                  <a:tcPr marL="66582" marR="66582" marT="0" marB="0">
                    <a:solidFill>
                      <a:schemeClr val="tx2">
                        <a:lumMod val="40000"/>
                        <a:lumOff val="60000"/>
                      </a:schemeClr>
                    </a:solidFill>
                  </a:tcPr>
                </a:tc>
                <a:tc gridSpan="4">
                  <a:txBody>
                    <a:bodyPr/>
                    <a:lstStyle/>
                    <a:p>
                      <a:pPr>
                        <a:lnSpc>
                          <a:spcPct val="115000"/>
                        </a:lnSpc>
                        <a:spcAft>
                          <a:spcPts val="0"/>
                        </a:spcAft>
                      </a:pPr>
                      <a:r>
                        <a:rPr lang="en-GB" sz="1100">
                          <a:effectLst/>
                        </a:rPr>
                        <a:t>Voting</a:t>
                      </a:r>
                      <a:endParaRPr lang="en-GB" sz="1100">
                        <a:effectLst/>
                        <a:latin typeface="Calibri"/>
                        <a:ea typeface="Calibri"/>
                        <a:cs typeface="Times New Roman"/>
                      </a:endParaRPr>
                    </a:p>
                  </a:txBody>
                  <a:tcPr marL="66582" marR="66582" marT="0" marB="0">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100">
                          <a:effectLst/>
                        </a:rPr>
                        <a:t>DSC Service Area</a:t>
                      </a:r>
                      <a:endParaRPr lang="en-GB" sz="1100">
                        <a:effectLst/>
                        <a:latin typeface="Calibri"/>
                        <a:ea typeface="Calibri"/>
                        <a:cs typeface="Times New Roman"/>
                      </a:endParaRPr>
                    </a:p>
                  </a:txBody>
                  <a:tcPr marL="66582" marR="66582" marT="0" marB="0">
                    <a:solidFill>
                      <a:schemeClr val="accent4">
                        <a:lumMod val="40000"/>
                        <a:lumOff val="60000"/>
                      </a:schemeClr>
                    </a:solidFill>
                  </a:tcPr>
                </a:tc>
                <a:extLst>
                  <a:ext uri="{0D108BD9-81ED-4DB2-BD59-A6C34878D82A}">
                    <a16:rowId xmlns:a16="http://schemas.microsoft.com/office/drawing/2014/main" val="10000"/>
                  </a:ext>
                </a:extLst>
              </a:tr>
              <a:tr h="301280">
                <a:tc vMerge="1">
                  <a:txBody>
                    <a:bodyPr/>
                    <a:lstStyle/>
                    <a:p>
                      <a:endParaRPr lang="en-GB"/>
                    </a:p>
                  </a:txBody>
                  <a:tcPr/>
                </a:tc>
                <a:tc>
                  <a:txBody>
                    <a:bodyPr/>
                    <a:lstStyle/>
                    <a:p>
                      <a:pPr>
                        <a:lnSpc>
                          <a:spcPct val="115000"/>
                        </a:lnSpc>
                        <a:spcAft>
                          <a:spcPts val="0"/>
                        </a:spcAft>
                      </a:pPr>
                      <a:r>
                        <a:rPr lang="en-GB" sz="1000">
                          <a:effectLst/>
                        </a:rPr>
                        <a:t>Shipper </a:t>
                      </a:r>
                    </a:p>
                  </a:txBody>
                  <a:tcPr marL="66582" marR="66582" marT="0" marB="0">
                    <a:solidFill>
                      <a:schemeClr val="accent5"/>
                    </a:solidFill>
                  </a:tcPr>
                </a:tc>
                <a:tc>
                  <a:txBody>
                    <a:bodyPr/>
                    <a:lstStyle/>
                    <a:p>
                      <a:pPr>
                        <a:lnSpc>
                          <a:spcPct val="115000"/>
                        </a:lnSpc>
                        <a:spcAft>
                          <a:spcPts val="0"/>
                        </a:spcAft>
                      </a:pPr>
                      <a:r>
                        <a:rPr lang="en-GB" sz="1000">
                          <a:effectLst/>
                        </a:rPr>
                        <a:t>DNO</a:t>
                      </a:r>
                    </a:p>
                  </a:txBody>
                  <a:tcPr marL="66582" marR="66582" marT="0" marB="0">
                    <a:solidFill>
                      <a:schemeClr val="accent5"/>
                    </a:solidFill>
                  </a:tcPr>
                </a:tc>
                <a:tc>
                  <a:txBody>
                    <a:bodyPr/>
                    <a:lstStyle/>
                    <a:p>
                      <a:pPr>
                        <a:lnSpc>
                          <a:spcPct val="115000"/>
                        </a:lnSpc>
                        <a:spcAft>
                          <a:spcPts val="0"/>
                        </a:spcAft>
                      </a:pPr>
                      <a:r>
                        <a:rPr lang="en-GB" sz="1000">
                          <a:effectLst/>
                        </a:rPr>
                        <a:t>IGT</a:t>
                      </a:r>
                    </a:p>
                  </a:txBody>
                  <a:tcPr marL="66582" marR="66582" marT="0" marB="0">
                    <a:solidFill>
                      <a:schemeClr val="accent5"/>
                    </a:solidFill>
                  </a:tcPr>
                </a:tc>
                <a:tc>
                  <a:txBody>
                    <a:bodyPr/>
                    <a:lstStyle/>
                    <a:p>
                      <a:pPr marL="0" algn="l" defTabSz="914400" rtl="0" eaLnBrk="1" latinLnBrk="0" hangingPunct="1">
                        <a:lnSpc>
                          <a:spcPct val="115000"/>
                        </a:lnSpc>
                        <a:spcAft>
                          <a:spcPts val="0"/>
                        </a:spcAft>
                      </a:pPr>
                      <a:r>
                        <a:rPr lang="en-GB" sz="1000" kern="1200">
                          <a:solidFill>
                            <a:schemeClr val="tx1"/>
                          </a:solidFill>
                          <a:effectLst/>
                          <a:latin typeface="+mn-lt"/>
                          <a:ea typeface="+mn-ea"/>
                          <a:cs typeface="+mn-cs"/>
                        </a:rPr>
                        <a:t>NTS</a:t>
                      </a:r>
                    </a:p>
                  </a:txBody>
                  <a:tcPr marL="66582" marR="66582" marT="0" marB="0">
                    <a:solidFill>
                      <a:schemeClr val="accent5"/>
                    </a:solidFill>
                  </a:tcPr>
                </a:tc>
                <a:tc vMerge="1">
                  <a:txBody>
                    <a:bodyPr/>
                    <a:lstStyle/>
                    <a:p>
                      <a:endParaRPr lang="en-GB"/>
                    </a:p>
                  </a:txBody>
                  <a:tcPr/>
                </a:tc>
                <a:extLst>
                  <a:ext uri="{0D108BD9-81ED-4DB2-BD59-A6C34878D82A}">
                    <a16:rowId xmlns:a16="http://schemas.microsoft.com/office/drawing/2014/main" val="10001"/>
                  </a:ext>
                </a:extLst>
              </a:tr>
              <a:tr h="367502">
                <a:tc>
                  <a:txBody>
                    <a:bodyPr/>
                    <a:lstStyle/>
                    <a:p>
                      <a:pPr marL="0" marR="0" lvl="0" indent="0" algn="l" rtl="0" eaLnBrk="1" fontAlgn="auto" latinLnBrk="0" hangingPunct="1">
                        <a:lnSpc>
                          <a:spcPct val="100000"/>
                        </a:lnSpc>
                        <a:spcBef>
                          <a:spcPts val="0"/>
                        </a:spcBef>
                        <a:spcAft>
                          <a:spcPts val="0"/>
                        </a:spcAft>
                        <a:buFontTx/>
                        <a:buNone/>
                      </a:pPr>
                      <a:r>
                        <a:rPr lang="en-GB" sz="1000" b="0" i="0" u="none" strike="noStrike" kern="1200" noProof="0" dirty="0">
                          <a:effectLst/>
                        </a:rPr>
                        <a:t>XRN5345 </a:t>
                      </a:r>
                      <a:r>
                        <a:rPr lang="en-US" sz="1000" b="0" i="0" u="none" strike="noStrike" kern="1200" noProof="0" dirty="0">
                          <a:effectLst/>
                        </a:rPr>
                        <a:t>Deferral of creation of Class change reads for DM to NDM and NDM to DM sites at transfer of ownership</a:t>
                      </a:r>
                      <a:endParaRPr lang="en-GB" sz="1000" b="0" i="0" u="none" strike="noStrike" kern="1200" noProof="0" dirty="0">
                        <a:effectLst/>
                      </a:endParaRPr>
                    </a:p>
                  </a:txBody>
                  <a:tcPr marL="68580" marR="68580" marT="0" marB="0"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X</a:t>
                      </a:r>
                    </a:p>
                  </a:txBody>
                  <a:tcPr marL="68580" marR="68580" marT="0" marB="0"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Service Area 5: Metered volume and quantity</a:t>
                      </a:r>
                    </a:p>
                  </a:txBody>
                  <a:tcPr marL="9525" marR="9525" marT="9525" marB="0" anchor="ctr"/>
                </a:tc>
                <a:extLst>
                  <a:ext uri="{0D108BD9-81ED-4DB2-BD59-A6C34878D82A}">
                    <a16:rowId xmlns:a16="http://schemas.microsoft.com/office/drawing/2014/main" val="1239497877"/>
                  </a:ext>
                </a:extLst>
              </a:tr>
              <a:tr h="367502">
                <a:tc>
                  <a:txBody>
                    <a:bodyPr/>
                    <a:lstStyle/>
                    <a:p>
                      <a:pPr marL="0" marR="0" lvl="0" indent="0" algn="l" rtl="0" eaLnBrk="1" fontAlgn="auto" latinLnBrk="0" hangingPunct="1">
                        <a:lnSpc>
                          <a:spcPct val="100000"/>
                        </a:lnSpc>
                        <a:spcBef>
                          <a:spcPts val="0"/>
                        </a:spcBef>
                        <a:spcAft>
                          <a:spcPts val="0"/>
                        </a:spcAft>
                        <a:buFontTx/>
                        <a:buNone/>
                      </a:pPr>
                      <a:r>
                        <a:rPr lang="en-US" sz="1000" b="0" i="0" u="none" strike="noStrike" kern="1200" noProof="0" dirty="0">
                          <a:effectLst/>
                        </a:rPr>
                        <a:t>XRN5321 CMS Rebuild</a:t>
                      </a:r>
                      <a:endParaRPr lang="en-GB" sz="1000" b="0" i="0" u="none" strike="noStrike" kern="1200" noProof="0" dirty="0">
                        <a:effectLst/>
                      </a:endParaRPr>
                    </a:p>
                  </a:txBody>
                  <a:tcPr marL="68580" marR="68580" marT="0" marB="0" anchor="ctr"/>
                </a:tc>
                <a:tc gridSpan="4">
                  <a:txBody>
                    <a:bodyPr/>
                    <a:lstStyle/>
                    <a:p>
                      <a:pPr lvl="0" algn="ctr">
                        <a:lnSpc>
                          <a:spcPct val="114999"/>
                        </a:lnSpc>
                        <a:spcAft>
                          <a:spcPts val="0"/>
                        </a:spcAft>
                        <a:buNone/>
                      </a:pPr>
                      <a:r>
                        <a:rPr lang="en-GB" sz="1000" kern="1200" dirty="0">
                          <a:solidFill>
                            <a:schemeClr val="tx1"/>
                          </a:solidFill>
                          <a:effectLst/>
                          <a:latin typeface="+mn-lt"/>
                          <a:ea typeface="+mn-ea"/>
                          <a:cs typeface="Arial"/>
                        </a:rPr>
                        <a:t>Information Only</a:t>
                      </a:r>
                    </a:p>
                  </a:txBody>
                  <a:tcPr marL="68580" marR="68580" marT="0" marB="0" anchor="ctr"/>
                </a:tc>
                <a:tc hMerge="1">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hMerge="1">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hMerge="1">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marL="0" algn="l" defTabSz="914400" rtl="0" eaLnBrk="1" fontAlgn="ctr" latinLnBrk="0" hangingPunct="1">
                        <a:lnSpc>
                          <a:spcPct val="115000"/>
                        </a:lnSpc>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N/A</a:t>
                      </a:r>
                    </a:p>
                  </a:txBody>
                  <a:tcPr marL="9525" marR="9525" marT="9525" marB="0" anchor="ctr"/>
                </a:tc>
                <a:extLst>
                  <a:ext uri="{0D108BD9-81ED-4DB2-BD59-A6C34878D82A}">
                    <a16:rowId xmlns:a16="http://schemas.microsoft.com/office/drawing/2014/main" val="4182887828"/>
                  </a:ext>
                </a:extLst>
              </a:tr>
            </a:tbl>
          </a:graphicData>
        </a:graphic>
      </p:graphicFrame>
    </p:spTree>
    <p:extLst>
      <p:ext uri="{BB962C8B-B14F-4D97-AF65-F5344CB8AC3E}">
        <p14:creationId xmlns:p14="http://schemas.microsoft.com/office/powerpoint/2010/main" val="3386084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120432"/>
            <a:ext cx="8856984" cy="502920"/>
          </a:xfrm>
        </p:spPr>
        <p:txBody>
          <a:bodyPr>
            <a:noAutofit/>
          </a:bodyPr>
          <a:lstStyle/>
          <a:p>
            <a:r>
              <a:rPr lang="en-US" sz="1600" dirty="0"/>
              <a:t>XRN5345 Deferral of creation of Class change reads for DM to NDM and NDM to DM sites at transfer of ownership</a:t>
            </a:r>
          </a:p>
        </p:txBody>
      </p:sp>
      <p:sp>
        <p:nvSpPr>
          <p:cNvPr id="6" name="TextBox 5"/>
          <p:cNvSpPr txBox="1"/>
          <p:nvPr/>
        </p:nvSpPr>
        <p:spPr>
          <a:xfrm>
            <a:off x="122016" y="544238"/>
            <a:ext cx="3024336" cy="307777"/>
          </a:xfrm>
          <a:prstGeom prst="rect">
            <a:avLst/>
          </a:prstGeom>
          <a:noFill/>
        </p:spPr>
        <p:txBody>
          <a:bodyPr wrap="square" rtlCol="0">
            <a:spAutoFit/>
          </a:bodyPr>
          <a:lstStyle/>
          <a:p>
            <a:r>
              <a:rPr lang="en-GB" sz="1400" u="sng"/>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229751403"/>
              </p:ext>
            </p:extLst>
          </p:nvPr>
        </p:nvGraphicFramePr>
        <p:xfrm>
          <a:off x="71478" y="2856071"/>
          <a:ext cx="3692688" cy="881753"/>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485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Service Area 5: Metered volume and quantity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accent4">
                              <a:lumMod val="75000"/>
                            </a:schemeClr>
                          </a:solidFill>
                          <a:latin typeface="+mn-lt"/>
                          <a:ea typeface="+mn-ea"/>
                          <a:cs typeface="+mn-cs"/>
                          <a:hlinkClick r:id="rId3">
                            <a:extLst>
                              <a:ext uri="{A12FA001-AC4F-418D-AE19-62706E023703}">
                                <ahyp:hlinkClr xmlns:ahyp="http://schemas.microsoft.com/office/drawing/2018/hyperlinkcolor" val="tx"/>
                              </a:ext>
                            </a:extLst>
                          </a:hlinkClick>
                        </a:rPr>
                        <a:t>Link to CP</a:t>
                      </a:r>
                      <a:endParaRPr lang="en-GB" sz="1050" b="0" kern="1200" dirty="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315490852"/>
              </p:ext>
            </p:extLst>
          </p:nvPr>
        </p:nvGraphicFramePr>
        <p:xfrm>
          <a:off x="3995936" y="863136"/>
          <a:ext cx="5004556" cy="1801545"/>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2699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592827">
                <a:tc>
                  <a:txBody>
                    <a:bodyPr/>
                    <a:lstStyle/>
                    <a:p>
                      <a:pPr marL="0" lvl="0" algn="l" defTabSz="914400" rtl="0" eaLnBrk="1" latinLnBrk="0" hangingPunct="1">
                        <a:lnSpc>
                          <a:spcPct val="100000"/>
                        </a:lnSpc>
                        <a:spcBef>
                          <a:spcPts val="0"/>
                        </a:spcBef>
                        <a:spcAft>
                          <a:spcPts val="0"/>
                        </a:spcAft>
                        <a:buNone/>
                      </a:pPr>
                      <a:r>
                        <a:rPr lang="en-US" sz="1050" b="0" i="0" u="none" strike="noStrike" kern="1200" baseline="0" noProof="0" dirty="0">
                          <a:solidFill>
                            <a:schemeClr val="tx1"/>
                          </a:solidFill>
                          <a:latin typeface="+mn-lt"/>
                          <a:ea typeface="+mn-ea"/>
                          <a:cs typeface="+mn-cs"/>
                        </a:rPr>
                        <a:t>Shippers are not provided with an Opening Read window when a Change of Class and Shipper occurs at the same time. This means that where an actual transfer reading has been obtained it is more complex for the incoming Shipper to get this reading accepted, which can impact their ability to invoice the end consumer with the correct read.</a:t>
                      </a:r>
                    </a:p>
                    <a:p>
                      <a:pPr marL="0" lvl="0" algn="l" defTabSz="914400" rtl="0" eaLnBrk="1" latinLnBrk="0" hangingPunct="1">
                        <a:lnSpc>
                          <a:spcPct val="100000"/>
                        </a:lnSpc>
                        <a:spcBef>
                          <a:spcPts val="0"/>
                        </a:spcBef>
                        <a:spcAft>
                          <a:spcPts val="0"/>
                        </a:spcAft>
                        <a:buNone/>
                      </a:pPr>
                      <a:endParaRPr lang="en-US" sz="1050" b="0" i="0" u="none" strike="noStrike" kern="1200" baseline="0" noProof="0" dirty="0">
                        <a:solidFill>
                          <a:schemeClr val="tx1"/>
                        </a:solidFill>
                        <a:latin typeface="+mn-lt"/>
                        <a:ea typeface="+mn-ea"/>
                        <a:cs typeface="+mn-cs"/>
                      </a:endParaRPr>
                    </a:p>
                    <a:p>
                      <a:pPr marL="0" lvl="0" algn="l" defTabSz="914400" rtl="0" eaLnBrk="1" latinLnBrk="0" hangingPunct="1">
                        <a:lnSpc>
                          <a:spcPct val="100000"/>
                        </a:lnSpc>
                        <a:spcBef>
                          <a:spcPts val="0"/>
                        </a:spcBef>
                        <a:spcAft>
                          <a:spcPts val="0"/>
                        </a:spcAft>
                        <a:buNone/>
                      </a:pPr>
                      <a:r>
                        <a:rPr lang="en-US" sz="1050" b="0" i="0" u="none" strike="noStrike" kern="1200" baseline="0" noProof="0" dirty="0">
                          <a:solidFill>
                            <a:schemeClr val="tx1"/>
                          </a:solidFill>
                          <a:latin typeface="+mn-lt"/>
                          <a:ea typeface="+mn-ea"/>
                          <a:cs typeface="+mn-cs"/>
                        </a:rPr>
                        <a:t>CDSP reject potentially valid opening reads where there has been a Class change on transfer date.</a:t>
                      </a:r>
                    </a:p>
                    <a:p>
                      <a:pPr marL="0" lvl="0" algn="l" defTabSz="914400" rtl="0" eaLnBrk="1" latinLnBrk="0" hangingPunct="1">
                        <a:lnSpc>
                          <a:spcPct val="100000"/>
                        </a:lnSpc>
                        <a:spcBef>
                          <a:spcPts val="0"/>
                        </a:spcBef>
                        <a:spcAft>
                          <a:spcPts val="0"/>
                        </a:spcAft>
                        <a:buNone/>
                      </a:pPr>
                      <a:endParaRPr lang="en-GB" sz="1050" b="0" i="0" u="none" strike="noStrike" kern="1200" baseline="0" noProof="0" dirty="0">
                        <a:solidFill>
                          <a:schemeClr val="tx1"/>
                        </a:solidFill>
                        <a:latin typeface="+mn-lt"/>
                        <a:ea typeface="+mn-ea"/>
                        <a:cs typeface="+mn-cs"/>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883033477"/>
              </p:ext>
            </p:extLst>
          </p:nvPr>
        </p:nvGraphicFramePr>
        <p:xfrm>
          <a:off x="71491" y="4561644"/>
          <a:ext cx="3692675" cy="367827"/>
        </p:xfrm>
        <a:graphic>
          <a:graphicData uri="http://schemas.openxmlformats.org/drawingml/2006/table">
            <a:tbl>
              <a:tblPr firstRow="1" bandRow="1">
                <a:tableStyleId>{FABFCF23-3B69-468F-B69F-88F6DE6A72F2}</a:tableStyleId>
              </a:tblPr>
              <a:tblGrid>
                <a:gridCol w="1423586">
                  <a:extLst>
                    <a:ext uri="{9D8B030D-6E8A-4147-A177-3AD203B41FA5}">
                      <a16:colId xmlns:a16="http://schemas.microsoft.com/office/drawing/2014/main" val="3477608926"/>
                    </a:ext>
                  </a:extLst>
                </a:gridCol>
                <a:gridCol w="2269089">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2955186398"/>
              </p:ext>
            </p:extLst>
          </p:nvPr>
        </p:nvGraphicFramePr>
        <p:xfrm>
          <a:off x="3995936" y="3073918"/>
          <a:ext cx="5004556" cy="1557469"/>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3114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245977">
                <a:tc>
                  <a:txBody>
                    <a:bodyPr/>
                    <a:lstStyle/>
                    <a:p>
                      <a:pPr lvl="0" algn="l">
                        <a:lnSpc>
                          <a:spcPct val="100000"/>
                        </a:lnSpc>
                        <a:spcBef>
                          <a:spcPts val="0"/>
                        </a:spcBef>
                        <a:spcAft>
                          <a:spcPts val="0"/>
                        </a:spcAft>
                        <a:buNone/>
                      </a:pPr>
                      <a:r>
                        <a:rPr lang="en-US" sz="1050" b="0" i="0" u="none" strike="noStrike" kern="1200" baseline="0" noProof="0" dirty="0">
                          <a:latin typeface="+mn-lt"/>
                        </a:rPr>
                        <a:t>This change will, in the analysis period, assess each of the scenarios of migration from one Class to another which involve a Class change from DM to NDM and vice versa and understand the current volumes associated with each scenario.  It will make recommendations for changes, if necessary, following assessment with Shippers.</a:t>
                      </a:r>
                    </a:p>
                    <a:p>
                      <a:pPr lvl="0" algn="l">
                        <a:lnSpc>
                          <a:spcPct val="100000"/>
                        </a:lnSpc>
                        <a:spcBef>
                          <a:spcPts val="0"/>
                        </a:spcBef>
                        <a:spcAft>
                          <a:spcPts val="0"/>
                        </a:spcAft>
                        <a:buNone/>
                      </a:pPr>
                      <a:endParaRPr lang="en-US" sz="1050" b="0" i="0" u="none" strike="noStrike" kern="1200" baseline="0" noProof="0" dirty="0">
                        <a:latin typeface="+mn-lt"/>
                      </a:endParaRPr>
                    </a:p>
                    <a:p>
                      <a:pPr lvl="0" algn="l">
                        <a:lnSpc>
                          <a:spcPct val="100000"/>
                        </a:lnSpc>
                        <a:spcBef>
                          <a:spcPts val="0"/>
                        </a:spcBef>
                        <a:spcAft>
                          <a:spcPts val="0"/>
                        </a:spcAft>
                        <a:buNone/>
                      </a:pPr>
                      <a:r>
                        <a:rPr lang="en-US" sz="1050" b="0" i="0" u="none" strike="noStrike" kern="1200" baseline="0" noProof="0" dirty="0">
                          <a:latin typeface="+mn-lt"/>
                        </a:rPr>
                        <a:t>Please see the CP for the full description</a:t>
                      </a:r>
                      <a:endParaRPr lang="en-GB" sz="1050" b="0" i="0" u="none" strike="noStrike" kern="1200" baseline="0" noProof="0" dirty="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738742192"/>
              </p:ext>
            </p:extLst>
          </p:nvPr>
        </p:nvGraphicFramePr>
        <p:xfrm>
          <a:off x="71478" y="3826565"/>
          <a:ext cx="3692673" cy="601430"/>
        </p:xfrm>
        <a:graphic>
          <a:graphicData uri="http://schemas.openxmlformats.org/drawingml/2006/table">
            <a:tbl>
              <a:tblPr firstRow="1" bandRow="1">
                <a:tableStyleId>{FABFCF23-3B69-468F-B69F-88F6DE6A72F2}</a:tableStyleId>
              </a:tblPr>
              <a:tblGrid>
                <a:gridCol w="1423599">
                  <a:extLst>
                    <a:ext uri="{9D8B030D-6E8A-4147-A177-3AD203B41FA5}">
                      <a16:colId xmlns:a16="http://schemas.microsoft.com/office/drawing/2014/main" val="3477608926"/>
                    </a:ext>
                  </a:extLst>
                </a:gridCol>
                <a:gridCol w="2269074">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High</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2016832085"/>
              </p:ext>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80519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255295"/>
            <a:ext cx="8856984" cy="232964"/>
          </a:xfrm>
        </p:spPr>
        <p:txBody>
          <a:bodyPr>
            <a:noAutofit/>
          </a:bodyPr>
          <a:lstStyle/>
          <a:p>
            <a:r>
              <a:rPr lang="en-US" sz="1600" dirty="0"/>
              <a:t>XRN5343 CMS Rebuild </a:t>
            </a:r>
          </a:p>
        </p:txBody>
      </p:sp>
      <p:sp>
        <p:nvSpPr>
          <p:cNvPr id="6" name="TextBox 5"/>
          <p:cNvSpPr txBox="1"/>
          <p:nvPr/>
        </p:nvSpPr>
        <p:spPr>
          <a:xfrm>
            <a:off x="122016" y="544238"/>
            <a:ext cx="3024336" cy="307777"/>
          </a:xfrm>
          <a:prstGeom prst="rect">
            <a:avLst/>
          </a:prstGeom>
          <a:noFill/>
        </p:spPr>
        <p:txBody>
          <a:bodyPr wrap="square" rtlCol="0">
            <a:spAutoFit/>
          </a:bodyPr>
          <a:lstStyle/>
          <a:p>
            <a:r>
              <a:rPr lang="en-GB" sz="1400" u="sng"/>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1014888577"/>
              </p:ext>
            </p:extLst>
          </p:nvPr>
        </p:nvGraphicFramePr>
        <p:xfrm>
          <a:off x="71463" y="3041421"/>
          <a:ext cx="3692688" cy="777119"/>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3806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Arial"/>
                          <a:cs typeface="Arial"/>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FF0000"/>
                          </a:solidFill>
                          <a:latin typeface="+mn-lt"/>
                          <a:ea typeface="+mn-ea"/>
                          <a:cs typeface="+mn-cs"/>
                          <a:hlinkClick r:id="rId3"/>
                        </a:rPr>
                        <a:t>Link to CP</a:t>
                      </a:r>
                      <a:endParaRPr lang="en-GB" sz="1050" b="0" kern="1200" dirty="0">
                        <a:solidFill>
                          <a:srgbClr val="FF0000"/>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3449983393"/>
              </p:ext>
            </p:extLst>
          </p:nvPr>
        </p:nvGraphicFramePr>
        <p:xfrm>
          <a:off x="3995936" y="884583"/>
          <a:ext cx="5004556" cy="1414443"/>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4075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006939">
                <a:tc>
                  <a:txBody>
                    <a:bodyPr/>
                    <a:lstStyle/>
                    <a:p>
                      <a:pPr marL="0" lvl="0" algn="l" defTabSz="914400" rtl="0" eaLnBrk="1" latinLnBrk="0" hangingPunct="1">
                        <a:lnSpc>
                          <a:spcPct val="100000"/>
                        </a:lnSpc>
                        <a:spcBef>
                          <a:spcPts val="0"/>
                        </a:spcBef>
                        <a:spcAft>
                          <a:spcPts val="0"/>
                        </a:spcAft>
                        <a:buNone/>
                      </a:pPr>
                      <a:endParaRPr lang="en-US" sz="1050" b="0" i="0" u="none" strike="noStrike" kern="1200" baseline="0" noProof="0" dirty="0">
                        <a:solidFill>
                          <a:schemeClr val="tx1"/>
                        </a:solidFill>
                        <a:latin typeface="+mn-lt"/>
                        <a:ea typeface="+mn-ea"/>
                        <a:cs typeface="+mn-cs"/>
                      </a:endParaRPr>
                    </a:p>
                    <a:p>
                      <a:pPr marL="0" lvl="0" algn="l" defTabSz="914400" rtl="0" eaLnBrk="1" latinLnBrk="0" hangingPunct="1">
                        <a:lnSpc>
                          <a:spcPct val="100000"/>
                        </a:lnSpc>
                        <a:spcBef>
                          <a:spcPts val="0"/>
                        </a:spcBef>
                        <a:spcAft>
                          <a:spcPts val="0"/>
                        </a:spcAft>
                        <a:buNone/>
                      </a:pPr>
                      <a:r>
                        <a:rPr lang="en-US" sz="1050" b="0" i="0" u="none" strike="noStrike" kern="1200" baseline="0" noProof="0" dirty="0">
                          <a:solidFill>
                            <a:schemeClr val="tx1"/>
                          </a:solidFill>
                          <a:latin typeface="+mn-lt"/>
                          <a:ea typeface="+mn-ea"/>
                          <a:cs typeface="+mn-cs"/>
                        </a:rPr>
                        <a:t>The Contact Management System (CMS) is a dated tool at the end of support, the processes managed within are a source of frustration for customers. There is a desire to rebuild the system and processes rather than replace.</a:t>
                      </a:r>
                      <a:endParaRPr lang="en-GB" sz="1050" b="0" i="0" u="none" strike="noStrike" kern="1200" baseline="0" noProof="0" dirty="0">
                        <a:solidFill>
                          <a:schemeClr val="tx1"/>
                        </a:solidFill>
                        <a:latin typeface="+mn-lt"/>
                        <a:ea typeface="+mn-ea"/>
                        <a:cs typeface="+mn-cs"/>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761281163"/>
              </p:ext>
            </p:extLst>
          </p:nvPr>
        </p:nvGraphicFramePr>
        <p:xfrm>
          <a:off x="71491" y="4561644"/>
          <a:ext cx="3692675" cy="367827"/>
        </p:xfrm>
        <a:graphic>
          <a:graphicData uri="http://schemas.openxmlformats.org/drawingml/2006/table">
            <a:tbl>
              <a:tblPr firstRow="1" bandRow="1">
                <a:tableStyleId>{FABFCF23-3B69-468F-B69F-88F6DE6A72F2}</a:tableStyleId>
              </a:tblPr>
              <a:tblGrid>
                <a:gridCol w="1423586">
                  <a:extLst>
                    <a:ext uri="{9D8B030D-6E8A-4147-A177-3AD203B41FA5}">
                      <a16:colId xmlns:a16="http://schemas.microsoft.com/office/drawing/2014/main" val="3477608926"/>
                    </a:ext>
                  </a:extLst>
                </a:gridCol>
                <a:gridCol w="2269089">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Correla on behalf of 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449075088"/>
              </p:ext>
            </p:extLst>
          </p:nvPr>
        </p:nvGraphicFramePr>
        <p:xfrm>
          <a:off x="3995936" y="2571750"/>
          <a:ext cx="5004556" cy="1791528"/>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4199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245977">
                <a:tc>
                  <a:txBody>
                    <a:bodyPr/>
                    <a:lstStyle/>
                    <a:p>
                      <a:pPr lvl="0" algn="l">
                        <a:lnSpc>
                          <a:spcPct val="100000"/>
                        </a:lnSpc>
                        <a:spcBef>
                          <a:spcPts val="0"/>
                        </a:spcBef>
                        <a:spcAft>
                          <a:spcPts val="0"/>
                        </a:spcAft>
                        <a:buNone/>
                      </a:pPr>
                      <a:endParaRPr lang="en-US" sz="1050" b="0" i="0" u="none" strike="noStrike" kern="1200" baseline="0" noProof="0" dirty="0">
                        <a:latin typeface="+mn-lt"/>
                      </a:endParaRPr>
                    </a:p>
                    <a:p>
                      <a:pPr lvl="0" algn="l">
                        <a:lnSpc>
                          <a:spcPct val="100000"/>
                        </a:lnSpc>
                        <a:spcBef>
                          <a:spcPts val="0"/>
                        </a:spcBef>
                        <a:spcAft>
                          <a:spcPts val="0"/>
                        </a:spcAft>
                        <a:buNone/>
                      </a:pPr>
                      <a:r>
                        <a:rPr lang="en-US" sz="1050" b="0" i="0" u="none" strike="noStrike" kern="1200" baseline="0" noProof="0" dirty="0">
                          <a:latin typeface="+mn-lt"/>
                        </a:rPr>
                        <a:t>This will be a large scale change project that impacts all customers.  The scale of opportunity is not yet fully known but the rebuild is targeted to improve quality, delivery and customer effort. The Project Team have commenced Capture under the Change Request XRN5234, this included numerous requirement gathering sessions with customers to understand their requirements and view points.</a:t>
                      </a:r>
                    </a:p>
                    <a:p>
                      <a:pPr lvl="0" algn="l">
                        <a:lnSpc>
                          <a:spcPct val="100000"/>
                        </a:lnSpc>
                        <a:spcBef>
                          <a:spcPts val="0"/>
                        </a:spcBef>
                        <a:spcAft>
                          <a:spcPts val="0"/>
                        </a:spcAft>
                        <a:buNone/>
                      </a:pPr>
                      <a:endParaRPr lang="en-GB" sz="1050" b="0" i="0" u="none" strike="noStrike" kern="1200" baseline="0" noProof="0" dirty="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1596189081"/>
              </p:ext>
            </p:extLst>
          </p:nvPr>
        </p:nvGraphicFramePr>
        <p:xfrm>
          <a:off x="71478" y="3925074"/>
          <a:ext cx="3692673" cy="502920"/>
        </p:xfrm>
        <a:graphic>
          <a:graphicData uri="http://schemas.openxmlformats.org/drawingml/2006/table">
            <a:tbl>
              <a:tblPr firstRow="1" bandRow="1">
                <a:tableStyleId>{FABFCF23-3B69-468F-B69F-88F6DE6A72F2}</a:tableStyleId>
              </a:tblPr>
              <a:tblGrid>
                <a:gridCol w="1423599">
                  <a:extLst>
                    <a:ext uri="{9D8B030D-6E8A-4147-A177-3AD203B41FA5}">
                      <a16:colId xmlns:a16="http://schemas.microsoft.com/office/drawing/2014/main" val="3477608926"/>
                    </a:ext>
                  </a:extLst>
                </a:gridCol>
                <a:gridCol w="2269074">
                  <a:extLst>
                    <a:ext uri="{9D8B030D-6E8A-4147-A177-3AD203B41FA5}">
                      <a16:colId xmlns:a16="http://schemas.microsoft.com/office/drawing/2014/main" val="2478473174"/>
                    </a:ext>
                  </a:extLst>
                </a:gridCol>
              </a:tblGrid>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Non DSC</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1107658023"/>
              </p:ext>
            </p:extLst>
          </p:nvPr>
        </p:nvGraphicFramePr>
        <p:xfrm>
          <a:off x="71463" y="886274"/>
          <a:ext cx="3692688" cy="1980699"/>
        </p:xfrm>
        <a:graphic>
          <a:graphicData uri="http://schemas.openxmlformats.org/drawingml/2006/table">
            <a:tbl>
              <a:tblPr firstRow="1" bandRow="1">
                <a:tableStyleId>{E8B1032C-EA38-4F05-BA0D-38AFFFC7BED3}</a:tableStyleId>
              </a:tblPr>
              <a:tblGrid>
                <a:gridCol w="3692688">
                  <a:extLst>
                    <a:ext uri="{9D8B030D-6E8A-4147-A177-3AD203B41FA5}">
                      <a16:colId xmlns:a16="http://schemas.microsoft.com/office/drawing/2014/main" val="20000"/>
                    </a:ext>
                  </a:extLst>
                </a:gridCol>
              </a:tblGrid>
              <a:tr h="317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1321538">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This Change has been given an XRN for reference only, so that customers have a reference point for Change Packs that need industry responses.</a:t>
                      </a:r>
                    </a:p>
                    <a:p>
                      <a:pPr algn="l"/>
                      <a:endParaRPr lang="en-GB" sz="1050" b="0" kern="1200" baseline="0" dirty="0">
                        <a:solidFill>
                          <a:schemeClr val="tx1"/>
                        </a:solidFill>
                        <a:latin typeface="Arial" panose="020B0604020202020204" pitchFamily="34" charset="0"/>
                        <a:ea typeface="+mn-ea"/>
                        <a:cs typeface="Arial" panose="020B0604020202020204" pitchFamily="34" charset="0"/>
                      </a:endParaRPr>
                    </a:p>
                    <a:p>
                      <a:pPr algn="l"/>
                      <a:r>
                        <a:rPr lang="en-GB" sz="1050" b="0" kern="1200" baseline="0" dirty="0">
                          <a:solidFill>
                            <a:schemeClr val="tx1"/>
                          </a:solidFill>
                          <a:latin typeface="Arial" panose="020B0604020202020204" pitchFamily="34" charset="0"/>
                          <a:ea typeface="+mn-ea"/>
                          <a:cs typeface="Arial" panose="020B0604020202020204" pitchFamily="34" charset="0"/>
                        </a:rPr>
                        <a:t>The CMS rebuild is funded through the investment line, and therefore all governance and approvals will go through </a:t>
                      </a:r>
                      <a:r>
                        <a:rPr lang="en-GB" sz="1050" b="0" kern="1200" baseline="0" dirty="0" err="1">
                          <a:solidFill>
                            <a:schemeClr val="tx1"/>
                          </a:solidFill>
                          <a:latin typeface="Arial" panose="020B0604020202020204" pitchFamily="34" charset="0"/>
                          <a:ea typeface="+mn-ea"/>
                          <a:cs typeface="Arial" panose="020B0604020202020204" pitchFamily="34" charset="0"/>
                        </a:rPr>
                        <a:t>CoMC</a:t>
                      </a:r>
                      <a:r>
                        <a:rPr lang="en-GB" sz="1050" b="0" kern="1200" baseline="0" dirty="0">
                          <a:solidFill>
                            <a:schemeClr val="tx1"/>
                          </a:solidFill>
                          <a:latin typeface="Arial" panose="020B0604020202020204" pitchFamily="34" charset="0"/>
                          <a:ea typeface="+mn-ea"/>
                          <a:cs typeface="Arial" panose="020B0604020202020204" pitchFamily="34" charset="0"/>
                        </a:rPr>
                        <a:t>.</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41841">
                <a:tc>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79050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br>
              <a:rPr lang="en-GB" dirty="0">
                <a:latin typeface="Arial"/>
                <a:cs typeface="Arial"/>
              </a:rPr>
            </a:br>
            <a:r>
              <a:rPr lang="en-GB" sz="3100" dirty="0">
                <a:latin typeface="Arial"/>
                <a:cs typeface="Arial"/>
              </a:rPr>
              <a:t>section 4. Design &amp; Delivery</a:t>
            </a: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3320118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60AD12-684D-4CF6-A84F-796E3404F567}"/>
              </a:ext>
            </a:extLst>
          </p:cNvPr>
          <p:cNvSpPr>
            <a:spLocks noGrp="1"/>
          </p:cNvSpPr>
          <p:nvPr>
            <p:ph type="title"/>
          </p:nvPr>
        </p:nvSpPr>
        <p:spPr/>
        <p:txBody>
          <a:bodyPr>
            <a:normAutofit/>
          </a:bodyPr>
          <a:lstStyle/>
          <a:p>
            <a:r>
              <a:rPr lang="en-GB" sz="2000"/>
              <a:t>Design Change Pack </a:t>
            </a:r>
          </a:p>
        </p:txBody>
      </p:sp>
      <p:sp>
        <p:nvSpPr>
          <p:cNvPr id="5" name="Content Placeholder 4">
            <a:extLst>
              <a:ext uri="{FF2B5EF4-FFF2-40B4-BE49-F238E27FC236}">
                <a16:creationId xmlns:a16="http://schemas.microsoft.com/office/drawing/2014/main" id="{74E5C359-EDF7-4B98-9E7A-26420788651C}"/>
              </a:ext>
            </a:extLst>
          </p:cNvPr>
          <p:cNvSpPr>
            <a:spLocks noGrp="1"/>
          </p:cNvSpPr>
          <p:nvPr>
            <p:ph idx="1"/>
          </p:nvPr>
        </p:nvSpPr>
        <p:spPr/>
        <p:txBody>
          <a:bodyPr>
            <a:normAutofit/>
          </a:bodyPr>
          <a:lstStyle/>
          <a:p>
            <a:r>
              <a:rPr lang="en-US" sz="1800" dirty="0"/>
              <a:t>XRN5007 Correction in the reconciliation process when volume is zero </a:t>
            </a:r>
          </a:p>
          <a:p>
            <a:pPr marL="0" indent="0">
              <a:buNone/>
            </a:pPr>
            <a:endParaRPr lang="en-US" sz="1800" dirty="0"/>
          </a:p>
          <a:p>
            <a:r>
              <a:rPr lang="en-US" sz="1800" dirty="0"/>
              <a:t>XRN5072 Application and derivation of TTZ indicator </a:t>
            </a:r>
          </a:p>
          <a:p>
            <a:pPr marL="0" indent="0">
              <a:buNone/>
            </a:pPr>
            <a:endParaRPr lang="en-US" sz="1800" dirty="0"/>
          </a:p>
          <a:p>
            <a:r>
              <a:rPr lang="en-US" sz="1800" dirty="0"/>
              <a:t>XRN5142 - New Allowable Values for DCC Service Flag </a:t>
            </a:r>
          </a:p>
          <a:p>
            <a:pPr marL="0" indent="0">
              <a:buNone/>
            </a:pPr>
            <a:endParaRPr lang="en-US" sz="1800" dirty="0"/>
          </a:p>
          <a:p>
            <a:r>
              <a:rPr lang="en-US" sz="1800" dirty="0"/>
              <a:t>XRN5122 - Gemini System Enhancements</a:t>
            </a:r>
          </a:p>
        </p:txBody>
      </p:sp>
    </p:spTree>
    <p:extLst>
      <p:ext uri="{BB962C8B-B14F-4D97-AF65-F5344CB8AC3E}">
        <p14:creationId xmlns:p14="http://schemas.microsoft.com/office/powerpoint/2010/main" val="1431544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197026" y="85513"/>
            <a:ext cx="8883179" cy="400110"/>
          </a:xfrm>
          <a:prstGeom prst="rect">
            <a:avLst/>
          </a:prstGeom>
          <a:noFill/>
        </p:spPr>
        <p:txBody>
          <a:bodyPr wrap="square" lIns="91440" tIns="45720" rIns="91440" bIns="45720" rtlCol="0" anchor="t">
            <a:spAutoFit/>
          </a:bodyPr>
          <a:lstStyle/>
          <a:p>
            <a:r>
              <a:rPr lang="en-US" sz="2000" b="1" dirty="0">
                <a:solidFill>
                  <a:schemeClr val="accent1"/>
                </a:solidFill>
              </a:rPr>
              <a:t>XRN5007 Correction in the reconciliation process when volume is zero </a:t>
            </a: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3998640640"/>
              </p:ext>
            </p:extLst>
          </p:nvPr>
        </p:nvGraphicFramePr>
        <p:xfrm>
          <a:off x="120591" y="485624"/>
          <a:ext cx="8959613" cy="3611456"/>
        </p:xfrm>
        <a:graphic>
          <a:graphicData uri="http://schemas.openxmlformats.org/drawingml/2006/table">
            <a:tbl>
              <a:tblPr firstRow="1" firstCol="1" bandRow="1">
                <a:tableStyleId>{5940675A-B579-460E-94D1-54222C63F5DA}</a:tableStyleId>
              </a:tblPr>
              <a:tblGrid>
                <a:gridCol w="1774181">
                  <a:extLst>
                    <a:ext uri="{9D8B030D-6E8A-4147-A177-3AD203B41FA5}">
                      <a16:colId xmlns:a16="http://schemas.microsoft.com/office/drawing/2014/main" val="20001"/>
                    </a:ext>
                  </a:extLst>
                </a:gridCol>
                <a:gridCol w="975799">
                  <a:extLst>
                    <a:ext uri="{9D8B030D-6E8A-4147-A177-3AD203B41FA5}">
                      <a16:colId xmlns:a16="http://schemas.microsoft.com/office/drawing/2014/main" val="20006"/>
                    </a:ext>
                  </a:extLst>
                </a:gridCol>
                <a:gridCol w="709672">
                  <a:extLst>
                    <a:ext uri="{9D8B030D-6E8A-4147-A177-3AD203B41FA5}">
                      <a16:colId xmlns:a16="http://schemas.microsoft.com/office/drawing/2014/main" val="1990762972"/>
                    </a:ext>
                  </a:extLst>
                </a:gridCol>
                <a:gridCol w="536224">
                  <a:extLst>
                    <a:ext uri="{9D8B030D-6E8A-4147-A177-3AD203B41FA5}">
                      <a16:colId xmlns:a16="http://schemas.microsoft.com/office/drawing/2014/main" val="20007"/>
                    </a:ext>
                  </a:extLst>
                </a:gridCol>
                <a:gridCol w="539389">
                  <a:extLst>
                    <a:ext uri="{9D8B030D-6E8A-4147-A177-3AD203B41FA5}">
                      <a16:colId xmlns:a16="http://schemas.microsoft.com/office/drawing/2014/main" val="20008"/>
                    </a:ext>
                  </a:extLst>
                </a:gridCol>
                <a:gridCol w="4424348">
                  <a:extLst>
                    <a:ext uri="{9D8B030D-6E8A-4147-A177-3AD203B41FA5}">
                      <a16:colId xmlns:a16="http://schemas.microsoft.com/office/drawing/2014/main" val="20009"/>
                    </a:ext>
                  </a:extLst>
                </a:gridCol>
              </a:tblGrid>
              <a:tr h="229514">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480387">
                <a:tc rowSpan="3">
                  <a:txBody>
                    <a:bodyPr/>
                    <a:lstStyle/>
                    <a:p>
                      <a:pPr>
                        <a:lnSpc>
                          <a:spcPct val="115000"/>
                        </a:lnSpc>
                        <a:spcAft>
                          <a:spcPts val="0"/>
                        </a:spcAft>
                      </a:pPr>
                      <a:endParaRPr lang="en-US" sz="12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Change Pack ref: </a:t>
                      </a:r>
                      <a:r>
                        <a:rPr lang="en-GB" sz="1100" kern="1200" dirty="0">
                          <a:solidFill>
                            <a:schemeClr val="tx1"/>
                          </a:solidFill>
                          <a:effectLst/>
                          <a:latin typeface="+mn-lt"/>
                          <a:ea typeface="+mn-ea"/>
                          <a:cs typeface="+mn-cs"/>
                        </a:rPr>
                        <a:t> </a:t>
                      </a:r>
                    </a:p>
                    <a:p>
                      <a:pPr>
                        <a:lnSpc>
                          <a:spcPct val="115000"/>
                        </a:lnSpc>
                        <a:spcAft>
                          <a:spcPts val="0"/>
                        </a:spcAft>
                      </a:pPr>
                      <a:r>
                        <a:rPr lang="en-GB" sz="1100" kern="1200" dirty="0">
                          <a:solidFill>
                            <a:schemeClr val="tx1"/>
                          </a:solidFill>
                          <a:effectLst/>
                          <a:latin typeface="+mn-lt"/>
                          <a:ea typeface="+mn-ea"/>
                          <a:cs typeface="+mn-cs"/>
                          <a:hlinkClick r:id="rId2"/>
                        </a:rPr>
                        <a:t>2788.2 - MT – PO</a:t>
                      </a: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Release: </a:t>
                      </a:r>
                      <a:r>
                        <a:rPr lang="en-GB" sz="1100" b="0" kern="1200" dirty="0">
                          <a:solidFill>
                            <a:schemeClr val="tx1"/>
                          </a:solidFill>
                          <a:effectLst/>
                          <a:latin typeface="+mn-lt"/>
                          <a:ea typeface="+mn-ea"/>
                          <a:cs typeface="+mn-cs"/>
                        </a:rPr>
                        <a:t>November 21</a:t>
                      </a:r>
                    </a:p>
                    <a:p>
                      <a:pPr>
                        <a:lnSpc>
                          <a:spcPct val="115000"/>
                        </a:lnSpc>
                        <a:spcAft>
                          <a:spcPts val="0"/>
                        </a:spcAft>
                      </a:pPr>
                      <a:endParaRPr lang="en-GB" sz="1100" b="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Voting: </a:t>
                      </a:r>
                      <a:r>
                        <a:rPr lang="en-GB" sz="1100" b="0" kern="1200" dirty="0">
                          <a:solidFill>
                            <a:schemeClr val="tx1"/>
                          </a:solidFill>
                          <a:effectLst/>
                          <a:latin typeface="+mn-lt"/>
                          <a:ea typeface="+mn-ea"/>
                          <a:cs typeface="+mn-cs"/>
                        </a:rPr>
                        <a:t>Shippers, DNO</a:t>
                      </a: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Funding: </a:t>
                      </a:r>
                    </a:p>
                    <a:p>
                      <a:pPr>
                        <a:lnSpc>
                          <a:spcPct val="115000"/>
                        </a:lnSpc>
                        <a:spcAft>
                          <a:spcPts val="0"/>
                        </a:spcAft>
                      </a:pPr>
                      <a:r>
                        <a:rPr lang="en-GB" sz="1100" b="0" kern="1200" dirty="0">
                          <a:solidFill>
                            <a:schemeClr val="tx1"/>
                          </a:solidFill>
                          <a:effectLst/>
                          <a:latin typeface="+mn-lt"/>
                          <a:ea typeface="+mn-ea"/>
                          <a:cs typeface="+mn-cs"/>
                        </a:rPr>
                        <a:t>SA5</a:t>
                      </a:r>
                      <a:r>
                        <a:rPr lang="en-GB" sz="1100" b="1" kern="1200" dirty="0">
                          <a:solidFill>
                            <a:schemeClr val="tx1"/>
                          </a:solidFill>
                          <a:effectLst/>
                          <a:latin typeface="+mn-lt"/>
                          <a:ea typeface="+mn-ea"/>
                          <a:cs typeface="+mn-cs"/>
                        </a:rPr>
                        <a:t> </a:t>
                      </a:r>
                      <a:r>
                        <a:rPr lang="en-GB" sz="1100" b="0" kern="1200" dirty="0">
                          <a:solidFill>
                            <a:schemeClr val="tx1"/>
                          </a:solidFill>
                          <a:effectLst/>
                          <a:latin typeface="+mn-lt"/>
                          <a:ea typeface="+mn-ea"/>
                          <a:cs typeface="+mn-cs"/>
                        </a:rPr>
                        <a:t>– 33% Shipper</a:t>
                      </a:r>
                    </a:p>
                    <a:p>
                      <a:pPr>
                        <a:lnSpc>
                          <a:spcPct val="115000"/>
                        </a:lnSpc>
                        <a:spcAft>
                          <a:spcPts val="0"/>
                        </a:spcAft>
                      </a:pPr>
                      <a:r>
                        <a:rPr lang="en-GB" sz="1100" b="0" kern="1200" dirty="0">
                          <a:solidFill>
                            <a:schemeClr val="tx1"/>
                          </a:solidFill>
                          <a:effectLst/>
                          <a:latin typeface="+mn-lt"/>
                          <a:ea typeface="+mn-ea"/>
                          <a:cs typeface="+mn-cs"/>
                        </a:rPr>
                        <a:t>67% DNO</a:t>
                      </a: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US" sz="1050" kern="1200" dirty="0">
                          <a:solidFill>
                            <a:schemeClr val="tx1"/>
                          </a:solidFill>
                          <a:effectLst/>
                          <a:latin typeface="+mn-lt"/>
                          <a:ea typeface="+mn-ea"/>
                          <a:cs typeface="+mn-cs"/>
                        </a:rPr>
                        <a:t>Service Area 5: Metered Volume and Metered Quantity</a:t>
                      </a:r>
                    </a:p>
                  </a:txBody>
                  <a:tcPr marL="59044" marR="59044" marT="0" marB="0">
                    <a:noFill/>
                  </a:tcPr>
                </a:tc>
                <a:tc gridSpan="4">
                  <a:txBody>
                    <a:bodyPr/>
                    <a:lstStyle/>
                    <a:p>
                      <a:pPr>
                        <a:lnSpc>
                          <a:spcPct val="115000"/>
                        </a:lnSpc>
                        <a:spcAft>
                          <a:spcPts val="0"/>
                        </a:spcAft>
                      </a:pPr>
                      <a:r>
                        <a:rPr lang="en-GB" sz="1000" kern="120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29514">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1000" kern="1200">
                          <a:solidFill>
                            <a:schemeClr val="tx1"/>
                          </a:solidFill>
                          <a:effectLst/>
                          <a:latin typeface="+mn-lt"/>
                          <a:ea typeface="+mn-ea"/>
                          <a:cs typeface="+mn-cs"/>
                        </a:rPr>
                        <a:t>Defer </a:t>
                      </a:r>
                    </a:p>
                  </a:txBody>
                  <a:tcPr marL="6350" marR="6350" marT="6350" marB="0">
                    <a:solidFill>
                      <a:srgbClr val="FFBF00"/>
                    </a:solidFill>
                  </a:tcPr>
                </a:tc>
                <a:tc>
                  <a:txBody>
                    <a:bodyPr/>
                    <a:lstStyle/>
                    <a:p>
                      <a:pPr>
                        <a:lnSpc>
                          <a:spcPct val="115000"/>
                        </a:lnSpc>
                        <a:spcAft>
                          <a:spcPts val="0"/>
                        </a:spcAft>
                      </a:pPr>
                      <a:r>
                        <a:rPr lang="en-GB" sz="1000" kern="120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2672041">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endParaRPr lang="en-GB"/>
                    </a:p>
                  </a:txBody>
                  <a:tcPr marL="6350" marR="6350" marT="6350" marB="0" anchor="ct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ctr" fontAlgn="ctr"/>
                      <a:r>
                        <a:rPr lang="en-US" sz="1600" b="1" kern="1200" dirty="0">
                          <a:solidFill>
                            <a:schemeClr val="tx1"/>
                          </a:solidFill>
                          <a:effectLst/>
                          <a:latin typeface="+mn-lt"/>
                          <a:cs typeface="Arial"/>
                        </a:rPr>
                        <a:t>No Reps </a:t>
                      </a:r>
                      <a:r>
                        <a:rPr lang="en-US" sz="1600" b="1" kern="1200" dirty="0">
                          <a:solidFill>
                            <a:schemeClr val="tx1"/>
                          </a:solidFill>
                          <a:effectLst/>
                          <a:latin typeface="+mn-lt"/>
                          <a:ea typeface="+mn-ea"/>
                          <a:cs typeface="Arial"/>
                        </a:rPr>
                        <a:t>received</a:t>
                      </a:r>
                      <a:r>
                        <a:rPr lang="en-US" sz="1600" b="1" kern="1200" dirty="0">
                          <a:solidFill>
                            <a:schemeClr val="tx1"/>
                          </a:solidFill>
                          <a:effectLst/>
                          <a:latin typeface="+mn-lt"/>
                          <a:cs typeface="Arial"/>
                        </a:rPr>
                        <a:t> </a:t>
                      </a:r>
                    </a:p>
                  </a:txBody>
                  <a:tcPr marL="6350" marR="6350" marT="635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4068846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197026" y="85513"/>
            <a:ext cx="8883179" cy="400110"/>
          </a:xfrm>
          <a:prstGeom prst="rect">
            <a:avLst/>
          </a:prstGeom>
          <a:noFill/>
        </p:spPr>
        <p:txBody>
          <a:bodyPr wrap="square" lIns="91440" tIns="45720" rIns="91440" bIns="45720" rtlCol="0" anchor="t">
            <a:spAutoFit/>
          </a:bodyPr>
          <a:lstStyle/>
          <a:p>
            <a:r>
              <a:rPr lang="en-US" sz="2000" b="1" dirty="0">
                <a:solidFill>
                  <a:schemeClr val="accent1"/>
                </a:solidFill>
              </a:rPr>
              <a:t>XRN5072 Application and derivation of TTZ indicator </a:t>
            </a: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896408502"/>
              </p:ext>
            </p:extLst>
          </p:nvPr>
        </p:nvGraphicFramePr>
        <p:xfrm>
          <a:off x="126124" y="485623"/>
          <a:ext cx="8954080" cy="3512220"/>
        </p:xfrm>
        <a:graphic>
          <a:graphicData uri="http://schemas.openxmlformats.org/drawingml/2006/table">
            <a:tbl>
              <a:tblPr firstRow="1" firstCol="1" bandRow="1">
                <a:tableStyleId>{5940675A-B579-460E-94D1-54222C63F5DA}</a:tableStyleId>
              </a:tblPr>
              <a:tblGrid>
                <a:gridCol w="1768648">
                  <a:extLst>
                    <a:ext uri="{9D8B030D-6E8A-4147-A177-3AD203B41FA5}">
                      <a16:colId xmlns:a16="http://schemas.microsoft.com/office/drawing/2014/main" val="20001"/>
                    </a:ext>
                  </a:extLst>
                </a:gridCol>
                <a:gridCol w="975799">
                  <a:extLst>
                    <a:ext uri="{9D8B030D-6E8A-4147-A177-3AD203B41FA5}">
                      <a16:colId xmlns:a16="http://schemas.microsoft.com/office/drawing/2014/main" val="20006"/>
                    </a:ext>
                  </a:extLst>
                </a:gridCol>
                <a:gridCol w="709672">
                  <a:extLst>
                    <a:ext uri="{9D8B030D-6E8A-4147-A177-3AD203B41FA5}">
                      <a16:colId xmlns:a16="http://schemas.microsoft.com/office/drawing/2014/main" val="1990762972"/>
                    </a:ext>
                  </a:extLst>
                </a:gridCol>
                <a:gridCol w="536224">
                  <a:extLst>
                    <a:ext uri="{9D8B030D-6E8A-4147-A177-3AD203B41FA5}">
                      <a16:colId xmlns:a16="http://schemas.microsoft.com/office/drawing/2014/main" val="20007"/>
                    </a:ext>
                  </a:extLst>
                </a:gridCol>
                <a:gridCol w="539389">
                  <a:extLst>
                    <a:ext uri="{9D8B030D-6E8A-4147-A177-3AD203B41FA5}">
                      <a16:colId xmlns:a16="http://schemas.microsoft.com/office/drawing/2014/main" val="20008"/>
                    </a:ext>
                  </a:extLst>
                </a:gridCol>
                <a:gridCol w="4424348">
                  <a:extLst>
                    <a:ext uri="{9D8B030D-6E8A-4147-A177-3AD203B41FA5}">
                      <a16:colId xmlns:a16="http://schemas.microsoft.com/office/drawing/2014/main" val="20009"/>
                    </a:ext>
                  </a:extLst>
                </a:gridCol>
              </a:tblGrid>
              <a:tr h="238205">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498578">
                <a:tc rowSpan="3">
                  <a:txBody>
                    <a:bodyPr/>
                    <a:lstStyle/>
                    <a:p>
                      <a:pPr>
                        <a:lnSpc>
                          <a:spcPct val="115000"/>
                        </a:lnSpc>
                        <a:spcAft>
                          <a:spcPts val="0"/>
                        </a:spcAft>
                      </a:pPr>
                      <a:endParaRPr lang="en-US" sz="12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Change Pack ref: </a:t>
                      </a:r>
                      <a:r>
                        <a:rPr lang="en-GB" sz="1100" kern="1200" dirty="0">
                          <a:solidFill>
                            <a:schemeClr val="tx1"/>
                          </a:solidFill>
                          <a:effectLst/>
                          <a:latin typeface="+mn-lt"/>
                          <a:ea typeface="+mn-ea"/>
                          <a:cs typeface="+mn-cs"/>
                        </a:rPr>
                        <a:t> </a:t>
                      </a:r>
                    </a:p>
                    <a:p>
                      <a:pPr>
                        <a:lnSpc>
                          <a:spcPct val="115000"/>
                        </a:lnSpc>
                        <a:spcAft>
                          <a:spcPts val="0"/>
                        </a:spcAft>
                      </a:pPr>
                      <a:r>
                        <a:rPr lang="en-GB" sz="1100" kern="1200" dirty="0">
                          <a:solidFill>
                            <a:schemeClr val="tx1"/>
                          </a:solidFill>
                          <a:effectLst/>
                          <a:latin typeface="+mn-lt"/>
                          <a:ea typeface="+mn-ea"/>
                          <a:cs typeface="+mn-cs"/>
                          <a:hlinkClick r:id="rId2"/>
                        </a:rPr>
                        <a:t>2788.3 - MT - PO</a:t>
                      </a: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Release: </a:t>
                      </a:r>
                      <a:r>
                        <a:rPr lang="en-GB" sz="1100" b="0" kern="1200" dirty="0">
                          <a:solidFill>
                            <a:schemeClr val="tx1"/>
                          </a:solidFill>
                          <a:effectLst/>
                          <a:latin typeface="+mn-lt"/>
                          <a:ea typeface="+mn-ea"/>
                          <a:cs typeface="+mn-cs"/>
                        </a:rPr>
                        <a:t>November 21</a:t>
                      </a:r>
                    </a:p>
                    <a:p>
                      <a:pPr>
                        <a:lnSpc>
                          <a:spcPct val="115000"/>
                        </a:lnSpc>
                        <a:spcAft>
                          <a:spcPts val="0"/>
                        </a:spcAft>
                      </a:pPr>
                      <a:endParaRPr lang="en-GB" sz="1100" b="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Voting: </a:t>
                      </a:r>
                      <a:r>
                        <a:rPr lang="en-GB" sz="1100" b="0" kern="1200" dirty="0">
                          <a:solidFill>
                            <a:schemeClr val="tx1"/>
                          </a:solidFill>
                          <a:effectLst/>
                          <a:latin typeface="+mn-lt"/>
                          <a:ea typeface="+mn-ea"/>
                          <a:cs typeface="+mn-cs"/>
                        </a:rPr>
                        <a:t>Shippers</a:t>
                      </a: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Funding: </a:t>
                      </a:r>
                    </a:p>
                    <a:p>
                      <a:pPr>
                        <a:lnSpc>
                          <a:spcPct val="115000"/>
                        </a:lnSpc>
                        <a:spcAft>
                          <a:spcPts val="0"/>
                        </a:spcAft>
                      </a:pPr>
                      <a:r>
                        <a:rPr lang="en-GB" sz="1100" b="0" kern="1200" dirty="0">
                          <a:solidFill>
                            <a:schemeClr val="tx1"/>
                          </a:solidFill>
                          <a:effectLst/>
                          <a:latin typeface="+mn-lt"/>
                          <a:ea typeface="+mn-ea"/>
                          <a:cs typeface="+mn-cs"/>
                        </a:rPr>
                        <a:t>SA3</a:t>
                      </a:r>
                      <a:r>
                        <a:rPr lang="en-GB" sz="1100" b="1" kern="1200" dirty="0">
                          <a:solidFill>
                            <a:schemeClr val="tx1"/>
                          </a:solidFill>
                          <a:effectLst/>
                          <a:latin typeface="+mn-lt"/>
                          <a:ea typeface="+mn-ea"/>
                          <a:cs typeface="+mn-cs"/>
                        </a:rPr>
                        <a:t> </a:t>
                      </a:r>
                      <a:r>
                        <a:rPr lang="en-GB" sz="1100" b="0" kern="1200" dirty="0">
                          <a:solidFill>
                            <a:schemeClr val="tx1"/>
                          </a:solidFill>
                          <a:effectLst/>
                          <a:latin typeface="+mn-lt"/>
                          <a:ea typeface="+mn-ea"/>
                          <a:cs typeface="+mn-cs"/>
                        </a:rPr>
                        <a:t>– 100% Shipper</a:t>
                      </a: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US" sz="1050" kern="1200" dirty="0">
                          <a:solidFill>
                            <a:schemeClr val="tx1"/>
                          </a:solidFill>
                          <a:effectLst/>
                          <a:latin typeface="+mn-lt"/>
                          <a:ea typeface="+mn-ea"/>
                          <a:cs typeface="+mn-cs"/>
                        </a:rPr>
                        <a:t>Service Area 3: Record, submit data in compliance with UNC </a:t>
                      </a:r>
                    </a:p>
                  </a:txBody>
                  <a:tcPr marL="59044" marR="59044" marT="0" marB="0">
                    <a:noFill/>
                  </a:tcPr>
                </a:tc>
                <a:tc gridSpan="4">
                  <a:txBody>
                    <a:bodyPr/>
                    <a:lstStyle/>
                    <a:p>
                      <a:pPr>
                        <a:lnSpc>
                          <a:spcPct val="115000"/>
                        </a:lnSpc>
                        <a:spcAft>
                          <a:spcPts val="0"/>
                        </a:spcAft>
                      </a:pPr>
                      <a:r>
                        <a:rPr lang="en-GB" sz="1000" kern="120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38205">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1000" kern="1200">
                          <a:solidFill>
                            <a:schemeClr val="tx1"/>
                          </a:solidFill>
                          <a:effectLst/>
                          <a:latin typeface="+mn-lt"/>
                          <a:ea typeface="+mn-ea"/>
                          <a:cs typeface="+mn-cs"/>
                        </a:rPr>
                        <a:t>Defer </a:t>
                      </a:r>
                    </a:p>
                  </a:txBody>
                  <a:tcPr marL="6350" marR="6350" marT="6350" marB="0">
                    <a:solidFill>
                      <a:srgbClr val="FFBF00"/>
                    </a:solidFill>
                  </a:tcPr>
                </a:tc>
                <a:tc>
                  <a:txBody>
                    <a:bodyPr/>
                    <a:lstStyle/>
                    <a:p>
                      <a:pPr>
                        <a:lnSpc>
                          <a:spcPct val="115000"/>
                        </a:lnSpc>
                        <a:spcAft>
                          <a:spcPts val="0"/>
                        </a:spcAft>
                      </a:pPr>
                      <a:r>
                        <a:rPr lang="en-GB" sz="1000" kern="120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2537232">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pPr algn="ctr" fontAlgn="ctr"/>
                      <a:endParaRPr lang="en-GB" sz="9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marL="0" algn="ctr" defTabSz="914400" rtl="0" eaLnBrk="1" fontAlgn="ctr" latinLnBrk="0" hangingPunct="1"/>
                      <a:r>
                        <a:rPr lang="en-US" sz="1600" b="1" kern="1200" dirty="0">
                          <a:solidFill>
                            <a:schemeClr val="tx1"/>
                          </a:solidFill>
                          <a:effectLst/>
                          <a:latin typeface="+mn-lt"/>
                          <a:ea typeface="+mn-ea"/>
                          <a:cs typeface="Arial"/>
                        </a:rPr>
                        <a:t>No reps received</a:t>
                      </a:r>
                    </a:p>
                  </a:txBody>
                  <a:tcPr marL="6350" marR="6350" marT="635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3017403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197026" y="85513"/>
            <a:ext cx="8883179" cy="400110"/>
          </a:xfrm>
          <a:prstGeom prst="rect">
            <a:avLst/>
          </a:prstGeom>
          <a:noFill/>
        </p:spPr>
        <p:txBody>
          <a:bodyPr wrap="square" lIns="91440" tIns="45720" rIns="91440" bIns="45720" rtlCol="0" anchor="t">
            <a:spAutoFit/>
          </a:bodyPr>
          <a:lstStyle/>
          <a:p>
            <a:r>
              <a:rPr lang="en-US" sz="2000" b="1" dirty="0">
                <a:solidFill>
                  <a:schemeClr val="accent1"/>
                </a:solidFill>
              </a:rPr>
              <a:t>XRN5142 - New Allowable Values for DCC Service Flag </a:t>
            </a: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4247924812"/>
              </p:ext>
            </p:extLst>
          </p:nvPr>
        </p:nvGraphicFramePr>
        <p:xfrm>
          <a:off x="120591" y="485623"/>
          <a:ext cx="8959613" cy="3639811"/>
        </p:xfrm>
        <a:graphic>
          <a:graphicData uri="http://schemas.openxmlformats.org/drawingml/2006/table">
            <a:tbl>
              <a:tblPr firstRow="1" firstCol="1" bandRow="1">
                <a:tableStyleId>{5940675A-B579-460E-94D1-54222C63F5DA}</a:tableStyleId>
              </a:tblPr>
              <a:tblGrid>
                <a:gridCol w="1774181">
                  <a:extLst>
                    <a:ext uri="{9D8B030D-6E8A-4147-A177-3AD203B41FA5}">
                      <a16:colId xmlns:a16="http://schemas.microsoft.com/office/drawing/2014/main" val="20001"/>
                    </a:ext>
                  </a:extLst>
                </a:gridCol>
                <a:gridCol w="975799">
                  <a:extLst>
                    <a:ext uri="{9D8B030D-6E8A-4147-A177-3AD203B41FA5}">
                      <a16:colId xmlns:a16="http://schemas.microsoft.com/office/drawing/2014/main" val="20006"/>
                    </a:ext>
                  </a:extLst>
                </a:gridCol>
                <a:gridCol w="709672">
                  <a:extLst>
                    <a:ext uri="{9D8B030D-6E8A-4147-A177-3AD203B41FA5}">
                      <a16:colId xmlns:a16="http://schemas.microsoft.com/office/drawing/2014/main" val="1990762972"/>
                    </a:ext>
                  </a:extLst>
                </a:gridCol>
                <a:gridCol w="536224">
                  <a:extLst>
                    <a:ext uri="{9D8B030D-6E8A-4147-A177-3AD203B41FA5}">
                      <a16:colId xmlns:a16="http://schemas.microsoft.com/office/drawing/2014/main" val="20007"/>
                    </a:ext>
                  </a:extLst>
                </a:gridCol>
                <a:gridCol w="539389">
                  <a:extLst>
                    <a:ext uri="{9D8B030D-6E8A-4147-A177-3AD203B41FA5}">
                      <a16:colId xmlns:a16="http://schemas.microsoft.com/office/drawing/2014/main" val="20008"/>
                    </a:ext>
                  </a:extLst>
                </a:gridCol>
                <a:gridCol w="4424348">
                  <a:extLst>
                    <a:ext uri="{9D8B030D-6E8A-4147-A177-3AD203B41FA5}">
                      <a16:colId xmlns:a16="http://schemas.microsoft.com/office/drawing/2014/main" val="20009"/>
                    </a:ext>
                  </a:extLst>
                </a:gridCol>
              </a:tblGrid>
              <a:tr h="231316">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484159">
                <a:tc rowSpan="3">
                  <a:txBody>
                    <a:bodyPr/>
                    <a:lstStyle/>
                    <a:p>
                      <a:pPr>
                        <a:lnSpc>
                          <a:spcPct val="115000"/>
                        </a:lnSpc>
                        <a:spcAft>
                          <a:spcPts val="0"/>
                        </a:spcAft>
                      </a:pPr>
                      <a:endParaRPr lang="en-US" sz="12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Change Pack ref: </a:t>
                      </a:r>
                      <a:r>
                        <a:rPr lang="en-GB" sz="1100" kern="1200" dirty="0">
                          <a:solidFill>
                            <a:schemeClr val="tx1"/>
                          </a:solidFill>
                          <a:effectLst/>
                          <a:latin typeface="+mn-lt"/>
                          <a:ea typeface="+mn-ea"/>
                          <a:cs typeface="+mn-cs"/>
                        </a:rPr>
                        <a:t> </a:t>
                      </a:r>
                    </a:p>
                    <a:p>
                      <a:pPr>
                        <a:lnSpc>
                          <a:spcPct val="115000"/>
                        </a:lnSpc>
                        <a:spcAft>
                          <a:spcPts val="0"/>
                        </a:spcAft>
                      </a:pPr>
                      <a:r>
                        <a:rPr lang="en-GB" sz="1100" kern="1200" dirty="0">
                          <a:solidFill>
                            <a:schemeClr val="tx1"/>
                          </a:solidFill>
                          <a:effectLst/>
                          <a:latin typeface="+mn-lt"/>
                          <a:ea typeface="+mn-ea"/>
                          <a:cs typeface="+mn-cs"/>
                          <a:hlinkClick r:id="rId2"/>
                        </a:rPr>
                        <a:t>2788.5 - MT – PO</a:t>
                      </a: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Release: </a:t>
                      </a:r>
                      <a:r>
                        <a:rPr lang="en-GB" sz="1100" b="0" kern="1200" dirty="0">
                          <a:solidFill>
                            <a:schemeClr val="tx1"/>
                          </a:solidFill>
                          <a:effectLst/>
                          <a:latin typeface="+mn-lt"/>
                          <a:ea typeface="+mn-ea"/>
                          <a:cs typeface="+mn-cs"/>
                        </a:rPr>
                        <a:t>November 21</a:t>
                      </a:r>
                    </a:p>
                    <a:p>
                      <a:pPr>
                        <a:lnSpc>
                          <a:spcPct val="115000"/>
                        </a:lnSpc>
                        <a:spcAft>
                          <a:spcPts val="0"/>
                        </a:spcAft>
                      </a:pPr>
                      <a:endParaRPr lang="en-GB" sz="1100" b="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Voting: </a:t>
                      </a:r>
                      <a:r>
                        <a:rPr lang="en-GB" sz="1100" b="0" kern="1200" dirty="0">
                          <a:solidFill>
                            <a:schemeClr val="tx1"/>
                          </a:solidFill>
                          <a:effectLst/>
                          <a:latin typeface="+mn-lt"/>
                          <a:ea typeface="+mn-ea"/>
                          <a:cs typeface="+mn-cs"/>
                        </a:rPr>
                        <a:t>Shippers, DNO, IGT</a:t>
                      </a: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Funding: </a:t>
                      </a:r>
                    </a:p>
                    <a:p>
                      <a:pPr>
                        <a:lnSpc>
                          <a:spcPct val="115000"/>
                        </a:lnSpc>
                        <a:spcAft>
                          <a:spcPts val="0"/>
                        </a:spcAft>
                      </a:pPr>
                      <a:r>
                        <a:rPr lang="en-GB" sz="1100" b="0" kern="1200" dirty="0">
                          <a:solidFill>
                            <a:schemeClr val="tx1"/>
                          </a:solidFill>
                          <a:effectLst/>
                          <a:latin typeface="+mn-lt"/>
                          <a:ea typeface="+mn-ea"/>
                          <a:cs typeface="+mn-cs"/>
                        </a:rPr>
                        <a:t>SA16</a:t>
                      </a:r>
                      <a:r>
                        <a:rPr lang="en-GB" sz="1100" b="1" kern="1200" dirty="0">
                          <a:solidFill>
                            <a:schemeClr val="tx1"/>
                          </a:solidFill>
                          <a:effectLst/>
                          <a:latin typeface="+mn-lt"/>
                          <a:ea typeface="+mn-ea"/>
                          <a:cs typeface="+mn-cs"/>
                        </a:rPr>
                        <a:t> </a:t>
                      </a:r>
                      <a:r>
                        <a:rPr lang="en-GB" sz="1100" b="0" kern="1200" dirty="0">
                          <a:solidFill>
                            <a:schemeClr val="tx1"/>
                          </a:solidFill>
                          <a:effectLst/>
                          <a:latin typeface="+mn-lt"/>
                          <a:ea typeface="+mn-ea"/>
                          <a:cs typeface="+mn-cs"/>
                        </a:rPr>
                        <a:t>– 100% DNO &amp; IGT</a:t>
                      </a: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US" sz="1050" kern="1200" dirty="0">
                          <a:solidFill>
                            <a:schemeClr val="tx1"/>
                          </a:solidFill>
                          <a:effectLst/>
                          <a:latin typeface="+mn-lt"/>
                          <a:ea typeface="+mn-ea"/>
                          <a:cs typeface="+mn-cs"/>
                        </a:rPr>
                        <a:t>Service Area</a:t>
                      </a:r>
                      <a:r>
                        <a:rPr lang="fr-FR" sz="1050" kern="1200" dirty="0">
                          <a:solidFill>
                            <a:schemeClr val="tx1"/>
                          </a:solidFill>
                          <a:effectLst/>
                          <a:latin typeface="+mn-lt"/>
                          <a:ea typeface="+mn-ea"/>
                          <a:cs typeface="+mn-cs"/>
                        </a:rPr>
                        <a:t> 16: GT and IGT Non Code Direct Service</a:t>
                      </a:r>
                      <a:endParaRPr lang="en-GB" sz="1100" kern="1200" dirty="0">
                        <a:solidFill>
                          <a:schemeClr val="tx1"/>
                        </a:solidFill>
                        <a:effectLst/>
                        <a:latin typeface="+mn-lt"/>
                        <a:ea typeface="+mn-ea"/>
                        <a:cs typeface="+mn-cs"/>
                      </a:endParaRPr>
                    </a:p>
                  </a:txBody>
                  <a:tcPr marL="59044" marR="59044" marT="0" marB="0">
                    <a:noFill/>
                  </a:tcPr>
                </a:tc>
                <a:tc gridSpan="4">
                  <a:txBody>
                    <a:bodyPr/>
                    <a:lstStyle/>
                    <a:p>
                      <a:pPr>
                        <a:lnSpc>
                          <a:spcPct val="115000"/>
                        </a:lnSpc>
                        <a:spcAft>
                          <a:spcPts val="0"/>
                        </a:spcAft>
                      </a:pPr>
                      <a:r>
                        <a:rPr lang="en-GB" sz="1000" kern="120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31316">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1000" kern="1200">
                          <a:solidFill>
                            <a:schemeClr val="tx1"/>
                          </a:solidFill>
                          <a:effectLst/>
                          <a:latin typeface="+mn-lt"/>
                          <a:ea typeface="+mn-ea"/>
                          <a:cs typeface="+mn-cs"/>
                        </a:rPr>
                        <a:t>Defer </a:t>
                      </a:r>
                    </a:p>
                  </a:txBody>
                  <a:tcPr marL="6350" marR="6350" marT="6350" marB="0">
                    <a:solidFill>
                      <a:srgbClr val="FFBF00"/>
                    </a:solidFill>
                  </a:tcPr>
                </a:tc>
                <a:tc>
                  <a:txBody>
                    <a:bodyPr/>
                    <a:lstStyle/>
                    <a:p>
                      <a:pPr>
                        <a:lnSpc>
                          <a:spcPct val="115000"/>
                        </a:lnSpc>
                        <a:spcAft>
                          <a:spcPts val="0"/>
                        </a:spcAft>
                      </a:pPr>
                      <a:r>
                        <a:rPr lang="en-GB" sz="1000" kern="120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2693020">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pPr algn="ctr" fontAlgn="ctr"/>
                      <a:endParaRPr lang="en-GB" sz="9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ctr" fontAlgn="ctr"/>
                      <a:r>
                        <a:rPr lang="en-US" sz="1600" b="1" kern="1200" dirty="0">
                          <a:solidFill>
                            <a:schemeClr val="tx1"/>
                          </a:solidFill>
                          <a:effectLst/>
                          <a:latin typeface="+mn-lt"/>
                          <a:ea typeface="+mn-ea"/>
                          <a:cs typeface="Arial"/>
                        </a:rPr>
                        <a:t>No Reps received</a:t>
                      </a:r>
                    </a:p>
                  </a:txBody>
                  <a:tcPr marL="6350" marR="6350" marT="635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4207442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197026" y="85513"/>
            <a:ext cx="8883179" cy="400110"/>
          </a:xfrm>
          <a:prstGeom prst="rect">
            <a:avLst/>
          </a:prstGeom>
          <a:noFill/>
        </p:spPr>
        <p:txBody>
          <a:bodyPr wrap="square" lIns="91440" tIns="45720" rIns="91440" bIns="45720" rtlCol="0" anchor="t">
            <a:spAutoFit/>
          </a:bodyPr>
          <a:lstStyle/>
          <a:p>
            <a:r>
              <a:rPr lang="en-US" sz="2000" b="1" dirty="0">
                <a:solidFill>
                  <a:schemeClr val="accent1"/>
                </a:solidFill>
              </a:rPr>
              <a:t>XRN5122 - Gemini System Enhancements </a:t>
            </a: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2537127827"/>
              </p:ext>
            </p:extLst>
          </p:nvPr>
        </p:nvGraphicFramePr>
        <p:xfrm>
          <a:off x="120591" y="485622"/>
          <a:ext cx="8959613" cy="3512219"/>
        </p:xfrm>
        <a:graphic>
          <a:graphicData uri="http://schemas.openxmlformats.org/drawingml/2006/table">
            <a:tbl>
              <a:tblPr firstRow="1" firstCol="1" bandRow="1">
                <a:tableStyleId>{5940675A-B579-460E-94D1-54222C63F5DA}</a:tableStyleId>
              </a:tblPr>
              <a:tblGrid>
                <a:gridCol w="1774181">
                  <a:extLst>
                    <a:ext uri="{9D8B030D-6E8A-4147-A177-3AD203B41FA5}">
                      <a16:colId xmlns:a16="http://schemas.microsoft.com/office/drawing/2014/main" val="20001"/>
                    </a:ext>
                  </a:extLst>
                </a:gridCol>
                <a:gridCol w="975799">
                  <a:extLst>
                    <a:ext uri="{9D8B030D-6E8A-4147-A177-3AD203B41FA5}">
                      <a16:colId xmlns:a16="http://schemas.microsoft.com/office/drawing/2014/main" val="20006"/>
                    </a:ext>
                  </a:extLst>
                </a:gridCol>
                <a:gridCol w="709672">
                  <a:extLst>
                    <a:ext uri="{9D8B030D-6E8A-4147-A177-3AD203B41FA5}">
                      <a16:colId xmlns:a16="http://schemas.microsoft.com/office/drawing/2014/main" val="1990762972"/>
                    </a:ext>
                  </a:extLst>
                </a:gridCol>
                <a:gridCol w="536224">
                  <a:extLst>
                    <a:ext uri="{9D8B030D-6E8A-4147-A177-3AD203B41FA5}">
                      <a16:colId xmlns:a16="http://schemas.microsoft.com/office/drawing/2014/main" val="20007"/>
                    </a:ext>
                  </a:extLst>
                </a:gridCol>
                <a:gridCol w="539389">
                  <a:extLst>
                    <a:ext uri="{9D8B030D-6E8A-4147-A177-3AD203B41FA5}">
                      <a16:colId xmlns:a16="http://schemas.microsoft.com/office/drawing/2014/main" val="20008"/>
                    </a:ext>
                  </a:extLst>
                </a:gridCol>
                <a:gridCol w="4424348">
                  <a:extLst>
                    <a:ext uri="{9D8B030D-6E8A-4147-A177-3AD203B41FA5}">
                      <a16:colId xmlns:a16="http://schemas.microsoft.com/office/drawing/2014/main" val="20009"/>
                    </a:ext>
                  </a:extLst>
                </a:gridCol>
              </a:tblGrid>
              <a:tr h="254529">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532747">
                <a:tc rowSpan="3">
                  <a:txBody>
                    <a:bodyPr/>
                    <a:lstStyle/>
                    <a:p>
                      <a:pPr>
                        <a:lnSpc>
                          <a:spcPct val="115000"/>
                        </a:lnSpc>
                        <a:spcAft>
                          <a:spcPts val="0"/>
                        </a:spcAft>
                      </a:pPr>
                      <a:endParaRPr lang="en-US" sz="12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Change Pack ref: </a:t>
                      </a:r>
                      <a:r>
                        <a:rPr lang="en-GB" sz="1100" kern="1200" dirty="0">
                          <a:solidFill>
                            <a:schemeClr val="tx1"/>
                          </a:solidFill>
                          <a:effectLst/>
                          <a:latin typeface="+mn-lt"/>
                          <a:ea typeface="+mn-ea"/>
                          <a:cs typeface="+mn-cs"/>
                        </a:rPr>
                        <a:t> </a:t>
                      </a:r>
                    </a:p>
                    <a:p>
                      <a:pPr>
                        <a:lnSpc>
                          <a:spcPct val="115000"/>
                        </a:lnSpc>
                        <a:spcAft>
                          <a:spcPts val="0"/>
                        </a:spcAft>
                      </a:pPr>
                      <a:r>
                        <a:rPr lang="en-GB" sz="1100" kern="1200" dirty="0">
                          <a:solidFill>
                            <a:schemeClr val="tx1"/>
                          </a:solidFill>
                          <a:effectLst/>
                          <a:latin typeface="+mn-lt"/>
                          <a:ea typeface="+mn-ea"/>
                          <a:cs typeface="+mn-cs"/>
                          <a:hlinkClick r:id="rId2"/>
                        </a:rPr>
                        <a:t>2788.4 - MT - PO</a:t>
                      </a: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Release: </a:t>
                      </a:r>
                      <a:r>
                        <a:rPr lang="en-GB" sz="1100" b="0" kern="1200" dirty="0" err="1">
                          <a:solidFill>
                            <a:schemeClr val="tx1"/>
                          </a:solidFill>
                          <a:effectLst/>
                          <a:latin typeface="+mn-lt"/>
                          <a:ea typeface="+mn-ea"/>
                          <a:cs typeface="+mn-cs"/>
                        </a:rPr>
                        <a:t>Adhoc</a:t>
                      </a:r>
                      <a:endParaRPr lang="en-GB" sz="1100" b="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Voting: </a:t>
                      </a:r>
                      <a:r>
                        <a:rPr lang="en-GB" sz="1100" b="0" kern="1200" dirty="0">
                          <a:solidFill>
                            <a:schemeClr val="tx1"/>
                          </a:solidFill>
                          <a:effectLst/>
                          <a:latin typeface="+mn-lt"/>
                          <a:ea typeface="+mn-ea"/>
                          <a:cs typeface="+mn-cs"/>
                        </a:rPr>
                        <a:t>NTS, Shippers, DNO</a:t>
                      </a: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Funding:</a:t>
                      </a:r>
                      <a:r>
                        <a:rPr lang="en-GB" sz="1100" b="0" kern="1200" dirty="0">
                          <a:solidFill>
                            <a:schemeClr val="tx1"/>
                          </a:solidFill>
                          <a:effectLst/>
                          <a:latin typeface="+mn-lt"/>
                          <a:ea typeface="+mn-ea"/>
                          <a:cs typeface="+mn-cs"/>
                        </a:rPr>
                        <a:t> 100% NTS</a:t>
                      </a:r>
                      <a:endParaRPr lang="en-GB" sz="1100" b="1"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US" sz="1050" kern="1200" dirty="0">
                          <a:solidFill>
                            <a:schemeClr val="tx1"/>
                          </a:solidFill>
                          <a:effectLst/>
                          <a:latin typeface="+mn-lt"/>
                          <a:ea typeface="+mn-ea"/>
                          <a:cs typeface="+mn-cs"/>
                        </a:rPr>
                        <a:t>Service Area 20: Gemini system services</a:t>
                      </a:r>
                    </a:p>
                  </a:txBody>
                  <a:tcPr marL="59044" marR="59044" marT="0" marB="0">
                    <a:noFill/>
                  </a:tcPr>
                </a:tc>
                <a:tc gridSpan="4">
                  <a:txBody>
                    <a:bodyPr/>
                    <a:lstStyle/>
                    <a:p>
                      <a:pPr>
                        <a:lnSpc>
                          <a:spcPct val="115000"/>
                        </a:lnSpc>
                        <a:spcAft>
                          <a:spcPts val="0"/>
                        </a:spcAft>
                      </a:pPr>
                      <a:r>
                        <a:rPr lang="en-GB" sz="1000" kern="120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54529">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1000" kern="1200">
                          <a:solidFill>
                            <a:schemeClr val="tx1"/>
                          </a:solidFill>
                          <a:effectLst/>
                          <a:latin typeface="+mn-lt"/>
                          <a:ea typeface="+mn-ea"/>
                          <a:cs typeface="+mn-cs"/>
                        </a:rPr>
                        <a:t>Defer </a:t>
                      </a:r>
                    </a:p>
                  </a:txBody>
                  <a:tcPr marL="6350" marR="6350" marT="6350" marB="0">
                    <a:solidFill>
                      <a:srgbClr val="FFBF00"/>
                    </a:solidFill>
                  </a:tcPr>
                </a:tc>
                <a:tc>
                  <a:txBody>
                    <a:bodyPr/>
                    <a:lstStyle/>
                    <a:p>
                      <a:pPr>
                        <a:lnSpc>
                          <a:spcPct val="115000"/>
                        </a:lnSpc>
                        <a:spcAft>
                          <a:spcPts val="0"/>
                        </a:spcAft>
                      </a:pPr>
                      <a:r>
                        <a:rPr lang="en-GB" sz="1000" kern="120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2470414">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pPr algn="ctr" fontAlgn="ctr"/>
                      <a:endParaRPr lang="en-GB" sz="9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marL="0" algn="ctr" defTabSz="914400" rtl="0" eaLnBrk="1" fontAlgn="ctr" latinLnBrk="0" hangingPunct="1"/>
                      <a:r>
                        <a:rPr lang="en-US" sz="1600" b="1" kern="1200" dirty="0">
                          <a:solidFill>
                            <a:schemeClr val="tx1"/>
                          </a:solidFill>
                          <a:effectLst/>
                          <a:latin typeface="+mn-lt"/>
                          <a:ea typeface="+mn-ea"/>
                          <a:cs typeface="Arial"/>
                        </a:rPr>
                        <a:t>No reps received</a:t>
                      </a:r>
                    </a:p>
                  </a:txBody>
                  <a:tcPr marL="6350" marR="6350" marT="635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2109752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GB"/>
              <a:t>Standalone Change Documents for Approval (BER, CCR, EQR)</a:t>
            </a:r>
          </a:p>
        </p:txBody>
      </p:sp>
    </p:spTree>
    <p:extLst>
      <p:ext uri="{BB962C8B-B14F-4D97-AF65-F5344CB8AC3E}">
        <p14:creationId xmlns:p14="http://schemas.microsoft.com/office/powerpoint/2010/main" val="3008955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Arial"/>
                <a:cs typeface="Arial"/>
              </a:rPr>
              <a:t>Section 2: DSC Change Budget &amp; Horizon Planning</a:t>
            </a:r>
            <a:endParaRPr lang="en-GB" sz="3600" dirty="0">
              <a:latin typeface="Arial"/>
              <a:cs typeface="Arial"/>
            </a:endParaRPr>
          </a:p>
        </p:txBody>
      </p:sp>
    </p:spTree>
    <p:extLst>
      <p:ext uri="{BB962C8B-B14F-4D97-AF65-F5344CB8AC3E}">
        <p14:creationId xmlns:p14="http://schemas.microsoft.com/office/powerpoint/2010/main" val="36142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p:txBody>
          <a:bodyPr>
            <a:noAutofit/>
          </a:bodyPr>
          <a:lstStyle/>
          <a:p>
            <a:r>
              <a:rPr lang="en-GB" sz="2000"/>
              <a:t>Standalone Change Documents for Approval (BER, CCR, EQR)</a:t>
            </a:r>
            <a:endParaRPr lang="en-GB" sz="1400">
              <a:latin typeface="Arial"/>
              <a:cs typeface="Arial"/>
            </a:endParaRPr>
          </a:p>
        </p:txBody>
      </p:sp>
      <p:sp>
        <p:nvSpPr>
          <p:cNvPr id="5" name="Content Placeholder 4">
            <a:extLst>
              <a:ext uri="{FF2B5EF4-FFF2-40B4-BE49-F238E27FC236}">
                <a16:creationId xmlns:a16="http://schemas.microsoft.com/office/drawing/2014/main" id="{202B2A40-B2AB-4CF0-89EC-AD604789A2C3}"/>
              </a:ext>
            </a:extLst>
          </p:cNvPr>
          <p:cNvSpPr>
            <a:spLocks noGrp="1"/>
          </p:cNvSpPr>
          <p:nvPr>
            <p:ph idx="1"/>
          </p:nvPr>
        </p:nvSpPr>
        <p:spPr>
          <a:xfrm>
            <a:off x="457200" y="1059582"/>
            <a:ext cx="7867650" cy="3442844"/>
          </a:xfrm>
        </p:spPr>
        <p:txBody>
          <a:bodyPr>
            <a:normAutofit/>
          </a:bodyPr>
          <a:lstStyle/>
          <a:p>
            <a:r>
              <a:rPr lang="en-US" sz="1600" dirty="0"/>
              <a:t>CCR for XRN5146 Data Cleanse of NExA information within UK Link and the Data Enquiry Service (DES) </a:t>
            </a:r>
          </a:p>
          <a:p>
            <a:pPr lvl="1"/>
            <a:r>
              <a:rPr lang="en-US" sz="1400" dirty="0"/>
              <a:t>Voting DNO, IGT &amp; Shipper</a:t>
            </a:r>
          </a:p>
          <a:p>
            <a:pPr marL="457200" lvl="1" indent="0">
              <a:buNone/>
            </a:pPr>
            <a:endParaRPr lang="en-US" sz="1400" dirty="0"/>
          </a:p>
          <a:p>
            <a:pPr lvl="1"/>
            <a:endParaRPr lang="en-US" sz="1400" dirty="0"/>
          </a:p>
          <a:p>
            <a:r>
              <a:rPr lang="en-US" sz="1600" dirty="0"/>
              <a:t>CCR for XRN5135 DNO and NTS Invoices to Shippers and DNs VAT compliance</a:t>
            </a:r>
          </a:p>
          <a:p>
            <a:pPr lvl="1"/>
            <a:r>
              <a:rPr lang="en-US" sz="1400" dirty="0"/>
              <a:t>Voting DNO &amp; NTS</a:t>
            </a:r>
          </a:p>
          <a:p>
            <a:pPr marL="457200" lvl="1" indent="0">
              <a:buNone/>
            </a:pPr>
            <a:endParaRPr lang="en-US" sz="1400" dirty="0"/>
          </a:p>
          <a:p>
            <a:pPr lvl="1"/>
            <a:endParaRPr lang="en-US" sz="1400" dirty="0"/>
          </a:p>
          <a:p>
            <a:r>
              <a:rPr lang="en-US" sz="1600" dirty="0"/>
              <a:t>CCR for XRN5153 iConversion2 Part 2 (non NG interfaces) </a:t>
            </a:r>
          </a:p>
          <a:p>
            <a:pPr lvl="1"/>
            <a:r>
              <a:rPr lang="en-US" sz="1400" dirty="0"/>
              <a:t>Voting NTS</a:t>
            </a:r>
          </a:p>
        </p:txBody>
      </p:sp>
      <p:graphicFrame>
        <p:nvGraphicFramePr>
          <p:cNvPr id="3" name="Object 2">
            <a:extLst>
              <a:ext uri="{FF2B5EF4-FFF2-40B4-BE49-F238E27FC236}">
                <a16:creationId xmlns:a16="http://schemas.microsoft.com/office/drawing/2014/main" id="{707EA225-ACC8-4286-81FF-97F756E052B6}"/>
              </a:ext>
            </a:extLst>
          </p:cNvPr>
          <p:cNvGraphicFramePr>
            <a:graphicFrameLocks noChangeAspect="1"/>
          </p:cNvGraphicFramePr>
          <p:nvPr>
            <p:extLst>
              <p:ext uri="{D42A27DB-BD31-4B8C-83A1-F6EECF244321}">
                <p14:modId xmlns:p14="http://schemas.microsoft.com/office/powerpoint/2010/main" val="1237644665"/>
              </p:ext>
            </p:extLst>
          </p:nvPr>
        </p:nvGraphicFramePr>
        <p:xfrm>
          <a:off x="7961244" y="1190901"/>
          <a:ext cx="914400" cy="792163"/>
        </p:xfrm>
        <a:graphic>
          <a:graphicData uri="http://schemas.openxmlformats.org/presentationml/2006/ole">
            <mc:AlternateContent xmlns:mc="http://schemas.openxmlformats.org/markup-compatibility/2006">
              <mc:Choice xmlns:v="urn:schemas-microsoft-com:vml" Requires="v">
                <p:oleObj spid="_x0000_s2053" name="Document" showAsIcon="1" r:id="rId4" imgW="914400" imgH="792360" progId="Word.Document.12">
                  <p:embed/>
                </p:oleObj>
              </mc:Choice>
              <mc:Fallback>
                <p:oleObj name="Document" showAsIcon="1" r:id="rId4" imgW="914400" imgH="792360" progId="Word.Document.12">
                  <p:embed/>
                  <p:pic>
                    <p:nvPicPr>
                      <p:cNvPr id="3" name="Object 2">
                        <a:extLst>
                          <a:ext uri="{FF2B5EF4-FFF2-40B4-BE49-F238E27FC236}">
                            <a16:creationId xmlns:a16="http://schemas.microsoft.com/office/drawing/2014/main" id="{707EA225-ACC8-4286-81FF-97F756E052B6}"/>
                          </a:ext>
                        </a:extLst>
                      </p:cNvPr>
                      <p:cNvPicPr/>
                      <p:nvPr/>
                    </p:nvPicPr>
                    <p:blipFill>
                      <a:blip r:embed="rId5"/>
                      <a:stretch>
                        <a:fillRect/>
                      </a:stretch>
                    </p:blipFill>
                    <p:spPr>
                      <a:xfrm>
                        <a:off x="7961244" y="1190901"/>
                        <a:ext cx="914400" cy="792163"/>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71C484C4-8B62-463C-9918-72FC6F8999F7}"/>
              </a:ext>
            </a:extLst>
          </p:cNvPr>
          <p:cNvGraphicFramePr>
            <a:graphicFrameLocks noChangeAspect="1"/>
          </p:cNvGraphicFramePr>
          <p:nvPr>
            <p:extLst>
              <p:ext uri="{D42A27DB-BD31-4B8C-83A1-F6EECF244321}">
                <p14:modId xmlns:p14="http://schemas.microsoft.com/office/powerpoint/2010/main" val="451549057"/>
              </p:ext>
            </p:extLst>
          </p:nvPr>
        </p:nvGraphicFramePr>
        <p:xfrm>
          <a:off x="7961244" y="2412907"/>
          <a:ext cx="914400" cy="792163"/>
        </p:xfrm>
        <a:graphic>
          <a:graphicData uri="http://schemas.openxmlformats.org/presentationml/2006/ole">
            <mc:AlternateContent xmlns:mc="http://schemas.openxmlformats.org/markup-compatibility/2006">
              <mc:Choice xmlns:v="urn:schemas-microsoft-com:vml" Requires="v">
                <p:oleObj spid="_x0000_s2054" name="Document" showAsIcon="1" r:id="rId6" imgW="914400" imgH="792360" progId="Word.Document.12">
                  <p:embed/>
                </p:oleObj>
              </mc:Choice>
              <mc:Fallback>
                <p:oleObj name="Document" showAsIcon="1" r:id="rId6" imgW="914400" imgH="792360" progId="Word.Document.12">
                  <p:embed/>
                  <p:pic>
                    <p:nvPicPr>
                      <p:cNvPr id="4" name="Object 3">
                        <a:extLst>
                          <a:ext uri="{FF2B5EF4-FFF2-40B4-BE49-F238E27FC236}">
                            <a16:creationId xmlns:a16="http://schemas.microsoft.com/office/drawing/2014/main" id="{71C484C4-8B62-463C-9918-72FC6F8999F7}"/>
                          </a:ext>
                        </a:extLst>
                      </p:cNvPr>
                      <p:cNvPicPr/>
                      <p:nvPr/>
                    </p:nvPicPr>
                    <p:blipFill>
                      <a:blip r:embed="rId7"/>
                      <a:stretch>
                        <a:fillRect/>
                      </a:stretch>
                    </p:blipFill>
                    <p:spPr>
                      <a:xfrm>
                        <a:off x="7961244" y="2412907"/>
                        <a:ext cx="914400" cy="79216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710B4BB5-25DC-4DE0-83EB-A250B366A2E3}"/>
              </a:ext>
            </a:extLst>
          </p:cNvPr>
          <p:cNvGraphicFramePr>
            <a:graphicFrameLocks noChangeAspect="1"/>
          </p:cNvGraphicFramePr>
          <p:nvPr>
            <p:extLst>
              <p:ext uri="{D42A27DB-BD31-4B8C-83A1-F6EECF244321}">
                <p14:modId xmlns:p14="http://schemas.microsoft.com/office/powerpoint/2010/main" val="1350800070"/>
              </p:ext>
            </p:extLst>
          </p:nvPr>
        </p:nvGraphicFramePr>
        <p:xfrm>
          <a:off x="7961244" y="3472906"/>
          <a:ext cx="914400" cy="792163"/>
        </p:xfrm>
        <a:graphic>
          <a:graphicData uri="http://schemas.openxmlformats.org/presentationml/2006/ole">
            <mc:AlternateContent xmlns:mc="http://schemas.openxmlformats.org/markup-compatibility/2006">
              <mc:Choice xmlns:v="urn:schemas-microsoft-com:vml" Requires="v">
                <p:oleObj spid="_x0000_s2055" name="Document" showAsIcon="1" r:id="rId8" imgW="914400" imgH="792360" progId="Word.Document.12">
                  <p:embed/>
                </p:oleObj>
              </mc:Choice>
              <mc:Fallback>
                <p:oleObj name="Document" showAsIcon="1" r:id="rId8" imgW="914400" imgH="792360" progId="Word.Document.12">
                  <p:embed/>
                  <p:pic>
                    <p:nvPicPr>
                      <p:cNvPr id="6" name="Object 5">
                        <a:extLst>
                          <a:ext uri="{FF2B5EF4-FFF2-40B4-BE49-F238E27FC236}">
                            <a16:creationId xmlns:a16="http://schemas.microsoft.com/office/drawing/2014/main" id="{710B4BB5-25DC-4DE0-83EB-A250B366A2E3}"/>
                          </a:ext>
                        </a:extLst>
                      </p:cNvPr>
                      <p:cNvPicPr/>
                      <p:nvPr/>
                    </p:nvPicPr>
                    <p:blipFill>
                      <a:blip r:embed="rId9"/>
                      <a:stretch>
                        <a:fillRect/>
                      </a:stretch>
                    </p:blipFill>
                    <p:spPr>
                      <a:xfrm>
                        <a:off x="7961244" y="3472906"/>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6080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7FBC9-A40A-4639-996A-7C9D2AAB9069}"/>
              </a:ext>
            </a:extLst>
          </p:cNvPr>
          <p:cNvSpPr>
            <a:spLocks noGrp="1"/>
          </p:cNvSpPr>
          <p:nvPr>
            <p:ph type="title"/>
          </p:nvPr>
        </p:nvSpPr>
        <p:spPr/>
        <p:txBody>
          <a:bodyPr/>
          <a:lstStyle/>
          <a:p>
            <a:r>
              <a:rPr lang="en-GB"/>
              <a:t>Gemini Horizon Plan</a:t>
            </a:r>
          </a:p>
        </p:txBody>
      </p:sp>
      <p:graphicFrame>
        <p:nvGraphicFramePr>
          <p:cNvPr id="3" name="Object 2">
            <a:extLst>
              <a:ext uri="{FF2B5EF4-FFF2-40B4-BE49-F238E27FC236}">
                <a16:creationId xmlns:a16="http://schemas.microsoft.com/office/drawing/2014/main" id="{693510BE-691B-456B-8D3E-4C8DDAA00E02}"/>
              </a:ext>
            </a:extLst>
          </p:cNvPr>
          <p:cNvGraphicFramePr>
            <a:graphicFrameLocks noChangeAspect="1"/>
          </p:cNvGraphicFramePr>
          <p:nvPr>
            <p:extLst>
              <p:ext uri="{D42A27DB-BD31-4B8C-83A1-F6EECF244321}">
                <p14:modId xmlns:p14="http://schemas.microsoft.com/office/powerpoint/2010/main" val="56387217"/>
              </p:ext>
            </p:extLst>
          </p:nvPr>
        </p:nvGraphicFramePr>
        <p:xfrm>
          <a:off x="4114800" y="2174875"/>
          <a:ext cx="914400" cy="792163"/>
        </p:xfrm>
        <a:graphic>
          <a:graphicData uri="http://schemas.openxmlformats.org/presentationml/2006/ole">
            <mc:AlternateContent xmlns:mc="http://schemas.openxmlformats.org/markup-compatibility/2006">
              <mc:Choice xmlns:v="urn:schemas-microsoft-com:vml" Requires="v">
                <p:oleObj spid="_x0000_s3075" name="Acrobat Document" showAsIcon="1" r:id="rId3" imgW="914400" imgH="792360" progId="AcroExch.Document.DC">
                  <p:embed/>
                </p:oleObj>
              </mc:Choice>
              <mc:Fallback>
                <p:oleObj name="Acrobat Document" showAsIcon="1" r:id="rId3" imgW="914400" imgH="792360" progId="AcroExch.Document.DC">
                  <p:embed/>
                  <p:pic>
                    <p:nvPicPr>
                      <p:cNvPr id="3" name="Object 2">
                        <a:extLst>
                          <a:ext uri="{FF2B5EF4-FFF2-40B4-BE49-F238E27FC236}">
                            <a16:creationId xmlns:a16="http://schemas.microsoft.com/office/drawing/2014/main" id="{693510BE-691B-456B-8D3E-4C8DDAA00E02}"/>
                          </a:ext>
                        </a:extLst>
                      </p:cNvPr>
                      <p:cNvPicPr/>
                      <p:nvPr/>
                    </p:nvPicPr>
                    <p:blipFill>
                      <a:blip r:embed="rId4"/>
                      <a:stretch>
                        <a:fillRect/>
                      </a:stretch>
                    </p:blipFill>
                    <p:spPr>
                      <a:xfrm>
                        <a:off x="4114800" y="217487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813218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dirty="0"/>
              <a:t>June 2020 Lessons Learned</a:t>
            </a:r>
            <a:endParaRPr lang="en-GB" dirty="0"/>
          </a:p>
        </p:txBody>
      </p:sp>
    </p:spTree>
    <p:extLst>
      <p:ext uri="{BB962C8B-B14F-4D97-AF65-F5344CB8AC3E}">
        <p14:creationId xmlns:p14="http://schemas.microsoft.com/office/powerpoint/2010/main" val="2860604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0" y="39470"/>
            <a:ext cx="9144000" cy="637580"/>
          </a:xfrm>
        </p:spPr>
        <p:txBody>
          <a:bodyPr>
            <a:noAutofit/>
          </a:bodyPr>
          <a:lstStyle/>
          <a:p>
            <a:r>
              <a:rPr lang="en-GB" sz="1800" dirty="0"/>
              <a:t>June 20 Major Release - Lessons Learned</a:t>
            </a:r>
            <a:endParaRPr lang="en-GB" sz="1700" dirty="0"/>
          </a:p>
        </p:txBody>
      </p:sp>
      <p:sp>
        <p:nvSpPr>
          <p:cNvPr id="3" name="TextBox 2">
            <a:extLst>
              <a:ext uri="{FF2B5EF4-FFF2-40B4-BE49-F238E27FC236}">
                <a16:creationId xmlns:a16="http://schemas.microsoft.com/office/drawing/2014/main" id="{A05ADCE8-D537-4B38-8C22-780A7D963F41}"/>
              </a:ext>
            </a:extLst>
          </p:cNvPr>
          <p:cNvSpPr txBox="1"/>
          <p:nvPr/>
        </p:nvSpPr>
        <p:spPr>
          <a:xfrm>
            <a:off x="215516" y="704529"/>
            <a:ext cx="8712968" cy="3877985"/>
          </a:xfrm>
          <a:prstGeom prst="rect">
            <a:avLst/>
          </a:prstGeom>
          <a:noFill/>
        </p:spPr>
        <p:txBody>
          <a:bodyPr wrap="square" rtlCol="0">
            <a:spAutoFit/>
          </a:bodyPr>
          <a:lstStyle/>
          <a:p>
            <a:r>
              <a:rPr lang="en-US" sz="1200" u="sng" dirty="0"/>
              <a:t>Scope &amp; Cost</a:t>
            </a:r>
          </a:p>
          <a:p>
            <a:pPr marL="628650" lvl="1" indent="-171450">
              <a:buFont typeface="Arial" panose="020B0604020202020204" pitchFamily="34" charset="0"/>
              <a:buChar char="•"/>
            </a:pPr>
            <a:r>
              <a:rPr lang="en-US" sz="1200" dirty="0"/>
              <a:t>The scope </a:t>
            </a:r>
            <a:r>
              <a:rPr lang="en-GB" sz="1200" dirty="0"/>
              <a:t>of the release was not confirmed prior to the start of design resulting in changes being descoped after design works had already been started.</a:t>
            </a:r>
          </a:p>
          <a:p>
            <a:pPr marL="171450" indent="-171450">
              <a:buFont typeface="Arial" panose="020B0604020202020204" pitchFamily="34" charset="0"/>
              <a:buChar char="•"/>
            </a:pPr>
            <a:endParaRPr lang="en-GB" sz="1200" dirty="0"/>
          </a:p>
          <a:p>
            <a:pPr marL="628650" lvl="1" indent="-171450">
              <a:buFont typeface="Arial" panose="020B0604020202020204" pitchFamily="34" charset="0"/>
              <a:buChar char="•"/>
            </a:pPr>
            <a:r>
              <a:rPr lang="en-GB" sz="1200" dirty="0"/>
              <a:t>The final costs </a:t>
            </a:r>
            <a:r>
              <a:rPr lang="en-US" sz="1200" dirty="0"/>
              <a:t>for each of the changes were considerably higher than the initial costs quoted during capture (particularly for xrn4850).  The capture process has been revisited to provide T-shirt size costings that aim to accurately reflect the complexity of the changes going forward with the BER providing final costs for scope of delivery.</a:t>
            </a:r>
          </a:p>
          <a:p>
            <a:endParaRPr lang="en-US" sz="1200" dirty="0"/>
          </a:p>
          <a:p>
            <a:r>
              <a:rPr lang="en-US" sz="1200" u="sng" dirty="0"/>
              <a:t>Non Functional Requirements</a:t>
            </a:r>
          </a:p>
          <a:p>
            <a:pPr marL="628650" lvl="1" indent="-171450">
              <a:buFont typeface="Arial" panose="020B0604020202020204" pitchFamily="34" charset="0"/>
              <a:buChar char="•"/>
            </a:pPr>
            <a:r>
              <a:rPr lang="en-US" sz="1200" dirty="0"/>
              <a:t>The volume impact, daily limits, managing bulk uploads were not fully identified in the requirements and also this could have been communicated earlier in the process.  This caused timeline extensions and additional cost for Shippers who were ready to send bulk CNC files. X</a:t>
            </a:r>
            <a:r>
              <a:rPr lang="en-GB" sz="1200" dirty="0" err="1"/>
              <a:t>oserve</a:t>
            </a:r>
            <a:r>
              <a:rPr lang="en-GB" sz="1200" dirty="0"/>
              <a:t> was able to increase the capacity of CNC batch processing enabling processing of larger CNC file volumes per day without impacting BAU processes.</a:t>
            </a:r>
          </a:p>
          <a:p>
            <a:endParaRPr lang="en-US" sz="1400" dirty="0"/>
          </a:p>
          <a:p>
            <a:r>
              <a:rPr lang="en-GB" sz="1200" u="sng" dirty="0"/>
              <a:t>Training</a:t>
            </a:r>
          </a:p>
          <a:p>
            <a:pPr marL="628650" lvl="1" indent="-171450">
              <a:buFont typeface="Arial" panose="020B0604020202020204" pitchFamily="34" charset="0"/>
              <a:buChar char="•"/>
            </a:pPr>
            <a:r>
              <a:rPr lang="en-GB" sz="1200" dirty="0"/>
              <a:t>Positive feedback was received from the industry for the external training provided however it was noted that it is sometimes difficult to target the correct external stakeholders in such sessions therefore limiting the audience.  Following Go Live, additional sessions have been held with specific stakeholders.</a:t>
            </a:r>
          </a:p>
          <a:p>
            <a:endParaRPr lang="en-US" sz="1400" dirty="0"/>
          </a:p>
          <a:p>
            <a:endParaRPr lang="en-US" sz="1400" dirty="0"/>
          </a:p>
        </p:txBody>
      </p:sp>
    </p:spTree>
    <p:extLst>
      <p:ext uri="{BB962C8B-B14F-4D97-AF65-F5344CB8AC3E}">
        <p14:creationId xmlns:p14="http://schemas.microsoft.com/office/powerpoint/2010/main" val="802603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0" y="39470"/>
            <a:ext cx="9144000" cy="637580"/>
          </a:xfrm>
        </p:spPr>
        <p:txBody>
          <a:bodyPr>
            <a:noAutofit/>
          </a:bodyPr>
          <a:lstStyle/>
          <a:p>
            <a:r>
              <a:rPr lang="en-GB" sz="1800" dirty="0"/>
              <a:t>June 20 Major Release - Lessons Learned</a:t>
            </a:r>
            <a:endParaRPr lang="en-GB" sz="1700" dirty="0"/>
          </a:p>
        </p:txBody>
      </p:sp>
      <p:sp>
        <p:nvSpPr>
          <p:cNvPr id="3" name="TextBox 2">
            <a:extLst>
              <a:ext uri="{FF2B5EF4-FFF2-40B4-BE49-F238E27FC236}">
                <a16:creationId xmlns:a16="http://schemas.microsoft.com/office/drawing/2014/main" id="{0F5B8A24-FF31-4102-901F-9E169C7E501A}"/>
              </a:ext>
            </a:extLst>
          </p:cNvPr>
          <p:cNvSpPr txBox="1"/>
          <p:nvPr/>
        </p:nvSpPr>
        <p:spPr>
          <a:xfrm>
            <a:off x="179512" y="555526"/>
            <a:ext cx="8784976" cy="4524315"/>
          </a:xfrm>
          <a:prstGeom prst="rect">
            <a:avLst/>
          </a:prstGeom>
          <a:noFill/>
        </p:spPr>
        <p:txBody>
          <a:bodyPr wrap="square" rtlCol="0">
            <a:spAutoFit/>
          </a:bodyPr>
          <a:lstStyle/>
          <a:p>
            <a:r>
              <a:rPr lang="en-GB" sz="1200" u="sng" dirty="0"/>
              <a:t>File Formats</a:t>
            </a:r>
          </a:p>
          <a:p>
            <a:pPr marL="628650" lvl="1" indent="-171450">
              <a:buFont typeface="Arial" panose="020B0604020202020204" pitchFamily="34" charset="0"/>
              <a:buChar char="•"/>
            </a:pPr>
            <a:r>
              <a:rPr lang="en-GB" sz="1200" dirty="0"/>
              <a:t>Change Packs and training material to be enhanced to provide best practice examples of file formats.  This will also include examples of an incorrect file format where the system would reject and the reasons why</a:t>
            </a:r>
          </a:p>
          <a:p>
            <a:pPr marL="171450" indent="-171450">
              <a:buFont typeface="Arial" panose="020B0604020202020204" pitchFamily="34" charset="0"/>
              <a:buChar char="•"/>
            </a:pPr>
            <a:endParaRPr lang="en-GB" sz="1200" dirty="0"/>
          </a:p>
          <a:p>
            <a:pPr marL="628650" lvl="1" indent="-171450">
              <a:buFont typeface="Arial" panose="020B0604020202020204" pitchFamily="34" charset="0"/>
              <a:buChar char="•"/>
            </a:pPr>
            <a:r>
              <a:rPr lang="en-US" sz="1200" dirty="0"/>
              <a:t>There were inputs needed or clarification required by Xoserve, which were not available at the start. For example, the CNF file formats (S66 record) were interpreted differently by different Shippers which led to unnecessary rejections immediately following implementation. At the earliest opportunity provide example files to the industry to avoid potential rework</a:t>
            </a:r>
          </a:p>
          <a:p>
            <a:pPr marL="171450" indent="-171450">
              <a:buFont typeface="Arial" panose="020B0604020202020204" pitchFamily="34" charset="0"/>
              <a:buChar char="•"/>
            </a:pPr>
            <a:endParaRPr lang="en-US" sz="1200" dirty="0"/>
          </a:p>
          <a:p>
            <a:r>
              <a:rPr lang="en-GB" sz="1200" u="sng" dirty="0"/>
              <a:t>Market Trials</a:t>
            </a:r>
          </a:p>
          <a:p>
            <a:pPr marL="628650" lvl="1" indent="-171450">
              <a:buFont typeface="Arial" panose="020B0604020202020204" pitchFamily="34" charset="0"/>
              <a:buChar char="•"/>
            </a:pPr>
            <a:r>
              <a:rPr lang="en-GB" sz="1200" dirty="0"/>
              <a:t>Shipper participation in Market Trials was discussed at ChMC and DSG and recommended by Xoserve. Had shippers been able to participate in Market Trials to enable cross party testing to ensure all new file formats are fully tested (both submission and response/rejections files), this could have eliminated some of the issues experienced post-go-live</a:t>
            </a:r>
            <a:endParaRPr lang="en-US" sz="1200" dirty="0"/>
          </a:p>
          <a:p>
            <a:pPr marL="171450" indent="-171450">
              <a:buFont typeface="Arial" panose="020B0604020202020204" pitchFamily="34" charset="0"/>
              <a:buChar char="•"/>
            </a:pPr>
            <a:endParaRPr lang="en-GB" sz="1200" dirty="0"/>
          </a:p>
          <a:p>
            <a:pPr marL="628650" lvl="1" indent="-171450">
              <a:buFont typeface="Arial" panose="020B0604020202020204" pitchFamily="34" charset="0"/>
              <a:buChar char="•"/>
            </a:pPr>
            <a:r>
              <a:rPr lang="en-US" sz="1200" dirty="0"/>
              <a:t>Network participants praised the Market Trials test phase. They were able to test the new functionality end to end and it gave them the opportunity to identify some additional requirements to improve the service which Xoserve are now assessing.  However this test phase was not able to test the CNC shipper file flows which led to issues being experienced post go-live</a:t>
            </a:r>
          </a:p>
          <a:p>
            <a:endParaRPr lang="en-GB" sz="1200" dirty="0"/>
          </a:p>
          <a:p>
            <a:r>
              <a:rPr lang="en-GB" sz="1200" u="sng" dirty="0"/>
              <a:t>Other</a:t>
            </a:r>
          </a:p>
          <a:p>
            <a:pPr marL="628650" lvl="1" indent="-171450">
              <a:buFont typeface="Arial" panose="020B0604020202020204" pitchFamily="34" charset="0"/>
              <a:buChar char="•"/>
            </a:pPr>
            <a:r>
              <a:rPr lang="en-GB" sz="1200" dirty="0"/>
              <a:t>The Commercial, Legal, Security and Architecture activities involved in implementing a new service requires far more time and diligence than a standard Major Release timeline allows, therefore if a new service is required in the future, to delivery outside of a major release should be explored</a:t>
            </a:r>
          </a:p>
        </p:txBody>
      </p:sp>
    </p:spTree>
    <p:extLst>
      <p:ext uri="{BB962C8B-B14F-4D97-AF65-F5344CB8AC3E}">
        <p14:creationId xmlns:p14="http://schemas.microsoft.com/office/powerpoint/2010/main" val="621736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a:t>November 2020 Major Release</a:t>
            </a:r>
            <a:endParaRPr lang="en-GB"/>
          </a:p>
        </p:txBody>
      </p:sp>
    </p:spTree>
    <p:extLst>
      <p:ext uri="{BB962C8B-B14F-4D97-AF65-F5344CB8AC3E}">
        <p14:creationId xmlns:p14="http://schemas.microsoft.com/office/powerpoint/2010/main" val="1976727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04907" y="-83043"/>
            <a:ext cx="8229600" cy="637580"/>
          </a:xfrm>
        </p:spPr>
        <p:txBody>
          <a:bodyPr>
            <a:normAutofit/>
          </a:bodyPr>
          <a:lstStyle/>
          <a:p>
            <a:r>
              <a:rPr lang="en-GB" sz="2000" dirty="0">
                <a:latin typeface="Arial"/>
                <a:cs typeface="Arial"/>
              </a:rPr>
              <a:t>XRN5110 – Nov 20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ext uri="{D42A27DB-BD31-4B8C-83A1-F6EECF244321}">
                <p14:modId xmlns:p14="http://schemas.microsoft.com/office/powerpoint/2010/main" val="2221473379"/>
              </p:ext>
            </p:extLst>
          </p:nvPr>
        </p:nvGraphicFramePr>
        <p:xfrm>
          <a:off x="128764" y="393132"/>
          <a:ext cx="8886472" cy="4595146"/>
        </p:xfrm>
        <a:graphic>
          <a:graphicData uri="http://schemas.openxmlformats.org/drawingml/2006/table">
            <a:tbl>
              <a:tblPr firstRow="1" bandRow="1"/>
              <a:tblGrid>
                <a:gridCol w="1730431">
                  <a:extLst>
                    <a:ext uri="{9D8B030D-6E8A-4147-A177-3AD203B41FA5}">
                      <a16:colId xmlns:a16="http://schemas.microsoft.com/office/drawing/2014/main" val="20000"/>
                    </a:ext>
                  </a:extLst>
                </a:gridCol>
                <a:gridCol w="2307259">
                  <a:extLst>
                    <a:ext uri="{9D8B030D-6E8A-4147-A177-3AD203B41FA5}">
                      <a16:colId xmlns:a16="http://schemas.microsoft.com/office/drawing/2014/main" val="20001"/>
                    </a:ext>
                  </a:extLst>
                </a:gridCol>
                <a:gridCol w="2403827">
                  <a:extLst>
                    <a:ext uri="{9D8B030D-6E8A-4147-A177-3AD203B41FA5}">
                      <a16:colId xmlns:a16="http://schemas.microsoft.com/office/drawing/2014/main" val="20002"/>
                    </a:ext>
                  </a:extLst>
                </a:gridCol>
                <a:gridCol w="2444955">
                  <a:extLst>
                    <a:ext uri="{9D8B030D-6E8A-4147-A177-3AD203B41FA5}">
                      <a16:colId xmlns:a16="http://schemas.microsoft.com/office/drawing/2014/main" val="20003"/>
                    </a:ext>
                  </a:extLst>
                </a:gridCol>
              </a:tblGrid>
              <a:tr h="232616">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algn="ctr"/>
                      <a:r>
                        <a:rPr lang="en-GB" sz="1050" b="1" i="0">
                          <a:solidFill>
                            <a:srgbClr val="FFFFFF"/>
                          </a:solidFill>
                          <a:latin typeface="+mn-lt"/>
                          <a:cs typeface="Arial"/>
                        </a:rPr>
                        <a:t>Overall</a:t>
                      </a:r>
                      <a:r>
                        <a:rPr lang="en-GB" sz="1050" b="1" i="0" baseline="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32616">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326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2"/>
                  </a:ext>
                </a:extLst>
              </a:tr>
              <a:tr h="232616">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Status</a:t>
                      </a:r>
                      <a:r>
                        <a:rPr lang="en-GB" sz="1050" b="1" baseline="0">
                          <a:solidFill>
                            <a:schemeClr val="bg1"/>
                          </a:solidFill>
                          <a:latin typeface="+mn-lt"/>
                          <a:cs typeface="Arial"/>
                        </a:rPr>
                        <a:t> </a:t>
                      </a:r>
                      <a:r>
                        <a:rPr lang="en-GB" sz="1050" b="1" baseline="0" dirty="0">
                          <a:solidFill>
                            <a:schemeClr val="bg1"/>
                          </a:solidFill>
                          <a:latin typeface="+mn-lt"/>
                          <a:cs typeface="Arial"/>
                        </a:rPr>
                        <a:t>Justification</a:t>
                      </a: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7112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indent="0" algn="l">
                        <a:buFont typeface="Arial" panose="020B0604020202020204" pitchFamily="34" charset="0"/>
                        <a:buNone/>
                      </a:pPr>
                      <a:r>
                        <a:rPr lang="en-US" sz="900" dirty="0"/>
                        <a:t>November 20 Release delivered and final task is Historical Cleanse XRN4897/99</a:t>
                      </a:r>
                    </a:p>
                    <a:p>
                      <a:pPr marL="0" indent="0" algn="l">
                        <a:buFont typeface="Arial" panose="020B0604020202020204" pitchFamily="34" charset="0"/>
                        <a:buNone/>
                      </a:pPr>
                      <a:endParaRPr lang="en-US" sz="900" dirty="0"/>
                    </a:p>
                    <a:p>
                      <a:pPr marL="171450" indent="-171450" algn="l">
                        <a:buFont typeface="Arial" panose="020B0604020202020204" pitchFamily="34" charset="0"/>
                        <a:buChar char="•"/>
                      </a:pPr>
                      <a:r>
                        <a:rPr lang="en-US" sz="900" dirty="0"/>
                        <a:t>Historical Cleanse to commence on the 27</a:t>
                      </a:r>
                      <a:r>
                        <a:rPr lang="en-US" sz="900" baseline="30000" dirty="0"/>
                        <a:t>th</a:t>
                      </a:r>
                      <a:r>
                        <a:rPr lang="en-US" sz="900" dirty="0"/>
                        <a:t> March, on track to complete to schedule </a:t>
                      </a:r>
                    </a:p>
                    <a:p>
                      <a:pPr marL="171450" indent="-171450" algn="l">
                        <a:buFont typeface="Arial" panose="020B0604020202020204" pitchFamily="34" charset="0"/>
                        <a:buChar char="•"/>
                      </a:pPr>
                      <a:r>
                        <a:rPr lang="en-US" sz="900" dirty="0"/>
                        <a:t>Historical Cleanse expected to run to 4</a:t>
                      </a:r>
                      <a:r>
                        <a:rPr lang="en-US" sz="900" baseline="30000" dirty="0"/>
                        <a:t>th</a:t>
                      </a:r>
                      <a:r>
                        <a:rPr lang="en-US" sz="900" dirty="0"/>
                        <a:t> June</a:t>
                      </a:r>
                    </a:p>
                    <a:p>
                      <a:pPr marL="171450" indent="-171450" algn="l">
                        <a:buFont typeface="Arial" panose="020B0604020202020204" pitchFamily="34" charset="0"/>
                        <a:buChar char="•"/>
                      </a:pPr>
                      <a:r>
                        <a:rPr lang="en-US" sz="900" dirty="0"/>
                        <a:t>CCR to be submitted to July ChMC</a:t>
                      </a:r>
                    </a:p>
                    <a:p>
                      <a:pPr marL="0" indent="0" algn="l">
                        <a:buFont typeface="Arial" panose="020B0604020202020204" pitchFamily="34" charset="0"/>
                        <a:buNone/>
                      </a:pPr>
                      <a:endParaRPr lang="en-US" sz="900" dirty="0"/>
                    </a:p>
                    <a:p>
                      <a:pPr marL="0" indent="0" algn="l">
                        <a:buFont typeface="Arial" panose="020B0604020202020204" pitchFamily="34" charset="0"/>
                        <a:buNone/>
                      </a:pPr>
                      <a:r>
                        <a:rPr lang="en-US" sz="900" b="1" dirty="0"/>
                        <a:t>Decision in April ChMC:</a:t>
                      </a:r>
                    </a:p>
                    <a:p>
                      <a:pPr marL="0" indent="0" algn="l">
                        <a:buFont typeface="Arial" panose="020B0604020202020204" pitchFamily="34" charset="0"/>
                        <a:buNone/>
                      </a:pPr>
                      <a:r>
                        <a:rPr lang="en-US" sz="900" dirty="0"/>
                        <a:t>None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4791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900" b="0" i="0" u="none" strike="noStrike" kern="1200" cap="none" normalizeH="0" baseline="0" noProof="0" dirty="0">
                          <a:ln>
                            <a:noFill/>
                          </a:ln>
                          <a:solidFill>
                            <a:schemeClr val="tx1"/>
                          </a:solidFill>
                          <a:effectLst/>
                          <a:latin typeface="+mn-lt"/>
                        </a:rPr>
                        <a:t>​</a:t>
                      </a:r>
                      <a:r>
                        <a:rPr kumimoji="0" lang="en-GB"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Issue: </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XRN4897/99 Historical Cleanse Change Request needs to be completed to exit Post Implementation Support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Risk</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Xoserve may be non GDPR compliant following Historical Cleanse due to missing unknown scenarios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Return to Green: Completion of XRN4897/99 Historical Cleanse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304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r>
                        <a:rPr lang="en-US" sz="900" b="0" i="0" kern="1200" dirty="0">
                          <a:solidFill>
                            <a:schemeClr val="tx1"/>
                          </a:solidFill>
                          <a:effectLst/>
                          <a:latin typeface="+mn-lt"/>
                          <a:ea typeface="+mn-ea"/>
                          <a:cs typeface="+mn-cs"/>
                        </a:rPr>
                        <a:t>Forecast to complete delivery against approved BER</a:t>
                      </a:r>
                      <a:endParaRPr kumimoji="0" lang="en-US" sz="900" b="0" i="0" kern="1200" dirty="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1163637">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800" b="1" i="0" u="none" strike="noStrike" kern="1200" cap="none" normalizeH="0" baseline="0" dirty="0">
                          <a:ln>
                            <a:noFill/>
                          </a:ln>
                          <a:solidFill>
                            <a:schemeClr val="tx1"/>
                          </a:solidFill>
                          <a:effectLst/>
                          <a:latin typeface="+mn-lt"/>
                          <a:ea typeface="Verdana"/>
                          <a:cs typeface="Arial"/>
                        </a:rPr>
                        <a:t>XRN4897</a:t>
                      </a:r>
                      <a:r>
                        <a:rPr lang="en-US" sz="800" b="0" i="0" u="none" strike="noStrike" kern="1200" cap="none" normalizeH="0" baseline="0" dirty="0">
                          <a:ln>
                            <a:noFill/>
                          </a:ln>
                          <a:solidFill>
                            <a:schemeClr val="tx1"/>
                          </a:solidFill>
                          <a:effectLst/>
                          <a:latin typeface="+mn-lt"/>
                          <a:ea typeface="Verdana"/>
                          <a:cs typeface="Arial"/>
                        </a:rPr>
                        <a:t> </a:t>
                      </a:r>
                      <a:r>
                        <a:rPr lang="en-GB" sz="800" b="0" kern="1200" dirty="0">
                          <a:solidFill>
                            <a:schemeClr val="tx1"/>
                          </a:solidFill>
                          <a:latin typeface="+mn-lt"/>
                          <a:ea typeface="+mn-ea"/>
                          <a:cs typeface="+mn-cs"/>
                        </a:rPr>
                        <a:t>Resolution of deleted Contact Details (contained within the S66 records) at a Change of Shipper event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GB" sz="800" b="1" i="0" u="none" strike="noStrike" kern="1200" cap="none" normalizeH="0" baseline="0" dirty="0">
                          <a:ln>
                            <a:noFill/>
                          </a:ln>
                          <a:solidFill>
                            <a:schemeClr val="tx1"/>
                          </a:solidFill>
                          <a:effectLst/>
                          <a:latin typeface="+mn-lt"/>
                          <a:ea typeface="+mn-ea"/>
                          <a:cs typeface="+mn-cs"/>
                        </a:rPr>
                        <a:t>XRN4899</a:t>
                      </a:r>
                      <a:r>
                        <a:rPr lang="en-GB" sz="800" b="0" i="0" u="none" strike="noStrike" kern="1200" cap="none" normalizeH="0" baseline="0" dirty="0">
                          <a:ln>
                            <a:noFill/>
                          </a:ln>
                          <a:solidFill>
                            <a:schemeClr val="tx1"/>
                          </a:solidFill>
                          <a:effectLst/>
                          <a:latin typeface="+mn-lt"/>
                          <a:ea typeface="+mn-ea"/>
                          <a:cs typeface="+mn-cs"/>
                        </a:rPr>
                        <a:t> </a:t>
                      </a:r>
                      <a:r>
                        <a:rPr lang="en-GB" sz="800" b="0" kern="1200" dirty="0">
                          <a:solidFill>
                            <a:schemeClr val="tx1"/>
                          </a:solidFill>
                          <a:latin typeface="+mn-lt"/>
                          <a:ea typeface="+mn-ea"/>
                          <a:cs typeface="+mn-cs"/>
                        </a:rPr>
                        <a:t>Treatment of Priority Service Register Data and Contact Details on Change of Supplier Event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800" b="1" i="0" u="none" strike="noStrike" kern="1200" cap="none" normalizeH="0" baseline="0" dirty="0">
                          <a:ln>
                            <a:noFill/>
                          </a:ln>
                          <a:solidFill>
                            <a:schemeClr val="tx1"/>
                          </a:solidFill>
                          <a:effectLst/>
                          <a:latin typeface="+mn-lt"/>
                          <a:ea typeface="Verdana"/>
                          <a:cs typeface="Arial"/>
                        </a:rPr>
                        <a:t>XRN4801</a:t>
                      </a:r>
                      <a:r>
                        <a:rPr lang="en-US" sz="800" b="0" i="0" u="none" strike="noStrike" kern="1200" cap="none" normalizeH="0" baseline="0" dirty="0">
                          <a:ln>
                            <a:noFill/>
                          </a:ln>
                          <a:solidFill>
                            <a:schemeClr val="tx1"/>
                          </a:solidFill>
                          <a:effectLst/>
                          <a:latin typeface="+mn-lt"/>
                          <a:ea typeface="Verdana"/>
                          <a:cs typeface="Arial"/>
                        </a:rPr>
                        <a:t> Additional Information in DES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800" b="1" i="0" u="none" strike="noStrike" kern="1200" cap="none" normalizeH="0" baseline="0" dirty="0">
                          <a:ln>
                            <a:noFill/>
                          </a:ln>
                          <a:solidFill>
                            <a:schemeClr val="tx1"/>
                          </a:solidFill>
                          <a:effectLst/>
                          <a:latin typeface="+mn-lt"/>
                          <a:ea typeface="Verdana"/>
                          <a:cs typeface="Arial"/>
                        </a:rPr>
                        <a:t>XRN4871b</a:t>
                      </a:r>
                      <a:r>
                        <a:rPr lang="en-US" sz="800" b="0" i="0" u="none" strike="noStrike" kern="1200" cap="none" normalizeH="0" baseline="0" dirty="0">
                          <a:ln>
                            <a:noFill/>
                          </a:ln>
                          <a:solidFill>
                            <a:schemeClr val="tx1"/>
                          </a:solidFill>
                          <a:effectLst/>
                          <a:latin typeface="+mn-lt"/>
                          <a:ea typeface="Verdana"/>
                          <a:cs typeface="Arial"/>
                        </a:rPr>
                        <a:t> </a:t>
                      </a:r>
                      <a:r>
                        <a:rPr lang="en-GB" sz="800" b="0" kern="1200" dirty="0">
                          <a:solidFill>
                            <a:schemeClr val="tx1"/>
                          </a:solidFill>
                          <a:latin typeface="+mn-lt"/>
                          <a:ea typeface="+mn-ea"/>
                          <a:cs typeface="+mn-cs"/>
                        </a:rPr>
                        <a:t>Rachet Regime Changes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800" b="1" i="0" u="none" strike="noStrike" kern="1200" cap="none" normalizeH="0" baseline="0" dirty="0">
                          <a:ln>
                            <a:noFill/>
                          </a:ln>
                          <a:solidFill>
                            <a:schemeClr val="tx1"/>
                          </a:solidFill>
                          <a:effectLst/>
                          <a:latin typeface="+mn-lt"/>
                          <a:ea typeface="Verdana"/>
                          <a:cs typeface="Arial"/>
                        </a:rPr>
                        <a:t>XRN5014</a:t>
                      </a:r>
                      <a:r>
                        <a:rPr lang="en-US" sz="800" b="0" i="0" u="none" strike="noStrike" kern="1200" cap="none" normalizeH="0" baseline="0" dirty="0">
                          <a:ln>
                            <a:noFill/>
                          </a:ln>
                          <a:solidFill>
                            <a:schemeClr val="tx1"/>
                          </a:solidFill>
                          <a:effectLst/>
                          <a:latin typeface="+mn-lt"/>
                          <a:ea typeface="Verdana"/>
                          <a:cs typeface="Arial"/>
                        </a:rPr>
                        <a:t> </a:t>
                      </a:r>
                      <a:r>
                        <a:rPr lang="en-GB" sz="800" b="0" kern="1200" dirty="0">
                          <a:solidFill>
                            <a:schemeClr val="tx1"/>
                          </a:solidFill>
                          <a:latin typeface="+mn-lt"/>
                          <a:ea typeface="+mn-ea"/>
                          <a:cs typeface="+mn-cs"/>
                        </a:rPr>
                        <a:t>Facilitating HyDeploy2 Live Pilot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GB" sz="800" b="1" i="0" u="none" strike="noStrike" kern="1200" cap="none" normalizeH="0" baseline="0" dirty="0">
                          <a:ln>
                            <a:noFill/>
                          </a:ln>
                          <a:solidFill>
                            <a:schemeClr val="tx1"/>
                          </a:solidFill>
                          <a:effectLst/>
                          <a:latin typeface="+mn-lt"/>
                          <a:ea typeface="+mn-ea"/>
                          <a:cs typeface="+mn-cs"/>
                        </a:rPr>
                        <a:t>Descoped XRN4931 </a:t>
                      </a:r>
                      <a:r>
                        <a:rPr lang="en-GB" sz="800" b="0" kern="1200" dirty="0">
                          <a:solidFill>
                            <a:schemeClr val="tx1"/>
                          </a:solidFill>
                          <a:latin typeface="+mn-lt"/>
                          <a:ea typeface="+mn-ea"/>
                          <a:cs typeface="+mn-cs"/>
                        </a:rPr>
                        <a:t>Submission of a Space in Mandatory Data on Multiple SPA Files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GB" sz="800" b="1" kern="1200" dirty="0">
                          <a:solidFill>
                            <a:schemeClr val="tx1"/>
                          </a:solidFill>
                          <a:latin typeface="+mn-lt"/>
                          <a:ea typeface="+mn-ea"/>
                          <a:cs typeface="+mn-cs"/>
                        </a:rPr>
                        <a:t>Descoped XRN4941 </a:t>
                      </a:r>
                      <a:r>
                        <a:rPr lang="en-GB" sz="800" b="0" kern="1200" dirty="0">
                          <a:solidFill>
                            <a:schemeClr val="tx1"/>
                          </a:solidFill>
                          <a:latin typeface="+mn-lt"/>
                          <a:ea typeface="+mn-ea"/>
                          <a:cs typeface="+mn-cs"/>
                        </a:rPr>
                        <a:t>MOD 692 – Auto Updates to Read Frequency</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GB" sz="800" b="1" kern="1200" dirty="0">
                          <a:solidFill>
                            <a:schemeClr val="tx1"/>
                          </a:solidFill>
                          <a:latin typeface="+mn-lt"/>
                          <a:ea typeface="+mn-ea"/>
                          <a:cs typeface="+mn-cs"/>
                        </a:rPr>
                        <a:t>Descoped XRN4992 </a:t>
                      </a:r>
                      <a:r>
                        <a:rPr lang="en-GB" sz="800" b="0" kern="1200" dirty="0">
                          <a:solidFill>
                            <a:schemeClr val="tx1"/>
                          </a:solidFill>
                          <a:latin typeface="+mn-lt"/>
                          <a:ea typeface="+mn-ea"/>
                          <a:cs typeface="+mn-cs"/>
                        </a:rPr>
                        <a:t>Supplier of Last Resort Charge Types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GB" sz="800" b="1" kern="1200" dirty="0">
                          <a:solidFill>
                            <a:schemeClr val="tx1"/>
                          </a:solidFill>
                          <a:latin typeface="+mn-lt"/>
                          <a:ea typeface="+mn-ea"/>
                          <a:cs typeface="+mn-cs"/>
                        </a:rPr>
                        <a:t>Moved to CSSC XRN4870c </a:t>
                      </a:r>
                      <a:r>
                        <a:rPr lang="en-GB" sz="800" b="0" kern="1200" dirty="0">
                          <a:solidFill>
                            <a:schemeClr val="tx1"/>
                          </a:solidFill>
                          <a:latin typeface="+mn-lt"/>
                          <a:ea typeface="+mn-ea"/>
                          <a:cs typeface="+mn-cs"/>
                        </a:rPr>
                        <a:t>MAP ID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pic>
        <p:nvPicPr>
          <p:cNvPr id="5" name="Picture 4">
            <a:extLst>
              <a:ext uri="{FF2B5EF4-FFF2-40B4-BE49-F238E27FC236}">
                <a16:creationId xmlns:a16="http://schemas.microsoft.com/office/drawing/2014/main" id="{FDF6D71E-00BB-4535-9056-411478DA7057}"/>
              </a:ext>
            </a:extLst>
          </p:cNvPr>
          <p:cNvPicPr>
            <a:picLocks noChangeAspect="1"/>
          </p:cNvPicPr>
          <p:nvPr/>
        </p:nvPicPr>
        <p:blipFill>
          <a:blip r:embed="rId3"/>
          <a:stretch>
            <a:fillRect/>
          </a:stretch>
        </p:blipFill>
        <p:spPr>
          <a:xfrm>
            <a:off x="4142735" y="1401584"/>
            <a:ext cx="4633514" cy="1495440"/>
          </a:xfrm>
          <a:prstGeom prst="rect">
            <a:avLst/>
          </a:prstGeom>
        </p:spPr>
      </p:pic>
      <p:sp>
        <p:nvSpPr>
          <p:cNvPr id="3" name="TextBox 2">
            <a:extLst>
              <a:ext uri="{FF2B5EF4-FFF2-40B4-BE49-F238E27FC236}">
                <a16:creationId xmlns:a16="http://schemas.microsoft.com/office/drawing/2014/main" id="{E702CFD3-CDE6-4094-9CB2-399EB9C325AA}"/>
              </a:ext>
            </a:extLst>
          </p:cNvPr>
          <p:cNvSpPr txBox="1"/>
          <p:nvPr/>
        </p:nvSpPr>
        <p:spPr>
          <a:xfrm>
            <a:off x="128764" y="4982031"/>
            <a:ext cx="1531188" cy="200055"/>
          </a:xfrm>
          <a:prstGeom prst="rect">
            <a:avLst/>
          </a:prstGeom>
          <a:noFill/>
        </p:spPr>
        <p:txBody>
          <a:bodyPr wrap="none" rtlCol="0">
            <a:spAutoFit/>
          </a:bodyPr>
          <a:lstStyle/>
          <a:p>
            <a:r>
              <a:rPr lang="en-GB" sz="700" dirty="0"/>
              <a:t>Slide updated on 26</a:t>
            </a:r>
            <a:r>
              <a:rPr lang="en-GB" sz="700" baseline="30000" dirty="0"/>
              <a:t>th</a:t>
            </a:r>
            <a:r>
              <a:rPr lang="en-GB" sz="700" dirty="0"/>
              <a:t> March 2021</a:t>
            </a:r>
          </a:p>
        </p:txBody>
      </p:sp>
    </p:spTree>
    <p:extLst>
      <p:ext uri="{BB962C8B-B14F-4D97-AF65-F5344CB8AC3E}">
        <p14:creationId xmlns:p14="http://schemas.microsoft.com/office/powerpoint/2010/main" val="416191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a:t>June 2021 Major Release</a:t>
            </a:r>
            <a:endParaRPr lang="en-GB"/>
          </a:p>
        </p:txBody>
      </p:sp>
    </p:spTree>
    <p:extLst>
      <p:ext uri="{BB962C8B-B14F-4D97-AF65-F5344CB8AC3E}">
        <p14:creationId xmlns:p14="http://schemas.microsoft.com/office/powerpoint/2010/main" val="1957937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98763" y="-72462"/>
            <a:ext cx="8229600" cy="637580"/>
          </a:xfrm>
        </p:spPr>
        <p:txBody>
          <a:bodyPr>
            <a:normAutofit/>
          </a:bodyPr>
          <a:lstStyle/>
          <a:p>
            <a:r>
              <a:rPr lang="en-GB" sz="1800" dirty="0">
                <a:latin typeface="Arial"/>
                <a:cs typeface="Arial"/>
              </a:rPr>
              <a:t>XRN5253 June 21 Major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ext uri="{D42A27DB-BD31-4B8C-83A1-F6EECF244321}">
                <p14:modId xmlns:p14="http://schemas.microsoft.com/office/powerpoint/2010/main" val="3201461828"/>
              </p:ext>
            </p:extLst>
          </p:nvPr>
        </p:nvGraphicFramePr>
        <p:xfrm>
          <a:off x="55032" y="415033"/>
          <a:ext cx="8946093" cy="4563380"/>
        </p:xfrm>
        <a:graphic>
          <a:graphicData uri="http://schemas.openxmlformats.org/drawingml/2006/table">
            <a:tbl>
              <a:tblPr firstRow="1" bandRow="1"/>
              <a:tblGrid>
                <a:gridCol w="1591654">
                  <a:extLst>
                    <a:ext uri="{9D8B030D-6E8A-4147-A177-3AD203B41FA5}">
                      <a16:colId xmlns:a16="http://schemas.microsoft.com/office/drawing/2014/main" val="20000"/>
                    </a:ext>
                  </a:extLst>
                </a:gridCol>
                <a:gridCol w="2473126">
                  <a:extLst>
                    <a:ext uri="{9D8B030D-6E8A-4147-A177-3AD203B41FA5}">
                      <a16:colId xmlns:a16="http://schemas.microsoft.com/office/drawing/2014/main" val="20001"/>
                    </a:ext>
                  </a:extLst>
                </a:gridCol>
                <a:gridCol w="2419954">
                  <a:extLst>
                    <a:ext uri="{9D8B030D-6E8A-4147-A177-3AD203B41FA5}">
                      <a16:colId xmlns:a16="http://schemas.microsoft.com/office/drawing/2014/main" val="20002"/>
                    </a:ext>
                  </a:extLst>
                </a:gridCol>
                <a:gridCol w="2461359">
                  <a:extLst>
                    <a:ext uri="{9D8B030D-6E8A-4147-A177-3AD203B41FA5}">
                      <a16:colId xmlns:a16="http://schemas.microsoft.com/office/drawing/2014/main" val="20003"/>
                    </a:ext>
                  </a:extLst>
                </a:gridCol>
              </a:tblGrid>
              <a:tr h="243446">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algn="ctr"/>
                      <a:r>
                        <a:rPr lang="en-GB" sz="1050" b="1" i="0" dirty="0">
                          <a:solidFill>
                            <a:srgbClr val="FFFFFF"/>
                          </a:solidFill>
                          <a:latin typeface="Arial"/>
                          <a:cs typeface="Arial"/>
                        </a:rPr>
                        <a:t>Overall</a:t>
                      </a:r>
                      <a:r>
                        <a:rPr lang="en-GB" sz="1050" b="1" i="0" baseline="0" dirty="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43446">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4344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dirty="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2"/>
                  </a:ext>
                </a:extLst>
              </a:tr>
              <a:tr h="243446">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                                             Status</a:t>
                      </a:r>
                      <a:r>
                        <a:rPr lang="en-GB" sz="1050" b="1" baseline="0" dirty="0">
                          <a:solidFill>
                            <a:schemeClr val="bg1"/>
                          </a:solidFill>
                          <a:latin typeface="+mn-lt"/>
                          <a:cs typeface="Arial"/>
                        </a:rPr>
                        <a:t> Justification</a:t>
                      </a:r>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1879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Project On Track</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System Testing Completed, UAT in Progress, Regression Testing due to commence on 19</a:t>
                      </a:r>
                      <a:r>
                        <a:rPr lang="en-GB" sz="900" b="0" i="0" u="none" strike="noStrike" kern="1200" cap="none" normalizeH="0" baseline="30000" dirty="0">
                          <a:ln>
                            <a:noFill/>
                          </a:ln>
                          <a:solidFill>
                            <a:schemeClr val="tx1"/>
                          </a:solidFill>
                          <a:effectLst/>
                          <a:latin typeface="+mn-lt"/>
                          <a:ea typeface="+mn-ea"/>
                          <a:cs typeface="+mn-cs"/>
                        </a:rPr>
                        <a:t>th</a:t>
                      </a:r>
                      <a:r>
                        <a:rPr lang="en-GB" sz="900" b="0" i="0" u="none" strike="noStrike" kern="1200" cap="none" normalizeH="0" baseline="0" dirty="0">
                          <a:ln>
                            <a:noFill/>
                          </a:ln>
                          <a:solidFill>
                            <a:schemeClr val="tx1"/>
                          </a:solidFill>
                          <a:effectLst/>
                          <a:latin typeface="+mn-lt"/>
                          <a:ea typeface="+mn-ea"/>
                          <a:cs typeface="+mn-cs"/>
                        </a:rPr>
                        <a:t> April </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Project Cutover date will be 26</a:t>
                      </a:r>
                      <a:r>
                        <a:rPr lang="en-GB" sz="900" b="0" i="0" u="none" strike="noStrike" kern="1200" cap="none" normalizeH="0" baseline="30000" dirty="0">
                          <a:ln>
                            <a:noFill/>
                          </a:ln>
                          <a:solidFill>
                            <a:schemeClr val="tx1"/>
                          </a:solidFill>
                          <a:effectLst/>
                          <a:latin typeface="+mn-lt"/>
                          <a:ea typeface="+mn-ea"/>
                          <a:cs typeface="+mn-cs"/>
                        </a:rPr>
                        <a:t>th</a:t>
                      </a:r>
                      <a:r>
                        <a:rPr lang="en-GB" sz="900" b="0" i="0" u="none" strike="noStrike" kern="1200" cap="none" normalizeH="0" baseline="0" dirty="0">
                          <a:ln>
                            <a:noFill/>
                          </a:ln>
                          <a:solidFill>
                            <a:schemeClr val="tx1"/>
                          </a:solidFill>
                          <a:effectLst/>
                          <a:latin typeface="+mn-lt"/>
                          <a:ea typeface="+mn-ea"/>
                          <a:cs typeface="+mn-cs"/>
                        </a:rPr>
                        <a:t> June as per baselined plan, contingency date will be 3</a:t>
                      </a:r>
                      <a:r>
                        <a:rPr lang="en-GB" sz="900" b="0" i="0" u="none" strike="noStrike" kern="1200" cap="none" normalizeH="0" baseline="30000" dirty="0">
                          <a:ln>
                            <a:noFill/>
                          </a:ln>
                          <a:solidFill>
                            <a:schemeClr val="tx1"/>
                          </a:solidFill>
                          <a:effectLst/>
                          <a:latin typeface="+mn-lt"/>
                          <a:ea typeface="+mn-ea"/>
                          <a:cs typeface="+mn-cs"/>
                        </a:rPr>
                        <a:t>rd</a:t>
                      </a:r>
                      <a:r>
                        <a:rPr lang="en-GB" sz="900" b="0" i="0" u="none" strike="noStrike" kern="1200" cap="none" normalizeH="0" baseline="0" dirty="0">
                          <a:ln>
                            <a:noFill/>
                          </a:ln>
                          <a:solidFill>
                            <a:schemeClr val="tx1"/>
                          </a:solidFill>
                          <a:effectLst/>
                          <a:latin typeface="+mn-lt"/>
                          <a:ea typeface="+mn-ea"/>
                          <a:cs typeface="+mn-cs"/>
                        </a:rPr>
                        <a:t> July </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Post Implementation Support dates agreed in principle following discussion and agreement on requirements for 1</a:t>
                      </a:r>
                      <a:r>
                        <a:rPr lang="en-GB" sz="900" b="0" i="0" u="none" strike="noStrike" kern="1200" cap="none" normalizeH="0" baseline="30000" dirty="0">
                          <a:ln>
                            <a:noFill/>
                          </a:ln>
                          <a:solidFill>
                            <a:schemeClr val="tx1"/>
                          </a:solidFill>
                          <a:effectLst/>
                          <a:latin typeface="+mn-lt"/>
                          <a:ea typeface="+mn-ea"/>
                          <a:cs typeface="+mn-cs"/>
                        </a:rPr>
                        <a:t>st</a:t>
                      </a:r>
                      <a:r>
                        <a:rPr lang="en-GB" sz="900" b="0" i="0" u="none" strike="noStrike" kern="1200" cap="none" normalizeH="0" baseline="0" dirty="0">
                          <a:ln>
                            <a:noFill/>
                          </a:ln>
                          <a:solidFill>
                            <a:schemeClr val="tx1"/>
                          </a:solidFill>
                          <a:effectLst/>
                          <a:latin typeface="+mn-lt"/>
                          <a:ea typeface="+mn-ea"/>
                          <a:cs typeface="+mn-cs"/>
                        </a:rPr>
                        <a:t> usage coverage; due to be baseline in April  </a:t>
                      </a: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900" b="1" i="0" u="none" strike="noStrike" kern="1200" cap="none" normalizeH="0" baseline="0" dirty="0">
                          <a:ln>
                            <a:noFill/>
                          </a:ln>
                          <a:solidFill>
                            <a:schemeClr val="tx1"/>
                          </a:solidFill>
                          <a:effectLst/>
                          <a:latin typeface="+mn-lt"/>
                          <a:ea typeface="+mn-ea"/>
                          <a:cs typeface="+mn-cs"/>
                        </a:rPr>
                        <a:t>Decision In April ChMC</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None </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51860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a:lnSpc>
                          <a:spcPct val="100000"/>
                        </a:lnSpc>
                        <a:spcBef>
                          <a:spcPct val="0"/>
                        </a:spcBef>
                        <a:spcAft>
                          <a:spcPct val="0"/>
                        </a:spcAft>
                        <a:buFont typeface="Arial" panose="020B0604020202020204" pitchFamily="34" charset="0"/>
                        <a:buNone/>
                      </a:pPr>
                      <a:r>
                        <a:rPr lang="en-US" sz="900" b="0" i="0" u="none" strike="noStrike" kern="1200" cap="none" normalizeH="0" baseline="0" noProof="0" dirty="0">
                          <a:ln>
                            <a:noFill/>
                          </a:ln>
                          <a:solidFill>
                            <a:schemeClr val="tx1"/>
                          </a:solidFill>
                          <a:effectLst/>
                          <a:latin typeface="+mn-lt"/>
                        </a:rPr>
                        <a:t>There is a risk that we cannot define a contingency Go Live date because of the Gemini code freeze which starts on 28th June 2021 leading to a significant delay to Go Live in the event that our original Go Live date cannot be achieved</a:t>
                      </a:r>
                      <a:br>
                        <a:rPr lang="en-US" sz="900" b="0" i="0" u="none" strike="noStrike" kern="1200" cap="none" normalizeH="0" baseline="0" noProof="0" dirty="0">
                          <a:ln>
                            <a:noFill/>
                          </a:ln>
                          <a:solidFill>
                            <a:srgbClr val="000000"/>
                          </a:solidFill>
                          <a:effectLst/>
                          <a:latin typeface="+mn-lt"/>
                        </a:rPr>
                      </a:br>
                      <a:r>
                        <a:rPr lang="en-US" sz="900" b="1" i="0" u="none" strike="noStrike" kern="1200" cap="none" normalizeH="0" baseline="0" noProof="0" dirty="0">
                          <a:ln>
                            <a:noFill/>
                          </a:ln>
                          <a:solidFill>
                            <a:schemeClr val="tx1"/>
                          </a:solidFill>
                          <a:effectLst/>
                          <a:latin typeface="+mn-lt"/>
                        </a:rPr>
                        <a:t>Update</a:t>
                      </a:r>
                      <a:r>
                        <a:rPr lang="en-US" sz="900" b="0" i="0" u="none" strike="noStrike" kern="1200" cap="none" normalizeH="0" baseline="0" noProof="0" dirty="0">
                          <a:ln>
                            <a:noFill/>
                          </a:ln>
                          <a:solidFill>
                            <a:schemeClr val="tx1"/>
                          </a:solidFill>
                          <a:effectLst/>
                          <a:latin typeface="+mn-lt"/>
                        </a:rPr>
                        <a:t>: Agreement reached with Gemini team to utilise 3</a:t>
                      </a:r>
                      <a:r>
                        <a:rPr lang="en-US" sz="900" b="0" i="0" u="none" strike="noStrike" kern="1200" cap="none" normalizeH="0" baseline="30000" noProof="0" dirty="0">
                          <a:ln>
                            <a:noFill/>
                          </a:ln>
                          <a:solidFill>
                            <a:schemeClr val="tx1"/>
                          </a:solidFill>
                          <a:effectLst/>
                          <a:latin typeface="+mn-lt"/>
                        </a:rPr>
                        <a:t>rd</a:t>
                      </a:r>
                      <a:r>
                        <a:rPr lang="en-US" sz="900" b="0" i="0" u="none" strike="noStrike" kern="1200" cap="none" normalizeH="0" baseline="0" noProof="0" dirty="0">
                          <a:ln>
                            <a:noFill/>
                          </a:ln>
                          <a:solidFill>
                            <a:schemeClr val="tx1"/>
                          </a:solidFill>
                          <a:effectLst/>
                          <a:latin typeface="+mn-lt"/>
                        </a:rPr>
                        <a:t> July as a contingency date following code analysis exercise. Risk to be closed</a:t>
                      </a:r>
                      <a:endParaRPr lang="en-US" sz="900" b="0" i="0" u="none" strike="noStrike" kern="1200" cap="none" normalizeH="0" baseline="0" noProof="0" dirty="0">
                        <a:ln>
                          <a:noFill/>
                        </a:ln>
                        <a:solidFill>
                          <a:schemeClr val="tx1"/>
                        </a:solidFill>
                        <a:effectLst/>
                        <a:latin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65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171450" lvl="0" indent="-171450">
                        <a:buFont typeface="Arial" panose="020B0604020202020204" pitchFamily="34" charset="0"/>
                        <a:buChar char="•"/>
                      </a:pPr>
                      <a:r>
                        <a:rPr lang="en-US" sz="900" b="0" i="0" u="none" strike="noStrike" kern="1200" cap="none" normalizeH="0" baseline="0" dirty="0">
                          <a:ln>
                            <a:noFill/>
                          </a:ln>
                          <a:solidFill>
                            <a:schemeClr val="tx1"/>
                          </a:solidFill>
                          <a:effectLst/>
                          <a:latin typeface="Arial"/>
                          <a:ea typeface="Verdana"/>
                          <a:cs typeface="Arial"/>
                        </a:rPr>
                        <a:t>Forecast costs to complete within approved BER</a:t>
                      </a:r>
                      <a:endParaRPr kumimoji="0" lang="en-US" sz="900" b="0" i="0" u="none" strike="noStrike" kern="1200" cap="none" normalizeH="0" baseline="0" dirty="0">
                        <a:ln>
                          <a:noFill/>
                        </a:ln>
                        <a:solidFill>
                          <a:schemeClr val="tx1"/>
                        </a:solidFill>
                        <a:effectLst/>
                        <a:latin typeface="Arial"/>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612571">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indent="0">
                        <a:buNone/>
                      </a:pPr>
                      <a:r>
                        <a:rPr lang="en-US" sz="900" b="1" dirty="0"/>
                        <a:t>In Scope (XRN50930</a:t>
                      </a:r>
                      <a:r>
                        <a:rPr lang="en-US" sz="900" dirty="0"/>
                        <a:t> - </a:t>
                      </a:r>
                      <a:r>
                        <a:rPr lang="en-GB" sz="900" b="1" dirty="0"/>
                        <a:t>MOD0711 – Update of AUG Table to reflect new EUC bands</a:t>
                      </a:r>
                      <a:endParaRPr lang="en-US" sz="900" b="1" dirty="0">
                        <a:cs typeface="Arial"/>
                      </a:endParaRPr>
                    </a:p>
                    <a:p>
                      <a:pPr marL="0" indent="0">
                        <a:buNone/>
                      </a:pPr>
                      <a:r>
                        <a:rPr lang="en-US" sz="900" b="0" dirty="0"/>
                        <a:t>Descoped (XRN4992) </a:t>
                      </a:r>
                      <a:r>
                        <a:rPr lang="en-US" sz="900" dirty="0"/>
                        <a:t>- MOD0687 – Creation of new charge to recover last resort supply payments – Descoped at Extraordinary ChMC on 26</a:t>
                      </a:r>
                      <a:r>
                        <a:rPr lang="en-US" sz="900" baseline="30000" dirty="0"/>
                        <a:t>th</a:t>
                      </a:r>
                      <a:r>
                        <a:rPr lang="en-US" sz="900" dirty="0"/>
                        <a:t> October 2020</a:t>
                      </a:r>
                    </a:p>
                    <a:p>
                      <a:pPr marL="0" indent="0">
                        <a:buNone/>
                      </a:pPr>
                      <a:r>
                        <a:rPr lang="en-US" sz="900" b="0" dirty="0"/>
                        <a:t>Descoped (XRN4941)</a:t>
                      </a:r>
                      <a:r>
                        <a:rPr lang="en-US" sz="900" dirty="0"/>
                        <a:t> - MOD0692 -  Auto updates to meter read frequency – Descoped at ChMC on 11</a:t>
                      </a:r>
                      <a:r>
                        <a:rPr lang="en-US" sz="900" baseline="30000" dirty="0"/>
                        <a:t>th</a:t>
                      </a:r>
                      <a:r>
                        <a:rPr lang="en-US" sz="900" dirty="0"/>
                        <a:t> November 2020</a:t>
                      </a:r>
                      <a:endParaRPr lang="en-US" sz="900" b="1" i="0" u="none" strike="noStrike" kern="1200" cap="none" normalizeH="0" baseline="0" dirty="0">
                        <a:ln>
                          <a:noFill/>
                        </a:ln>
                        <a:solidFill>
                          <a:schemeClr val="tx1"/>
                        </a:solidFill>
                        <a:effectLst/>
                        <a:latin typeface="+mn-lt"/>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pic>
        <p:nvPicPr>
          <p:cNvPr id="3" name="Picture 4" descr="Diagram&#10;&#10;Description automatically generated">
            <a:extLst>
              <a:ext uri="{FF2B5EF4-FFF2-40B4-BE49-F238E27FC236}">
                <a16:creationId xmlns:a16="http://schemas.microsoft.com/office/drawing/2014/main" id="{ABA2BAD6-F2C8-4456-9250-5CEABEED0BD0}"/>
              </a:ext>
            </a:extLst>
          </p:cNvPr>
          <p:cNvPicPr>
            <a:picLocks noChangeAspect="1"/>
          </p:cNvPicPr>
          <p:nvPr/>
        </p:nvPicPr>
        <p:blipFill>
          <a:blip r:embed="rId3"/>
          <a:stretch>
            <a:fillRect/>
          </a:stretch>
        </p:blipFill>
        <p:spPr>
          <a:xfrm>
            <a:off x="4612821" y="1450521"/>
            <a:ext cx="3312772" cy="1940379"/>
          </a:xfrm>
          <a:prstGeom prst="rect">
            <a:avLst/>
          </a:prstGeom>
        </p:spPr>
      </p:pic>
      <p:sp>
        <p:nvSpPr>
          <p:cNvPr id="5" name="TextBox 4">
            <a:extLst>
              <a:ext uri="{FF2B5EF4-FFF2-40B4-BE49-F238E27FC236}">
                <a16:creationId xmlns:a16="http://schemas.microsoft.com/office/drawing/2014/main" id="{C181EB57-9627-4329-BB84-9BDF81695227}"/>
              </a:ext>
            </a:extLst>
          </p:cNvPr>
          <p:cNvSpPr txBox="1"/>
          <p:nvPr/>
        </p:nvSpPr>
        <p:spPr>
          <a:xfrm>
            <a:off x="0" y="4973818"/>
            <a:ext cx="1531188" cy="200055"/>
          </a:xfrm>
          <a:prstGeom prst="rect">
            <a:avLst/>
          </a:prstGeom>
          <a:noFill/>
        </p:spPr>
        <p:txBody>
          <a:bodyPr wrap="none" rtlCol="0">
            <a:spAutoFit/>
          </a:bodyPr>
          <a:lstStyle/>
          <a:p>
            <a:r>
              <a:rPr lang="en-GB" sz="700" dirty="0"/>
              <a:t>Slide updated on 26</a:t>
            </a:r>
            <a:r>
              <a:rPr lang="en-GB" sz="700" baseline="30000" dirty="0"/>
              <a:t>th</a:t>
            </a:r>
            <a:r>
              <a:rPr lang="en-GB" sz="700" dirty="0"/>
              <a:t> March 2021</a:t>
            </a:r>
          </a:p>
        </p:txBody>
      </p:sp>
    </p:spTree>
    <p:extLst>
      <p:ext uri="{BB962C8B-B14F-4D97-AF65-F5344CB8AC3E}">
        <p14:creationId xmlns:p14="http://schemas.microsoft.com/office/powerpoint/2010/main" val="684685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a:t>November 2021 Major Release</a:t>
            </a:r>
            <a:endParaRPr lang="en-GB"/>
          </a:p>
        </p:txBody>
      </p:sp>
    </p:spTree>
    <p:extLst>
      <p:ext uri="{BB962C8B-B14F-4D97-AF65-F5344CB8AC3E}">
        <p14:creationId xmlns:p14="http://schemas.microsoft.com/office/powerpoint/2010/main" val="2903077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fontScale="90000"/>
          </a:bodyPr>
          <a:lstStyle/>
          <a:p>
            <a:r>
              <a:rPr lang="en-GB" sz="3600" dirty="0">
                <a:latin typeface="Arial"/>
                <a:cs typeface="Arial"/>
              </a:rPr>
              <a:t>2.1 – DSC Change Budget 20/21 (Financial Year To Date) &amp; 21/22</a:t>
            </a:r>
          </a:p>
        </p:txBody>
      </p:sp>
    </p:spTree>
    <p:extLst>
      <p:ext uri="{BB962C8B-B14F-4D97-AF65-F5344CB8AC3E}">
        <p14:creationId xmlns:p14="http://schemas.microsoft.com/office/powerpoint/2010/main" val="3653749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04907" y="-65951"/>
            <a:ext cx="8229600" cy="637580"/>
          </a:xfrm>
        </p:spPr>
        <p:txBody>
          <a:bodyPr>
            <a:normAutofit/>
          </a:bodyPr>
          <a:lstStyle/>
          <a:p>
            <a:r>
              <a:rPr lang="en-GB" sz="2000" dirty="0">
                <a:latin typeface="Arial"/>
                <a:cs typeface="Arial"/>
              </a:rPr>
              <a:t>XRN5289 – November 21 Major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28764" y="444408"/>
          <a:ext cx="8693205" cy="4481913"/>
        </p:xfrm>
        <a:graphic>
          <a:graphicData uri="http://schemas.openxmlformats.org/drawingml/2006/table">
            <a:tbl>
              <a:tblPr firstRow="1" bandRow="1"/>
              <a:tblGrid>
                <a:gridCol w="1692797">
                  <a:extLst>
                    <a:ext uri="{9D8B030D-6E8A-4147-A177-3AD203B41FA5}">
                      <a16:colId xmlns:a16="http://schemas.microsoft.com/office/drawing/2014/main" val="20000"/>
                    </a:ext>
                  </a:extLst>
                </a:gridCol>
                <a:gridCol w="2257080">
                  <a:extLst>
                    <a:ext uri="{9D8B030D-6E8A-4147-A177-3AD203B41FA5}">
                      <a16:colId xmlns:a16="http://schemas.microsoft.com/office/drawing/2014/main" val="20001"/>
                    </a:ext>
                  </a:extLst>
                </a:gridCol>
                <a:gridCol w="2351547">
                  <a:extLst>
                    <a:ext uri="{9D8B030D-6E8A-4147-A177-3AD203B41FA5}">
                      <a16:colId xmlns:a16="http://schemas.microsoft.com/office/drawing/2014/main" val="20002"/>
                    </a:ext>
                  </a:extLst>
                </a:gridCol>
                <a:gridCol w="2391781">
                  <a:extLst>
                    <a:ext uri="{9D8B030D-6E8A-4147-A177-3AD203B41FA5}">
                      <a16:colId xmlns:a16="http://schemas.microsoft.com/office/drawing/2014/main" val="20003"/>
                    </a:ext>
                  </a:extLst>
                </a:gridCol>
              </a:tblGrid>
              <a:tr h="233049">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algn="ctr"/>
                      <a:r>
                        <a:rPr lang="en-GB" sz="1050" b="1" i="0">
                          <a:solidFill>
                            <a:srgbClr val="FFFFFF"/>
                          </a:solidFill>
                          <a:latin typeface="+mn-lt"/>
                          <a:cs typeface="Arial"/>
                        </a:rPr>
                        <a:t>Overall</a:t>
                      </a:r>
                      <a:r>
                        <a:rPr lang="en-GB" sz="1050" b="1" i="0" baseline="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33049">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859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2"/>
                  </a:ext>
                </a:extLst>
              </a:tr>
              <a:tr h="233049">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a:t>
                      </a:r>
                      <a:r>
                        <a:rPr lang="en-GB" sz="1050" b="1" dirty="0">
                          <a:solidFill>
                            <a:schemeClr val="bg1"/>
                          </a:solidFill>
                          <a:latin typeface="+mn-lt"/>
                          <a:cs typeface="Arial"/>
                        </a:rPr>
                        <a:t>Status</a:t>
                      </a:r>
                      <a:r>
                        <a:rPr lang="en-GB" sz="1050" b="1" baseline="0" dirty="0">
                          <a:solidFill>
                            <a:schemeClr val="bg1"/>
                          </a:solidFill>
                          <a:latin typeface="+mn-lt"/>
                          <a:cs typeface="Arial"/>
                        </a:rPr>
                        <a:t> Justification</a:t>
                      </a: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6474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285750" indent="-285750" algn="l">
                        <a:buFont typeface="Arial" panose="020B0604020202020204" pitchFamily="34" charset="0"/>
                        <a:buChar char="•"/>
                      </a:pPr>
                      <a:r>
                        <a:rPr lang="en-US" sz="800" dirty="0"/>
                        <a:t>Design phase on track to complete to current schedule </a:t>
                      </a:r>
                    </a:p>
                    <a:p>
                      <a:pPr marL="285750" indent="-285750" algn="l">
                        <a:buFont typeface="Arial" panose="020B0604020202020204" pitchFamily="34" charset="0"/>
                        <a:buChar char="•"/>
                      </a:pPr>
                      <a:r>
                        <a:rPr lang="en-US" sz="800" dirty="0"/>
                        <a:t>Remaining 3 change packs to be delivered on the 9</a:t>
                      </a:r>
                      <a:r>
                        <a:rPr lang="en-US" sz="800" baseline="30000" dirty="0"/>
                        <a:t>th</a:t>
                      </a:r>
                      <a:r>
                        <a:rPr lang="en-US" sz="800" dirty="0"/>
                        <a:t> April on plan; </a:t>
                      </a:r>
                      <a:r>
                        <a:rPr lang="en-US" sz="800" dirty="0" err="1"/>
                        <a:t>eChMC</a:t>
                      </a:r>
                      <a:r>
                        <a:rPr lang="en-US" sz="800"/>
                        <a:t> arranged for 5th May for approval</a:t>
                      </a:r>
                    </a:p>
                    <a:p>
                      <a:pPr marL="285750" indent="-285750" algn="l">
                        <a:buFont typeface="Arial" panose="020B0604020202020204" pitchFamily="34" charset="0"/>
                        <a:buChar char="•"/>
                      </a:pPr>
                      <a:r>
                        <a:rPr lang="en-US" sz="800" dirty="0"/>
                        <a:t>Attending ChMC on the 12</a:t>
                      </a:r>
                      <a:r>
                        <a:rPr lang="en-US" sz="800" baseline="30000" dirty="0"/>
                        <a:t>th</a:t>
                      </a:r>
                      <a:r>
                        <a:rPr lang="en-US" sz="800" dirty="0"/>
                        <a:t> May, with recommendation for delivery and BER</a:t>
                      </a:r>
                    </a:p>
                    <a:p>
                      <a:pPr marL="285750" indent="-285750" algn="l">
                        <a:buFont typeface="Arial" panose="020B0604020202020204" pitchFamily="34" charset="0"/>
                        <a:buChar char="•"/>
                      </a:pPr>
                      <a:endParaRPr lang="en-US" sz="800" dirty="0"/>
                    </a:p>
                    <a:p>
                      <a:pPr marL="0" indent="0" algn="l">
                        <a:buFont typeface="Arial" panose="020B0604020202020204" pitchFamily="34" charset="0"/>
                        <a:buNone/>
                      </a:pPr>
                      <a:r>
                        <a:rPr lang="en-US" sz="800" b="1" dirty="0"/>
                        <a:t>Decision in April ChMC </a:t>
                      </a:r>
                    </a:p>
                    <a:p>
                      <a:pPr marL="171450" indent="-171450" algn="l">
                        <a:buFont typeface="Arial" panose="020B0604020202020204" pitchFamily="34" charset="0"/>
                        <a:buChar char="•"/>
                      </a:pPr>
                      <a:r>
                        <a:rPr lang="en-US" sz="800" dirty="0"/>
                        <a:t>Approved issued change packs</a:t>
                      </a:r>
                    </a:p>
                    <a:p>
                      <a:pPr marL="0" indent="0" algn="l">
                        <a:buFont typeface="Arial" panose="020B0604020202020204" pitchFamily="34" charset="0"/>
                        <a:buNone/>
                      </a:pPr>
                      <a:r>
                        <a:rPr lang="en-US" sz="800" dirty="0"/>
                        <a:t>(XRN5007, 5072 &amp; 5142)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44442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defTabSz="914400">
                        <a:lnSpc>
                          <a:spcPct val="100000"/>
                        </a:lnSpc>
                        <a:spcBef>
                          <a:spcPct val="0"/>
                        </a:spcBef>
                        <a:spcAft>
                          <a:spcPct val="0"/>
                        </a:spcAft>
                        <a:buFont typeface="Arial" panose="020B0604020202020204" pitchFamily="34" charset="0"/>
                        <a:buNone/>
                        <a:tabLst/>
                        <a:defRPr/>
                      </a:pPr>
                      <a:r>
                        <a:rPr lang="en-US" sz="900" b="0" i="0" u="none" strike="noStrike" kern="1200" cap="none" normalizeH="0" baseline="0" noProof="0" dirty="0">
                          <a:ln>
                            <a:noFill/>
                          </a:ln>
                          <a:solidFill>
                            <a:schemeClr val="tx1"/>
                          </a:solidFill>
                          <a:effectLst/>
                          <a:latin typeface="+mn-lt"/>
                        </a:rPr>
                        <a:t>​RISK (XRN5142) - Unknown plans from DCC on their plan of delivery and design​ for cleanse</a:t>
                      </a:r>
                    </a:p>
                    <a:p>
                      <a:pPr marL="0" marR="0" lvl="0" indent="0" algn="l" defTabSz="914400">
                        <a:lnSpc>
                          <a:spcPct val="100000"/>
                        </a:lnSpc>
                        <a:spcBef>
                          <a:spcPct val="0"/>
                        </a:spcBef>
                        <a:spcAft>
                          <a:spcPct val="0"/>
                        </a:spcAft>
                        <a:buFont typeface="Arial" panose="020B0604020202020204" pitchFamily="34" charset="0"/>
                        <a:buNone/>
                        <a:tabLst/>
                        <a:defRPr/>
                      </a:pPr>
                      <a:r>
                        <a:rPr lang="en-US" sz="900" b="0" i="0" u="none" strike="noStrike" kern="1200" cap="none" normalizeH="0" baseline="0" noProof="0" dirty="0">
                          <a:ln>
                            <a:noFill/>
                          </a:ln>
                          <a:solidFill>
                            <a:schemeClr val="tx1"/>
                          </a:solidFill>
                          <a:effectLst/>
                          <a:latin typeface="+mn-lt"/>
                        </a:rPr>
                        <a:t>Mitigation - Regular touch points with DCC to understand their plan and design have been set up; Plan on a page is due shortly also outstanding question on design was due by the 20</a:t>
                      </a:r>
                      <a:r>
                        <a:rPr lang="en-US" sz="900" b="0" i="0" u="none" strike="noStrike" kern="1200" cap="none" normalizeH="0" baseline="30000" noProof="0" dirty="0">
                          <a:ln>
                            <a:noFill/>
                          </a:ln>
                          <a:solidFill>
                            <a:schemeClr val="tx1"/>
                          </a:solidFill>
                          <a:effectLst/>
                          <a:latin typeface="+mn-lt"/>
                        </a:rPr>
                        <a:t>th</a:t>
                      </a:r>
                      <a:r>
                        <a:rPr lang="en-US" sz="900" b="0" i="0" u="none" strike="noStrike" kern="1200" cap="none" normalizeH="0" baseline="0" noProof="0" dirty="0">
                          <a:ln>
                            <a:noFill/>
                          </a:ln>
                          <a:solidFill>
                            <a:schemeClr val="tx1"/>
                          </a:solidFill>
                          <a:effectLst/>
                          <a:latin typeface="+mn-lt"/>
                        </a:rPr>
                        <a:t> April 2021</a:t>
                      </a:r>
                      <a:endParaRPr lang="en-US" sz="900" b="0" i="0" u="none" strike="noStrike" kern="1200" cap="none" normalizeH="0" baseline="0" noProof="0" dirty="0">
                        <a:ln>
                          <a:noFill/>
                        </a:ln>
                        <a:solidFill>
                          <a:schemeClr val="tx1"/>
                        </a:solidFill>
                        <a:effectLst/>
                        <a:latin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30499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r>
                        <a:rPr lang="en-US" sz="900" b="0" i="0" kern="1200" dirty="0">
                          <a:solidFill>
                            <a:schemeClr val="tx1"/>
                          </a:solidFill>
                          <a:effectLst/>
                          <a:latin typeface="+mn-lt"/>
                          <a:ea typeface="+mn-ea"/>
                          <a:cs typeface="+mn-cs"/>
                        </a:rPr>
                        <a:t>Forecast to complete design against approved EQR </a:t>
                      </a:r>
                      <a:endParaRPr kumimoji="0" lang="en-US" sz="900" b="0" i="0" kern="1200" dirty="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1064460">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rtl="0" fontAlgn="base"/>
                      <a:r>
                        <a:rPr lang="en-US" sz="800" b="1" i="0" u="none" strike="noStrike" kern="1200" dirty="0">
                          <a:solidFill>
                            <a:schemeClr val="tx1"/>
                          </a:solidFill>
                          <a:effectLst/>
                          <a:latin typeface="+mn-lt"/>
                          <a:ea typeface="+mn-ea"/>
                          <a:cs typeface="+mn-cs"/>
                        </a:rPr>
                        <a:t>XRN4941 - </a:t>
                      </a:r>
                      <a:r>
                        <a:rPr lang="en-US" sz="800" b="0" i="0" u="none" strike="noStrike" kern="1200" dirty="0">
                          <a:solidFill>
                            <a:schemeClr val="tx1"/>
                          </a:solidFill>
                          <a:effectLst/>
                          <a:latin typeface="+mn-lt"/>
                          <a:ea typeface="+mn-ea"/>
                          <a:cs typeface="+mn-cs"/>
                        </a:rPr>
                        <a:t>MOD0692 - Auto updates to meter read frequency</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XRN5007 - </a:t>
                      </a:r>
                      <a:r>
                        <a:rPr lang="en-US" sz="800" b="0" i="0" u="none" strike="noStrike" kern="1200" dirty="0">
                          <a:solidFill>
                            <a:schemeClr val="tx1"/>
                          </a:solidFill>
                          <a:effectLst/>
                          <a:latin typeface="+mn-lt"/>
                          <a:ea typeface="+mn-ea"/>
                          <a:cs typeface="+mn-cs"/>
                        </a:rPr>
                        <a:t>Enhancement to reconciliation process where prevailing volume is zero</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XRN5072 - </a:t>
                      </a:r>
                      <a:r>
                        <a:rPr lang="en-US" sz="800" b="0" i="0" u="none" strike="noStrike" kern="1200" dirty="0">
                          <a:solidFill>
                            <a:schemeClr val="tx1"/>
                          </a:solidFill>
                          <a:effectLst/>
                          <a:latin typeface="+mn-lt"/>
                          <a:ea typeface="+mn-ea"/>
                          <a:cs typeface="+mn-cs"/>
                        </a:rPr>
                        <a:t>Application and derivation of TTZ indicator and calculation of volume and energy – all classes</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XRN5091 - </a:t>
                      </a:r>
                      <a:r>
                        <a:rPr lang="en-US" sz="800" b="0" i="0" u="none" strike="noStrike" kern="1200" dirty="0">
                          <a:solidFill>
                            <a:schemeClr val="tx1"/>
                          </a:solidFill>
                          <a:effectLst/>
                          <a:latin typeface="+mn-lt"/>
                          <a:ea typeface="+mn-ea"/>
                          <a:cs typeface="+mn-cs"/>
                        </a:rPr>
                        <a:t>Deferral of creation of Class change reads at transfer of ownership</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XRN5142 - </a:t>
                      </a:r>
                      <a:r>
                        <a:rPr lang="en-US" sz="800" b="0" i="0" u="none" strike="noStrike" kern="1200" dirty="0">
                          <a:solidFill>
                            <a:schemeClr val="tx1"/>
                          </a:solidFill>
                          <a:effectLst/>
                          <a:latin typeface="+mn-lt"/>
                          <a:ea typeface="+mn-ea"/>
                          <a:cs typeface="+mn-cs"/>
                        </a:rPr>
                        <a:t>New allowable values for DCC Service Flag in DXI File from DCC</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XRN5180 - </a:t>
                      </a:r>
                      <a:r>
                        <a:rPr lang="en-US" sz="800" b="0" i="0" u="none" strike="noStrike" kern="1200" dirty="0">
                          <a:solidFill>
                            <a:schemeClr val="tx1"/>
                          </a:solidFill>
                          <a:effectLst/>
                          <a:latin typeface="+mn-lt"/>
                          <a:ea typeface="+mn-ea"/>
                          <a:cs typeface="+mn-cs"/>
                        </a:rPr>
                        <a:t>Inner tolerance validation for replacement reads and read insertions</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Descoped - XRN5186 </a:t>
                      </a:r>
                      <a:r>
                        <a:rPr lang="en-US" sz="800" b="0" i="0" u="none" strike="noStrike" kern="1200" dirty="0">
                          <a:solidFill>
                            <a:schemeClr val="tx1"/>
                          </a:solidFill>
                          <a:effectLst/>
                          <a:latin typeface="+mn-lt"/>
                          <a:ea typeface="+mn-ea"/>
                          <a:cs typeface="+mn-cs"/>
                        </a:rPr>
                        <a:t>MOD0701 – Aligning capacity booking under the UNC and arrangements set out in relevant NExAs</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Descoped - XRN5187 </a:t>
                      </a:r>
                      <a:r>
                        <a:rPr lang="en-US" sz="800" b="0" i="0" u="none" strike="noStrike" kern="1200" dirty="0">
                          <a:solidFill>
                            <a:schemeClr val="tx1"/>
                          </a:solidFill>
                          <a:effectLst/>
                          <a:latin typeface="+mn-lt"/>
                          <a:ea typeface="+mn-ea"/>
                          <a:cs typeface="+mn-cs"/>
                        </a:rPr>
                        <a:t>MOD0696 – Addressing inequalities between capacity booking under the UNC and arrangements set out in the relevant NExAs</a:t>
                      </a:r>
                      <a:endParaRPr lang="en-GB" sz="800" b="0" i="0" kern="1200" dirty="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pic>
        <p:nvPicPr>
          <p:cNvPr id="6" name="Picture 5">
            <a:extLst>
              <a:ext uri="{FF2B5EF4-FFF2-40B4-BE49-F238E27FC236}">
                <a16:creationId xmlns:a16="http://schemas.microsoft.com/office/drawing/2014/main" id="{6A699318-2F77-4C3D-A4D6-92DD3E410897}"/>
              </a:ext>
            </a:extLst>
          </p:cNvPr>
          <p:cNvPicPr>
            <a:picLocks noChangeAspect="1"/>
          </p:cNvPicPr>
          <p:nvPr/>
        </p:nvPicPr>
        <p:blipFill>
          <a:blip r:embed="rId3"/>
          <a:stretch>
            <a:fillRect/>
          </a:stretch>
        </p:blipFill>
        <p:spPr>
          <a:xfrm>
            <a:off x="4158108" y="1433053"/>
            <a:ext cx="4560070" cy="1604608"/>
          </a:xfrm>
          <a:prstGeom prst="rect">
            <a:avLst/>
          </a:prstGeom>
        </p:spPr>
      </p:pic>
      <p:sp>
        <p:nvSpPr>
          <p:cNvPr id="3" name="TextBox 2">
            <a:extLst>
              <a:ext uri="{FF2B5EF4-FFF2-40B4-BE49-F238E27FC236}">
                <a16:creationId xmlns:a16="http://schemas.microsoft.com/office/drawing/2014/main" id="{84CF33AE-F5D0-4DB5-A281-A025ECF07D2B}"/>
              </a:ext>
            </a:extLst>
          </p:cNvPr>
          <p:cNvSpPr txBox="1"/>
          <p:nvPr/>
        </p:nvSpPr>
        <p:spPr>
          <a:xfrm>
            <a:off x="0" y="4977629"/>
            <a:ext cx="1531188" cy="200055"/>
          </a:xfrm>
          <a:prstGeom prst="rect">
            <a:avLst/>
          </a:prstGeom>
          <a:noFill/>
        </p:spPr>
        <p:txBody>
          <a:bodyPr wrap="none" rtlCol="0">
            <a:spAutoFit/>
          </a:bodyPr>
          <a:lstStyle/>
          <a:p>
            <a:r>
              <a:rPr lang="en-GB" sz="700" dirty="0"/>
              <a:t>Slide updated on 26</a:t>
            </a:r>
            <a:r>
              <a:rPr lang="en-GB" sz="700" baseline="30000" dirty="0"/>
              <a:t>th</a:t>
            </a:r>
            <a:r>
              <a:rPr lang="en-GB" sz="700" dirty="0"/>
              <a:t> March 2021</a:t>
            </a:r>
          </a:p>
        </p:txBody>
      </p:sp>
    </p:spTree>
    <p:extLst>
      <p:ext uri="{BB962C8B-B14F-4D97-AF65-F5344CB8AC3E}">
        <p14:creationId xmlns:p14="http://schemas.microsoft.com/office/powerpoint/2010/main" val="3207681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1D80B-0970-486E-8D02-66795B8334BF}"/>
              </a:ext>
            </a:extLst>
          </p:cNvPr>
          <p:cNvSpPr>
            <a:spLocks noGrp="1"/>
          </p:cNvSpPr>
          <p:nvPr>
            <p:ph type="ctrTitle"/>
          </p:nvPr>
        </p:nvSpPr>
        <p:spPr>
          <a:xfrm>
            <a:off x="685800" y="2020490"/>
            <a:ext cx="7772400" cy="1102519"/>
          </a:xfrm>
        </p:spPr>
        <p:txBody>
          <a:bodyPr/>
          <a:lstStyle/>
          <a:p>
            <a:r>
              <a:rPr lang="en-GB"/>
              <a:t> XRN5294 - Minor Release Drop 9 Update</a:t>
            </a:r>
          </a:p>
        </p:txBody>
      </p:sp>
    </p:spTree>
    <p:extLst>
      <p:ext uri="{BB962C8B-B14F-4D97-AF65-F5344CB8AC3E}">
        <p14:creationId xmlns:p14="http://schemas.microsoft.com/office/powerpoint/2010/main" val="990565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0"/>
            <a:ext cx="8229600" cy="637580"/>
          </a:xfrm>
        </p:spPr>
        <p:txBody>
          <a:bodyPr>
            <a:normAutofit/>
          </a:bodyPr>
          <a:lstStyle/>
          <a:p>
            <a:r>
              <a:rPr lang="en-GB" sz="2000" dirty="0">
                <a:latin typeface="Arial"/>
                <a:cs typeface="Arial"/>
              </a:rPr>
              <a:t>XRN5294 – Minor Release Drop 9 -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38962" y="494617"/>
          <a:ext cx="8693205" cy="4483094"/>
        </p:xfrm>
        <a:graphic>
          <a:graphicData uri="http://schemas.openxmlformats.org/drawingml/2006/table">
            <a:tbl>
              <a:tblPr firstRow="1" bandRow="1"/>
              <a:tblGrid>
                <a:gridCol w="1692797">
                  <a:extLst>
                    <a:ext uri="{9D8B030D-6E8A-4147-A177-3AD203B41FA5}">
                      <a16:colId xmlns:a16="http://schemas.microsoft.com/office/drawing/2014/main" val="20000"/>
                    </a:ext>
                  </a:extLst>
                </a:gridCol>
                <a:gridCol w="2257080">
                  <a:extLst>
                    <a:ext uri="{9D8B030D-6E8A-4147-A177-3AD203B41FA5}">
                      <a16:colId xmlns:a16="http://schemas.microsoft.com/office/drawing/2014/main" val="20001"/>
                    </a:ext>
                  </a:extLst>
                </a:gridCol>
                <a:gridCol w="2351547">
                  <a:extLst>
                    <a:ext uri="{9D8B030D-6E8A-4147-A177-3AD203B41FA5}">
                      <a16:colId xmlns:a16="http://schemas.microsoft.com/office/drawing/2014/main" val="20002"/>
                    </a:ext>
                  </a:extLst>
                </a:gridCol>
                <a:gridCol w="2391781">
                  <a:extLst>
                    <a:ext uri="{9D8B030D-6E8A-4147-A177-3AD203B41FA5}">
                      <a16:colId xmlns:a16="http://schemas.microsoft.com/office/drawing/2014/main" val="20003"/>
                    </a:ext>
                  </a:extLst>
                </a:gridCol>
              </a:tblGrid>
              <a:tr h="292279">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algn="ctr"/>
                      <a:r>
                        <a:rPr lang="en-GB" sz="1050" b="1" i="0" dirty="0">
                          <a:solidFill>
                            <a:srgbClr val="FFFFFF"/>
                          </a:solidFill>
                          <a:latin typeface="Arial"/>
                          <a:cs typeface="Arial"/>
                        </a:rPr>
                        <a:t>Overall</a:t>
                      </a:r>
                      <a:r>
                        <a:rPr lang="en-GB" sz="1050" b="1" i="0" baseline="0" dirty="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92279">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9227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2"/>
                  </a:ext>
                </a:extLst>
              </a:tr>
              <a:tr h="292279">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                                             Status</a:t>
                      </a:r>
                      <a:r>
                        <a:rPr lang="en-GB" sz="1050" b="1" baseline="0" dirty="0">
                          <a:solidFill>
                            <a:schemeClr val="bg1"/>
                          </a:solidFill>
                          <a:latin typeface="+mn-lt"/>
                          <a:cs typeface="Arial"/>
                        </a:rPr>
                        <a:t> Justification</a:t>
                      </a:r>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8811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lvl="0" indent="-171450" algn="l">
                        <a:buFont typeface="Arial" panose="020B0604020202020204" pitchFamily="34" charset="0"/>
                        <a:buChar char="•"/>
                      </a:pPr>
                      <a:r>
                        <a:rPr lang="en-GB" sz="900" dirty="0"/>
                        <a:t>Implementation successfully completed 20</a:t>
                      </a:r>
                      <a:r>
                        <a:rPr lang="en-GB" sz="900" baseline="30000" dirty="0"/>
                        <a:t>th</a:t>
                      </a:r>
                      <a:r>
                        <a:rPr lang="en-GB" sz="900" dirty="0"/>
                        <a:t> March</a:t>
                      </a:r>
                    </a:p>
                    <a:p>
                      <a:pPr marL="171450" lvl="0" indent="-171450" algn="l">
                        <a:buFont typeface="Arial" panose="020B0604020202020204" pitchFamily="34" charset="0"/>
                        <a:buChar char="•"/>
                      </a:pPr>
                      <a:r>
                        <a:rPr lang="en-GB" sz="900" dirty="0"/>
                        <a:t>Post Implementation Support in progress, on track to complete 23</a:t>
                      </a:r>
                      <a:r>
                        <a:rPr lang="en-GB" sz="900" baseline="30000" dirty="0"/>
                        <a:t>rd</a:t>
                      </a:r>
                      <a:r>
                        <a:rPr lang="en-GB" sz="900" dirty="0"/>
                        <a:t> April</a:t>
                      </a:r>
                    </a:p>
                    <a:p>
                      <a:pPr marL="171450" lvl="0" indent="-171450" algn="l">
                        <a:buFont typeface="Arial" panose="020B0604020202020204" pitchFamily="34" charset="0"/>
                        <a:buChar char="•"/>
                      </a:pPr>
                      <a:r>
                        <a:rPr lang="en-GB" sz="900" dirty="0"/>
                        <a:t>No defects raised</a:t>
                      </a:r>
                    </a:p>
                    <a:p>
                      <a:pPr marL="171450" indent="-171450" algn="l">
                        <a:buFont typeface="Arial" panose="020B0604020202020204" pitchFamily="34" charset="0"/>
                        <a:buChar char="•"/>
                      </a:pPr>
                      <a:r>
                        <a:rPr lang="en-GB" sz="900" dirty="0"/>
                        <a:t>First usage has started on plan</a:t>
                      </a:r>
                    </a:p>
                    <a:p>
                      <a:pPr marL="171450" indent="-171450" algn="l">
                        <a:buFont typeface="Arial" panose="020B0604020202020204" pitchFamily="34" charset="0"/>
                        <a:buChar char="•"/>
                      </a:pPr>
                      <a:r>
                        <a:rPr lang="en-GB" sz="900" dirty="0"/>
                        <a:t>CCR planned for May ChMC for approval</a:t>
                      </a:r>
                    </a:p>
                    <a:p>
                      <a:pPr marL="285750" indent="-285750" algn="l">
                        <a:buFont typeface="Arial" panose="020B0604020202020204" pitchFamily="34" charset="0"/>
                        <a:buChar char="•"/>
                      </a:pPr>
                      <a:endParaRPr lang="en-GB" sz="900" dirty="0"/>
                    </a:p>
                    <a:p>
                      <a:r>
                        <a:rPr lang="en-GB" sz="900" b="1" dirty="0"/>
                        <a:t>Decision in April ChMC</a:t>
                      </a:r>
                    </a:p>
                    <a:p>
                      <a:endParaRPr lang="en-GB" sz="900" b="1" dirty="0"/>
                    </a:p>
                    <a:p>
                      <a:r>
                        <a:rPr lang="en-GB" sz="900"/>
                        <a:t>None</a:t>
                      </a:r>
                      <a:endParaRPr lang="en-US" dirty="0"/>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3034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defTabSz="914400">
                        <a:lnSpc>
                          <a:spcPct val="100000"/>
                        </a:lnSpc>
                        <a:spcBef>
                          <a:spcPct val="0"/>
                        </a:spcBef>
                        <a:spcAft>
                          <a:spcPct val="0"/>
                        </a:spcAft>
                        <a:buFont typeface="Arial" panose="020B0604020202020204" pitchFamily="34" charset="0"/>
                        <a:buNone/>
                        <a:tabLst/>
                        <a:defRPr/>
                      </a:pPr>
                      <a:r>
                        <a:rPr lang="en-US" sz="900" b="0" i="0" u="none" strike="noStrike" kern="1200" cap="none" normalizeH="0" baseline="0" noProof="0" dirty="0">
                          <a:ln>
                            <a:noFill/>
                          </a:ln>
                          <a:solidFill>
                            <a:schemeClr val="tx1"/>
                          </a:solidFill>
                          <a:effectLst/>
                          <a:latin typeface="Arial"/>
                        </a:rPr>
                        <a:t>None Applicable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47212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r>
                        <a:rPr kumimoji="0" lang="en-US" sz="900" kern="1200" dirty="0">
                          <a:solidFill>
                            <a:schemeClr val="tx1"/>
                          </a:solidFill>
                          <a:effectLst/>
                          <a:latin typeface="+mn-lt"/>
                          <a:ea typeface="+mn-ea"/>
                          <a:cs typeface="+mn-cs"/>
                        </a:rPr>
                        <a:t>On track to complete within approved spend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657184">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lang="en-US" sz="900" b="1" i="0" u="none" strike="noStrike" kern="1200" cap="none" normalizeH="0" baseline="0" dirty="0">
                          <a:ln>
                            <a:noFill/>
                          </a:ln>
                          <a:solidFill>
                            <a:schemeClr val="tx1"/>
                          </a:solidFill>
                          <a:effectLst/>
                          <a:latin typeface="+mn-lt"/>
                          <a:ea typeface="Verdana"/>
                          <a:cs typeface="Arial"/>
                        </a:rPr>
                        <a:t>There are 2 changes within Minor Release 9:</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lang="en-US" sz="900" b="1" i="0" u="none" strike="noStrike" kern="1200" cap="none" normalizeH="0" baseline="0" dirty="0">
                        <a:ln>
                          <a:noFill/>
                        </a:ln>
                        <a:solidFill>
                          <a:schemeClr val="tx1"/>
                        </a:solidFill>
                        <a:effectLst/>
                        <a:latin typeface="+mn-lt"/>
                        <a:ea typeface="Verdana"/>
                        <a:cs typeface="Arial"/>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lang="en-US" sz="900" b="1" i="0" u="none" strike="noStrike" kern="1200" cap="none" normalizeH="0" baseline="0" dirty="0">
                          <a:ln>
                            <a:noFill/>
                          </a:ln>
                          <a:solidFill>
                            <a:schemeClr val="tx1"/>
                          </a:solidFill>
                          <a:effectLst/>
                          <a:latin typeface="+mn-lt"/>
                          <a:ea typeface="Verdana"/>
                          <a:cs typeface="Arial"/>
                        </a:rPr>
                        <a:t>XRN5080 -  Failure to Supply Gas (FSG-GSOP1) – System Changes</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lang="en-US" sz="900" b="1" i="0" u="none" strike="noStrike" kern="1200" cap="none" normalizeH="0" baseline="0" dirty="0">
                          <a:ln>
                            <a:noFill/>
                          </a:ln>
                          <a:solidFill>
                            <a:schemeClr val="tx1"/>
                          </a:solidFill>
                          <a:effectLst/>
                          <a:latin typeface="+mn-lt"/>
                          <a:ea typeface="Verdana"/>
                          <a:cs typeface="Arial"/>
                        </a:rPr>
                        <a:t>XRN5135 -  DNO and NTS Invoice to Shippers and DNs VAT Compliance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pic>
        <p:nvPicPr>
          <p:cNvPr id="3" name="Picture 2">
            <a:extLst>
              <a:ext uri="{FF2B5EF4-FFF2-40B4-BE49-F238E27FC236}">
                <a16:creationId xmlns:a16="http://schemas.microsoft.com/office/drawing/2014/main" id="{A4B3F3CB-BC38-4C54-90FF-0F0CCCDB4DA6}"/>
              </a:ext>
            </a:extLst>
          </p:cNvPr>
          <p:cNvPicPr>
            <a:picLocks noChangeAspect="1"/>
          </p:cNvPicPr>
          <p:nvPr/>
        </p:nvPicPr>
        <p:blipFill>
          <a:blip r:embed="rId3"/>
          <a:stretch>
            <a:fillRect/>
          </a:stretch>
        </p:blipFill>
        <p:spPr>
          <a:xfrm>
            <a:off x="4020869" y="2028938"/>
            <a:ext cx="4665931" cy="1414452"/>
          </a:xfrm>
          <a:prstGeom prst="rect">
            <a:avLst/>
          </a:prstGeom>
        </p:spPr>
      </p:pic>
      <p:sp>
        <p:nvSpPr>
          <p:cNvPr id="5" name="TextBox 4">
            <a:extLst>
              <a:ext uri="{FF2B5EF4-FFF2-40B4-BE49-F238E27FC236}">
                <a16:creationId xmlns:a16="http://schemas.microsoft.com/office/drawing/2014/main" id="{A353AEC7-A186-4F55-88FB-6EEF87F130B6}"/>
              </a:ext>
            </a:extLst>
          </p:cNvPr>
          <p:cNvSpPr txBox="1"/>
          <p:nvPr/>
        </p:nvSpPr>
        <p:spPr>
          <a:xfrm>
            <a:off x="138962" y="4977711"/>
            <a:ext cx="1545616" cy="200055"/>
          </a:xfrm>
          <a:prstGeom prst="rect">
            <a:avLst/>
          </a:prstGeom>
          <a:noFill/>
        </p:spPr>
        <p:txBody>
          <a:bodyPr wrap="none" rtlCol="0">
            <a:spAutoFit/>
          </a:bodyPr>
          <a:lstStyle/>
          <a:p>
            <a:r>
              <a:rPr lang="en-GB" sz="700" dirty="0"/>
              <a:t>Slide Updated on 26</a:t>
            </a:r>
            <a:r>
              <a:rPr lang="en-GB" sz="700" baseline="30000" dirty="0"/>
              <a:t>th</a:t>
            </a:r>
            <a:r>
              <a:rPr lang="en-GB" sz="700" dirty="0"/>
              <a:t> March 2021</a:t>
            </a:r>
          </a:p>
        </p:txBody>
      </p:sp>
    </p:spTree>
    <p:extLst>
      <p:ext uri="{BB962C8B-B14F-4D97-AF65-F5344CB8AC3E}">
        <p14:creationId xmlns:p14="http://schemas.microsoft.com/office/powerpoint/2010/main" val="1254566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1D80B-0970-486E-8D02-66795B8334BF}"/>
              </a:ext>
            </a:extLst>
          </p:cNvPr>
          <p:cNvSpPr>
            <a:spLocks noGrp="1"/>
          </p:cNvSpPr>
          <p:nvPr>
            <p:ph type="ctrTitle"/>
          </p:nvPr>
        </p:nvSpPr>
        <p:spPr>
          <a:xfrm>
            <a:off x="685800" y="2020490"/>
            <a:ext cx="7772400" cy="1102519"/>
          </a:xfrm>
        </p:spPr>
        <p:txBody>
          <a:bodyPr/>
          <a:lstStyle/>
          <a:p>
            <a:r>
              <a:rPr lang="en-GB" dirty="0"/>
              <a:t> </a:t>
            </a:r>
            <a:r>
              <a:rPr lang="en-US" dirty="0"/>
              <a:t>XRN5218 Project Update</a:t>
            </a:r>
            <a:endParaRPr lang="en-GB" dirty="0"/>
          </a:p>
        </p:txBody>
      </p:sp>
    </p:spTree>
    <p:extLst>
      <p:ext uri="{BB962C8B-B14F-4D97-AF65-F5344CB8AC3E}">
        <p14:creationId xmlns:p14="http://schemas.microsoft.com/office/powerpoint/2010/main" val="1900285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Picture 119">
            <a:extLst>
              <a:ext uri="{FF2B5EF4-FFF2-40B4-BE49-F238E27FC236}">
                <a16:creationId xmlns:a16="http://schemas.microsoft.com/office/drawing/2014/main" id="{A2098424-CCCE-479D-B098-91FF62B27210}"/>
              </a:ext>
            </a:extLst>
          </p:cNvPr>
          <p:cNvPicPr>
            <a:picLocks noChangeAspect="1"/>
          </p:cNvPicPr>
          <p:nvPr/>
        </p:nvPicPr>
        <p:blipFill>
          <a:blip r:embed="rId2"/>
          <a:stretch>
            <a:fillRect/>
          </a:stretch>
        </p:blipFill>
        <p:spPr>
          <a:xfrm>
            <a:off x="494742" y="298174"/>
            <a:ext cx="8331205" cy="4721053"/>
          </a:xfrm>
          <a:prstGeom prst="rect">
            <a:avLst/>
          </a:prstGeom>
        </p:spPr>
      </p:pic>
    </p:spTree>
    <p:extLst>
      <p:ext uri="{BB962C8B-B14F-4D97-AF65-F5344CB8AC3E}">
        <p14:creationId xmlns:p14="http://schemas.microsoft.com/office/powerpoint/2010/main" val="2157453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dirty="0">
                <a:latin typeface="Arial"/>
                <a:cs typeface="Arial"/>
              </a:rPr>
              <a:t>Section 5: Non-DSC Change Budget Impacting Programmes </a:t>
            </a:r>
            <a:br>
              <a:rPr lang="en-GB" sz="3100" dirty="0">
                <a:latin typeface="Arial"/>
                <a:cs typeface="Arial"/>
              </a:rPr>
            </a:b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3329438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April 2021</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08000" y="410091"/>
          <a:ext cx="9036000" cy="3898783"/>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5952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flip="none" rotWithShape="1">
                      <a:gsLst>
                        <a:gs pos="0">
                          <a:srgbClr val="FFC000"/>
                        </a:gs>
                        <a:gs pos="74000">
                          <a:srgbClr val="92D050"/>
                        </a:gs>
                        <a:gs pos="83000">
                          <a:srgbClr val="92D050"/>
                        </a:gs>
                        <a:gs pos="100000">
                          <a:srgbClr val="92D050"/>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4"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remains at a Green </a:t>
                      </a:r>
                      <a:r>
                        <a:rPr lang="en-US" sz="900" b="0" kern="1200" baseline="0" dirty="0">
                          <a:solidFill>
                            <a:schemeClr val="tx1"/>
                          </a:solidFill>
                          <a:latin typeface="+mn-lt"/>
                          <a:ea typeface="+mn-ea"/>
                          <a:cs typeface="Arial"/>
                        </a:rPr>
                        <a:t>status.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DMT non functional Cycle 2 testing is on track to complete this Thursday 1</a:t>
                      </a:r>
                      <a:r>
                        <a:rPr lang="en-US" sz="900" b="0" kern="1200" baseline="30000" dirty="0">
                          <a:solidFill>
                            <a:schemeClr val="tx1"/>
                          </a:solidFill>
                          <a:latin typeface="+mn-lt"/>
                          <a:ea typeface="+mn-ea"/>
                          <a:cs typeface="Arial"/>
                        </a:rPr>
                        <a:t>st</a:t>
                      </a:r>
                      <a:r>
                        <a:rPr lang="en-US" sz="900" b="0" kern="1200" baseline="0" dirty="0">
                          <a:solidFill>
                            <a:schemeClr val="tx1"/>
                          </a:solidFill>
                          <a:latin typeface="+mn-lt"/>
                          <a:ea typeface="+mn-ea"/>
                          <a:cs typeface="Arial"/>
                        </a:rPr>
                        <a:t> April.  Completion of this phase is a key milestone prior to the commencement of Live Rehearsal Testing.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err="1">
                          <a:solidFill>
                            <a:schemeClr val="tx1"/>
                          </a:solidFill>
                          <a:latin typeface="+mn-lt"/>
                          <a:ea typeface="+mn-ea"/>
                          <a:cs typeface="Arial"/>
                        </a:rPr>
                        <a:t>Xoserve’s</a:t>
                      </a:r>
                      <a:r>
                        <a:rPr lang="en-US" sz="900" b="0" kern="1200" baseline="0" dirty="0">
                          <a:solidFill>
                            <a:schemeClr val="tx1"/>
                          </a:solidFill>
                          <a:latin typeface="+mn-lt"/>
                          <a:ea typeface="+mn-ea"/>
                          <a:cs typeface="Arial"/>
                        </a:rPr>
                        <a:t> internal Consequential Change test activities have completed this month.  This has been an extensive and successful phase with minimal defects but has seen a comprehensive testing </a:t>
                      </a:r>
                      <a:r>
                        <a:rPr lang="en-US" sz="900" b="0" kern="1200" baseline="0" dirty="0" err="1">
                          <a:solidFill>
                            <a:schemeClr val="tx1"/>
                          </a:solidFill>
                          <a:latin typeface="+mn-lt"/>
                          <a:ea typeface="+mn-ea"/>
                          <a:cs typeface="Arial"/>
                        </a:rPr>
                        <a:t>programme</a:t>
                      </a:r>
                      <a:r>
                        <a:rPr lang="en-US" sz="900" b="0" kern="1200" baseline="0" dirty="0">
                          <a:solidFill>
                            <a:schemeClr val="tx1"/>
                          </a:solidFill>
                          <a:latin typeface="+mn-lt"/>
                          <a:ea typeface="+mn-ea"/>
                          <a:cs typeface="Arial"/>
                        </a:rPr>
                        <a:t> which included our Programme testing team alongside dedicated business SME’s providing assurance</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FFC000"/>
                        </a:gs>
                        <a:gs pos="74000">
                          <a:srgbClr val="92D050"/>
                        </a:gs>
                        <a:gs pos="83000">
                          <a:srgbClr val="92D050"/>
                        </a:gs>
                        <a:gs pos="100000">
                          <a:srgbClr val="92D050"/>
                        </a:gs>
                      </a:gsLst>
                      <a:lin ang="0" scaled="1"/>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FFC000"/>
                        </a:gs>
                        <a:gs pos="74000">
                          <a:srgbClr val="92D050"/>
                        </a:gs>
                        <a:gs pos="83000">
                          <a:srgbClr val="92D050"/>
                        </a:gs>
                        <a:gs pos="100000">
                          <a:srgbClr val="92D050"/>
                        </a:gs>
                      </a:gsLst>
                      <a:lin ang="0" scaled="1"/>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Key Programme Updates</a:t>
                      </a:r>
                      <a:endParaRPr lang="en-US" sz="900" dirty="0">
                        <a:solidFill>
                          <a:schemeClr val="tx1"/>
                        </a:solidFil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0" kern="1200" baseline="0" dirty="0">
                          <a:solidFill>
                            <a:schemeClr val="tx1"/>
                          </a:solidFill>
                          <a:latin typeface="+mn-lt"/>
                          <a:ea typeface="+mn-ea"/>
                          <a:cs typeface="Arial"/>
                        </a:rPr>
                        <a:t>To date, all Xoserve key internal and external milestones have been met</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Transition: </a:t>
                      </a:r>
                      <a:r>
                        <a:rPr lang="en-GB" sz="900" b="0" kern="1200" dirty="0">
                          <a:solidFill>
                            <a:schemeClr val="tx1"/>
                          </a:solidFill>
                          <a:effectLst/>
                          <a:latin typeface="+mn-lt"/>
                          <a:ea typeface="+mn-ea"/>
                          <a:cs typeface="+mn-cs"/>
                        </a:rPr>
                        <a:t>Internal and external preparatory activities continue towards DM Live Rehearsal and Transition test phases. Currently the Programme are progressing CRD-071 which proposes to de-scope In-Flights from the transitional period. </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err="1">
                          <a:solidFill>
                            <a:schemeClr val="tx1"/>
                          </a:solidFill>
                          <a:effectLst/>
                          <a:latin typeface="+mn-lt"/>
                          <a:ea typeface="+mn-ea"/>
                          <a:cs typeface="+mn-cs"/>
                        </a:rPr>
                        <a:t>SoLR</a:t>
                      </a:r>
                      <a:r>
                        <a:rPr lang="en-GB" sz="900" b="1" kern="1200" dirty="0">
                          <a:solidFill>
                            <a:schemeClr val="tx1"/>
                          </a:solidFill>
                          <a:effectLst/>
                          <a:latin typeface="+mn-lt"/>
                          <a:ea typeface="+mn-ea"/>
                          <a:cs typeface="+mn-cs"/>
                        </a:rPr>
                        <a:t>; </a:t>
                      </a:r>
                      <a:r>
                        <a:rPr lang="en-GB" sz="900" b="0" kern="1200" dirty="0">
                          <a:solidFill>
                            <a:schemeClr val="tx1"/>
                          </a:solidFill>
                          <a:effectLst/>
                          <a:latin typeface="+mn-lt"/>
                          <a:ea typeface="+mn-ea"/>
                          <a:cs typeface="+mn-cs"/>
                        </a:rPr>
                        <a:t>Discussions continue at Programme level and at </a:t>
                      </a:r>
                      <a:r>
                        <a:rPr lang="en-GB" sz="900" b="0" kern="1200" dirty="0" err="1">
                          <a:solidFill>
                            <a:schemeClr val="tx1"/>
                          </a:solidFill>
                          <a:effectLst/>
                          <a:latin typeface="+mn-lt"/>
                          <a:ea typeface="+mn-ea"/>
                          <a:cs typeface="+mn-cs"/>
                        </a:rPr>
                        <a:t>ChMC</a:t>
                      </a:r>
                      <a:r>
                        <a:rPr lang="en-GB" sz="900" b="0" kern="1200" dirty="0">
                          <a:solidFill>
                            <a:schemeClr val="tx1"/>
                          </a:solidFill>
                          <a:effectLst/>
                          <a:latin typeface="+mn-lt"/>
                          <a:ea typeface="+mn-ea"/>
                          <a:cs typeface="+mn-cs"/>
                        </a:rPr>
                        <a:t>.</a:t>
                      </a:r>
                      <a:endParaRPr lang="en-GB" sz="900" dirty="0"/>
                    </a:p>
                    <a:p>
                      <a:pPr marL="171450" lvl="0" indent="-171450">
                        <a:buFont typeface="Arial" panose="020B0604020202020204" pitchFamily="34" charset="0"/>
                        <a:buChar char="•"/>
                      </a:pPr>
                      <a:r>
                        <a:rPr lang="en-GB" sz="900" b="1" kern="1200" baseline="0" dirty="0">
                          <a:solidFill>
                            <a:schemeClr val="tx1"/>
                          </a:solidFill>
                          <a:effectLst/>
                          <a:latin typeface="+mn-lt"/>
                          <a:ea typeface="+mn-ea"/>
                          <a:cs typeface="+mn-cs"/>
                        </a:rPr>
                        <a:t>Internal Testing: </a:t>
                      </a:r>
                      <a:r>
                        <a:rPr lang="en-GB" sz="900" b="0" kern="1200" baseline="0" dirty="0">
                          <a:solidFill>
                            <a:schemeClr val="tx1"/>
                          </a:solidFill>
                          <a:effectLst/>
                          <a:latin typeface="+mn-lt"/>
                          <a:ea typeface="+mn-ea"/>
                          <a:cs typeface="+mn-cs"/>
                        </a:rPr>
                        <a:t>Core testing has completed.  Change requests are being progressed through internal testing in line with the Switching Programme release cycles and/or milestones.</a:t>
                      </a:r>
                      <a:endParaRPr lang="en-GB" sz="900" b="1" kern="1200" baseline="0" dirty="0">
                        <a:solidFill>
                          <a:schemeClr val="tx1"/>
                        </a:solidFill>
                        <a:latin typeface="+mn-lt"/>
                        <a:ea typeface="+mn-ea"/>
                        <a:cs typeface="Arial"/>
                      </a:endParaRPr>
                    </a:p>
                    <a:p>
                      <a:pPr marL="171450" lvl="0" indent="-171450">
                        <a:buFont typeface="Arial" panose="020B0604020202020204" pitchFamily="34" charset="0"/>
                        <a:buChar char="•"/>
                      </a:pPr>
                      <a:r>
                        <a:rPr lang="en-GB" sz="900" b="1" dirty="0"/>
                        <a:t>Data Migration: </a:t>
                      </a:r>
                      <a:r>
                        <a:rPr lang="en-GB" sz="900" dirty="0"/>
                        <a:t>Progressing to plan, Xoserve do have a couple of defects we are tracking through to fix.  Presently we are expecting the testing of at least one of the defects to take place during Live Rehearsal.</a:t>
                      </a:r>
                    </a:p>
                    <a:p>
                      <a:pPr marL="171450" lvl="0" indent="-171450">
                        <a:buFont typeface="Arial" panose="020B0604020202020204" pitchFamily="34" charset="0"/>
                        <a:buChar char="•"/>
                      </a:pPr>
                      <a:r>
                        <a:rPr lang="en-GB" sz="900" b="1" dirty="0"/>
                        <a:t>Market Trials: </a:t>
                      </a:r>
                      <a:r>
                        <a:rPr lang="en-GB" sz="900" b="0" dirty="0"/>
                        <a:t>The CR to remove Market Trials has progressed through the Ofgem Change Advisory Team meeting.  The CR has now been presented to the Ofgem Testing Workgroups for the relevant milestones to be removed from the Programme Plan.</a:t>
                      </a:r>
                      <a:endParaRPr lang="en-GB" sz="900" b="1" dirty="0"/>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Live Rehearsal: </a:t>
                      </a:r>
                      <a:r>
                        <a:rPr lang="en-GB" sz="1000" b="0" kern="1200" dirty="0">
                          <a:solidFill>
                            <a:schemeClr val="tx1"/>
                          </a:solidFill>
                          <a:effectLst/>
                          <a:latin typeface="+mn-lt"/>
                          <a:ea typeface="+mn-ea"/>
                          <a:cs typeface="+mn-cs"/>
                        </a:rPr>
                        <a:t>Commenced smoke testing</a:t>
                      </a:r>
                    </a:p>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Internal Test:</a:t>
                      </a:r>
                      <a:r>
                        <a:rPr lang="en-GB" sz="1000" b="0" kern="1200" dirty="0">
                          <a:solidFill>
                            <a:schemeClr val="tx1"/>
                          </a:solidFill>
                          <a:effectLst/>
                          <a:latin typeface="+mn-lt"/>
                          <a:ea typeface="+mn-ea"/>
                          <a:cs typeface="+mn-cs"/>
                        </a:rPr>
                        <a:t> Progress CR testing and any relevant regression tests</a:t>
                      </a:r>
                      <a:endParaRPr lang="en-GB" sz="10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dirty="0">
                          <a:solidFill>
                            <a:schemeClr val="tx1"/>
                          </a:solidFill>
                          <a:effectLst/>
                          <a:latin typeface="+mn-lt"/>
                          <a:ea typeface="+mn-ea"/>
                          <a:cs typeface="+mn-cs"/>
                        </a:rPr>
                        <a:t>DES</a:t>
                      </a:r>
                      <a:r>
                        <a:rPr lang="en-GB" sz="1000" b="0" kern="1200" dirty="0">
                          <a:solidFill>
                            <a:schemeClr val="tx1"/>
                          </a:solidFill>
                          <a:effectLst/>
                          <a:latin typeface="+mn-lt"/>
                          <a:ea typeface="+mn-ea"/>
                          <a:cs typeface="+mn-cs"/>
                        </a:rPr>
                        <a:t>:</a:t>
                      </a:r>
                      <a:r>
                        <a:rPr lang="en-GB" sz="1000" b="1" kern="1200" dirty="0">
                          <a:solidFill>
                            <a:schemeClr val="tx1"/>
                          </a:solidFill>
                          <a:effectLst/>
                          <a:latin typeface="+mn-lt"/>
                          <a:ea typeface="+mn-ea"/>
                          <a:cs typeface="+mn-cs"/>
                        </a:rPr>
                        <a:t>&amp; Secondary APIs</a:t>
                      </a:r>
                      <a:r>
                        <a:rPr lang="en-GB" sz="1000" kern="1200" dirty="0">
                          <a:solidFill>
                            <a:schemeClr val="tx1"/>
                          </a:solidFill>
                          <a:effectLst/>
                          <a:latin typeface="+mn-lt"/>
                          <a:ea typeface="+mn-ea"/>
                          <a:cs typeface="+mn-cs"/>
                        </a:rPr>
                        <a:t> Continue development and system test activities.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Transition:</a:t>
                      </a:r>
                      <a:r>
                        <a:rPr lang="en-GB" sz="1000" b="0" kern="1200" baseline="0" dirty="0">
                          <a:solidFill>
                            <a:schemeClr val="tx1"/>
                          </a:solidFill>
                          <a:effectLst/>
                          <a:latin typeface="+mn-lt"/>
                          <a:ea typeface="+mn-ea"/>
                          <a:cs typeface="+mn-cs"/>
                        </a:rPr>
                        <a:t> Continue Live Rehearsal &amp; Transition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err="1">
                          <a:solidFill>
                            <a:schemeClr val="tx1"/>
                          </a:solidFill>
                          <a:effectLst/>
                          <a:latin typeface="+mn-lt"/>
                          <a:ea typeface="+mn-ea"/>
                          <a:cs typeface="+mn-cs"/>
                        </a:rPr>
                        <a:t>SoLR</a:t>
                      </a:r>
                      <a:r>
                        <a:rPr lang="en-GB" sz="1000" b="1" kern="1200" baseline="0" dirty="0">
                          <a:solidFill>
                            <a:schemeClr val="tx1"/>
                          </a:solidFill>
                          <a:effectLst/>
                          <a:latin typeface="+mn-lt"/>
                          <a:ea typeface="+mn-ea"/>
                          <a:cs typeface="+mn-cs"/>
                        </a:rPr>
                        <a:t>: </a:t>
                      </a:r>
                      <a:r>
                        <a:rPr lang="en-GB" sz="1000" b="0" kern="1200" baseline="0" dirty="0">
                          <a:solidFill>
                            <a:schemeClr val="tx1"/>
                          </a:solidFill>
                          <a:effectLst/>
                          <a:latin typeface="+mn-lt"/>
                          <a:ea typeface="+mn-ea"/>
                          <a:cs typeface="+mn-cs"/>
                        </a:rPr>
                        <a:t>Discussions continue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MAP C: </a:t>
                      </a:r>
                      <a:r>
                        <a:rPr lang="en-GB" sz="1000" b="0" kern="1200" baseline="0" dirty="0">
                          <a:solidFill>
                            <a:schemeClr val="tx1"/>
                          </a:solidFill>
                          <a:effectLst/>
                          <a:latin typeface="+mn-lt"/>
                          <a:ea typeface="+mn-ea"/>
                          <a:cs typeface="+mn-cs"/>
                        </a:rPr>
                        <a:t>Detailed Design in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Market Trials:</a:t>
                      </a:r>
                      <a:r>
                        <a:rPr lang="en-GB" sz="1000" b="0" kern="1200" baseline="0" dirty="0">
                          <a:solidFill>
                            <a:schemeClr val="tx1"/>
                          </a:solidFill>
                          <a:effectLst/>
                          <a:latin typeface="+mn-lt"/>
                          <a:ea typeface="+mn-ea"/>
                          <a:cs typeface="+mn-cs"/>
                        </a:rPr>
                        <a:t> Closure following Switching Programme approval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REC: </a:t>
                      </a:r>
                      <a:r>
                        <a:rPr lang="en-GB" sz="1000" b="0" kern="1200" baseline="0" dirty="0">
                          <a:solidFill>
                            <a:schemeClr val="tx1"/>
                          </a:solidFill>
                          <a:effectLst/>
                          <a:latin typeface="+mn-lt"/>
                          <a:ea typeface="+mn-ea"/>
                          <a:cs typeface="+mn-cs"/>
                        </a:rPr>
                        <a:t>Continue REC schedule review as per Ofgem timelines</a:t>
                      </a:r>
                      <a:r>
                        <a:rPr lang="en-GB" sz="1000" b="1" kern="1200" baseline="0" dirty="0">
                          <a:solidFill>
                            <a:schemeClr val="tx1"/>
                          </a:solidFill>
                          <a:effectLst/>
                          <a:latin typeface="+mn-lt"/>
                          <a:ea typeface="+mn-ea"/>
                          <a:cs typeface="+mn-cs"/>
                        </a:rPr>
                        <a:t> </a:t>
                      </a:r>
                    </a:p>
                    <a:p>
                      <a:pPr marL="171450" marR="0" lvl="0" indent="-171450" algn="l">
                        <a:lnSpc>
                          <a:spcPct val="100000"/>
                        </a:lnSpc>
                        <a:spcBef>
                          <a:spcPts val="0"/>
                        </a:spcBef>
                        <a:spcAft>
                          <a:spcPts val="0"/>
                        </a:spcAft>
                        <a:buFont typeface="Arial" panose="020B0604020202020204" pitchFamily="34" charset="0"/>
                        <a:buChar char="•"/>
                      </a:pPr>
                      <a:endParaRPr lang="en-GB" sz="6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326600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dirty="0">
                <a:latin typeface="Arial"/>
                <a:cs typeface="Arial"/>
              </a:rPr>
              <a:t>Section 6: Any Other Business</a:t>
            </a:r>
            <a:br>
              <a:rPr lang="en-GB" sz="3100" dirty="0">
                <a:latin typeface="Arial"/>
                <a:cs typeface="Arial"/>
              </a:rPr>
            </a:b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1581667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APPENDIX</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2482086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5486"/>
            <a:ext cx="8820472" cy="416011"/>
          </a:xfrm>
        </p:spPr>
        <p:txBody>
          <a:bodyPr>
            <a:noAutofit/>
          </a:bodyPr>
          <a:lstStyle/>
          <a:p>
            <a:r>
              <a:rPr lang="en-GB" sz="2000" dirty="0"/>
              <a:t>Budget v Spend BP20/21 Financial Year To Date</a:t>
            </a:r>
          </a:p>
        </p:txBody>
      </p:sp>
      <p:sp>
        <p:nvSpPr>
          <p:cNvPr id="3" name="Rectangle 2"/>
          <p:cNvSpPr/>
          <p:nvPr/>
        </p:nvSpPr>
        <p:spPr>
          <a:xfrm>
            <a:off x="557519" y="987574"/>
            <a:ext cx="8424936" cy="416011"/>
          </a:xfrm>
          <a:prstGeom prst="rect">
            <a:avLst/>
          </a:prstGeom>
        </p:spPr>
        <p:txBody>
          <a:bodyPr wrap="square">
            <a:spAutoFit/>
          </a:bodyPr>
          <a:lstStyle/>
          <a:p>
            <a:pPr>
              <a:lnSpc>
                <a:spcPct val="150000"/>
              </a:lnSpc>
            </a:pPr>
            <a:endParaRPr lang="en-GB" sz="1600" dirty="0">
              <a:latin typeface="+mj-lt"/>
            </a:endParaRPr>
          </a:p>
        </p:txBody>
      </p:sp>
      <p:sp>
        <p:nvSpPr>
          <p:cNvPr id="5" name="TextBox 4">
            <a:extLst>
              <a:ext uri="{FF2B5EF4-FFF2-40B4-BE49-F238E27FC236}">
                <a16:creationId xmlns:a16="http://schemas.microsoft.com/office/drawing/2014/main" id="{A41E83A2-9D91-4DDD-889E-8991F40921D8}"/>
              </a:ext>
            </a:extLst>
          </p:cNvPr>
          <p:cNvSpPr txBox="1"/>
          <p:nvPr/>
        </p:nvSpPr>
        <p:spPr>
          <a:xfrm>
            <a:off x="7118084" y="639892"/>
            <a:ext cx="1940487" cy="3323987"/>
          </a:xfrm>
          <a:prstGeom prst="rect">
            <a:avLst/>
          </a:prstGeom>
          <a:noFill/>
        </p:spPr>
        <p:txBody>
          <a:bodyPr wrap="square" rtlCol="0">
            <a:spAutoFit/>
          </a:bodyPr>
          <a:lstStyle/>
          <a:p>
            <a:pPr marL="285750" indent="-285750">
              <a:buFont typeface="Arial" panose="020B0604020202020204" pitchFamily="34" charset="0"/>
              <a:buChar char="•"/>
            </a:pPr>
            <a:endParaRPr lang="en-GB" sz="1050" b="1" dirty="0"/>
          </a:p>
          <a:p>
            <a:pPr marL="285750" indent="-285750">
              <a:buFont typeface="Arial" panose="020B0604020202020204" pitchFamily="34" charset="0"/>
              <a:buChar char="•"/>
            </a:pPr>
            <a:r>
              <a:rPr lang="en-GB" sz="1050" b="1" dirty="0"/>
              <a:t>Total </a:t>
            </a:r>
            <a:r>
              <a:rPr lang="en-GB" sz="1050" b="1" u="sng" dirty="0"/>
              <a:t>available</a:t>
            </a:r>
            <a:r>
              <a:rPr lang="en-GB" sz="1050" b="1" dirty="0"/>
              <a:t> funds have decreased by £600</a:t>
            </a:r>
            <a:r>
              <a:rPr lang="en-GB" sz="1050" dirty="0"/>
              <a:t> as a result of 3 changes moving through the lifecycle (see 2</a:t>
            </a:r>
            <a:r>
              <a:rPr lang="en-GB" sz="1050" baseline="30000" dirty="0"/>
              <a:t>nd</a:t>
            </a:r>
            <a:r>
              <a:rPr lang="en-GB" sz="1050" dirty="0"/>
              <a:t> tab in embedded s/s for details)</a:t>
            </a:r>
          </a:p>
          <a:p>
            <a:pPr marL="285750" indent="-285750">
              <a:buFont typeface="Arial" panose="020B0604020202020204" pitchFamily="34" charset="0"/>
              <a:buChar char="•"/>
            </a:pPr>
            <a:r>
              <a:rPr lang="en-GB" sz="1050" dirty="0"/>
              <a:t>Position as of March-21</a:t>
            </a:r>
          </a:p>
          <a:p>
            <a:pPr marL="285750" indent="-285750">
              <a:buFont typeface="Arial" panose="020B0604020202020204" pitchFamily="34" charset="0"/>
              <a:buChar char="•"/>
            </a:pPr>
            <a:r>
              <a:rPr lang="en-GB" sz="1050" b="1" u="sng" dirty="0"/>
              <a:t>A full reconciliation of the 20/21 budget will be presented in May ChMC</a:t>
            </a:r>
            <a:r>
              <a:rPr lang="en-GB" sz="1050" dirty="0"/>
              <a:t> </a:t>
            </a:r>
          </a:p>
          <a:p>
            <a:pPr marL="285750" indent="-285750">
              <a:buFont typeface="Arial" panose="020B0604020202020204" pitchFamily="34" charset="0"/>
              <a:buChar char="•"/>
            </a:pPr>
            <a:endParaRPr lang="en-GB" sz="1050" dirty="0"/>
          </a:p>
          <a:p>
            <a:pPr marL="285750" indent="-285750">
              <a:buFont typeface="Arial" panose="020B0604020202020204" pitchFamily="34" charset="0"/>
              <a:buChar char="•"/>
            </a:pPr>
            <a:endParaRPr lang="en-GB" sz="1050" dirty="0"/>
          </a:p>
          <a:p>
            <a:pPr marL="285750" indent="-285750">
              <a:buFont typeface="Arial" panose="020B0604020202020204" pitchFamily="34" charset="0"/>
              <a:buChar char="•"/>
            </a:pPr>
            <a:endParaRPr lang="en-GB" sz="1050" dirty="0"/>
          </a:p>
          <a:p>
            <a:pPr marL="285750" indent="-285750">
              <a:buFont typeface="Arial" panose="020B0604020202020204" pitchFamily="34" charset="0"/>
              <a:buChar char="•"/>
            </a:pPr>
            <a:r>
              <a:rPr lang="en-GB" sz="1050" dirty="0">
                <a:hlinkClick r:id="rId2"/>
              </a:rPr>
              <a:t>Link </a:t>
            </a:r>
            <a:r>
              <a:rPr lang="en-GB" sz="1050" dirty="0"/>
              <a:t>to download the latest ChMC Change Budget document</a:t>
            </a:r>
          </a:p>
          <a:p>
            <a:endParaRPr lang="en-GB" sz="1050" dirty="0"/>
          </a:p>
        </p:txBody>
      </p:sp>
      <p:graphicFrame>
        <p:nvGraphicFramePr>
          <p:cNvPr id="9" name="Chart 8">
            <a:extLst>
              <a:ext uri="{FF2B5EF4-FFF2-40B4-BE49-F238E27FC236}">
                <a16:creationId xmlns:a16="http://schemas.microsoft.com/office/drawing/2014/main" id="{D98FB028-79DF-45ED-B33C-94FC73389E76}"/>
              </a:ext>
            </a:extLst>
          </p:cNvPr>
          <p:cNvGraphicFramePr>
            <a:graphicFrameLocks/>
          </p:cNvGraphicFramePr>
          <p:nvPr>
            <p:extLst/>
          </p:nvPr>
        </p:nvGraphicFramePr>
        <p:xfrm>
          <a:off x="197939" y="771550"/>
          <a:ext cx="3509965" cy="20146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28D83495-7D21-472D-AD79-F492C32EB9C8}"/>
              </a:ext>
            </a:extLst>
          </p:cNvPr>
          <p:cNvGraphicFramePr>
            <a:graphicFrameLocks/>
          </p:cNvGraphicFramePr>
          <p:nvPr>
            <p:extLst/>
          </p:nvPr>
        </p:nvGraphicFramePr>
        <p:xfrm>
          <a:off x="3420343" y="771550"/>
          <a:ext cx="3733447" cy="1800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C1ECA0C0-4FFB-4C80-B599-6632AD24CA9F}"/>
              </a:ext>
              <a:ext uri="{147F2762-F138-4A5C-976F-8EAC2B608ADB}">
                <a16:predDERef xmlns:a16="http://schemas.microsoft.com/office/drawing/2014/main" pred="{81539D07-D235-46B0-96A4-675396BB1C10}"/>
              </a:ext>
            </a:extLst>
          </p:cNvPr>
          <p:cNvGraphicFramePr>
            <a:graphicFrameLocks/>
          </p:cNvGraphicFramePr>
          <p:nvPr>
            <p:extLst/>
          </p:nvPr>
        </p:nvGraphicFramePr>
        <p:xfrm>
          <a:off x="292824" y="2859782"/>
          <a:ext cx="6825260" cy="193074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62162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D6E40D4-C8DF-4004-A53C-B530E1CEC2B4}"/>
              </a:ext>
            </a:extLst>
          </p:cNvPr>
          <p:cNvGraphicFramePr>
            <a:graphicFrameLocks noGrp="1"/>
          </p:cNvGraphicFramePr>
          <p:nvPr>
            <p:extLst>
              <p:ext uri="{D42A27DB-BD31-4B8C-83A1-F6EECF244321}">
                <p14:modId xmlns:p14="http://schemas.microsoft.com/office/powerpoint/2010/main" val="1842837384"/>
              </p:ext>
            </p:extLst>
          </p:nvPr>
        </p:nvGraphicFramePr>
        <p:xfrm>
          <a:off x="450526" y="522770"/>
          <a:ext cx="8132819" cy="3695484"/>
        </p:xfrm>
        <a:graphic>
          <a:graphicData uri="http://schemas.openxmlformats.org/drawingml/2006/table">
            <a:tbl>
              <a:tblPr/>
              <a:tblGrid>
                <a:gridCol w="778174">
                  <a:extLst>
                    <a:ext uri="{9D8B030D-6E8A-4147-A177-3AD203B41FA5}">
                      <a16:colId xmlns:a16="http://schemas.microsoft.com/office/drawing/2014/main" val="3115564557"/>
                    </a:ext>
                  </a:extLst>
                </a:gridCol>
                <a:gridCol w="550150">
                  <a:extLst>
                    <a:ext uri="{9D8B030D-6E8A-4147-A177-3AD203B41FA5}">
                      <a16:colId xmlns:a16="http://schemas.microsoft.com/office/drawing/2014/main" val="2883905096"/>
                    </a:ext>
                  </a:extLst>
                </a:gridCol>
                <a:gridCol w="602517">
                  <a:extLst>
                    <a:ext uri="{9D8B030D-6E8A-4147-A177-3AD203B41FA5}">
                      <a16:colId xmlns:a16="http://schemas.microsoft.com/office/drawing/2014/main" val="1031349292"/>
                    </a:ext>
                  </a:extLst>
                </a:gridCol>
                <a:gridCol w="483717">
                  <a:extLst>
                    <a:ext uri="{9D8B030D-6E8A-4147-A177-3AD203B41FA5}">
                      <a16:colId xmlns:a16="http://schemas.microsoft.com/office/drawing/2014/main" val="3138916445"/>
                    </a:ext>
                  </a:extLst>
                </a:gridCol>
                <a:gridCol w="561195">
                  <a:extLst>
                    <a:ext uri="{9D8B030D-6E8A-4147-A177-3AD203B41FA5}">
                      <a16:colId xmlns:a16="http://schemas.microsoft.com/office/drawing/2014/main" val="2687956750"/>
                    </a:ext>
                  </a:extLst>
                </a:gridCol>
                <a:gridCol w="449282">
                  <a:extLst>
                    <a:ext uri="{9D8B030D-6E8A-4147-A177-3AD203B41FA5}">
                      <a16:colId xmlns:a16="http://schemas.microsoft.com/office/drawing/2014/main" val="2150212972"/>
                    </a:ext>
                  </a:extLst>
                </a:gridCol>
                <a:gridCol w="3817408">
                  <a:extLst>
                    <a:ext uri="{9D8B030D-6E8A-4147-A177-3AD203B41FA5}">
                      <a16:colId xmlns:a16="http://schemas.microsoft.com/office/drawing/2014/main" val="1459062141"/>
                    </a:ext>
                  </a:extLst>
                </a:gridCol>
                <a:gridCol w="890376">
                  <a:extLst>
                    <a:ext uri="{9D8B030D-6E8A-4147-A177-3AD203B41FA5}">
                      <a16:colId xmlns:a16="http://schemas.microsoft.com/office/drawing/2014/main" val="2106881084"/>
                    </a:ext>
                  </a:extLst>
                </a:gridCol>
              </a:tblGrid>
              <a:tr h="182624">
                <a:tc gridSpan="8">
                  <a:txBody>
                    <a:bodyPr/>
                    <a:lstStyle/>
                    <a:p>
                      <a:pPr algn="ctr" fontAlgn="ctr"/>
                      <a:r>
                        <a:rPr lang="en-GB" sz="1100" b="1" i="0" u="none" strike="noStrike" dirty="0">
                          <a:solidFill>
                            <a:srgbClr val="000000"/>
                          </a:solidFill>
                          <a:effectLst/>
                          <a:latin typeface="Arial" panose="020B0604020202020204" pitchFamily="34" charset="0"/>
                        </a:rPr>
                        <a:t>Outages</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05675028"/>
                  </a:ext>
                </a:extLst>
              </a:tr>
              <a:tr h="150329">
                <a:tc rowSpan="2">
                  <a:txBody>
                    <a:bodyPr/>
                    <a:lstStyle/>
                    <a:p>
                      <a:pPr algn="ctr" fontAlgn="ctr"/>
                      <a:r>
                        <a:rPr lang="en-GB" sz="900" b="0" i="0" u="none" strike="noStrike" dirty="0">
                          <a:solidFill>
                            <a:srgbClr val="000000"/>
                          </a:solidFill>
                          <a:effectLst/>
                          <a:latin typeface="Arial" panose="020B0604020202020204" pitchFamily="34" charset="0"/>
                        </a:rPr>
                        <a:t>Change  Request Number</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rowSpan="2">
                  <a:txBody>
                    <a:bodyPr/>
                    <a:lstStyle/>
                    <a:p>
                      <a:pPr algn="ctr" fontAlgn="ctr"/>
                      <a:r>
                        <a:rPr lang="en-GB" sz="900" b="0" i="0" u="none" strike="noStrike">
                          <a:solidFill>
                            <a:srgbClr val="000000"/>
                          </a:solidFill>
                          <a:effectLst/>
                          <a:latin typeface="Arial" panose="020B0604020202020204" pitchFamily="34" charset="0"/>
                        </a:rPr>
                        <a:t>Impacted System</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gridSpan="5">
                  <a:txBody>
                    <a:bodyPr/>
                    <a:lstStyle/>
                    <a:p>
                      <a:pPr algn="ctr" fontAlgn="ctr"/>
                      <a:r>
                        <a:rPr lang="en-GB" sz="900" b="0" i="0" u="none" strike="noStrike">
                          <a:solidFill>
                            <a:srgbClr val="000000"/>
                          </a:solidFill>
                          <a:effectLst/>
                          <a:latin typeface="Arial" panose="020B0604020202020204" pitchFamily="34" charset="0"/>
                        </a:rPr>
                        <a:t>Outage Duration</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900" b="0" i="0" u="none" strike="noStrike">
                          <a:solidFill>
                            <a:srgbClr val="000000"/>
                          </a:solidFill>
                          <a:effectLst/>
                          <a:latin typeface="Arial" panose="020B0604020202020204" pitchFamily="34" charset="0"/>
                        </a:rPr>
                        <a:t>Committee Notified Date</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979036108"/>
                  </a:ext>
                </a:extLst>
              </a:tr>
              <a:tr h="295656">
                <a:tc vMerge="1">
                  <a:txBody>
                    <a:bodyPr/>
                    <a:lstStyle/>
                    <a:p>
                      <a:endParaRPr lang="en-GB"/>
                    </a:p>
                  </a:txBody>
                  <a:tcPr/>
                </a:tc>
                <a:tc vMerge="1">
                  <a:txBody>
                    <a:bodyPr/>
                    <a:lstStyle/>
                    <a:p>
                      <a:endParaRPr lang="en-GB"/>
                    </a:p>
                  </a:txBody>
                  <a:tcPr/>
                </a:tc>
                <a:tc>
                  <a:txBody>
                    <a:bodyPr/>
                    <a:lstStyle/>
                    <a:p>
                      <a:pPr algn="ctr" fontAlgn="ctr"/>
                      <a:r>
                        <a:rPr lang="en-GB" sz="900" b="0" i="0" u="none" strike="noStrike">
                          <a:solidFill>
                            <a:srgbClr val="000000"/>
                          </a:solidFill>
                          <a:effectLst/>
                          <a:latin typeface="Arial" panose="020B0604020202020204" pitchFamily="34" charset="0"/>
                        </a:rPr>
                        <a:t>Start Date</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900" b="0" i="0" u="none" strike="noStrike">
                          <a:solidFill>
                            <a:srgbClr val="000000"/>
                          </a:solidFill>
                          <a:effectLst/>
                          <a:latin typeface="Arial" panose="020B0604020202020204" pitchFamily="34" charset="0"/>
                        </a:rPr>
                        <a:t>Start Time</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900" b="0" i="0" u="none" strike="noStrike">
                          <a:solidFill>
                            <a:srgbClr val="000000"/>
                          </a:solidFill>
                          <a:effectLst/>
                          <a:latin typeface="Arial" panose="020B0604020202020204" pitchFamily="34" charset="0"/>
                        </a:rPr>
                        <a:t>End Date</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900" b="0" i="0" u="none" strike="noStrike">
                          <a:solidFill>
                            <a:srgbClr val="000000"/>
                          </a:solidFill>
                          <a:effectLst/>
                          <a:latin typeface="Arial" panose="020B0604020202020204" pitchFamily="34" charset="0"/>
                        </a:rPr>
                        <a:t>End Time</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900" b="0" i="0" u="none" strike="noStrike">
                          <a:solidFill>
                            <a:srgbClr val="000000"/>
                          </a:solidFill>
                          <a:effectLst/>
                          <a:latin typeface="Arial" panose="020B0604020202020204" pitchFamily="34" charset="0"/>
                        </a:rPr>
                        <a:t>Brief Description</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vMerge="1">
                  <a:txBody>
                    <a:bodyPr/>
                    <a:lstStyle/>
                    <a:p>
                      <a:endParaRPr lang="en-GB"/>
                    </a:p>
                  </a:txBody>
                  <a:tcPr/>
                </a:tc>
                <a:extLst>
                  <a:ext uri="{0D108BD9-81ED-4DB2-BD59-A6C34878D82A}">
                    <a16:rowId xmlns:a16="http://schemas.microsoft.com/office/drawing/2014/main" val="2327323346"/>
                  </a:ext>
                </a:extLst>
              </a:tr>
              <a:tr h="1022292">
                <a:tc>
                  <a:txBody>
                    <a:bodyPr/>
                    <a:lstStyle/>
                    <a:p>
                      <a:pPr algn="ctr" fontAlgn="ctr"/>
                      <a:r>
                        <a:rPr lang="en-GB" sz="700" b="0" i="0" u="none" strike="noStrike">
                          <a:solidFill>
                            <a:srgbClr val="000000"/>
                          </a:solidFill>
                          <a:effectLst/>
                          <a:latin typeface="Arial" panose="020B0604020202020204" pitchFamily="34" charset="0"/>
                        </a:rPr>
                        <a:t>CHG0031092</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700" b="0" i="0" u="none" strike="noStrike" dirty="0">
                          <a:solidFill>
                            <a:srgbClr val="000000"/>
                          </a:solidFill>
                          <a:effectLst/>
                          <a:latin typeface="Arial" panose="020B0604020202020204" pitchFamily="34" charset="0"/>
                        </a:rPr>
                        <a:t>Gemini</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Arial" panose="020B0604020202020204" pitchFamily="34" charset="0"/>
                        </a:rPr>
                        <a:t>15/05/2021</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Arial" panose="020B0604020202020204" pitchFamily="34" charset="0"/>
                        </a:rPr>
                        <a:t>03:15</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15/05/2021</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08:30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700" b="1" i="0" u="sng" strike="noStrike" dirty="0">
                          <a:solidFill>
                            <a:srgbClr val="000000"/>
                          </a:solidFill>
                          <a:effectLst/>
                          <a:latin typeface="Arial" panose="020B0604020202020204" pitchFamily="34" charset="0"/>
                        </a:rPr>
                        <a:t>Gemini Disaster Recovery Test 2021</a:t>
                      </a:r>
                    </a:p>
                    <a:p>
                      <a:pPr algn="l" rtl="0" fontAlgn="ctr"/>
                      <a:br>
                        <a:rPr lang="en-US" sz="700" b="1" i="0" u="sng"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This is an annual activity to confirm Gemini services can be migrated to a secondary data </a:t>
                      </a:r>
                      <a:r>
                        <a:rPr lang="en-US" sz="700" b="0" i="0" u="none" strike="noStrike" dirty="0" err="1">
                          <a:solidFill>
                            <a:srgbClr val="000000"/>
                          </a:solidFill>
                          <a:effectLst/>
                          <a:latin typeface="Arial" panose="020B0604020202020204" pitchFamily="34" charset="0"/>
                        </a:rPr>
                        <a:t>centre</a:t>
                      </a:r>
                      <a:r>
                        <a:rPr lang="en-US" sz="700" b="0" i="0" u="none" strike="noStrike" dirty="0">
                          <a:solidFill>
                            <a:srgbClr val="000000"/>
                          </a:solidFill>
                          <a:effectLst/>
                          <a:latin typeface="Arial" panose="020B0604020202020204" pitchFamily="34" charset="0"/>
                        </a:rPr>
                        <a:t> location should there be a catastrophic failure within the primary data </a:t>
                      </a:r>
                      <a:r>
                        <a:rPr lang="en-US" sz="700" b="0" i="0" u="none" strike="noStrike" dirty="0" err="1">
                          <a:solidFill>
                            <a:srgbClr val="000000"/>
                          </a:solidFill>
                          <a:effectLst/>
                          <a:latin typeface="Arial" panose="020B0604020202020204" pitchFamily="34" charset="0"/>
                        </a:rPr>
                        <a:t>centre</a:t>
                      </a:r>
                      <a:r>
                        <a:rPr lang="en-US" sz="700" b="0" i="0" u="none" strike="noStrike" dirty="0">
                          <a:solidFill>
                            <a:srgbClr val="000000"/>
                          </a:solidFill>
                          <a:effectLst/>
                          <a:latin typeface="Arial" panose="020B0604020202020204" pitchFamily="34" charset="0"/>
                        </a:rPr>
                        <a:t>.</a:t>
                      </a: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During this phase of the test Gemini services will failover from the primary site to the secondary site. </a:t>
                      </a: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The activity starts within the scheduled maintenance window and the system will operate normally during times where there is no outage. </a:t>
                      </a:r>
                    </a:p>
                    <a:p>
                      <a:pPr algn="l" rtl="0" fontAlgn="ctr"/>
                      <a:endParaRPr lang="en-US" sz="700" b="0" i="0" u="none" strike="noStrike" dirty="0">
                        <a:solidFill>
                          <a:srgbClr val="000000"/>
                        </a:solidFill>
                        <a:effectLst/>
                        <a:latin typeface="Arial" panose="020B0604020202020204" pitchFamily="34" charset="0"/>
                      </a:endParaRP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Arial" panose="020B0604020202020204" pitchFamily="34" charset="0"/>
                        </a:rPr>
                        <a:t>10/02/2021</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668628"/>
                  </a:ext>
                </a:extLst>
              </a:tr>
              <a:tr h="909259">
                <a:tc>
                  <a:txBody>
                    <a:bodyPr/>
                    <a:lstStyle/>
                    <a:p>
                      <a:pPr algn="ctr" fontAlgn="ctr"/>
                      <a:r>
                        <a:rPr lang="en-GB" sz="700" b="0" i="0" u="none" strike="noStrike">
                          <a:solidFill>
                            <a:srgbClr val="000000"/>
                          </a:solidFill>
                          <a:effectLst/>
                          <a:latin typeface="Arial" panose="020B0604020202020204" pitchFamily="34" charset="0"/>
                        </a:rPr>
                        <a:t>CHG0031092</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700" b="0" i="0" u="none" strike="noStrike">
                          <a:solidFill>
                            <a:srgbClr val="000000"/>
                          </a:solidFill>
                          <a:effectLst/>
                          <a:latin typeface="Arial" panose="020B0604020202020204" pitchFamily="34" charset="0"/>
                        </a:rPr>
                        <a:t>Gemini</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16/05/2021</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03:00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Arial" panose="020B0604020202020204" pitchFamily="34" charset="0"/>
                        </a:rPr>
                        <a:t>16/05/2021</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Arial" panose="020B0604020202020204" pitchFamily="34" charset="0"/>
                        </a:rPr>
                        <a:t>08:30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700" b="1" i="0" u="sng" strike="noStrike" dirty="0">
                          <a:solidFill>
                            <a:srgbClr val="000000"/>
                          </a:solidFill>
                          <a:effectLst/>
                          <a:latin typeface="Arial" panose="020B0604020202020204" pitchFamily="34" charset="0"/>
                        </a:rPr>
                        <a:t>Gemini Disaster Recovery Test 2021</a:t>
                      </a:r>
                    </a:p>
                    <a:p>
                      <a:pPr algn="l" rtl="0" fontAlgn="ctr"/>
                      <a:br>
                        <a:rPr lang="en-US" sz="700" b="1" i="0" u="sng"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During this phase of the test Gemini services will failback from the secondary site to the primary site.</a:t>
                      </a: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Again the activity starts within the scheduled maintenance window and the system will operate normally during times where there is no outage.</a:t>
                      </a: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NOTE: Contingency dates for these activities are 29th / 30th May</a:t>
                      </a:r>
                    </a:p>
                    <a:p>
                      <a:pPr algn="l" rtl="0" fontAlgn="ctr"/>
                      <a:endParaRPr lang="en-US" sz="700" b="0" i="0" u="none" strike="noStrike" dirty="0">
                        <a:solidFill>
                          <a:srgbClr val="000000"/>
                        </a:solidFill>
                        <a:effectLst/>
                        <a:latin typeface="Arial" panose="020B0604020202020204" pitchFamily="34" charset="0"/>
                      </a:endParaRP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700" b="0" i="0" u="none" strike="noStrike" dirty="0">
                          <a:solidFill>
                            <a:srgbClr val="000000"/>
                          </a:solidFill>
                          <a:effectLst/>
                          <a:latin typeface="Arial" panose="020B0604020202020204" pitchFamily="34" charset="0"/>
                        </a:rPr>
                        <a:t>10/02/2021</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2806343"/>
                  </a:ext>
                </a:extLst>
              </a:tr>
              <a:tr h="1135324">
                <a:tc>
                  <a:txBody>
                    <a:bodyPr/>
                    <a:lstStyle/>
                    <a:p>
                      <a:pPr algn="ctr" fontAlgn="ctr"/>
                      <a:r>
                        <a:rPr lang="en-GB" sz="700" b="0" i="0" u="none" strike="noStrike">
                          <a:solidFill>
                            <a:srgbClr val="000000"/>
                          </a:solidFill>
                          <a:effectLst/>
                          <a:latin typeface="Arial" panose="020B0604020202020204" pitchFamily="34" charset="0"/>
                        </a:rPr>
                        <a:t>CHG0031070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GB" sz="700" b="0" i="0" u="none" strike="noStrike">
                          <a:solidFill>
                            <a:srgbClr val="000000"/>
                          </a:solidFill>
                          <a:effectLst/>
                          <a:latin typeface="Arial" panose="020B0604020202020204" pitchFamily="34" charset="0"/>
                        </a:rPr>
                        <a:t>EFT</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700" b="0" i="0" u="none" strike="noStrike">
                          <a:solidFill>
                            <a:srgbClr val="000000"/>
                          </a:solidFill>
                          <a:effectLst/>
                          <a:latin typeface="Arial" panose="020B0604020202020204" pitchFamily="34" charset="0"/>
                        </a:rPr>
                        <a:t>11/06/2021</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700" b="0" i="0" u="none" strike="noStrike">
                          <a:solidFill>
                            <a:srgbClr val="000000"/>
                          </a:solidFill>
                          <a:effectLst/>
                          <a:latin typeface="Arial" panose="020B0604020202020204" pitchFamily="34" charset="0"/>
                        </a:rPr>
                        <a:t>05:00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700" b="0" i="0" u="none" strike="noStrike">
                          <a:solidFill>
                            <a:srgbClr val="000000"/>
                          </a:solidFill>
                          <a:effectLst/>
                          <a:latin typeface="Arial" panose="020B0604020202020204" pitchFamily="34" charset="0"/>
                        </a:rPr>
                        <a:t>13/06/2021</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700" b="0" i="0" u="none" strike="noStrike" dirty="0">
                          <a:solidFill>
                            <a:srgbClr val="000000"/>
                          </a:solidFill>
                          <a:effectLst/>
                          <a:latin typeface="Arial" panose="020B0604020202020204" pitchFamily="34" charset="0"/>
                        </a:rPr>
                        <a:t>06:00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US" sz="700" b="1" i="0" u="sng" strike="noStrike" dirty="0">
                          <a:solidFill>
                            <a:srgbClr val="000000"/>
                          </a:solidFill>
                          <a:effectLst/>
                          <a:latin typeface="Arial" panose="020B0604020202020204" pitchFamily="34" charset="0"/>
                        </a:rPr>
                        <a:t>EFT Disaster Recovery Test 2021</a:t>
                      </a:r>
                      <a:br>
                        <a:rPr lang="en-US" sz="700" b="1" i="0" u="sng" strike="noStrike" dirty="0">
                          <a:solidFill>
                            <a:srgbClr val="000000"/>
                          </a:solidFill>
                          <a:effectLst/>
                          <a:latin typeface="Arial" panose="020B0604020202020204" pitchFamily="34" charset="0"/>
                        </a:rPr>
                      </a:br>
                      <a:br>
                        <a:rPr lang="en-US" sz="700" b="1" i="0" u="sng"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As part of our annual disaster recovery testing the EFT application will run solely out of our primary and then secondary </a:t>
                      </a:r>
                      <a:r>
                        <a:rPr lang="en-US" sz="700" b="0" i="0" u="none" strike="noStrike" dirty="0" err="1">
                          <a:solidFill>
                            <a:srgbClr val="000000"/>
                          </a:solidFill>
                          <a:effectLst/>
                          <a:latin typeface="Arial" panose="020B0604020202020204" pitchFamily="34" charset="0"/>
                        </a:rPr>
                        <a:t>datacentre</a:t>
                      </a:r>
                      <a:r>
                        <a:rPr lang="en-US" sz="700" b="0" i="0" u="none" strike="noStrike" dirty="0">
                          <a:solidFill>
                            <a:srgbClr val="000000"/>
                          </a:solidFill>
                          <a:effectLst/>
                          <a:latin typeface="Arial" panose="020B0604020202020204" pitchFamily="34" charset="0"/>
                        </a:rPr>
                        <a:t> locations for a 24 hour period.</a:t>
                      </a:r>
                      <a:br>
                        <a:rPr lang="en-US" sz="700" b="0" i="0" u="none" strike="noStrike" dirty="0">
                          <a:solidFill>
                            <a:srgbClr val="000000"/>
                          </a:solidFill>
                          <a:effectLst/>
                          <a:latin typeface="Arial" panose="020B0604020202020204" pitchFamily="34" charset="0"/>
                        </a:rPr>
                      </a:b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NOTE: This is an FYI as no outage is expected as under normal conditions the application is configured as active - active across </a:t>
                      </a:r>
                      <a:r>
                        <a:rPr lang="en-US" sz="700" b="0" i="0" u="none" strike="noStrike" dirty="0" err="1">
                          <a:solidFill>
                            <a:srgbClr val="000000"/>
                          </a:solidFill>
                          <a:effectLst/>
                          <a:latin typeface="Arial" panose="020B0604020202020204" pitchFamily="34" charset="0"/>
                        </a:rPr>
                        <a:t>datacentres</a:t>
                      </a:r>
                      <a:r>
                        <a:rPr lang="en-US" sz="700" b="0" i="0" u="none" strike="noStrike" dirty="0">
                          <a:solidFill>
                            <a:srgbClr val="000000"/>
                          </a:solidFill>
                          <a:effectLst/>
                          <a:latin typeface="Arial" panose="020B0604020202020204" pitchFamily="34" charset="0"/>
                        </a:rPr>
                        <a:t> and the test ensures that the system is capable of running from one </a:t>
                      </a:r>
                      <a:r>
                        <a:rPr lang="en-US" sz="700" b="0" i="0" u="none" strike="noStrike" dirty="0" err="1">
                          <a:solidFill>
                            <a:srgbClr val="000000"/>
                          </a:solidFill>
                          <a:effectLst/>
                          <a:latin typeface="Arial" panose="020B0604020202020204" pitchFamily="34" charset="0"/>
                        </a:rPr>
                        <a:t>datacentre</a:t>
                      </a:r>
                      <a:r>
                        <a:rPr lang="en-US" sz="700" b="0" i="0" u="none" strike="noStrike" dirty="0">
                          <a:solidFill>
                            <a:srgbClr val="000000"/>
                          </a:solidFill>
                          <a:effectLst/>
                          <a:latin typeface="Arial" panose="020B0604020202020204" pitchFamily="34" charset="0"/>
                        </a:rPr>
                        <a:t> location for an extended period of time by moving services between locations (day 1,2) before resuming full capability across </a:t>
                      </a:r>
                      <a:r>
                        <a:rPr lang="en-US" sz="700" b="0" i="0" u="none" strike="noStrike" dirty="0" err="1">
                          <a:solidFill>
                            <a:srgbClr val="000000"/>
                          </a:solidFill>
                          <a:effectLst/>
                          <a:latin typeface="Arial" panose="020B0604020202020204" pitchFamily="34" charset="0"/>
                        </a:rPr>
                        <a:t>datacentres</a:t>
                      </a:r>
                      <a:r>
                        <a:rPr lang="en-US" sz="700" b="0" i="0" u="none" strike="noStrike" dirty="0">
                          <a:solidFill>
                            <a:srgbClr val="000000"/>
                          </a:solidFill>
                          <a:effectLst/>
                          <a:latin typeface="Arial" panose="020B0604020202020204" pitchFamily="34" charset="0"/>
                        </a:rPr>
                        <a:t> (day 3) .</a:t>
                      </a:r>
                    </a:p>
                    <a:p>
                      <a:pPr algn="l" rtl="0" fontAlgn="ctr"/>
                      <a:endParaRPr lang="en-US" sz="700" b="0" i="0" u="none" strike="noStrike" dirty="0">
                        <a:solidFill>
                          <a:srgbClr val="000000"/>
                        </a:solidFill>
                        <a:effectLst/>
                        <a:latin typeface="Arial" panose="020B0604020202020204" pitchFamily="34" charset="0"/>
                      </a:endParaRP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GB" sz="700" b="0" i="0" u="none" strike="noStrike" dirty="0">
                          <a:solidFill>
                            <a:srgbClr val="000000"/>
                          </a:solidFill>
                          <a:effectLst/>
                          <a:latin typeface="Arial" panose="020B0604020202020204" pitchFamily="34" charset="0"/>
                        </a:rPr>
                        <a:t>New Outage</a:t>
                      </a:r>
                      <a:br>
                        <a:rPr lang="en-GB" sz="700" b="0" i="0" u="none" strike="noStrike" dirty="0">
                          <a:solidFill>
                            <a:srgbClr val="000000"/>
                          </a:solidFill>
                          <a:effectLst/>
                          <a:latin typeface="Arial" panose="020B0604020202020204" pitchFamily="34" charset="0"/>
                        </a:rPr>
                      </a:br>
                      <a:br>
                        <a:rPr lang="en-GB" sz="700" b="0" i="0" u="none" strike="noStrike" dirty="0">
                          <a:solidFill>
                            <a:srgbClr val="000000"/>
                          </a:solidFill>
                          <a:effectLst/>
                          <a:latin typeface="Arial" panose="020B0604020202020204" pitchFamily="34" charset="0"/>
                        </a:rPr>
                      </a:br>
                      <a:r>
                        <a:rPr lang="en-GB" sz="700" b="0" i="0" u="none" strike="noStrike" dirty="0">
                          <a:solidFill>
                            <a:srgbClr val="000000"/>
                          </a:solidFill>
                          <a:effectLst/>
                          <a:latin typeface="Arial" panose="020B0604020202020204" pitchFamily="34" charset="0"/>
                        </a:rPr>
                        <a:t>07/04/2021</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55196642"/>
                  </a:ext>
                </a:extLst>
              </a:tr>
            </a:tbl>
          </a:graphicData>
        </a:graphic>
      </p:graphicFrame>
    </p:spTree>
    <p:extLst>
      <p:ext uri="{BB962C8B-B14F-4D97-AF65-F5344CB8AC3E}">
        <p14:creationId xmlns:p14="http://schemas.microsoft.com/office/powerpoint/2010/main" val="5070125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863D-91B5-4B8B-9A66-632533BC5C59}"/>
              </a:ext>
            </a:extLst>
          </p:cNvPr>
          <p:cNvSpPr>
            <a:spLocks noGrp="1"/>
          </p:cNvSpPr>
          <p:nvPr>
            <p:ph type="title"/>
          </p:nvPr>
        </p:nvSpPr>
        <p:spPr/>
        <p:txBody>
          <a:bodyPr/>
          <a:lstStyle/>
          <a:p>
            <a:r>
              <a:rPr lang="en-GB" dirty="0"/>
              <a:t>Portfolio POAP</a:t>
            </a:r>
          </a:p>
        </p:txBody>
      </p:sp>
      <p:graphicFrame>
        <p:nvGraphicFramePr>
          <p:cNvPr id="4" name="Object 3">
            <a:extLst>
              <a:ext uri="{FF2B5EF4-FFF2-40B4-BE49-F238E27FC236}">
                <a16:creationId xmlns:a16="http://schemas.microsoft.com/office/drawing/2014/main" id="{F51D3019-1EC2-472C-93B2-3BEE044CBD36}"/>
              </a:ext>
            </a:extLst>
          </p:cNvPr>
          <p:cNvGraphicFramePr>
            <a:graphicFrameLocks noChangeAspect="1"/>
          </p:cNvGraphicFramePr>
          <p:nvPr>
            <p:extLst>
              <p:ext uri="{D42A27DB-BD31-4B8C-83A1-F6EECF244321}">
                <p14:modId xmlns:p14="http://schemas.microsoft.com/office/powerpoint/2010/main" val="3653246039"/>
              </p:ext>
            </p:extLst>
          </p:nvPr>
        </p:nvGraphicFramePr>
        <p:xfrm>
          <a:off x="4114800" y="2174875"/>
          <a:ext cx="914400" cy="792163"/>
        </p:xfrm>
        <a:graphic>
          <a:graphicData uri="http://schemas.openxmlformats.org/presentationml/2006/ole">
            <mc:AlternateContent xmlns:mc="http://schemas.openxmlformats.org/markup-compatibility/2006">
              <mc:Choice xmlns:v="urn:schemas-microsoft-com:vml" Requires="v">
                <p:oleObj spid="_x0000_s4099" name="Acrobat Document" showAsIcon="1" r:id="rId3" imgW="914400" imgH="792360" progId="AcroExch.Document.DC">
                  <p:embed/>
                </p:oleObj>
              </mc:Choice>
              <mc:Fallback>
                <p:oleObj name="Acrobat Document" showAsIcon="1" r:id="rId3" imgW="914400" imgH="792360" progId="AcroExch.Document.DC">
                  <p:embed/>
                  <p:pic>
                    <p:nvPicPr>
                      <p:cNvPr id="4" name="Object 3">
                        <a:extLst>
                          <a:ext uri="{FF2B5EF4-FFF2-40B4-BE49-F238E27FC236}">
                            <a16:creationId xmlns:a16="http://schemas.microsoft.com/office/drawing/2014/main" id="{F51D3019-1EC2-472C-93B2-3BEE044CBD36}"/>
                          </a:ext>
                        </a:extLst>
                      </p:cNvPr>
                      <p:cNvPicPr/>
                      <p:nvPr/>
                    </p:nvPicPr>
                    <p:blipFill>
                      <a:blip r:embed="rId4"/>
                      <a:stretch>
                        <a:fillRect/>
                      </a:stretch>
                    </p:blipFill>
                    <p:spPr>
                      <a:xfrm>
                        <a:off x="4114800" y="217487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796582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April 2021</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2333163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08000" y="410091"/>
          <a:ext cx="9036000" cy="3898783"/>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5952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flip="none" rotWithShape="1">
                      <a:gsLst>
                        <a:gs pos="0">
                          <a:srgbClr val="FFC000"/>
                        </a:gs>
                        <a:gs pos="74000">
                          <a:srgbClr val="92D050"/>
                        </a:gs>
                        <a:gs pos="83000">
                          <a:srgbClr val="92D050"/>
                        </a:gs>
                        <a:gs pos="100000">
                          <a:srgbClr val="92D050"/>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4"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remains at a Green </a:t>
                      </a:r>
                      <a:r>
                        <a:rPr lang="en-US" sz="900" b="0" kern="1200" baseline="0" dirty="0">
                          <a:solidFill>
                            <a:schemeClr val="tx1"/>
                          </a:solidFill>
                          <a:latin typeface="+mn-lt"/>
                          <a:ea typeface="+mn-ea"/>
                          <a:cs typeface="Arial"/>
                        </a:rPr>
                        <a:t>status.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DMT non functional Cycle 2 testing is on track to complete this Thursday 1</a:t>
                      </a:r>
                      <a:r>
                        <a:rPr lang="en-US" sz="900" b="0" kern="1200" baseline="30000" dirty="0">
                          <a:solidFill>
                            <a:schemeClr val="tx1"/>
                          </a:solidFill>
                          <a:latin typeface="+mn-lt"/>
                          <a:ea typeface="+mn-ea"/>
                          <a:cs typeface="Arial"/>
                        </a:rPr>
                        <a:t>st</a:t>
                      </a:r>
                      <a:r>
                        <a:rPr lang="en-US" sz="900" b="0" kern="1200" baseline="0" dirty="0">
                          <a:solidFill>
                            <a:schemeClr val="tx1"/>
                          </a:solidFill>
                          <a:latin typeface="+mn-lt"/>
                          <a:ea typeface="+mn-ea"/>
                          <a:cs typeface="Arial"/>
                        </a:rPr>
                        <a:t> April.  Completion of this phase is a key milestone prior to the commencement of Live Rehearsal Testing.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err="1">
                          <a:solidFill>
                            <a:schemeClr val="tx1"/>
                          </a:solidFill>
                          <a:latin typeface="+mn-lt"/>
                          <a:ea typeface="+mn-ea"/>
                          <a:cs typeface="Arial"/>
                        </a:rPr>
                        <a:t>Xoserve’s</a:t>
                      </a:r>
                      <a:r>
                        <a:rPr lang="en-US" sz="900" b="0" kern="1200" baseline="0" dirty="0">
                          <a:solidFill>
                            <a:schemeClr val="tx1"/>
                          </a:solidFill>
                          <a:latin typeface="+mn-lt"/>
                          <a:ea typeface="+mn-ea"/>
                          <a:cs typeface="Arial"/>
                        </a:rPr>
                        <a:t> internal Consequential Change test activities have completed this month.  This has been an extensive and successful phase with minimal defects but has seen a comprehensive testing </a:t>
                      </a:r>
                      <a:r>
                        <a:rPr lang="en-US" sz="900" b="0" kern="1200" baseline="0" dirty="0" err="1">
                          <a:solidFill>
                            <a:schemeClr val="tx1"/>
                          </a:solidFill>
                          <a:latin typeface="+mn-lt"/>
                          <a:ea typeface="+mn-ea"/>
                          <a:cs typeface="Arial"/>
                        </a:rPr>
                        <a:t>programme</a:t>
                      </a:r>
                      <a:r>
                        <a:rPr lang="en-US" sz="900" b="0" kern="1200" baseline="0" dirty="0">
                          <a:solidFill>
                            <a:schemeClr val="tx1"/>
                          </a:solidFill>
                          <a:latin typeface="+mn-lt"/>
                          <a:ea typeface="+mn-ea"/>
                          <a:cs typeface="Arial"/>
                        </a:rPr>
                        <a:t> which included our Programme testing team alongside dedicated business SME’s providing assurance</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FFC000"/>
                        </a:gs>
                        <a:gs pos="74000">
                          <a:srgbClr val="92D050"/>
                        </a:gs>
                        <a:gs pos="83000">
                          <a:srgbClr val="92D050"/>
                        </a:gs>
                        <a:gs pos="100000">
                          <a:srgbClr val="92D050"/>
                        </a:gs>
                      </a:gsLst>
                      <a:lin ang="0" scaled="1"/>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FFC000"/>
                        </a:gs>
                        <a:gs pos="74000">
                          <a:srgbClr val="92D050"/>
                        </a:gs>
                        <a:gs pos="83000">
                          <a:srgbClr val="92D050"/>
                        </a:gs>
                        <a:gs pos="100000">
                          <a:srgbClr val="92D050"/>
                        </a:gs>
                      </a:gsLst>
                      <a:lin ang="0" scaled="1"/>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Key Programme Updates</a:t>
                      </a:r>
                      <a:endParaRPr lang="en-US" sz="900" dirty="0">
                        <a:solidFill>
                          <a:schemeClr val="tx1"/>
                        </a:solidFil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0" kern="1200" baseline="0" dirty="0">
                          <a:solidFill>
                            <a:schemeClr val="tx1"/>
                          </a:solidFill>
                          <a:latin typeface="+mn-lt"/>
                          <a:ea typeface="+mn-ea"/>
                          <a:cs typeface="Arial"/>
                        </a:rPr>
                        <a:t>To date, all Xoserve key internal and external milestones have been met</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Transition: </a:t>
                      </a:r>
                      <a:r>
                        <a:rPr lang="en-GB" sz="900" b="0" kern="1200" dirty="0">
                          <a:solidFill>
                            <a:schemeClr val="tx1"/>
                          </a:solidFill>
                          <a:effectLst/>
                          <a:latin typeface="+mn-lt"/>
                          <a:ea typeface="+mn-ea"/>
                          <a:cs typeface="+mn-cs"/>
                        </a:rPr>
                        <a:t>Internal and external preparatory activities continue towards DM Live Rehearsal and Transition test phases. Currently the Programme are progressing CRD-071 which proposes to de-scope In-Flights from the transitional period. </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err="1">
                          <a:solidFill>
                            <a:schemeClr val="tx1"/>
                          </a:solidFill>
                          <a:effectLst/>
                          <a:latin typeface="+mn-lt"/>
                          <a:ea typeface="+mn-ea"/>
                          <a:cs typeface="+mn-cs"/>
                        </a:rPr>
                        <a:t>SoLR</a:t>
                      </a:r>
                      <a:r>
                        <a:rPr lang="en-GB" sz="900" b="1" kern="1200" dirty="0">
                          <a:solidFill>
                            <a:schemeClr val="tx1"/>
                          </a:solidFill>
                          <a:effectLst/>
                          <a:latin typeface="+mn-lt"/>
                          <a:ea typeface="+mn-ea"/>
                          <a:cs typeface="+mn-cs"/>
                        </a:rPr>
                        <a:t>; </a:t>
                      </a:r>
                      <a:r>
                        <a:rPr lang="en-GB" sz="900" b="0" kern="1200" dirty="0">
                          <a:solidFill>
                            <a:schemeClr val="tx1"/>
                          </a:solidFill>
                          <a:effectLst/>
                          <a:latin typeface="+mn-lt"/>
                          <a:ea typeface="+mn-ea"/>
                          <a:cs typeface="+mn-cs"/>
                        </a:rPr>
                        <a:t>Discussions continue at Programme level and at </a:t>
                      </a:r>
                      <a:r>
                        <a:rPr lang="en-GB" sz="900" b="0" kern="1200" dirty="0" err="1">
                          <a:solidFill>
                            <a:schemeClr val="tx1"/>
                          </a:solidFill>
                          <a:effectLst/>
                          <a:latin typeface="+mn-lt"/>
                          <a:ea typeface="+mn-ea"/>
                          <a:cs typeface="+mn-cs"/>
                        </a:rPr>
                        <a:t>ChMC</a:t>
                      </a:r>
                      <a:r>
                        <a:rPr lang="en-GB" sz="900" b="0" kern="1200" dirty="0">
                          <a:solidFill>
                            <a:schemeClr val="tx1"/>
                          </a:solidFill>
                          <a:effectLst/>
                          <a:latin typeface="+mn-lt"/>
                          <a:ea typeface="+mn-ea"/>
                          <a:cs typeface="+mn-cs"/>
                        </a:rPr>
                        <a:t>.</a:t>
                      </a:r>
                      <a:endParaRPr lang="en-GB" sz="900" dirty="0"/>
                    </a:p>
                    <a:p>
                      <a:pPr marL="171450" lvl="0" indent="-171450">
                        <a:buFont typeface="Arial" panose="020B0604020202020204" pitchFamily="34" charset="0"/>
                        <a:buChar char="•"/>
                      </a:pPr>
                      <a:r>
                        <a:rPr lang="en-GB" sz="900" b="1" kern="1200" baseline="0" dirty="0">
                          <a:solidFill>
                            <a:schemeClr val="tx1"/>
                          </a:solidFill>
                          <a:effectLst/>
                          <a:latin typeface="+mn-lt"/>
                          <a:ea typeface="+mn-ea"/>
                          <a:cs typeface="+mn-cs"/>
                        </a:rPr>
                        <a:t>Internal Testing: </a:t>
                      </a:r>
                      <a:r>
                        <a:rPr lang="en-GB" sz="900" b="0" kern="1200" baseline="0" dirty="0">
                          <a:solidFill>
                            <a:schemeClr val="tx1"/>
                          </a:solidFill>
                          <a:effectLst/>
                          <a:latin typeface="+mn-lt"/>
                          <a:ea typeface="+mn-ea"/>
                          <a:cs typeface="+mn-cs"/>
                        </a:rPr>
                        <a:t>Core testing has completed.  Change requests are being progressed through internal testing in line with the Switching Programme release cycles and/or milestones.</a:t>
                      </a:r>
                      <a:endParaRPr lang="en-GB" sz="900" b="1" kern="1200" baseline="0" dirty="0">
                        <a:solidFill>
                          <a:schemeClr val="tx1"/>
                        </a:solidFill>
                        <a:latin typeface="+mn-lt"/>
                        <a:ea typeface="+mn-ea"/>
                        <a:cs typeface="Arial"/>
                      </a:endParaRPr>
                    </a:p>
                    <a:p>
                      <a:pPr marL="171450" lvl="0" indent="-171450">
                        <a:buFont typeface="Arial" panose="020B0604020202020204" pitchFamily="34" charset="0"/>
                        <a:buChar char="•"/>
                      </a:pPr>
                      <a:r>
                        <a:rPr lang="en-GB" sz="900" b="1" dirty="0"/>
                        <a:t>Data Migration: </a:t>
                      </a:r>
                      <a:r>
                        <a:rPr lang="en-GB" sz="900" dirty="0"/>
                        <a:t>Progressing to plan, Xoserve do have a couple of defects we are tracking through to fix.  Presently we are expecting the testing of at least one of the defects to take place during Live Rehearsal.</a:t>
                      </a:r>
                    </a:p>
                    <a:p>
                      <a:pPr marL="171450" lvl="0" indent="-171450">
                        <a:buFont typeface="Arial" panose="020B0604020202020204" pitchFamily="34" charset="0"/>
                        <a:buChar char="•"/>
                      </a:pPr>
                      <a:r>
                        <a:rPr lang="en-GB" sz="900" b="1" dirty="0"/>
                        <a:t>Market Trials: </a:t>
                      </a:r>
                      <a:r>
                        <a:rPr lang="en-GB" sz="900" b="0" dirty="0"/>
                        <a:t>The CR to remove Market Trials has progressed through the Ofgem Change Advisory Team meeting.  The CR has now been presented to the Ofgem Testing Workgroups for the relevant milestones to be removed from the Programme Plan.</a:t>
                      </a:r>
                      <a:endParaRPr lang="en-GB" sz="900" b="1" dirty="0"/>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Live Rehearsal: </a:t>
                      </a:r>
                      <a:r>
                        <a:rPr lang="en-GB" sz="1000" b="0" kern="1200" dirty="0">
                          <a:solidFill>
                            <a:schemeClr val="tx1"/>
                          </a:solidFill>
                          <a:effectLst/>
                          <a:latin typeface="+mn-lt"/>
                          <a:ea typeface="+mn-ea"/>
                          <a:cs typeface="+mn-cs"/>
                        </a:rPr>
                        <a:t>Commenced smoke testing</a:t>
                      </a:r>
                    </a:p>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Internal Test:</a:t>
                      </a:r>
                      <a:r>
                        <a:rPr lang="en-GB" sz="1000" b="0" kern="1200" dirty="0">
                          <a:solidFill>
                            <a:schemeClr val="tx1"/>
                          </a:solidFill>
                          <a:effectLst/>
                          <a:latin typeface="+mn-lt"/>
                          <a:ea typeface="+mn-ea"/>
                          <a:cs typeface="+mn-cs"/>
                        </a:rPr>
                        <a:t> Progress CR testing and any relevant regression tests</a:t>
                      </a:r>
                      <a:endParaRPr lang="en-GB" sz="10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dirty="0">
                          <a:solidFill>
                            <a:schemeClr val="tx1"/>
                          </a:solidFill>
                          <a:effectLst/>
                          <a:latin typeface="+mn-lt"/>
                          <a:ea typeface="+mn-ea"/>
                          <a:cs typeface="+mn-cs"/>
                        </a:rPr>
                        <a:t>DES</a:t>
                      </a:r>
                      <a:r>
                        <a:rPr lang="en-GB" sz="1000" b="0" kern="1200" dirty="0">
                          <a:solidFill>
                            <a:schemeClr val="tx1"/>
                          </a:solidFill>
                          <a:effectLst/>
                          <a:latin typeface="+mn-lt"/>
                          <a:ea typeface="+mn-ea"/>
                          <a:cs typeface="+mn-cs"/>
                        </a:rPr>
                        <a:t>:</a:t>
                      </a:r>
                      <a:r>
                        <a:rPr lang="en-GB" sz="1000" b="1" kern="1200" dirty="0">
                          <a:solidFill>
                            <a:schemeClr val="tx1"/>
                          </a:solidFill>
                          <a:effectLst/>
                          <a:latin typeface="+mn-lt"/>
                          <a:ea typeface="+mn-ea"/>
                          <a:cs typeface="+mn-cs"/>
                        </a:rPr>
                        <a:t>&amp; Secondary APIs</a:t>
                      </a:r>
                      <a:r>
                        <a:rPr lang="en-GB" sz="1000" kern="1200" dirty="0">
                          <a:solidFill>
                            <a:schemeClr val="tx1"/>
                          </a:solidFill>
                          <a:effectLst/>
                          <a:latin typeface="+mn-lt"/>
                          <a:ea typeface="+mn-ea"/>
                          <a:cs typeface="+mn-cs"/>
                        </a:rPr>
                        <a:t> Continue development and system test activities.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Transition:</a:t>
                      </a:r>
                      <a:r>
                        <a:rPr lang="en-GB" sz="1000" b="0" kern="1200" baseline="0" dirty="0">
                          <a:solidFill>
                            <a:schemeClr val="tx1"/>
                          </a:solidFill>
                          <a:effectLst/>
                          <a:latin typeface="+mn-lt"/>
                          <a:ea typeface="+mn-ea"/>
                          <a:cs typeface="+mn-cs"/>
                        </a:rPr>
                        <a:t> Continue Live Rehearsal &amp; Transition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err="1">
                          <a:solidFill>
                            <a:schemeClr val="tx1"/>
                          </a:solidFill>
                          <a:effectLst/>
                          <a:latin typeface="+mn-lt"/>
                          <a:ea typeface="+mn-ea"/>
                          <a:cs typeface="+mn-cs"/>
                        </a:rPr>
                        <a:t>SoLR</a:t>
                      </a:r>
                      <a:r>
                        <a:rPr lang="en-GB" sz="1000" b="1" kern="1200" baseline="0" dirty="0">
                          <a:solidFill>
                            <a:schemeClr val="tx1"/>
                          </a:solidFill>
                          <a:effectLst/>
                          <a:latin typeface="+mn-lt"/>
                          <a:ea typeface="+mn-ea"/>
                          <a:cs typeface="+mn-cs"/>
                        </a:rPr>
                        <a:t>: </a:t>
                      </a:r>
                      <a:r>
                        <a:rPr lang="en-GB" sz="1000" b="0" kern="1200" baseline="0" dirty="0">
                          <a:solidFill>
                            <a:schemeClr val="tx1"/>
                          </a:solidFill>
                          <a:effectLst/>
                          <a:latin typeface="+mn-lt"/>
                          <a:ea typeface="+mn-ea"/>
                          <a:cs typeface="+mn-cs"/>
                        </a:rPr>
                        <a:t>Discussions continue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MAP C: </a:t>
                      </a:r>
                      <a:r>
                        <a:rPr lang="en-GB" sz="1000" b="0" kern="1200" baseline="0" dirty="0">
                          <a:solidFill>
                            <a:schemeClr val="tx1"/>
                          </a:solidFill>
                          <a:effectLst/>
                          <a:latin typeface="+mn-lt"/>
                          <a:ea typeface="+mn-ea"/>
                          <a:cs typeface="+mn-cs"/>
                        </a:rPr>
                        <a:t>Detailed Design in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Market Trials:</a:t>
                      </a:r>
                      <a:r>
                        <a:rPr lang="en-GB" sz="1000" b="0" kern="1200" baseline="0" dirty="0">
                          <a:solidFill>
                            <a:schemeClr val="tx1"/>
                          </a:solidFill>
                          <a:effectLst/>
                          <a:latin typeface="+mn-lt"/>
                          <a:ea typeface="+mn-ea"/>
                          <a:cs typeface="+mn-cs"/>
                        </a:rPr>
                        <a:t> Closure following Switching Programme approval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REC: </a:t>
                      </a:r>
                      <a:r>
                        <a:rPr lang="en-GB" sz="1000" b="0" kern="1200" baseline="0" dirty="0">
                          <a:solidFill>
                            <a:schemeClr val="tx1"/>
                          </a:solidFill>
                          <a:effectLst/>
                          <a:latin typeface="+mn-lt"/>
                          <a:ea typeface="+mn-ea"/>
                          <a:cs typeface="+mn-cs"/>
                        </a:rPr>
                        <a:t>Continue REC schedule review as per Ofgem timelines</a:t>
                      </a:r>
                      <a:r>
                        <a:rPr lang="en-GB" sz="1000" b="1" kern="1200" baseline="0" dirty="0">
                          <a:solidFill>
                            <a:schemeClr val="tx1"/>
                          </a:solidFill>
                          <a:effectLst/>
                          <a:latin typeface="+mn-lt"/>
                          <a:ea typeface="+mn-ea"/>
                          <a:cs typeface="+mn-cs"/>
                        </a:rPr>
                        <a:t> </a:t>
                      </a:r>
                    </a:p>
                    <a:p>
                      <a:pPr marL="171450" marR="0" lvl="0" indent="-171450" algn="l">
                        <a:lnSpc>
                          <a:spcPct val="100000"/>
                        </a:lnSpc>
                        <a:spcBef>
                          <a:spcPts val="0"/>
                        </a:spcBef>
                        <a:spcAft>
                          <a:spcPts val="0"/>
                        </a:spcAft>
                        <a:buFont typeface="Arial" panose="020B0604020202020204" pitchFamily="34" charset="0"/>
                        <a:buChar char="•"/>
                      </a:pPr>
                      <a:endParaRPr lang="en-GB" sz="6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3448273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0" y="446380"/>
          <a:ext cx="9125999" cy="4463237"/>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734720">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FFC000"/>
                        </a:gs>
                        <a:gs pos="36000">
                          <a:srgbClr val="26A412"/>
                        </a:gs>
                        <a:gs pos="62000">
                          <a:srgbClr val="00B050"/>
                        </a:gs>
                        <a:gs pos="100000">
                          <a:srgbClr val="00B050"/>
                        </a:gs>
                      </a:gsLst>
                      <a:lin ang="0" scaled="1"/>
                    </a:gradFill>
                  </a:tcPr>
                </a:tc>
                <a:tc>
                  <a:txBody>
                    <a:bodyPr/>
                    <a:lstStyle/>
                    <a:p>
                      <a:r>
                        <a:rPr lang="en-US" altLang="en-US" sz="1000" b="1" kern="1200" baseline="0" dirty="0">
                          <a:solidFill>
                            <a:schemeClr val="tx1"/>
                          </a:solidFill>
                          <a:latin typeface="+mn-lt"/>
                          <a:ea typeface="+mn-ea"/>
                          <a:cs typeface="+mn-cs"/>
                        </a:rPr>
                        <a:t>DES &amp; Secondary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noProof="0" dirty="0"/>
                        <a:t>Overall Amber/Green: due to ongoing resource constraints, mitigations are in place. Internal &amp; External SIT support in progress. On track to delivery to internal testing ahead of external programme testing phases.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dirty="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1000" b="0" i="0" u="none" strike="noStrike" kern="1200" noProof="0" dirty="0">
                          <a:solidFill>
                            <a:schemeClr val="dk1"/>
                          </a:solidFill>
                          <a:effectLst/>
                          <a:latin typeface="+mn-lt"/>
                          <a:ea typeface="+mn-ea"/>
                          <a:cs typeface="+mn-cs"/>
                        </a:rPr>
                        <a:t>The overall status remains Green. </a:t>
                      </a:r>
                    </a:p>
                    <a:p>
                      <a:pPr marL="0" indent="0">
                        <a:buFont typeface="Arial" panose="020B0604020202020204" pitchFamily="34" charset="0"/>
                        <a:buNone/>
                      </a:pPr>
                      <a:r>
                        <a:rPr lang="en-GB" sz="1000" b="0" i="0" u="none" strike="noStrike" kern="1200" noProof="0" dirty="0">
                          <a:solidFill>
                            <a:schemeClr val="dk1"/>
                          </a:solidFill>
                          <a:effectLst/>
                          <a:latin typeface="+mn-lt"/>
                          <a:ea typeface="+mn-ea"/>
                          <a:cs typeface="+mn-cs"/>
                        </a:rPr>
                        <a:t>Planning complete for all upcoming test phases such as UEPT, E2E, OT </a:t>
                      </a:r>
                    </a:p>
                    <a:p>
                      <a:pPr marL="0" indent="0">
                        <a:buFont typeface="Arial" panose="020B0604020202020204" pitchFamily="34" charset="0"/>
                        <a:buNone/>
                      </a:pPr>
                      <a:r>
                        <a:rPr lang="en-GB" sz="1000" b="0" i="0" u="none" strike="noStrike" kern="1200" noProof="0" dirty="0">
                          <a:solidFill>
                            <a:schemeClr val="dk1"/>
                          </a:solidFill>
                          <a:effectLst/>
                          <a:latin typeface="+mn-lt"/>
                          <a:ea typeface="+mn-ea"/>
                          <a:cs typeface="+mn-cs"/>
                        </a:rPr>
                        <a:t>Smoke testing complete for UIT and OT</a:t>
                      </a:r>
                      <a:endParaRPr lang="en-US" sz="1000" b="0" i="0" u="none" strike="noStrike" kern="1200" noProof="0" dirty="0">
                        <a:solidFill>
                          <a:schemeClr val="dk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596648">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Service Management</a:t>
                      </a:r>
                      <a:endParaRPr kumimoji="0" lang="en-GB" sz="1000" b="1"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kern="1200" baseline="0" dirty="0">
                          <a:solidFill>
                            <a:schemeClr val="tx1"/>
                          </a:solidFill>
                          <a:latin typeface="+mn-lt"/>
                          <a:ea typeface="+mn-ea"/>
                          <a:cs typeface="Arial" panose="020B0604020202020204" pitchFamily="34" charset="0"/>
                        </a:rPr>
                        <a:t>Internal Service Management activities continue to feed into OT and internal OAT</a:t>
                      </a:r>
                    </a:p>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kern="1200" baseline="0" dirty="0">
                          <a:solidFill>
                            <a:schemeClr val="tx1"/>
                          </a:solidFill>
                          <a:latin typeface="+mn-lt"/>
                          <a:ea typeface="+mn-ea"/>
                          <a:cs typeface="Arial" panose="020B0604020202020204" pitchFamily="34" charset="0"/>
                        </a:rPr>
                        <a:t>A CR has been raised (CR-072) and discussed at Change Advisory Workgroup (CAT) to align Switching Programme SLAs to match Xoserve’s existing response times. Our existing resolution times are more stringent than the Programme’s hence needs no change.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1000" b="1" kern="1200" baseline="0">
                          <a:solidFill>
                            <a:schemeClr val="tx1"/>
                          </a:solidFill>
                          <a:latin typeface="+mn-lt"/>
                          <a:ea typeface="+mn-ea"/>
                          <a:cs typeface="Arial"/>
                        </a:rPr>
                        <a:t>Batch</a:t>
                      </a:r>
                      <a:endParaRPr kumimoji="0" lang="en-GB" sz="1000" b="1" i="0" u="none" strike="noStrike" kern="1200" cap="none" spc="0" normalizeH="0" baseline="0" noProof="0">
                        <a:ln>
                          <a:noFill/>
                        </a:ln>
                        <a:solidFill>
                          <a:prstClr val="black"/>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with testing support underway.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45169"/>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Gemini</a:t>
                      </a:r>
                      <a:endParaRPr lang="en-US" sz="1000" b="1">
                        <a:solidFill>
                          <a:schemeClr val="tx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Planning underway to undertake a connected Gas Day testing with UK Link.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060194420"/>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baseline="0" noProof="0">
                          <a:solidFill>
                            <a:schemeClr val="tx1"/>
                          </a:solidFill>
                          <a:latin typeface="+mn-lt"/>
                          <a:ea typeface="+mn-ea"/>
                          <a:cs typeface="+mn-cs"/>
                        </a:rPr>
                        <a:t>Reporting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dirty="0">
                          <a:ln>
                            <a:noFill/>
                          </a:ln>
                          <a:solidFill>
                            <a:schemeClr val="tx1"/>
                          </a:solidFill>
                          <a:effectLst/>
                          <a:uLnTx/>
                          <a:uFillTx/>
                          <a:latin typeface="+mn-lt"/>
                          <a:ea typeface="+mn-ea"/>
                          <a:cs typeface="Arial" panose="020B0604020202020204" pitchFamily="34" charset="0"/>
                        </a:rPr>
                        <a:t>An internal CR will be raised to incorporate the impact of one newly identified report that will need changes.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238991"/>
                  </a:ext>
                </a:extLst>
              </a:tr>
              <a:tr h="729939">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a:solidFill>
                            <a:schemeClr val="tx1"/>
                          </a:solidFill>
                          <a:latin typeface="+mn-lt"/>
                          <a:ea typeface="+mn-ea"/>
                          <a:cs typeface="+mn-cs"/>
                        </a:rPr>
                        <a:t>UK Link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dirty="0">
                          <a:solidFill>
                            <a:schemeClr val="dk1"/>
                          </a:solidFill>
                          <a:effectLst/>
                          <a:latin typeface="+mn-lt"/>
                          <a:ea typeface="+mn-ea"/>
                          <a:cs typeface="+mn-cs"/>
                        </a:rPr>
                        <a:t>Status continues to be Green with work underway to impact assess, deliver and test Switching Programme changes raised through the last few months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45409330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36519328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0" y="744083"/>
          <a:ext cx="9125999" cy="4098939"/>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880857">
                  <a:extLst>
                    <a:ext uri="{9D8B030D-6E8A-4147-A177-3AD203B41FA5}">
                      <a16:colId xmlns:a16="http://schemas.microsoft.com/office/drawing/2014/main" val="20001"/>
                    </a:ext>
                  </a:extLst>
                </a:gridCol>
                <a:gridCol w="7035942">
                  <a:extLst>
                    <a:ext uri="{9D8B030D-6E8A-4147-A177-3AD203B41FA5}">
                      <a16:colId xmlns:a16="http://schemas.microsoft.com/office/drawing/2014/main" val="20002"/>
                    </a:ext>
                  </a:extLst>
                </a:gridCol>
              </a:tblGrid>
              <a:tr h="594664">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a:t>
                      </a:r>
                    </a:p>
                    <a:p>
                      <a:pPr algn="ctr"/>
                      <a:r>
                        <a:rPr lang="en-GB" sz="800" dirty="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2815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REC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i="0" u="none" strike="noStrike" kern="1200" baseline="0" noProof="0" dirty="0">
                          <a:solidFill>
                            <a:schemeClr val="tx1"/>
                          </a:solidFill>
                          <a:latin typeface="+mn-lt"/>
                          <a:ea typeface="+mn-ea"/>
                          <a:cs typeface="+mn-cs"/>
                        </a:rPr>
                        <a:t>REC consultation continues with </a:t>
                      </a:r>
                      <a:r>
                        <a:rPr lang="en-GB" sz="1050" b="0" i="0" u="none" strike="noStrike" kern="1200" baseline="0" noProof="0" dirty="0" err="1">
                          <a:solidFill>
                            <a:schemeClr val="tx1"/>
                          </a:solidFill>
                          <a:latin typeface="+mn-lt"/>
                          <a:ea typeface="+mn-ea"/>
                          <a:cs typeface="+mn-cs"/>
                        </a:rPr>
                        <a:t>Xoserve</a:t>
                      </a:r>
                      <a:r>
                        <a:rPr lang="en-GB" sz="1050" b="0" i="0" u="none" strike="noStrike" kern="1200" baseline="0" noProof="0" dirty="0">
                          <a:solidFill>
                            <a:schemeClr val="tx1"/>
                          </a:solidFill>
                          <a:latin typeface="+mn-lt"/>
                          <a:ea typeface="+mn-ea"/>
                          <a:cs typeface="+mn-cs"/>
                        </a:rPr>
                        <a:t> actively engaged in relevant RDUG meetings as well as reviewing REC schedules</a:t>
                      </a:r>
                      <a:endParaRPr lang="en-US" sz="105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937510">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Migration &amp; Provision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buFont typeface="Arial" panose="020B0604020202020204" pitchFamily="34" charset="0"/>
                        <a:buNone/>
                      </a:pPr>
                      <a:r>
                        <a:rPr lang="en-GB" sz="1050" dirty="0"/>
                        <a:t>DM NF Cycle 2 is due to complete this Thursday 1</a:t>
                      </a:r>
                      <a:r>
                        <a:rPr lang="en-GB" sz="1050" baseline="30000" dirty="0"/>
                        <a:t>st</a:t>
                      </a:r>
                      <a:r>
                        <a:rPr lang="en-GB" sz="1050" dirty="0"/>
                        <a:t> April. Xoserve do have a defects to fix from this cycle, we will be progressing the fix and testing with the SI via a work off plan.  Smoke testing for Live Rehearsal is complete.  System data refresh activity will commence prior to Live Rehearsal.</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kumimoji="0" lang="en-GB" sz="1050" b="1" i="0" u="none" strike="noStrike" kern="1200" cap="none" spc="0" normalizeH="0" baseline="0" noProof="0" dirty="0">
                          <a:ln>
                            <a:noFill/>
                          </a:ln>
                          <a:solidFill>
                            <a:schemeClr val="tx1"/>
                          </a:solidFill>
                          <a:effectLst/>
                          <a:uLnTx/>
                          <a:uFillTx/>
                          <a:latin typeface="+mn-lt"/>
                          <a:ea typeface="+mn-ea"/>
                          <a:cs typeface="Arial"/>
                        </a:rPr>
                        <a:t>Market Trials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algn="l"/>
                      <a:r>
                        <a:rPr lang="en-GB" sz="1050" b="0" i="0" u="none" strike="noStrike" kern="1200" baseline="0" dirty="0">
                          <a:solidFill>
                            <a:schemeClr val="tx1"/>
                          </a:solidFill>
                          <a:latin typeface="+mn-lt"/>
                          <a:ea typeface="+mn-ea"/>
                          <a:cs typeface="+mn-cs"/>
                        </a:rPr>
                        <a:t>The CR to remove Market Trials milestones from the Switching Programme Plan and discussed with Industry Parties via the CAT Working Group.  Pending approval from Ofgem Testing Workgroup for milestone removal.</a:t>
                      </a:r>
                      <a:endParaRPr lang="en-US" sz="1050" b="0" i="0" u="none" strike="noStrike"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1184828694"/>
                  </a:ext>
                </a:extLst>
              </a:tr>
              <a:tr h="50965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a:solidFill>
                            <a:schemeClr val="tx1"/>
                          </a:solidFill>
                          <a:latin typeface="+mn-lt"/>
                          <a:ea typeface="+mn-ea"/>
                          <a:cs typeface="+mn-cs"/>
                        </a:rPr>
                        <a:t>Environments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Workstream continues to be Green with all activities continuing to track to plan for all upcoming activities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140292"/>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MAP 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Detailed Design has commenced and is progressing.  Design is due to complete in the next two weeks.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7164328"/>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err="1">
                          <a:solidFill>
                            <a:schemeClr val="tx1"/>
                          </a:solidFill>
                          <a:latin typeface="+mn-lt"/>
                          <a:ea typeface="+mn-ea"/>
                          <a:cs typeface="+mn-cs"/>
                        </a:rPr>
                        <a:t>SoLR</a:t>
                      </a:r>
                      <a:endParaRPr lang="en-US" sz="1050" b="1"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Industry discussion continue at the relevant Governance Workgroups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390465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13302119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(1/4)</a:t>
            </a:r>
          </a:p>
        </p:txBody>
      </p:sp>
      <p:graphicFrame>
        <p:nvGraphicFramePr>
          <p:cNvPr id="5" name="Table 4"/>
          <p:cNvGraphicFramePr>
            <a:graphicFrameLocks noGrp="1"/>
          </p:cNvGraphicFramePr>
          <p:nvPr>
            <p:extLst/>
          </p:nvPr>
        </p:nvGraphicFramePr>
        <p:xfrm>
          <a:off x="85652" y="483884"/>
          <a:ext cx="8972695" cy="4382637"/>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020476">
                  <a:extLst>
                    <a:ext uri="{9D8B030D-6E8A-4147-A177-3AD203B41FA5}">
                      <a16:colId xmlns:a16="http://schemas.microsoft.com/office/drawing/2014/main" val="20002"/>
                    </a:ext>
                  </a:extLst>
                </a:gridCol>
                <a:gridCol w="1610797">
                  <a:extLst>
                    <a:ext uri="{9D8B030D-6E8A-4147-A177-3AD203B41FA5}">
                      <a16:colId xmlns:a16="http://schemas.microsoft.com/office/drawing/2014/main" val="20003"/>
                    </a:ext>
                  </a:extLst>
                </a:gridCol>
                <a:gridCol w="1828801">
                  <a:extLst>
                    <a:ext uri="{9D8B030D-6E8A-4147-A177-3AD203B41FA5}">
                      <a16:colId xmlns:a16="http://schemas.microsoft.com/office/drawing/2014/main" val="2992598958"/>
                    </a:ext>
                  </a:extLst>
                </a:gridCol>
                <a:gridCol w="828746">
                  <a:extLst>
                    <a:ext uri="{9D8B030D-6E8A-4147-A177-3AD203B41FA5}">
                      <a16:colId xmlns:a16="http://schemas.microsoft.com/office/drawing/2014/main" val="2261462523"/>
                    </a:ext>
                  </a:extLst>
                </a:gridCol>
              </a:tblGrid>
              <a:tr h="475145">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388757">
                <a:tc>
                  <a:txBody>
                    <a:bodyPr/>
                    <a:lstStyle/>
                    <a:p>
                      <a:pPr marL="0" algn="ctr" defTabSz="914378" rtl="0" eaLnBrk="1" fontAlgn="ctr" latinLnBrk="0" hangingPunct="1"/>
                      <a:r>
                        <a:rPr lang="en-GB" sz="800" b="0" i="0" u="none" strike="noStrike" kern="1200" dirty="0">
                          <a:solidFill>
                            <a:schemeClr val="tx1"/>
                          </a:solidFill>
                          <a:effectLst/>
                          <a:latin typeface="Arial" panose="020B0604020202020204" pitchFamily="34" charset="0"/>
                          <a:ea typeface="+mn-ea"/>
                          <a:cs typeface="+mn-cs"/>
                        </a:rPr>
                        <a:t>64569</a:t>
                      </a:r>
                    </a:p>
                  </a:txBody>
                  <a:tcPr marL="6350" marR="6350" marT="635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0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Data</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environment for DM live rehearsal will not be ready in time  because of late running DM NF, and insufficient time allowed on the CSSIP for a full refresh to a new data copy (4 weeks) leading to late start to smoke test and test prep (TE700)</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Clarity required from SI on what is or isn't needed for the various sub phases of live rehearsal</a:t>
                      </a:r>
                    </a:p>
                  </a:txBody>
                  <a:tcPr marL="0" marR="0" marT="0" marB="0" anchor="ctr">
                    <a:solidFill>
                      <a:srgbClr val="CED1E2"/>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kern="1200" dirty="0">
                          <a:solidFill>
                            <a:schemeClr val="tx1"/>
                          </a:solidFill>
                          <a:effectLst/>
                          <a:latin typeface="+mn-lt"/>
                          <a:ea typeface="+mn-ea"/>
                          <a:cs typeface="+mn-cs"/>
                        </a:rPr>
                        <a:t>Requirements completed. Walkthrough with the environment team to be setup. DM NF currently running 3 days ahead of schedule</a:t>
                      </a:r>
                      <a:endParaRPr lang="en-GB" sz="800" b="0" i="0" u="none" strike="noStrike" kern="1200" dirty="0">
                        <a:solidFill>
                          <a:schemeClr val="tx1"/>
                        </a:solidFill>
                        <a:effectLst/>
                        <a:latin typeface="+mn-lt"/>
                        <a:ea typeface="+mn-ea"/>
                        <a:cs typeface="+mn-cs"/>
                      </a:endParaRPr>
                    </a:p>
                    <a:p>
                      <a:pPr algn="l" rtl="0" fontAlgn="ct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02/04/21</a:t>
                      </a:r>
                    </a:p>
                  </a:txBody>
                  <a:tcPr marL="0" marR="0" marT="0" marB="0" anchor="ctr">
                    <a:solidFill>
                      <a:srgbClr val="CED1E2"/>
                    </a:solidFill>
                  </a:tcPr>
                </a:tc>
                <a:extLst>
                  <a:ext uri="{0D108BD9-81ED-4DB2-BD59-A6C34878D82A}">
                    <a16:rowId xmlns:a16="http://schemas.microsoft.com/office/drawing/2014/main" val="1215021621"/>
                  </a:ext>
                </a:extLst>
              </a:tr>
              <a:tr h="718908">
                <a:tc>
                  <a:txBody>
                    <a:bodyPr/>
                    <a:lstStyle/>
                    <a:p>
                      <a:pPr marL="0" algn="ctr" defTabSz="914378" rtl="0" eaLnBrk="1" fontAlgn="ctr" latinLnBrk="0" hangingPunct="1"/>
                      <a:r>
                        <a:rPr lang="en-GB" sz="800" b="0" i="0" u="none" strike="noStrike" kern="1200" dirty="0">
                          <a:solidFill>
                            <a:schemeClr val="tx1"/>
                          </a:solidFill>
                          <a:effectLst/>
                          <a:latin typeface="Arial" panose="020B0604020202020204" pitchFamily="34" charset="0"/>
                          <a:ea typeface="+mn-ea"/>
                          <a:cs typeface="+mn-cs"/>
                        </a:rPr>
                        <a:t>64158</a:t>
                      </a:r>
                    </a:p>
                  </a:txBody>
                  <a:tcPr marL="6350" marR="6350" marT="635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that the Operational Choreography CR that is in progress may be approved because it might be deemed necessary by the central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leading to further plan considerations (at both the central and individual PUI's plans) and cost implications to </a:t>
                      </a:r>
                      <a:r>
                        <a:rPr lang="en-US" sz="800" b="0" i="0" u="none" strike="noStrike" dirty="0" err="1">
                          <a:solidFill>
                            <a:schemeClr val="tx1"/>
                          </a:solidFill>
                          <a:effectLst/>
                          <a:latin typeface="Arial" panose="020B0604020202020204" pitchFamily="34" charset="0"/>
                        </a:rPr>
                        <a:t>Xoserve</a:t>
                      </a:r>
                      <a:endParaRPr lang="en-US" sz="800" b="0" i="0" u="none" strike="noStrike" dirty="0">
                        <a:solidFill>
                          <a:schemeClr val="tx1"/>
                        </a:solidFill>
                        <a:effectLst/>
                        <a:latin typeface="Arial" panose="020B0604020202020204" pitchFamily="34" charset="0"/>
                      </a:endParaRP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This has been raised with SI/DCC &amp; Ofgem. This is being tracked collectively via the MAD log actions. Should this CR be approved, this action will be addressed with central bodies</a:t>
                      </a:r>
                    </a:p>
                  </a:txBody>
                  <a:tcPr marL="0" marR="0" marT="0" marB="0" anchor="ctr">
                    <a:solidFill>
                      <a:srgbClr val="CED1E2"/>
                    </a:solidFill>
                  </a:tcPr>
                </a:tc>
                <a:tc>
                  <a:txBody>
                    <a:bodyPr/>
                    <a:lstStyle/>
                    <a:p>
                      <a:pPr algn="l" rtl="0" fontAlgn="ctr"/>
                      <a:r>
                        <a:rPr lang="en-US" sz="800" b="0" i="0" u="none" strike="noStrike" kern="1200" dirty="0">
                          <a:solidFill>
                            <a:schemeClr val="tx1"/>
                          </a:solidFill>
                          <a:effectLst/>
                          <a:latin typeface="+mn-lt"/>
                          <a:ea typeface="+mn-ea"/>
                          <a:cs typeface="+mn-cs"/>
                        </a:rPr>
                        <a:t>CR-D060/61 still pending PIA review. Dates moved out further to accommodate.</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24/04/21</a:t>
                      </a:r>
                    </a:p>
                  </a:txBody>
                  <a:tcPr marL="0" marR="0" marT="0" marB="0" anchor="ctr">
                    <a:solidFill>
                      <a:srgbClr val="CED1E2"/>
                    </a:solidFill>
                  </a:tcPr>
                </a:tc>
                <a:extLst>
                  <a:ext uri="{0D108BD9-81ED-4DB2-BD59-A6C34878D82A}">
                    <a16:rowId xmlns:a16="http://schemas.microsoft.com/office/drawing/2014/main" val="3099326727"/>
                  </a:ext>
                </a:extLst>
              </a:tr>
              <a:tr h="958544">
                <a:tc>
                  <a:txBody>
                    <a:bodyPr/>
                    <a:lstStyle/>
                    <a:p>
                      <a:pPr marL="0" algn="ctr" defTabSz="914378" rtl="0" eaLnBrk="1" fontAlgn="ctr" latinLnBrk="0" hangingPunct="1"/>
                      <a:r>
                        <a:rPr lang="en-GB" sz="800" b="0" i="0" u="none" strike="noStrike" kern="1200" dirty="0">
                          <a:solidFill>
                            <a:schemeClr val="tx1"/>
                          </a:solidFill>
                          <a:effectLst/>
                          <a:latin typeface="Arial" panose="020B0604020202020204" pitchFamily="34" charset="0"/>
                          <a:ea typeface="+mn-ea"/>
                          <a:cs typeface="+mn-cs"/>
                        </a:rPr>
                        <a:t>64171</a:t>
                      </a:r>
                    </a:p>
                  </a:txBody>
                  <a:tcPr marL="6350" marR="6350" marT="635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kern="1200" dirty="0">
                          <a:solidFill>
                            <a:schemeClr val="tx1"/>
                          </a:solidFill>
                          <a:effectLst/>
                          <a:latin typeface="+mn-lt"/>
                          <a:ea typeface="+mn-ea"/>
                          <a:cs typeface="+mn-cs"/>
                        </a:rPr>
                        <a:t>Transition and Cutover</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a:t>
                      </a:r>
                      <a:r>
                        <a:rPr lang="en-US" sz="800" b="0" i="0" u="none" strike="noStrike" dirty="0" err="1">
                          <a:solidFill>
                            <a:schemeClr val="tx1"/>
                          </a:solidFill>
                          <a:effectLst/>
                          <a:latin typeface="Arial" panose="020B0604020202020204" pitchFamily="34" charset="0"/>
                        </a:rPr>
                        <a:t>SoLR</a:t>
                      </a:r>
                      <a:r>
                        <a:rPr lang="en-US" sz="800" b="0" i="0" u="none" strike="noStrike" dirty="0">
                          <a:solidFill>
                            <a:schemeClr val="tx1"/>
                          </a:solidFill>
                          <a:effectLst/>
                          <a:latin typeface="Arial" panose="020B0604020202020204" pitchFamily="34" charset="0"/>
                        </a:rPr>
                        <a:t> process might kick off during the transition period because of a supplier going out of business at that time leading to Landmark needing to cater to additional volumes and also the potential for additional requirements for PUIs to undertake to ensure Transition timelines are maintained</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Raise the risk with Ofgem and SI to understand what non-functional considerations have been applied to enable </a:t>
                      </a:r>
                      <a:r>
                        <a:rPr lang="en-US" sz="800" b="0" i="0" u="none" strike="noStrike" dirty="0" err="1">
                          <a:solidFill>
                            <a:schemeClr val="tx1"/>
                          </a:solidFill>
                          <a:effectLst/>
                          <a:latin typeface="+mn-lt"/>
                        </a:rPr>
                        <a:t>Lankmark</a:t>
                      </a:r>
                      <a:r>
                        <a:rPr lang="en-US" sz="800" b="0" i="0" u="none" strike="noStrike" dirty="0">
                          <a:solidFill>
                            <a:schemeClr val="tx1"/>
                          </a:solidFill>
                          <a:effectLst/>
                          <a:latin typeface="+mn-lt"/>
                        </a:rPr>
                        <a:t> to manage the increased volumes</a:t>
                      </a:r>
                    </a:p>
                    <a:p>
                      <a:pPr algn="l" fontAlgn="ctr"/>
                      <a:r>
                        <a:rPr lang="en-US" sz="800" b="0" i="0" u="none" strike="noStrike" dirty="0">
                          <a:solidFill>
                            <a:schemeClr val="tx1"/>
                          </a:solidFill>
                          <a:effectLst/>
                          <a:latin typeface="+mn-lt"/>
                        </a:rPr>
                        <a:t>Raise with the SI to include a transition test scenario if relevant to mitigate this possibility</a:t>
                      </a:r>
                    </a:p>
                  </a:txBody>
                  <a:tcPr marL="0" marR="0" marT="0" marB="0" anchor="ctr">
                    <a:solidFill>
                      <a:srgbClr val="CED1E2"/>
                    </a:solidFill>
                  </a:tcPr>
                </a:tc>
                <a:tc>
                  <a:txBody>
                    <a:bodyPr/>
                    <a:lstStyle/>
                    <a:p>
                      <a:pPr algn="l" rtl="0" fontAlgn="ctr"/>
                      <a:r>
                        <a:rPr lang="en-US" sz="800" b="0" i="0" u="none" strike="noStrike" kern="1200" dirty="0">
                          <a:solidFill>
                            <a:schemeClr val="tx1"/>
                          </a:solidFill>
                          <a:effectLst/>
                          <a:latin typeface="+mn-lt"/>
                          <a:ea typeface="+mn-ea"/>
                          <a:cs typeface="+mn-cs"/>
                        </a:rPr>
                        <a:t>This has been discussed with the SI and Xoserve and the view from the SI is that Gate Closure is the only processing dependency on CSS. Gate Closure timings have been tested as part of SIT NFR and no concerns have been noted</a:t>
                      </a:r>
                    </a:p>
                    <a:p>
                      <a:pPr algn="l" rtl="0" fontAlgn="ctr"/>
                      <a:r>
                        <a:rPr lang="en-US" sz="800" b="0" i="0" u="none" strike="noStrike" kern="1200" dirty="0">
                          <a:solidFill>
                            <a:schemeClr val="tx1"/>
                          </a:solidFill>
                          <a:effectLst/>
                          <a:latin typeface="+mn-lt"/>
                          <a:ea typeface="+mn-ea"/>
                          <a:cs typeface="+mn-cs"/>
                        </a:rPr>
                        <a:t>Additionally, Xoserve will undertake Gas Day Testing simulating the Gate Closure from CSS, on the assumption that CSS will be meet the Gate Closure timelines following Go-live. Awaiting confirmation from SI on next steps</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30/04/21</a:t>
                      </a:r>
                    </a:p>
                  </a:txBody>
                  <a:tcPr marL="0" marR="0" marT="0" marB="0" anchor="ctr">
                    <a:solidFill>
                      <a:srgbClr val="CED1E2"/>
                    </a:solidFill>
                  </a:tcPr>
                </a:tc>
                <a:extLst>
                  <a:ext uri="{0D108BD9-81ED-4DB2-BD59-A6C34878D82A}">
                    <a16:rowId xmlns:a16="http://schemas.microsoft.com/office/drawing/2014/main" val="2606968387"/>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(2/4)</a:t>
            </a:r>
          </a:p>
        </p:txBody>
      </p:sp>
      <p:graphicFrame>
        <p:nvGraphicFramePr>
          <p:cNvPr id="5" name="Table 4"/>
          <p:cNvGraphicFramePr>
            <a:graphicFrameLocks noGrp="1"/>
          </p:cNvGraphicFramePr>
          <p:nvPr>
            <p:extLst/>
          </p:nvPr>
        </p:nvGraphicFramePr>
        <p:xfrm>
          <a:off x="85651" y="503604"/>
          <a:ext cx="8972695" cy="4207723"/>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087089">
                  <a:extLst>
                    <a:ext uri="{9D8B030D-6E8A-4147-A177-3AD203B41FA5}">
                      <a16:colId xmlns:a16="http://schemas.microsoft.com/office/drawing/2014/main" val="20002"/>
                    </a:ext>
                  </a:extLst>
                </a:gridCol>
                <a:gridCol w="1707687">
                  <a:extLst>
                    <a:ext uri="{9D8B030D-6E8A-4147-A177-3AD203B41FA5}">
                      <a16:colId xmlns:a16="http://schemas.microsoft.com/office/drawing/2014/main" val="20003"/>
                    </a:ext>
                  </a:extLst>
                </a:gridCol>
                <a:gridCol w="1556297">
                  <a:extLst>
                    <a:ext uri="{9D8B030D-6E8A-4147-A177-3AD203B41FA5}">
                      <a16:colId xmlns:a16="http://schemas.microsoft.com/office/drawing/2014/main" val="2992598958"/>
                    </a:ext>
                  </a:extLst>
                </a:gridCol>
                <a:gridCol w="937747">
                  <a:extLst>
                    <a:ext uri="{9D8B030D-6E8A-4147-A177-3AD203B41FA5}">
                      <a16:colId xmlns:a16="http://schemas.microsoft.com/office/drawing/2014/main" val="2261462523"/>
                    </a:ext>
                  </a:extLst>
                </a:gridCol>
              </a:tblGrid>
              <a:tr h="413658">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824071">
                <a:tc>
                  <a:txBody>
                    <a:bodyPr/>
                    <a:lstStyle/>
                    <a:p>
                      <a:pPr algn="ctr" fontAlgn="ctr"/>
                      <a:r>
                        <a:rPr lang="en-GB" sz="790" b="0" i="0" u="none" strike="noStrike" dirty="0">
                          <a:solidFill>
                            <a:schemeClr val="tx1"/>
                          </a:solidFill>
                          <a:effectLst/>
                          <a:latin typeface="Arial" panose="020B0604020202020204" pitchFamily="34" charset="0"/>
                        </a:rPr>
                        <a:t>55513</a:t>
                      </a:r>
                    </a:p>
                  </a:txBody>
                  <a:tcPr marL="0" marR="0" marT="0" marB="0" anchor="ctr">
                    <a:solidFill>
                      <a:srgbClr val="CED1E2"/>
                    </a:solidFill>
                  </a:tcPr>
                </a:tc>
                <a:tc>
                  <a:txBody>
                    <a:bodyPr/>
                    <a:lstStyle/>
                    <a:p>
                      <a:pPr algn="ctr"/>
                      <a:endParaRPr lang="en-GB" sz="790" dirty="0">
                        <a:solidFill>
                          <a:schemeClr val="tx1"/>
                        </a:solidFill>
                        <a:latin typeface="+mn-lt"/>
                      </a:endParaRPr>
                    </a:p>
                  </a:txBody>
                  <a:tcPr marL="36000" marR="36000" marT="36000" marB="36000" anchor="ctr">
                    <a:solidFill>
                      <a:srgbClr val="FFC000"/>
                    </a:solidFill>
                  </a:tcPr>
                </a:tc>
                <a:tc>
                  <a:txBody>
                    <a:bodyPr/>
                    <a:lstStyle/>
                    <a:p>
                      <a:pPr algn="ctr" fontAlgn="b"/>
                      <a:r>
                        <a:rPr lang="en-GB" sz="79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790" b="0" i="0" u="none" strike="noStrike" dirty="0">
                          <a:solidFill>
                            <a:schemeClr val="tx1"/>
                          </a:solidFill>
                          <a:effectLst/>
                          <a:latin typeface="Arial" panose="020B0604020202020204" pitchFamily="34" charset="0"/>
                        </a:rPr>
                        <a:t>There is a risk that in the </a:t>
                      </a:r>
                      <a:r>
                        <a:rPr lang="en-US" sz="790" b="0" i="0" u="none" strike="noStrike" dirty="0" err="1">
                          <a:solidFill>
                            <a:schemeClr val="tx1"/>
                          </a:solidFill>
                          <a:effectLst/>
                          <a:latin typeface="Arial" panose="020B0604020202020204" pitchFamily="34" charset="0"/>
                        </a:rPr>
                        <a:t>Programme</a:t>
                      </a:r>
                      <a:r>
                        <a:rPr lang="en-US" sz="790" b="0" i="0" u="none" strike="noStrike" dirty="0">
                          <a:solidFill>
                            <a:schemeClr val="tx1"/>
                          </a:solidFill>
                          <a:effectLst/>
                          <a:latin typeface="Arial" panose="020B0604020202020204" pitchFamily="34" charset="0"/>
                        </a:rPr>
                        <a:t> participants might interpret business rules differently because business rules underpinning the CSS Interfaces have not been published alongside the interface document as well as discrepancies between business rules defined within REC and captured in ABACUS. Leading to significant process mismatches at a later stage (i.e. SIT, UEPT) and potential rework and timeline slippages.</a:t>
                      </a:r>
                    </a:p>
                  </a:txBody>
                  <a:tcPr marL="0" marR="0" marT="0" marB="0" anchor="ctr">
                    <a:solidFill>
                      <a:srgbClr val="CED1E2"/>
                    </a:solidFill>
                  </a:tcPr>
                </a:tc>
                <a:tc>
                  <a:txBody>
                    <a:bodyPr/>
                    <a:lstStyle/>
                    <a:p>
                      <a:pPr algn="l" fontAlgn="ctr"/>
                      <a:r>
                        <a:rPr lang="en-US" sz="790" b="0" i="0" u="none" strike="noStrike" dirty="0">
                          <a:solidFill>
                            <a:schemeClr val="tx1"/>
                          </a:solidFill>
                          <a:effectLst/>
                          <a:latin typeface="+mn-lt"/>
                        </a:rPr>
                        <a:t>Xoserve to publish design assumptions as part of the RAID reporting to the SI to ensure visibility of Xoserve design assumptions around business rules and processes.</a:t>
                      </a:r>
                    </a:p>
                  </a:txBody>
                  <a:tcPr marL="0" marR="0" marT="0" marB="0" anchor="ctr">
                    <a:solidFill>
                      <a:srgbClr val="CED1E2"/>
                    </a:solidFill>
                  </a:tcPr>
                </a:tc>
                <a:tc>
                  <a:txBody>
                    <a:bodyPr/>
                    <a:lstStyle/>
                    <a:p>
                      <a:r>
                        <a:rPr lang="en-US" sz="790" b="0" i="0" u="none" strike="noStrike" kern="1200" dirty="0">
                          <a:solidFill>
                            <a:schemeClr val="tx1"/>
                          </a:solidFill>
                          <a:effectLst/>
                          <a:latin typeface="+mn-lt"/>
                          <a:ea typeface="+mn-ea"/>
                          <a:cs typeface="+mn-cs"/>
                        </a:rPr>
                        <a:t>Continues to be monitored until Tranche 1 of E2E is complete</a:t>
                      </a:r>
                      <a:endParaRPr lang="en-GB" sz="79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790" b="0" i="0" u="none" strike="noStrike" dirty="0">
                          <a:solidFill>
                            <a:schemeClr val="tx1"/>
                          </a:solidFill>
                          <a:effectLst/>
                          <a:latin typeface="+mn-lt"/>
                        </a:rPr>
                        <a:t>01/08/21</a:t>
                      </a:r>
                    </a:p>
                  </a:txBody>
                  <a:tcPr marL="0" marR="0" marT="0" marB="0" anchor="ctr">
                    <a:solidFill>
                      <a:srgbClr val="CED1E2"/>
                    </a:solidFill>
                  </a:tcPr>
                </a:tc>
                <a:extLst>
                  <a:ext uri="{0D108BD9-81ED-4DB2-BD59-A6C34878D82A}">
                    <a16:rowId xmlns:a16="http://schemas.microsoft.com/office/drawing/2014/main" val="1233174744"/>
                  </a:ext>
                </a:extLst>
              </a:tr>
              <a:tr h="824071">
                <a:tc>
                  <a:txBody>
                    <a:bodyPr/>
                    <a:lstStyle/>
                    <a:p>
                      <a:pPr algn="ctr" fontAlgn="ctr"/>
                      <a:r>
                        <a:rPr lang="en-GB" sz="790" b="0" i="0" u="none" strike="noStrike" dirty="0">
                          <a:solidFill>
                            <a:schemeClr val="tx1"/>
                          </a:solidFill>
                          <a:effectLst/>
                          <a:latin typeface="Arial" panose="020B0604020202020204" pitchFamily="34" charset="0"/>
                        </a:rPr>
                        <a:t>61894</a:t>
                      </a:r>
                    </a:p>
                  </a:txBody>
                  <a:tcPr marL="0" marR="0" marT="0" marB="0" anchor="ctr">
                    <a:solidFill>
                      <a:srgbClr val="CED1E2"/>
                    </a:solidFill>
                  </a:tcPr>
                </a:tc>
                <a:tc>
                  <a:txBody>
                    <a:bodyPr/>
                    <a:lstStyle/>
                    <a:p>
                      <a:pPr algn="ctr" fontAlgn="b"/>
                      <a:endParaRPr lang="en-GB" sz="79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79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790" b="0" i="0" u="none" strike="noStrike" dirty="0">
                          <a:solidFill>
                            <a:schemeClr val="tx1"/>
                          </a:solidFill>
                          <a:effectLst/>
                          <a:latin typeface="Arial" panose="020B0604020202020204" pitchFamily="34" charset="0"/>
                        </a:rPr>
                        <a:t>There is a risk that the CSS proposed SLA's do not align to current service model/SLA's because DCC/Ofgem are proposing a new set of SLA's for all parties regardless of existing arrangements, leading to target operating model changes and potential contractual changes with 3rd party suppliers (considerable increase in operational cost)</a:t>
                      </a:r>
                    </a:p>
                  </a:txBody>
                  <a:tcPr marL="0" marR="0" marT="0" marB="0" anchor="ctr">
                    <a:solidFill>
                      <a:srgbClr val="CED1E2"/>
                    </a:solidFill>
                  </a:tcPr>
                </a:tc>
                <a:tc>
                  <a:txBody>
                    <a:bodyPr/>
                    <a:lstStyle/>
                    <a:p>
                      <a:pPr algn="l" fontAlgn="ctr"/>
                      <a:r>
                        <a:rPr lang="en-US" sz="790" b="0" i="0" u="none" strike="noStrike" dirty="0">
                          <a:solidFill>
                            <a:schemeClr val="tx1"/>
                          </a:solidFill>
                          <a:effectLst/>
                          <a:latin typeface="Arial" panose="020B0604020202020204" pitchFamily="34" charset="0"/>
                        </a:rPr>
                        <a:t>Our working assumption is that existing SLAs will prevail however, there are ongoing discussions taking place with DCC to understand their expectation.</a:t>
                      </a:r>
                    </a:p>
                    <a:p>
                      <a:pPr algn="l" fontAlgn="ctr"/>
                      <a:endParaRPr lang="en-US" sz="790" b="0" i="0" u="none" strike="noStrike" dirty="0">
                        <a:solidFill>
                          <a:schemeClr val="tx1"/>
                        </a:solidFill>
                        <a:effectLst/>
                        <a:latin typeface="Arial" panose="020B0604020202020204" pitchFamily="34" charset="0"/>
                      </a:endParaRPr>
                    </a:p>
                    <a:p>
                      <a:pPr algn="l" fontAlgn="ctr"/>
                      <a:endParaRPr lang="en-US" sz="790" b="0" i="0" u="none" strike="noStrike" dirty="0">
                        <a:solidFill>
                          <a:schemeClr val="tx1"/>
                        </a:solidFill>
                        <a:effectLst/>
                        <a:latin typeface="Arial" panose="020B0604020202020204" pitchFamily="34" charset="0"/>
                      </a:endParaRPr>
                    </a:p>
                    <a:p>
                      <a:pPr algn="l" fontAlgn="ctr"/>
                      <a:r>
                        <a:rPr lang="en-US" sz="790" b="0" i="0" u="none" strike="noStrike" dirty="0">
                          <a:solidFill>
                            <a:schemeClr val="tx1"/>
                          </a:solidFill>
                          <a:effectLst/>
                          <a:latin typeface="Arial" panose="020B0604020202020204" pitchFamily="34" charset="0"/>
                        </a:rPr>
                        <a:t>REC review - no such SLA's imposed on us currently.</a:t>
                      </a:r>
                    </a:p>
                  </a:txBody>
                  <a:tcPr marL="0" marR="0" marT="0" marB="0" anchor="ctr">
                    <a:solidFill>
                      <a:srgbClr val="CED1E2"/>
                    </a:solidFill>
                  </a:tcPr>
                </a:tc>
                <a:tc>
                  <a:txBody>
                    <a:bodyPr/>
                    <a:lstStyle/>
                    <a:p>
                      <a:r>
                        <a:rPr lang="en-US" sz="790" dirty="0"/>
                        <a:t>This CR has been raised and discussed in CAT. Ofgem will be raising this in </a:t>
                      </a:r>
                      <a:r>
                        <a:rPr lang="en-US" sz="790" dirty="0" err="1"/>
                        <a:t>Defsign</a:t>
                      </a:r>
                      <a:r>
                        <a:rPr lang="en-US" sz="790" dirty="0"/>
                        <a:t> Forum to understand SLA expectations better</a:t>
                      </a:r>
                      <a:endParaRPr lang="en-GB" sz="790" dirty="0">
                        <a:solidFill>
                          <a:schemeClr val="tx1"/>
                        </a:solidFill>
                        <a:latin typeface="+mn-lt"/>
                      </a:endParaRPr>
                    </a:p>
                  </a:txBody>
                  <a:tcPr marL="36000" marR="36000" marT="36000" marB="36000" anchor="ctr">
                    <a:solidFill>
                      <a:srgbClr val="CED1E2"/>
                    </a:solidFill>
                  </a:tcPr>
                </a:tc>
                <a:tc>
                  <a:txBody>
                    <a:bodyPr/>
                    <a:lstStyle/>
                    <a:p>
                      <a:pPr algn="ctr" fontAlgn="ctr"/>
                      <a:r>
                        <a:rPr lang="en-GB" sz="790" b="0" i="0" u="none" strike="noStrike" dirty="0">
                          <a:solidFill>
                            <a:schemeClr val="tx1"/>
                          </a:solidFill>
                          <a:effectLst/>
                          <a:latin typeface="Arial" panose="020B0604020202020204" pitchFamily="34" charset="0"/>
                        </a:rPr>
                        <a:t>26/04/21</a:t>
                      </a:r>
                    </a:p>
                  </a:txBody>
                  <a:tcPr marL="0" marR="0" marT="0" marB="0" anchor="ctr">
                    <a:solidFill>
                      <a:srgbClr val="CED1E2"/>
                    </a:solidFill>
                  </a:tcPr>
                </a:tc>
                <a:extLst>
                  <a:ext uri="{0D108BD9-81ED-4DB2-BD59-A6C34878D82A}">
                    <a16:rowId xmlns:a16="http://schemas.microsoft.com/office/drawing/2014/main" val="2377116742"/>
                  </a:ext>
                </a:extLst>
              </a:tr>
              <a:tr h="824071">
                <a:tc>
                  <a:txBody>
                    <a:bodyPr/>
                    <a:lstStyle/>
                    <a:p>
                      <a:pPr algn="ctr" fontAlgn="ctr"/>
                      <a:r>
                        <a:rPr lang="en-GB" sz="790" b="0" i="0" u="none" strike="noStrike" dirty="0">
                          <a:solidFill>
                            <a:schemeClr val="tx1"/>
                          </a:solidFill>
                          <a:effectLst/>
                          <a:latin typeface="Arial" panose="020B0604020202020204" pitchFamily="34" charset="0"/>
                        </a:rPr>
                        <a:t>64898</a:t>
                      </a:r>
                    </a:p>
                  </a:txBody>
                  <a:tcPr marL="0" marR="0" marT="0" marB="0" anchor="ctr">
                    <a:solidFill>
                      <a:srgbClr val="CED1E2"/>
                    </a:solidFill>
                  </a:tcPr>
                </a:tc>
                <a:tc>
                  <a:txBody>
                    <a:bodyPr/>
                    <a:lstStyle/>
                    <a:p>
                      <a:pPr algn="ctr" fontAlgn="b"/>
                      <a:endParaRPr lang="en-GB" sz="79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790" b="0" i="0" u="none" strike="noStrike" kern="1200" dirty="0">
                          <a:solidFill>
                            <a:schemeClr val="tx1"/>
                          </a:solidFill>
                          <a:effectLst/>
                          <a:latin typeface="+mn-lt"/>
                          <a:ea typeface="+mn-ea"/>
                          <a:cs typeface="+mn-cs"/>
                        </a:rPr>
                        <a:t>Data</a:t>
                      </a:r>
                    </a:p>
                  </a:txBody>
                  <a:tcPr marL="6350" marR="6350" marT="6350" marB="0" anchor="ctr">
                    <a:solidFill>
                      <a:srgbClr val="CED1E2"/>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kern="1200" dirty="0">
                          <a:solidFill>
                            <a:schemeClr val="tx1"/>
                          </a:solidFill>
                          <a:effectLst/>
                          <a:latin typeface="+mn-lt"/>
                          <a:ea typeface="+mn-ea"/>
                          <a:cs typeface="+mn-cs"/>
                        </a:rPr>
                        <a:t>There is a risk that the additional late requests for Rel and </a:t>
                      </a:r>
                      <a:r>
                        <a:rPr lang="en-US" sz="800" b="0" i="0" u="none" strike="noStrike" kern="1200" dirty="0" err="1">
                          <a:solidFill>
                            <a:schemeClr val="tx1"/>
                          </a:solidFill>
                          <a:effectLst/>
                          <a:latin typeface="+mn-lt"/>
                          <a:ea typeface="+mn-ea"/>
                          <a:cs typeface="+mn-cs"/>
                        </a:rPr>
                        <a:t>RegID</a:t>
                      </a:r>
                      <a:r>
                        <a:rPr lang="en-US" sz="800" b="0" i="0" u="none" strike="noStrike" kern="1200" dirty="0">
                          <a:solidFill>
                            <a:schemeClr val="tx1"/>
                          </a:solidFill>
                          <a:effectLst/>
                          <a:latin typeface="+mn-lt"/>
                          <a:ea typeface="+mn-ea"/>
                          <a:cs typeface="+mn-cs"/>
                        </a:rPr>
                        <a:t> loads for UIT can't be accommodated by the Correla data team because they are not planned activity, and the data is expected to be received w/c 12/04 just as prep work for Live rehearsal is underway leading to some missing data in UIT</a:t>
                      </a:r>
                    </a:p>
                    <a:p>
                      <a:pPr algn="l" fontAlgn="ctr"/>
                      <a:endParaRPr lang="en-US" sz="790" b="0" i="0" u="none" strike="noStrike" dirty="0">
                        <a:solidFill>
                          <a:schemeClr val="tx1"/>
                        </a:solidFill>
                        <a:effectLst/>
                        <a:latin typeface="Arial" panose="020B0604020202020204" pitchFamily="34" charset="0"/>
                      </a:endParaRPr>
                    </a:p>
                  </a:txBody>
                  <a:tcPr marL="0" marR="0" marT="0" marB="0" anchor="ctr">
                    <a:solidFill>
                      <a:srgbClr val="CED1E2"/>
                    </a:solidFill>
                  </a:tcPr>
                </a:tc>
                <a:tc>
                  <a:txBody>
                    <a:bodyPr/>
                    <a:lstStyle/>
                    <a:p>
                      <a:pPr algn="l" fontAlgn="ctr"/>
                      <a:r>
                        <a:rPr lang="en-US" sz="790" b="0" i="0" u="none" strike="noStrike" dirty="0">
                          <a:solidFill>
                            <a:schemeClr val="tx1"/>
                          </a:solidFill>
                          <a:effectLst/>
                          <a:latin typeface="Arial" panose="020B0604020202020204" pitchFamily="34" charset="0"/>
                        </a:rPr>
                        <a:t>Xoserve have specified dates by which these requests need to be issued in order to be in a position to fulfil these</a:t>
                      </a:r>
                    </a:p>
                  </a:txBody>
                  <a:tcPr marL="0" marR="0" marT="0" marB="0" anchor="ctr">
                    <a:solidFill>
                      <a:srgbClr val="CED1E2"/>
                    </a:solidFill>
                  </a:tcPr>
                </a:tc>
                <a:tc>
                  <a:txBody>
                    <a:bodyPr/>
                    <a:lstStyle/>
                    <a:p>
                      <a:r>
                        <a:rPr lang="en-GB" sz="790" dirty="0">
                          <a:solidFill>
                            <a:schemeClr val="tx1"/>
                          </a:solidFill>
                          <a:latin typeface="+mn-lt"/>
                        </a:rPr>
                        <a:t>Being monitored on a regular basis</a:t>
                      </a:r>
                    </a:p>
                  </a:txBody>
                  <a:tcPr marL="36000" marR="36000" marT="36000" marB="36000" anchor="ctr">
                    <a:solidFill>
                      <a:srgbClr val="CED1E2"/>
                    </a:solidFill>
                  </a:tcPr>
                </a:tc>
                <a:tc>
                  <a:txBody>
                    <a:bodyPr/>
                    <a:lstStyle/>
                    <a:p>
                      <a:pPr algn="ctr" fontAlgn="ctr"/>
                      <a:r>
                        <a:rPr lang="en-GB" sz="790" b="0" i="0" u="none" strike="noStrike" dirty="0">
                          <a:solidFill>
                            <a:schemeClr val="tx1"/>
                          </a:solidFill>
                          <a:effectLst/>
                          <a:latin typeface="Arial" panose="020B0604020202020204" pitchFamily="34" charset="0"/>
                        </a:rPr>
                        <a:t>12/04/21</a:t>
                      </a:r>
                    </a:p>
                  </a:txBody>
                  <a:tcPr marL="0" marR="0" marT="0" marB="0" anchor="ctr">
                    <a:solidFill>
                      <a:srgbClr val="CED1E2"/>
                    </a:solidFill>
                  </a:tcPr>
                </a:tc>
                <a:extLst>
                  <a:ext uri="{0D108BD9-81ED-4DB2-BD59-A6C34878D82A}">
                    <a16:rowId xmlns:a16="http://schemas.microsoft.com/office/drawing/2014/main" val="3257186867"/>
                  </a:ext>
                </a:extLst>
              </a:tr>
              <a:tr h="824071">
                <a:tc>
                  <a:txBody>
                    <a:bodyPr/>
                    <a:lstStyle/>
                    <a:p>
                      <a:pPr algn="ctr" fontAlgn="ctr"/>
                      <a:r>
                        <a:rPr lang="en-GB" sz="790" b="0" i="0" u="none" strike="noStrike" dirty="0">
                          <a:solidFill>
                            <a:schemeClr val="tx1"/>
                          </a:solidFill>
                          <a:effectLst/>
                          <a:latin typeface="Arial" panose="020B0604020202020204" pitchFamily="34" charset="0"/>
                        </a:rPr>
                        <a:t>64425</a:t>
                      </a:r>
                    </a:p>
                  </a:txBody>
                  <a:tcPr marL="0" marR="0" marT="0" marB="0" anchor="ctr">
                    <a:solidFill>
                      <a:srgbClr val="CED1E2"/>
                    </a:solidFill>
                  </a:tcPr>
                </a:tc>
                <a:tc>
                  <a:txBody>
                    <a:bodyPr/>
                    <a:lstStyle/>
                    <a:p>
                      <a:pPr algn="ctr" fontAlgn="b"/>
                      <a:endParaRPr lang="en-GB" sz="79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79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kern="1200" dirty="0">
                          <a:solidFill>
                            <a:schemeClr val="tx1"/>
                          </a:solidFill>
                          <a:effectLst/>
                          <a:latin typeface="+mn-lt"/>
                          <a:ea typeface="+mn-ea"/>
                          <a:cs typeface="+mn-cs"/>
                        </a:rPr>
                        <a:t>There is a risk that processing issues (such as key timings not being met) may crop on Day 1 because the end to end Day in Life of CSS processing  has not been undertaken from a PUI perspective in any of the Switching Programme Test phases leading to potential industry wide processing challenges on Day 1. </a:t>
                      </a:r>
                    </a:p>
                    <a:p>
                      <a:pPr algn="l" fontAlgn="ctr"/>
                      <a:endParaRPr lang="en-US" sz="790" b="0" i="0" u="none" strike="noStrike" dirty="0">
                        <a:solidFill>
                          <a:schemeClr val="tx1"/>
                        </a:solidFill>
                        <a:effectLst/>
                        <a:latin typeface="Arial" panose="020B0604020202020204" pitchFamily="34" charset="0"/>
                      </a:endParaRP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This has been discussed with the SI and Xoserve and the view from the SI is that Gate Closure is the only processing dependency on CSS. Gate Closure timings have been tested as part of SIT NFR and no concerns have been noted</a:t>
                      </a:r>
                    </a:p>
                    <a:p>
                      <a:pPr algn="l" fontAlgn="ctr"/>
                      <a:endParaRPr lang="en-US" sz="790" b="0" i="0" u="none" strike="noStrike" dirty="0">
                        <a:solidFill>
                          <a:schemeClr val="tx1"/>
                        </a:solidFill>
                        <a:effectLst/>
                        <a:latin typeface="Arial" panose="020B0604020202020204" pitchFamily="34" charset="0"/>
                      </a:endParaRPr>
                    </a:p>
                  </a:txBody>
                  <a:tcPr marL="0" marR="0" marT="0" marB="0" anchor="ctr">
                    <a:solidFill>
                      <a:srgbClr val="CED1E2"/>
                    </a:solidFill>
                  </a:tcPr>
                </a:tc>
                <a:tc>
                  <a:txBody>
                    <a:bodyPr/>
                    <a:lstStyle/>
                    <a:p>
                      <a:r>
                        <a:rPr lang="en-GB" sz="790" dirty="0">
                          <a:solidFill>
                            <a:schemeClr val="tx1"/>
                          </a:solidFill>
                          <a:latin typeface="+mn-lt"/>
                        </a:rPr>
                        <a:t>Awaiting confirmation of formal acceptance of this risk from the Switching Programme</a:t>
                      </a:r>
                    </a:p>
                  </a:txBody>
                  <a:tcPr marL="36000" marR="36000" marT="36000" marB="36000" anchor="ctr">
                    <a:solidFill>
                      <a:srgbClr val="CED1E2"/>
                    </a:solidFill>
                  </a:tcPr>
                </a:tc>
                <a:tc>
                  <a:txBody>
                    <a:bodyPr/>
                    <a:lstStyle/>
                    <a:p>
                      <a:pPr algn="ctr" fontAlgn="ctr"/>
                      <a:r>
                        <a:rPr lang="en-GB" sz="790" b="0" i="0" u="none" strike="noStrike" dirty="0">
                          <a:solidFill>
                            <a:schemeClr val="tx1"/>
                          </a:solidFill>
                          <a:effectLst/>
                          <a:latin typeface="Arial" panose="020B0604020202020204" pitchFamily="34" charset="0"/>
                        </a:rPr>
                        <a:t>08/04/21</a:t>
                      </a:r>
                    </a:p>
                  </a:txBody>
                  <a:tcPr marL="0" marR="0" marT="0" marB="0" anchor="ctr">
                    <a:solidFill>
                      <a:srgbClr val="CED1E2"/>
                    </a:solidFill>
                  </a:tcPr>
                </a:tc>
                <a:extLst>
                  <a:ext uri="{0D108BD9-81ED-4DB2-BD59-A6C34878D82A}">
                    <a16:rowId xmlns:a16="http://schemas.microsoft.com/office/drawing/2014/main" val="2460951014"/>
                  </a:ext>
                </a:extLst>
              </a:tr>
            </a:tbl>
          </a:graphicData>
        </a:graphic>
      </p:graphicFrame>
    </p:spTree>
    <p:extLst>
      <p:ext uri="{BB962C8B-B14F-4D97-AF65-F5344CB8AC3E}">
        <p14:creationId xmlns:p14="http://schemas.microsoft.com/office/powerpoint/2010/main" val="38953831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774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4" name="Picture 3">
            <a:extLst>
              <a:ext uri="{FF2B5EF4-FFF2-40B4-BE49-F238E27FC236}">
                <a16:creationId xmlns:a16="http://schemas.microsoft.com/office/drawing/2014/main" id="{57A2543B-A349-4589-89F6-15261CFDC617}"/>
              </a:ext>
            </a:extLst>
          </p:cNvPr>
          <p:cNvPicPr>
            <a:picLocks noChangeAspect="1"/>
          </p:cNvPicPr>
          <p:nvPr/>
        </p:nvPicPr>
        <p:blipFill>
          <a:blip r:embed="rId3"/>
          <a:stretch>
            <a:fillRect/>
          </a:stretch>
        </p:blipFill>
        <p:spPr>
          <a:xfrm>
            <a:off x="138023" y="426463"/>
            <a:ext cx="8807569" cy="4663062"/>
          </a:xfrm>
          <a:prstGeom prst="rect">
            <a:avLst/>
          </a:prstGeom>
        </p:spPr>
      </p:pic>
    </p:spTree>
    <p:extLst>
      <p:ext uri="{BB962C8B-B14F-4D97-AF65-F5344CB8AC3E}">
        <p14:creationId xmlns:p14="http://schemas.microsoft.com/office/powerpoint/2010/main" val="5044227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9649" y="-81503"/>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367307" y="482093"/>
          <a:ext cx="8523081" cy="4595055"/>
        </p:xfrm>
        <a:graphic>
          <a:graphicData uri="http://schemas.openxmlformats.org/drawingml/2006/table">
            <a:tbl>
              <a:tblPr firstRow="1" bandRow="1">
                <a:tableStyleId>{5C22544A-7EE6-4342-B048-85BDC9FD1C3A}</a:tableStyleId>
              </a:tblPr>
              <a:tblGrid>
                <a:gridCol w="4208416">
                  <a:extLst>
                    <a:ext uri="{9D8B030D-6E8A-4147-A177-3AD203B41FA5}">
                      <a16:colId xmlns:a16="http://schemas.microsoft.com/office/drawing/2014/main" val="997061046"/>
                    </a:ext>
                  </a:extLst>
                </a:gridCol>
                <a:gridCol w="539418">
                  <a:extLst>
                    <a:ext uri="{9D8B030D-6E8A-4147-A177-3AD203B41FA5}">
                      <a16:colId xmlns:a16="http://schemas.microsoft.com/office/drawing/2014/main" val="2723771934"/>
                    </a:ext>
                  </a:extLst>
                </a:gridCol>
                <a:gridCol w="1120104">
                  <a:extLst>
                    <a:ext uri="{9D8B030D-6E8A-4147-A177-3AD203B41FA5}">
                      <a16:colId xmlns:a16="http://schemas.microsoft.com/office/drawing/2014/main" val="3830117845"/>
                    </a:ext>
                  </a:extLst>
                </a:gridCol>
                <a:gridCol w="950526">
                  <a:extLst>
                    <a:ext uri="{9D8B030D-6E8A-4147-A177-3AD203B41FA5}">
                      <a16:colId xmlns:a16="http://schemas.microsoft.com/office/drawing/2014/main" val="194189712"/>
                    </a:ext>
                  </a:extLst>
                </a:gridCol>
                <a:gridCol w="1704617">
                  <a:extLst>
                    <a:ext uri="{9D8B030D-6E8A-4147-A177-3AD203B41FA5}">
                      <a16:colId xmlns:a16="http://schemas.microsoft.com/office/drawing/2014/main" val="3065248341"/>
                    </a:ext>
                  </a:extLst>
                </a:gridCol>
              </a:tblGrid>
              <a:tr h="325424">
                <a:tc>
                  <a:txBody>
                    <a:bodyPr/>
                    <a:lstStyle/>
                    <a:p>
                      <a:pPr algn="l" rtl="0" fontAlgn="ctr"/>
                      <a:r>
                        <a:rPr lang="en-GB" sz="800" b="1" i="0" u="none" strike="noStrike" dirty="0">
                          <a:solidFill>
                            <a:srgbClr val="FFFFFF"/>
                          </a:solidFill>
                          <a:effectLst/>
                          <a:latin typeface="+mj-lt"/>
                          <a:cs typeface="Arial" panose="020B0604020202020204" pitchFamily="34" charset="0"/>
                        </a:rPr>
                        <a:t>CR Name</a:t>
                      </a:r>
                    </a:p>
                  </a:txBody>
                  <a:tcPr marL="4757" marR="4757" marT="4757" marB="0" anchor="ctr">
                    <a:lnB w="38100" cmpd="sng">
                      <a:noFill/>
                    </a:lnB>
                  </a:tcPr>
                </a:tc>
                <a:tc>
                  <a:txBody>
                    <a:bodyPr/>
                    <a:lstStyle/>
                    <a:p>
                      <a:pPr algn="l" rtl="0" fontAlgn="ctr"/>
                      <a:r>
                        <a:rPr lang="en-GB" sz="800" b="1" i="0" u="none" strike="noStrike">
                          <a:solidFill>
                            <a:srgbClr val="FFFFFF"/>
                          </a:solidFill>
                          <a:effectLst/>
                          <a:latin typeface="+mj-lt"/>
                          <a:cs typeface="Arial" panose="020B0604020202020204" pitchFamily="34" charset="0"/>
                        </a:rPr>
                        <a:t>CR Ref</a:t>
                      </a:r>
                    </a:p>
                  </a:txBody>
                  <a:tcPr marL="4757" marR="4757" marT="4757" marB="0" anchor="ctr">
                    <a:lnB w="38100" cmpd="sng">
                      <a:noFill/>
                    </a:lnB>
                  </a:tcPr>
                </a:tc>
                <a:tc>
                  <a:txBody>
                    <a:bodyPr/>
                    <a:lstStyle/>
                    <a:p>
                      <a:pPr algn="l" rtl="0" fontAlgn="ctr"/>
                      <a:r>
                        <a:rPr lang="en-US" sz="800" b="1" i="0" u="none" strike="noStrike" dirty="0">
                          <a:solidFill>
                            <a:srgbClr val="FFFFFF"/>
                          </a:solidFill>
                          <a:effectLst/>
                          <a:latin typeface="+mj-lt"/>
                          <a:cs typeface="Arial" panose="020B0604020202020204" pitchFamily="34" charset="0"/>
                        </a:rPr>
                        <a:t>High Level Cost IA Cost</a:t>
                      </a:r>
                    </a:p>
                  </a:txBody>
                  <a:tcPr marL="4757" marR="4757" marT="4757" marB="0" anchor="ctr">
                    <a:lnB w="38100" cmpd="sng">
                      <a:noFill/>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Date Raised</a:t>
                      </a:r>
                    </a:p>
                  </a:txBody>
                  <a:tcPr marL="4757" marR="4757" marT="4757" marB="0" anchor="ctr">
                    <a:lnB w="38100" cmpd="sng">
                      <a:noFill/>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Status</a:t>
                      </a:r>
                    </a:p>
                  </a:txBody>
                  <a:tcPr marL="4757" marR="4757" marT="4757" marB="0" anchor="ctr">
                    <a:lnB w="38100" cmpd="sng">
                      <a:noFill/>
                    </a:lnB>
                  </a:tcPr>
                </a:tc>
                <a:extLst>
                  <a:ext uri="{0D108BD9-81ED-4DB2-BD59-A6C34878D82A}">
                    <a16:rowId xmlns:a16="http://schemas.microsoft.com/office/drawing/2014/main" val="4029148686"/>
                  </a:ext>
                </a:extLst>
              </a:tr>
              <a:tr h="148968">
                <a:tc>
                  <a:txBody>
                    <a:bodyPr/>
                    <a:lstStyle/>
                    <a:p>
                      <a:pPr algn="l" fontAlgn="t"/>
                      <a:r>
                        <a:rPr lang="en-GB" sz="700" b="0" i="0" u="none" strike="noStrike" dirty="0">
                          <a:solidFill>
                            <a:srgbClr val="000000"/>
                          </a:solidFill>
                          <a:effectLst/>
                          <a:latin typeface="+mj-lt"/>
                        </a:rPr>
                        <a:t>Programme Plan Re-Baseline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dirty="0">
                          <a:solidFill>
                            <a:srgbClr val="000000"/>
                          </a:solidFill>
                          <a:effectLst/>
                          <a:latin typeface="+mj-lt"/>
                        </a:rPr>
                        <a:t>CR-D002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dirty="0">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t"/>
                      <a:r>
                        <a:rPr lang="en-GB" sz="700" b="0" i="0" u="none" strike="noStrike" dirty="0">
                          <a:solidFill>
                            <a:srgbClr val="000000"/>
                          </a:solidFill>
                          <a:effectLst/>
                          <a:latin typeface="+mj-lt"/>
                        </a:rPr>
                        <a:t>07/11/2019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t"/>
                      <a:r>
                        <a:rPr lang="en-GB" sz="700" b="0" i="0" u="none" strike="noStrike" dirty="0">
                          <a:solidFill>
                            <a:srgbClr val="000000"/>
                          </a:solidFill>
                          <a:effectLst/>
                          <a:latin typeface="+mj-lt"/>
                        </a:rPr>
                        <a:t>Approved - Complete</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751528655"/>
                  </a:ext>
                </a:extLst>
              </a:tr>
              <a:tr h="161751">
                <a:tc>
                  <a:txBody>
                    <a:bodyPr/>
                    <a:lstStyle/>
                    <a:p>
                      <a:pPr algn="l" fontAlgn="t"/>
                      <a:r>
                        <a:rPr lang="en-US" sz="700" b="0" i="0" u="none" strike="noStrike" dirty="0">
                          <a:solidFill>
                            <a:srgbClr val="000000"/>
                          </a:solidFill>
                          <a:effectLst/>
                          <a:latin typeface="+mj-lt"/>
                        </a:rPr>
                        <a:t>Updates to the CSS Physical Interface Design (</a:t>
                      </a:r>
                      <a:r>
                        <a:rPr lang="en-US" sz="700" b="0" i="0" u="none" strike="noStrike" dirty="0" err="1">
                          <a:solidFill>
                            <a:srgbClr val="000000"/>
                          </a:solidFill>
                          <a:effectLst/>
                          <a:latin typeface="+mj-lt"/>
                        </a:rPr>
                        <a:t>PhID</a:t>
                      </a:r>
                      <a:r>
                        <a:rPr lang="en-US" sz="700" b="0" i="0" u="none" strike="noStrike" dirty="0">
                          <a:solidFill>
                            <a:srgbClr val="000000"/>
                          </a:solidFill>
                          <a:effectLst/>
                          <a:latin typeface="+mj-lt"/>
                        </a:rPr>
                        <a:t>).</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dirty="0">
                          <a:solidFill>
                            <a:srgbClr val="000000"/>
                          </a:solidFill>
                          <a:effectLst/>
                          <a:latin typeface="+mj-lt"/>
                        </a:rPr>
                        <a:t>CR-D008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dirty="0">
                          <a:solidFill>
                            <a:srgbClr val="000000"/>
                          </a:solidFill>
                          <a:effectLst/>
                          <a:latin typeface="+mj-lt"/>
                        </a:rPr>
                        <a:t>£17,250.00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t"/>
                      <a:r>
                        <a:rPr lang="en-GB" sz="700" b="0" i="0" u="none" strike="noStrike" dirty="0">
                          <a:solidFill>
                            <a:srgbClr val="000000"/>
                          </a:solidFill>
                          <a:effectLst/>
                          <a:latin typeface="+mj-lt"/>
                        </a:rPr>
                        <a:t>22/01/2020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1257258831"/>
                  </a:ext>
                </a:extLst>
              </a:tr>
              <a:tr h="161751">
                <a:tc>
                  <a:txBody>
                    <a:bodyPr/>
                    <a:lstStyle/>
                    <a:p>
                      <a:pPr algn="l" fontAlgn="t"/>
                      <a:r>
                        <a:rPr lang="en-GB" sz="700" b="0" i="0" u="none" strike="noStrike" dirty="0">
                          <a:solidFill>
                            <a:srgbClr val="000000"/>
                          </a:solidFill>
                          <a:effectLst/>
                          <a:latin typeface="+mj-lt"/>
                        </a:rPr>
                        <a:t>CSS_Exception_Handling_Strategy_v0.2</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CR-D014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t"/>
                      <a:r>
                        <a:rPr lang="en-GB" sz="700" b="0" i="0" u="none" strike="noStrike">
                          <a:solidFill>
                            <a:srgbClr val="000000"/>
                          </a:solidFill>
                          <a:effectLst/>
                          <a:latin typeface="+mj-lt"/>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1109646371"/>
                  </a:ext>
                </a:extLst>
              </a:tr>
              <a:tr h="161751">
                <a:tc>
                  <a:txBody>
                    <a:bodyPr/>
                    <a:lstStyle/>
                    <a:p>
                      <a:pPr algn="l" fontAlgn="t"/>
                      <a:r>
                        <a:rPr lang="en-US" sz="700" b="0" i="0" u="none" strike="noStrike" dirty="0" err="1">
                          <a:solidFill>
                            <a:srgbClr val="000000"/>
                          </a:solidFill>
                          <a:effectLst/>
                          <a:latin typeface="+mj-lt"/>
                        </a:rPr>
                        <a:t>Provide_CSS_RegistrationID_to_PUI_and_LPs</a:t>
                      </a:r>
                      <a:endParaRPr lang="en-US" sz="700" b="0" i="0" u="none" strike="noStrike" dirty="0">
                        <a:solidFill>
                          <a:srgbClr val="000000"/>
                        </a:solidFill>
                        <a:effectLst/>
                        <a:latin typeface="+mj-lt"/>
                      </a:endParaRP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CR-D016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£12,643.00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t"/>
                      <a:r>
                        <a:rPr lang="en-GB" sz="700" b="0" i="0" u="none" strike="noStrike">
                          <a:solidFill>
                            <a:srgbClr val="000000"/>
                          </a:solidFill>
                          <a:effectLst/>
                          <a:latin typeface="+mj-lt"/>
                        </a:rPr>
                        <a:t>07/08/2020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3507945083"/>
                  </a:ext>
                </a:extLst>
              </a:tr>
              <a:tr h="161751">
                <a:tc>
                  <a:txBody>
                    <a:bodyPr/>
                    <a:lstStyle/>
                    <a:p>
                      <a:pPr algn="l" fontAlgn="t"/>
                      <a:r>
                        <a:rPr lang="en-US" sz="700" b="0" i="0" u="none" strike="noStrike">
                          <a:solidFill>
                            <a:srgbClr val="000000"/>
                          </a:solidFill>
                          <a:effectLst/>
                          <a:latin typeface="+mj-lt"/>
                        </a:rPr>
                        <a:t>Licence Exempt Network Customer Identifier – ABACUS Data Model update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CR-E51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t"/>
                      <a:r>
                        <a:rPr lang="en-GB" sz="700" b="0" i="0" u="none" strike="noStrike">
                          <a:solidFill>
                            <a:srgbClr val="000000"/>
                          </a:solidFill>
                          <a:effectLst/>
                          <a:latin typeface="+mj-lt"/>
                        </a:rPr>
                        <a:t>29/10/2019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t"/>
                      <a:r>
                        <a:rPr lang="en-GB" sz="700" b="0" i="0" u="none" strike="noStrike" dirty="0">
                          <a:solidFill>
                            <a:srgbClr val="000000"/>
                          </a:solidFill>
                          <a:effectLst/>
                          <a:latin typeface="+mj-lt"/>
                        </a:rPr>
                        <a:t>Approved - Complete</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92668744"/>
                  </a:ext>
                </a:extLst>
              </a:tr>
              <a:tr h="161751">
                <a:tc>
                  <a:txBody>
                    <a:bodyPr/>
                    <a:lstStyle/>
                    <a:p>
                      <a:pPr algn="l" fontAlgn="t"/>
                      <a:r>
                        <a:rPr lang="en-US" sz="700" b="0" i="0" u="none" strike="noStrike" dirty="0">
                          <a:solidFill>
                            <a:srgbClr val="000000"/>
                          </a:solidFill>
                          <a:effectLst/>
                          <a:latin typeface="+mj-lt"/>
                        </a:rPr>
                        <a:t>Amendments to the DMS artefact suite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CR-D019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£6,500.00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t"/>
                      <a:r>
                        <a:rPr lang="en-GB" sz="700" b="0" i="0" u="none" strike="noStrike">
                          <a:solidFill>
                            <a:srgbClr val="000000"/>
                          </a:solidFill>
                          <a:effectLst/>
                          <a:latin typeface="+mj-lt"/>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3197033543"/>
                  </a:ext>
                </a:extLst>
              </a:tr>
              <a:tr h="161751">
                <a:tc>
                  <a:txBody>
                    <a:bodyPr/>
                    <a:lstStyle/>
                    <a:p>
                      <a:pPr algn="l" fontAlgn="t"/>
                      <a:r>
                        <a:rPr lang="en-US" sz="700" b="0" i="0" u="none" strike="noStrike">
                          <a:solidFill>
                            <a:srgbClr val="000000"/>
                          </a:solidFill>
                          <a:effectLst/>
                          <a:latin typeface="+mj-lt"/>
                        </a:rPr>
                        <a:t>Migration of Terminated Gas RMPS</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CR-D022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t"/>
                      <a:r>
                        <a:rPr lang="en-GB" sz="700" b="0" i="0" u="none" strike="noStrike">
                          <a:solidFill>
                            <a:srgbClr val="000000"/>
                          </a:solidFill>
                          <a:effectLst/>
                          <a:latin typeface="+mj-lt"/>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312077588"/>
                  </a:ext>
                </a:extLst>
              </a:tr>
              <a:tr h="161751">
                <a:tc>
                  <a:txBody>
                    <a:bodyPr/>
                    <a:lstStyle/>
                    <a:p>
                      <a:pPr algn="l" fontAlgn="t"/>
                      <a:r>
                        <a:rPr lang="en-US" sz="700" b="0" i="0" u="none" strike="noStrike" dirty="0">
                          <a:solidFill>
                            <a:srgbClr val="000000"/>
                          </a:solidFill>
                          <a:effectLst/>
                          <a:latin typeface="+mj-lt"/>
                        </a:rPr>
                        <a:t>Amendments to the NC-0079 for REL (Retail Energy Location) Data Migration and Reconciliation</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CR-D024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£20,000.00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t"/>
                      <a:r>
                        <a:rPr lang="en-GB" sz="700" b="0" i="0" u="none" strike="noStrike">
                          <a:solidFill>
                            <a:srgbClr val="000000"/>
                          </a:solidFill>
                          <a:effectLst/>
                          <a:latin typeface="+mj-lt"/>
                        </a:rPr>
                        <a:t>06/07/2020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3853703546"/>
                  </a:ext>
                </a:extLst>
              </a:tr>
              <a:tr h="161751">
                <a:tc>
                  <a:txBody>
                    <a:bodyPr/>
                    <a:lstStyle/>
                    <a:p>
                      <a:pPr algn="l" fontAlgn="b"/>
                      <a:r>
                        <a:rPr lang="en-GB" sz="700" b="0" i="0" u="none" strike="noStrike" dirty="0">
                          <a:solidFill>
                            <a:srgbClr val="000000"/>
                          </a:solidFill>
                          <a:effectLst/>
                          <a:latin typeface="+mj-lt"/>
                        </a:rPr>
                        <a:t>DMS - PHID Alignment Parties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r>
                        <a:rPr lang="en-GB" sz="700" b="0" i="0" u="none" strike="noStrike">
                          <a:solidFill>
                            <a:srgbClr val="000000"/>
                          </a:solidFill>
                          <a:effectLst/>
                          <a:latin typeface="+mj-lt"/>
                        </a:rPr>
                        <a:t>CR-D026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b"/>
                      <a:r>
                        <a:rPr lang="en-GB" sz="700" b="0" i="0" u="none" strike="noStrike">
                          <a:solidFill>
                            <a:srgbClr val="000000"/>
                          </a:solidFill>
                          <a:effectLst/>
                          <a:latin typeface="+mj-lt"/>
                        </a:rPr>
                        <a:t>06/07/2020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3595974469"/>
                  </a:ext>
                </a:extLst>
              </a:tr>
              <a:tr h="161751">
                <a:tc>
                  <a:txBody>
                    <a:bodyPr/>
                    <a:lstStyle/>
                    <a:p>
                      <a:pPr algn="l" fontAlgn="b"/>
                      <a:r>
                        <a:rPr lang="en-US" sz="700" b="0" i="0" u="none" strike="noStrike" dirty="0">
                          <a:solidFill>
                            <a:srgbClr val="000000"/>
                          </a:solidFill>
                          <a:effectLst/>
                          <a:latin typeface="+mj-lt"/>
                        </a:rPr>
                        <a:t>Request For a New or Upgraded DMT Environment</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r>
                        <a:rPr lang="en-GB" sz="700" b="0" i="0" u="none" strike="noStrike">
                          <a:solidFill>
                            <a:srgbClr val="000000"/>
                          </a:solidFill>
                          <a:effectLst/>
                          <a:latin typeface="+mj-lt"/>
                        </a:rPr>
                        <a:t>CR-D027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£256,009.00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b"/>
                      <a:r>
                        <a:rPr lang="en-GB" sz="700" b="0" i="0" u="none" strike="noStrike" dirty="0">
                          <a:solidFill>
                            <a:srgbClr val="000000"/>
                          </a:solidFill>
                          <a:effectLst/>
                          <a:latin typeface="+mj-lt"/>
                        </a:rPr>
                        <a:t>07/08/2020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653742555"/>
                  </a:ext>
                </a:extLst>
              </a:tr>
              <a:tr h="190291">
                <a:tc>
                  <a:txBody>
                    <a:bodyPr/>
                    <a:lstStyle/>
                    <a:p>
                      <a:pPr algn="l" fontAlgn="b"/>
                      <a:r>
                        <a:rPr lang="en-US" sz="700" b="0" i="0" u="none" strike="noStrike" dirty="0">
                          <a:solidFill>
                            <a:srgbClr val="000000"/>
                          </a:solidFill>
                          <a:effectLst/>
                          <a:latin typeface="+mj-lt"/>
                        </a:rPr>
                        <a:t>Enable TLS connection pooling for all directly connected parties to CSS]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r>
                        <a:rPr lang="en-GB" sz="700" b="0" i="0" u="none" strike="noStrike" dirty="0">
                          <a:solidFill>
                            <a:srgbClr val="000000"/>
                          </a:solidFill>
                          <a:effectLst/>
                          <a:latin typeface="+mj-lt"/>
                        </a:rPr>
                        <a:t>CR-D028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dirty="0">
                          <a:solidFill>
                            <a:srgbClr val="000000"/>
                          </a:solidFill>
                          <a:effectLst/>
                          <a:latin typeface="+mj-lt"/>
                        </a:rPr>
                        <a:t>£2,500.00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b"/>
                      <a:r>
                        <a:rPr lang="en-GB" sz="700" b="0" i="0" u="none" strike="noStrike">
                          <a:solidFill>
                            <a:srgbClr val="000000"/>
                          </a:solidFill>
                          <a:effectLst/>
                          <a:latin typeface="+mj-lt"/>
                        </a:rPr>
                        <a:t>13/07/2020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473898194"/>
                  </a:ext>
                </a:extLst>
              </a:tr>
              <a:tr h="161751">
                <a:tc>
                  <a:txBody>
                    <a:bodyPr/>
                    <a:lstStyle/>
                    <a:p>
                      <a:pPr algn="l" fontAlgn="b"/>
                      <a:r>
                        <a:rPr lang="en-GB" sz="700" b="0" i="0" u="none" strike="noStrike">
                          <a:solidFill>
                            <a:srgbClr val="000000"/>
                          </a:solidFill>
                          <a:effectLst/>
                          <a:latin typeface="+mj-lt"/>
                        </a:rPr>
                        <a:t>Message Header Format for PKI Certificate Identification]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r>
                        <a:rPr lang="en-GB" sz="700" b="0" i="0" u="none" strike="noStrike">
                          <a:solidFill>
                            <a:srgbClr val="000000"/>
                          </a:solidFill>
                          <a:effectLst/>
                          <a:latin typeface="+mj-lt"/>
                        </a:rPr>
                        <a:t>CR-D029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£2,500.00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b"/>
                      <a:r>
                        <a:rPr lang="en-GB" sz="700" b="0" i="0" u="none" strike="noStrike">
                          <a:solidFill>
                            <a:srgbClr val="000000"/>
                          </a:solidFill>
                          <a:effectLst/>
                          <a:latin typeface="+mj-lt"/>
                        </a:rPr>
                        <a:t>13/07/2020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3811377997"/>
                  </a:ext>
                </a:extLst>
              </a:tr>
              <a:tr h="161751">
                <a:tc>
                  <a:txBody>
                    <a:bodyPr/>
                    <a:lstStyle/>
                    <a:p>
                      <a:pPr algn="l" fontAlgn="b"/>
                      <a:r>
                        <a:rPr lang="en-US" sz="700" b="0" i="0" u="none" strike="noStrike">
                          <a:solidFill>
                            <a:srgbClr val="000000"/>
                          </a:solidFill>
                          <a:effectLst/>
                          <a:latin typeface="+mj-lt"/>
                        </a:rPr>
                        <a:t>SIT Functional Test Re Plan  Enabling Parallel Testing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r>
                        <a:rPr lang="en-GB" sz="700" b="0" i="0" u="none" strike="noStrike" dirty="0">
                          <a:solidFill>
                            <a:srgbClr val="000000"/>
                          </a:solidFill>
                          <a:effectLst/>
                          <a:latin typeface="+mj-lt"/>
                        </a:rPr>
                        <a:t>CR-D030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dirty="0">
                          <a:solidFill>
                            <a:srgbClr val="000000"/>
                          </a:solidFill>
                          <a:effectLst/>
                          <a:latin typeface="+mj-lt"/>
                        </a:rPr>
                        <a:t>£56,000.00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b"/>
                      <a:r>
                        <a:rPr lang="en-GB" sz="700" b="0" i="0" u="none" strike="noStrike">
                          <a:solidFill>
                            <a:srgbClr val="000000"/>
                          </a:solidFill>
                          <a:effectLst/>
                          <a:latin typeface="+mj-lt"/>
                        </a:rPr>
                        <a:t>20/07/2020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982708138"/>
                  </a:ext>
                </a:extLst>
              </a:tr>
              <a:tr h="161751">
                <a:tc>
                  <a:txBody>
                    <a:bodyPr/>
                    <a:lstStyle/>
                    <a:p>
                      <a:pPr algn="l" fontAlgn="b"/>
                      <a:r>
                        <a:rPr lang="fr-FR" sz="700" b="0" i="0" u="none" strike="noStrike">
                          <a:solidFill>
                            <a:srgbClr val="000000"/>
                          </a:solidFill>
                          <a:effectLst/>
                          <a:latin typeface="+mj-lt"/>
                        </a:rPr>
                        <a:t>DM_Validation Catalogue_Shipper_Effective_Date_Change_</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r>
                        <a:rPr lang="en-GB" sz="700" b="0" i="0" u="none" strike="noStrike">
                          <a:solidFill>
                            <a:srgbClr val="000000"/>
                          </a:solidFill>
                          <a:effectLst/>
                          <a:latin typeface="+mj-lt"/>
                        </a:rPr>
                        <a:t>CR-D032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b"/>
                      <a:r>
                        <a:rPr lang="en-GB" sz="700" b="0" i="0" u="none" strike="noStrike" dirty="0">
                          <a:solidFill>
                            <a:srgbClr val="000000"/>
                          </a:solidFill>
                          <a:effectLst/>
                          <a:latin typeface="+mj-lt"/>
                        </a:rPr>
                        <a:t>03/08/2020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1119725783"/>
                  </a:ext>
                </a:extLst>
              </a:tr>
              <a:tr h="161751">
                <a:tc>
                  <a:txBody>
                    <a:bodyPr/>
                    <a:lstStyle/>
                    <a:p>
                      <a:pPr algn="l" fontAlgn="b"/>
                      <a:r>
                        <a:rPr lang="en-GB" sz="700" b="0" i="0" u="none" strike="noStrike">
                          <a:solidFill>
                            <a:srgbClr val="000000"/>
                          </a:solidFill>
                          <a:effectLst/>
                          <a:latin typeface="+mj-lt"/>
                        </a:rPr>
                        <a:t>Compression During Data Migration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r>
                        <a:rPr lang="en-GB" sz="700" b="0" i="0" u="none" strike="noStrike">
                          <a:solidFill>
                            <a:srgbClr val="000000"/>
                          </a:solidFill>
                          <a:effectLst/>
                          <a:latin typeface="+mj-lt"/>
                        </a:rPr>
                        <a:t>CR-D034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b"/>
                      <a:r>
                        <a:rPr lang="en-GB" sz="700" b="0" i="0" u="none" strike="noStrike" dirty="0">
                          <a:solidFill>
                            <a:srgbClr val="000000"/>
                          </a:solidFill>
                          <a:effectLst/>
                          <a:latin typeface="+mj-lt"/>
                        </a:rPr>
                        <a:t>09/09/2020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403325048"/>
                  </a:ext>
                </a:extLst>
              </a:tr>
              <a:tr h="158490">
                <a:tc>
                  <a:txBody>
                    <a:bodyPr/>
                    <a:lstStyle/>
                    <a:p>
                      <a:pPr algn="l" fontAlgn="b"/>
                      <a:r>
                        <a:rPr lang="en-US" sz="700" b="0" i="0" u="none" strike="noStrike" dirty="0">
                          <a:solidFill>
                            <a:srgbClr val="000000"/>
                          </a:solidFill>
                          <a:effectLst/>
                          <a:latin typeface="+mj-lt"/>
                        </a:rPr>
                        <a:t>Uplift to the CSS Interface Specifications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r>
                        <a:rPr lang="en-GB" sz="700" b="0" i="0" u="none" strike="noStrike">
                          <a:solidFill>
                            <a:srgbClr val="000000"/>
                          </a:solidFill>
                          <a:effectLst/>
                          <a:latin typeface="+mj-lt"/>
                        </a:rPr>
                        <a:t>CR-D038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£70,000.00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b"/>
                      <a:r>
                        <a:rPr lang="en-GB" sz="700" b="0" i="0" u="none" strike="noStrike">
                          <a:solidFill>
                            <a:srgbClr val="000000"/>
                          </a:solidFill>
                          <a:effectLst/>
                          <a:latin typeface="+mj-lt"/>
                        </a:rPr>
                        <a:t>07/10/2020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4000169379"/>
                  </a:ext>
                </a:extLst>
              </a:tr>
              <a:tr h="161751">
                <a:tc>
                  <a:txBody>
                    <a:bodyPr/>
                    <a:lstStyle/>
                    <a:p>
                      <a:pPr algn="l" fontAlgn="b"/>
                      <a:r>
                        <a:rPr lang="en-US" sz="700" b="0" i="0" u="none" strike="noStrike" dirty="0">
                          <a:solidFill>
                            <a:srgbClr val="000000"/>
                          </a:solidFill>
                          <a:effectLst/>
                          <a:latin typeface="+mj-lt"/>
                        </a:rPr>
                        <a:t>Uplift to Business Data Validation Rules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r>
                        <a:rPr lang="en-GB" sz="700" b="0" i="0" u="none" strike="noStrike" dirty="0">
                          <a:solidFill>
                            <a:srgbClr val="000000"/>
                          </a:solidFill>
                          <a:effectLst/>
                          <a:latin typeface="+mj-lt"/>
                        </a:rPr>
                        <a:t>CR-D039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£20,000.00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b"/>
                      <a:r>
                        <a:rPr lang="en-GB" sz="700" b="0" i="0" u="none" strike="noStrike" dirty="0">
                          <a:solidFill>
                            <a:srgbClr val="000000"/>
                          </a:solidFill>
                          <a:effectLst/>
                          <a:latin typeface="+mj-lt"/>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3029581709"/>
                  </a:ext>
                </a:extLst>
              </a:tr>
              <a:tr h="161751">
                <a:tc>
                  <a:txBody>
                    <a:bodyPr/>
                    <a:lstStyle/>
                    <a:p>
                      <a:pPr algn="l" fontAlgn="b"/>
                      <a:r>
                        <a:rPr lang="en-GB" sz="700" b="0" i="0" u="none" strike="noStrike" dirty="0">
                          <a:solidFill>
                            <a:srgbClr val="000000"/>
                          </a:solidFill>
                          <a:effectLst/>
                          <a:latin typeface="+mj-lt"/>
                        </a:rPr>
                        <a:t>Programme Plan Re-Baseline</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r>
                        <a:rPr lang="en-GB" sz="700" b="0" i="0" u="none" strike="noStrike">
                          <a:solidFill>
                            <a:srgbClr val="000000"/>
                          </a:solidFill>
                          <a:effectLst/>
                          <a:latin typeface="+mj-lt"/>
                        </a:rPr>
                        <a:t>CR-D042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£14,913,000.00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b"/>
                      <a:r>
                        <a:rPr lang="en-GB" sz="700" b="0" i="0" u="none" strike="noStrike">
                          <a:solidFill>
                            <a:srgbClr val="000000"/>
                          </a:solidFill>
                          <a:effectLst/>
                          <a:latin typeface="+mj-lt"/>
                        </a:rPr>
                        <a:t>28/09/2020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4226307551"/>
                  </a:ext>
                </a:extLst>
              </a:tr>
              <a:tr h="161751">
                <a:tc>
                  <a:txBody>
                    <a:bodyPr/>
                    <a:lstStyle/>
                    <a:p>
                      <a:pPr algn="l" fontAlgn="b"/>
                      <a:r>
                        <a:rPr lang="en-US" sz="700" b="0" i="0" u="none" strike="noStrike" dirty="0">
                          <a:solidFill>
                            <a:srgbClr val="000000"/>
                          </a:solidFill>
                          <a:effectLst/>
                          <a:latin typeface="+mj-lt"/>
                        </a:rPr>
                        <a:t>Changes to Support Energy Company Data</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r>
                        <a:rPr lang="en-GB" sz="700" b="0" i="0" u="none" strike="noStrike">
                          <a:solidFill>
                            <a:srgbClr val="000000"/>
                          </a:solidFill>
                          <a:effectLst/>
                          <a:latin typeface="+mj-lt"/>
                        </a:rPr>
                        <a:t>CR-D059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dirty="0">
                          <a:solidFill>
                            <a:srgbClr val="000000"/>
                          </a:solidFill>
                          <a:effectLst/>
                          <a:latin typeface="+mj-lt"/>
                        </a:rPr>
                        <a:t>£25,500.00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b"/>
                      <a:r>
                        <a:rPr lang="en-GB" sz="700" b="0" i="0" u="none" strike="noStrike">
                          <a:solidFill>
                            <a:srgbClr val="000000"/>
                          </a:solidFill>
                          <a:effectLst/>
                          <a:latin typeface="+mj-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b"/>
                      <a:r>
                        <a:rPr lang="en-GB" sz="700" b="0" i="0" u="none" strike="noStrike" dirty="0">
                          <a:solidFill>
                            <a:srgbClr val="000000"/>
                          </a:solidFill>
                          <a:effectLst/>
                          <a:latin typeface="+mj-lt"/>
                        </a:rPr>
                        <a:t>Pending SI Response</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174782153"/>
                  </a:ext>
                </a:extLst>
              </a:tr>
              <a:tr h="161751">
                <a:tc>
                  <a:txBody>
                    <a:bodyPr/>
                    <a:lstStyle/>
                    <a:p>
                      <a:pPr algn="l" fontAlgn="b"/>
                      <a:r>
                        <a:rPr lang="en-GB" sz="700" b="0" i="0" u="none" strike="noStrike">
                          <a:solidFill>
                            <a:srgbClr val="000000"/>
                          </a:solidFill>
                          <a:effectLst/>
                          <a:latin typeface="+mj-lt"/>
                        </a:rPr>
                        <a:t>Operational Choreography Detection 0.5</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r>
                        <a:rPr lang="en-GB" sz="700" b="0" i="0" u="none" strike="noStrike">
                          <a:solidFill>
                            <a:srgbClr val="000000"/>
                          </a:solidFill>
                          <a:effectLst/>
                          <a:latin typeface="+mj-lt"/>
                        </a:rPr>
                        <a:t>CR-D060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dirty="0">
                          <a:solidFill>
                            <a:srgbClr val="000000"/>
                          </a:solidFill>
                          <a:effectLst/>
                          <a:latin typeface="+mj-lt"/>
                        </a:rPr>
                        <a:t>£308,205.00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b"/>
                      <a:r>
                        <a:rPr lang="en-GB" sz="700" b="0" i="0" u="none" strike="noStrike">
                          <a:solidFill>
                            <a:srgbClr val="000000"/>
                          </a:solidFill>
                          <a:effectLst/>
                          <a:latin typeface="+mj-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b"/>
                      <a:r>
                        <a:rPr lang="en-GB" sz="700" b="0" i="0" u="none" strike="noStrike" dirty="0">
                          <a:solidFill>
                            <a:srgbClr val="000000"/>
                          </a:solidFill>
                          <a:effectLst/>
                          <a:latin typeface="+mj-lt"/>
                        </a:rPr>
                        <a:t>Pending SI Response</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3150541801"/>
                  </a:ext>
                </a:extLst>
              </a:tr>
              <a:tr h="161751">
                <a:tc>
                  <a:txBody>
                    <a:bodyPr/>
                    <a:lstStyle/>
                    <a:p>
                      <a:pPr algn="l" fontAlgn="b"/>
                      <a:r>
                        <a:rPr lang="en-GB" sz="700" b="0" i="0" u="none" strike="noStrike">
                          <a:solidFill>
                            <a:srgbClr val="000000"/>
                          </a:solidFill>
                          <a:effectLst/>
                          <a:latin typeface="+mj-lt"/>
                        </a:rPr>
                        <a:t>Operational Choreography Rectification 0.3</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r>
                        <a:rPr lang="en-GB" sz="700" b="0" i="0" u="none" strike="noStrike">
                          <a:solidFill>
                            <a:srgbClr val="000000"/>
                          </a:solidFill>
                          <a:effectLst/>
                          <a:latin typeface="+mj-lt"/>
                        </a:rPr>
                        <a:t>CR-D061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b"/>
                      <a:r>
                        <a:rPr lang="en-GB" sz="700" b="0" i="0" u="none" strike="noStrike" dirty="0">
                          <a:solidFill>
                            <a:srgbClr val="000000"/>
                          </a:solidFill>
                          <a:effectLst/>
                          <a:latin typeface="+mj-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b"/>
                      <a:r>
                        <a:rPr lang="en-GB" sz="700" b="0" i="0" u="none" strike="noStrike" dirty="0">
                          <a:solidFill>
                            <a:srgbClr val="000000"/>
                          </a:solidFill>
                          <a:effectLst/>
                          <a:latin typeface="+mj-lt"/>
                        </a:rPr>
                        <a:t>Pending SI Response</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3371576077"/>
                  </a:ext>
                </a:extLst>
              </a:tr>
              <a:tr h="213097">
                <a:tc>
                  <a:txBody>
                    <a:bodyPr/>
                    <a:lstStyle/>
                    <a:p>
                      <a:pPr algn="l" fontAlgn="b"/>
                      <a:r>
                        <a:rPr lang="en-US" sz="700" b="0" i="0" u="none" strike="noStrike">
                          <a:solidFill>
                            <a:srgbClr val="000000"/>
                          </a:solidFill>
                          <a:effectLst/>
                          <a:latin typeface="+mj-lt"/>
                        </a:rPr>
                        <a:t>Amendment of Data Migration Solution to Protect Programme Timescales - Removal of Transition Stage 1 Delta files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r>
                        <a:rPr lang="en-GB" sz="700" b="0" i="0" u="none" strike="noStrike">
                          <a:solidFill>
                            <a:srgbClr val="000000"/>
                          </a:solidFill>
                          <a:effectLst/>
                          <a:latin typeface="+mj-lt"/>
                        </a:rPr>
                        <a:t>CR-D062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t"/>
                      <a:r>
                        <a:rPr lang="en-GB" sz="700" b="0" i="0" u="none" strike="noStrike">
                          <a:solidFill>
                            <a:srgbClr val="000000"/>
                          </a:solidFill>
                          <a:effectLst/>
                          <a:latin typeface="+mj-lt"/>
                        </a:rPr>
                        <a:t>£83,490.00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b"/>
                      <a:r>
                        <a:rPr lang="en-GB" sz="700" b="0" i="0" u="none" strike="noStrike">
                          <a:solidFill>
                            <a:srgbClr val="000000"/>
                          </a:solidFill>
                          <a:effectLst/>
                          <a:latin typeface="+mj-lt"/>
                        </a:rPr>
                        <a:t>25/02/2021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4239267783"/>
                  </a:ext>
                </a:extLst>
              </a:tr>
              <a:tr h="161751">
                <a:tc>
                  <a:txBody>
                    <a:bodyPr/>
                    <a:lstStyle/>
                    <a:p>
                      <a:pPr algn="l" fontAlgn="b"/>
                      <a:r>
                        <a:rPr lang="en-US" sz="700" b="0" i="0" u="none" strike="noStrike">
                          <a:solidFill>
                            <a:srgbClr val="000000"/>
                          </a:solidFill>
                          <a:effectLst/>
                          <a:latin typeface="+mj-lt"/>
                        </a:rPr>
                        <a:t>Uplift to the CSS Business Data Validation Rules Doc</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r>
                        <a:rPr lang="en-GB" sz="700" b="0" i="0" u="none" strike="noStrike">
                          <a:solidFill>
                            <a:srgbClr val="000000"/>
                          </a:solidFill>
                          <a:effectLst/>
                          <a:latin typeface="+mj-lt"/>
                        </a:rPr>
                        <a:t>CR-D067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endParaRPr lang="en-GB" sz="700" b="0" i="0" u="none" strike="noStrike">
                        <a:solidFill>
                          <a:srgbClr val="000000"/>
                        </a:solidFill>
                        <a:effectLst/>
                        <a:latin typeface="+mj-lt"/>
                      </a:endParaRP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b"/>
                      <a:r>
                        <a:rPr lang="en-GB" sz="700" b="0" i="0" u="none" strike="noStrike">
                          <a:solidFill>
                            <a:srgbClr val="000000"/>
                          </a:solidFill>
                          <a:effectLst/>
                          <a:latin typeface="+mj-lt"/>
                        </a:rPr>
                        <a:t>19/03/2021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b"/>
                      <a:r>
                        <a:rPr lang="en-GB" sz="700" b="0" i="0" u="none" strike="noStrike" dirty="0">
                          <a:solidFill>
                            <a:srgbClr val="000000"/>
                          </a:solidFill>
                          <a:effectLst/>
                          <a:latin typeface="+mj-lt"/>
                        </a:rPr>
                        <a:t>Pending PIA</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4149916139"/>
                  </a:ext>
                </a:extLst>
              </a:tr>
              <a:tr h="161751">
                <a:tc>
                  <a:txBody>
                    <a:bodyPr/>
                    <a:lstStyle/>
                    <a:p>
                      <a:pPr algn="l" fontAlgn="b"/>
                      <a:r>
                        <a:rPr lang="en-US" sz="700" b="0" i="0" u="none" strike="noStrike">
                          <a:solidFill>
                            <a:srgbClr val="000000"/>
                          </a:solidFill>
                          <a:effectLst/>
                          <a:latin typeface="+mj-lt"/>
                        </a:rPr>
                        <a:t>Uplift to the CSS Interface Specification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r>
                        <a:rPr lang="en-GB" sz="700" b="0" i="0" u="none" strike="noStrike">
                          <a:solidFill>
                            <a:srgbClr val="000000"/>
                          </a:solidFill>
                          <a:effectLst/>
                          <a:latin typeface="+mj-lt"/>
                        </a:rPr>
                        <a:t>CR-D068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endParaRPr lang="en-GB" sz="700" b="0" i="0" u="none" strike="noStrike">
                        <a:solidFill>
                          <a:srgbClr val="000000"/>
                        </a:solidFill>
                        <a:effectLst/>
                        <a:latin typeface="+mj-lt"/>
                      </a:endParaRP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b"/>
                      <a:r>
                        <a:rPr lang="en-GB" sz="700" b="0" i="0" u="none" strike="noStrike">
                          <a:solidFill>
                            <a:srgbClr val="000000"/>
                          </a:solidFill>
                          <a:effectLst/>
                          <a:latin typeface="+mj-lt"/>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b"/>
                      <a:r>
                        <a:rPr lang="en-GB" sz="700" b="0" i="0" u="none" strike="noStrike" dirty="0">
                          <a:solidFill>
                            <a:srgbClr val="000000"/>
                          </a:solidFill>
                          <a:effectLst/>
                          <a:latin typeface="+mj-lt"/>
                        </a:rPr>
                        <a:t>Pending PIA</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683635751"/>
                  </a:ext>
                </a:extLst>
              </a:tr>
              <a:tr h="161751">
                <a:tc>
                  <a:txBody>
                    <a:bodyPr/>
                    <a:lstStyle/>
                    <a:p>
                      <a:pPr algn="l" fontAlgn="b"/>
                      <a:r>
                        <a:rPr lang="en-US" sz="700" b="0" i="0" u="none" strike="noStrike">
                          <a:solidFill>
                            <a:srgbClr val="000000"/>
                          </a:solidFill>
                          <a:effectLst/>
                          <a:latin typeface="+mj-lt"/>
                        </a:rPr>
                        <a:t>REL Dissemination to iDNO and DNO</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r>
                        <a:rPr lang="en-GB" sz="700" b="0" i="0" u="none" strike="noStrike">
                          <a:solidFill>
                            <a:srgbClr val="000000"/>
                          </a:solidFill>
                          <a:effectLst/>
                          <a:latin typeface="+mj-lt"/>
                        </a:rPr>
                        <a:t>CR-D069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l" fontAlgn="b"/>
                      <a:endParaRPr lang="en-GB" sz="700" b="0" i="0" u="none" strike="noStrike">
                        <a:solidFill>
                          <a:srgbClr val="000000"/>
                        </a:solidFill>
                        <a:effectLst/>
                        <a:latin typeface="+mj-lt"/>
                      </a:endParaRP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r" fontAlgn="b"/>
                      <a:r>
                        <a:rPr lang="en-GB" sz="700" b="0" i="0" u="none" strike="noStrike">
                          <a:solidFill>
                            <a:srgbClr val="000000"/>
                          </a:solidFill>
                          <a:effectLst/>
                          <a:latin typeface="+mj-lt"/>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algn="ctr" fontAlgn="b"/>
                      <a:r>
                        <a:rPr lang="en-GB" sz="700" b="0" i="0" u="none" strike="noStrike" dirty="0">
                          <a:solidFill>
                            <a:srgbClr val="000000"/>
                          </a:solidFill>
                          <a:effectLst/>
                          <a:latin typeface="+mj-lt"/>
                        </a:rPr>
                        <a:t>Pending PIA</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1515270279"/>
                  </a:ext>
                </a:extLst>
              </a:tr>
              <a:tr h="161751">
                <a:tc>
                  <a:txBody>
                    <a:bodyPr/>
                    <a:lstStyle/>
                    <a:p>
                      <a:pPr algn="l" fontAlgn="b"/>
                      <a:r>
                        <a:rPr lang="en-US" sz="700" b="0" i="0" u="none" strike="noStrike" dirty="0">
                          <a:solidFill>
                            <a:srgbClr val="000000"/>
                          </a:solidFill>
                          <a:effectLst/>
                          <a:latin typeface="+mj-lt"/>
                        </a:rPr>
                        <a:t>Change to Management of In-Flight Switches Approach</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95000"/>
                      </a:schemeClr>
                    </a:solidFill>
                  </a:tcPr>
                </a:tc>
                <a:tc>
                  <a:txBody>
                    <a:bodyPr/>
                    <a:lstStyle/>
                    <a:p>
                      <a:pPr algn="l" fontAlgn="b"/>
                      <a:r>
                        <a:rPr lang="en-GB" sz="700" b="0" i="0" u="none" strike="noStrike" dirty="0">
                          <a:solidFill>
                            <a:srgbClr val="000000"/>
                          </a:solidFill>
                          <a:effectLst/>
                          <a:latin typeface="+mj-lt"/>
                        </a:rPr>
                        <a:t>CR-D071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95000"/>
                      </a:schemeClr>
                    </a:solidFill>
                  </a:tcPr>
                </a:tc>
                <a:tc>
                  <a:txBody>
                    <a:bodyPr/>
                    <a:lstStyle/>
                    <a:p>
                      <a:pPr algn="l" fontAlgn="b"/>
                      <a:r>
                        <a:rPr lang="en-GB" sz="700" b="0" i="0" u="none" strike="noStrike" dirty="0">
                          <a:solidFill>
                            <a:srgbClr val="000000"/>
                          </a:solidFill>
                          <a:effectLst/>
                          <a:latin typeface="+mj-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95000"/>
                      </a:schemeClr>
                    </a:solidFill>
                  </a:tcPr>
                </a:tc>
                <a:tc>
                  <a:txBody>
                    <a:bodyPr/>
                    <a:lstStyle/>
                    <a:p>
                      <a:pPr algn="r" fontAlgn="b"/>
                      <a:r>
                        <a:rPr lang="en-GB" sz="700" b="0" i="0" u="none" strike="noStrike" dirty="0">
                          <a:solidFill>
                            <a:srgbClr val="000000"/>
                          </a:solidFill>
                          <a:effectLst/>
                          <a:latin typeface="+mj-lt"/>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95000"/>
                      </a:schemeClr>
                    </a:solidFill>
                  </a:tcPr>
                </a:tc>
                <a:tc>
                  <a:txBody>
                    <a:bodyPr/>
                    <a:lstStyle/>
                    <a:p>
                      <a:pPr algn="ctr" fontAlgn="b"/>
                      <a:r>
                        <a:rPr lang="en-GB" sz="700" b="0" i="0" u="none" strike="noStrike" dirty="0">
                          <a:solidFill>
                            <a:srgbClr val="000000"/>
                          </a:solidFill>
                          <a:effectLst/>
                          <a:latin typeface="+mj-lt"/>
                        </a:rPr>
                        <a:t>Pending SI Response</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95000"/>
                      </a:schemeClr>
                    </a:solidFill>
                  </a:tcPr>
                </a:tc>
                <a:extLst>
                  <a:ext uri="{0D108BD9-81ED-4DB2-BD59-A6C34878D82A}">
                    <a16:rowId xmlns:a16="http://schemas.microsoft.com/office/drawing/2014/main" val="3818935558"/>
                  </a:ext>
                </a:extLst>
              </a:tr>
            </a:tbl>
          </a:graphicData>
        </a:graphic>
      </p:graphicFrame>
    </p:spTree>
    <p:extLst>
      <p:ext uri="{BB962C8B-B14F-4D97-AF65-F5344CB8AC3E}">
        <p14:creationId xmlns:p14="http://schemas.microsoft.com/office/powerpoint/2010/main" val="566117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20" y="123478"/>
            <a:ext cx="8820472" cy="416011"/>
          </a:xfrm>
        </p:spPr>
        <p:txBody>
          <a:bodyPr>
            <a:noAutofit/>
          </a:bodyPr>
          <a:lstStyle/>
          <a:p>
            <a:r>
              <a:rPr lang="en-GB" sz="2000" dirty="0"/>
              <a:t>Budget v Forecasted Spend BP21/22</a:t>
            </a:r>
          </a:p>
        </p:txBody>
      </p:sp>
      <p:graphicFrame>
        <p:nvGraphicFramePr>
          <p:cNvPr id="6" name="Chart 5">
            <a:extLst>
              <a:ext uri="{FF2B5EF4-FFF2-40B4-BE49-F238E27FC236}">
                <a16:creationId xmlns:a16="http://schemas.microsoft.com/office/drawing/2014/main" id="{39AA28BD-B8C5-4E96-8C38-5F323401DD1D}"/>
              </a:ext>
            </a:extLst>
          </p:cNvPr>
          <p:cNvGraphicFramePr>
            <a:graphicFrameLocks/>
          </p:cNvGraphicFramePr>
          <p:nvPr>
            <p:extLst/>
          </p:nvPr>
        </p:nvGraphicFramePr>
        <p:xfrm>
          <a:off x="251520" y="3108816"/>
          <a:ext cx="3240360" cy="18756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8A08996C-2012-41AD-82D4-8A08226A9438}"/>
              </a:ext>
            </a:extLst>
          </p:cNvPr>
          <p:cNvGraphicFramePr>
            <a:graphicFrameLocks/>
          </p:cNvGraphicFramePr>
          <p:nvPr>
            <p:extLst/>
          </p:nvPr>
        </p:nvGraphicFramePr>
        <p:xfrm>
          <a:off x="131821" y="873007"/>
          <a:ext cx="2207932" cy="2005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6BB85AF2-F91E-476C-B37B-AF2BFEBDF1B0}"/>
              </a:ext>
            </a:extLst>
          </p:cNvPr>
          <p:cNvGraphicFramePr>
            <a:graphicFrameLocks/>
          </p:cNvGraphicFramePr>
          <p:nvPr>
            <p:extLst/>
          </p:nvPr>
        </p:nvGraphicFramePr>
        <p:xfrm>
          <a:off x="2225544" y="913811"/>
          <a:ext cx="2354135" cy="20058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C9CC8ED9-BED7-47A6-A5FA-9CE13416AB27}"/>
              </a:ext>
            </a:extLst>
          </p:cNvPr>
          <p:cNvGraphicFramePr>
            <a:graphicFrameLocks/>
          </p:cNvGraphicFramePr>
          <p:nvPr>
            <p:extLst/>
          </p:nvPr>
        </p:nvGraphicFramePr>
        <p:xfrm>
          <a:off x="4283968" y="913811"/>
          <a:ext cx="2304256" cy="200587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FCAE3CA3-0D3D-469F-BE5F-9A4E4E859B36}"/>
              </a:ext>
            </a:extLst>
          </p:cNvPr>
          <p:cNvGraphicFramePr>
            <a:graphicFrameLocks/>
          </p:cNvGraphicFramePr>
          <p:nvPr>
            <p:extLst/>
          </p:nvPr>
        </p:nvGraphicFramePr>
        <p:xfrm>
          <a:off x="6523894" y="894759"/>
          <a:ext cx="2354135" cy="204397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a:extLst>
              <a:ext uri="{FF2B5EF4-FFF2-40B4-BE49-F238E27FC236}">
                <a16:creationId xmlns:a16="http://schemas.microsoft.com/office/drawing/2014/main" id="{804A5824-B07A-426F-9181-9B52F0ADF967}"/>
              </a:ext>
            </a:extLst>
          </p:cNvPr>
          <p:cNvGraphicFramePr>
            <a:graphicFrameLocks/>
          </p:cNvGraphicFramePr>
          <p:nvPr>
            <p:extLst/>
          </p:nvPr>
        </p:nvGraphicFramePr>
        <p:xfrm>
          <a:off x="3597175" y="3108816"/>
          <a:ext cx="3495105" cy="1757479"/>
        </p:xfrm>
        <a:graphic>
          <a:graphicData uri="http://schemas.openxmlformats.org/drawingml/2006/chart">
            <c:chart xmlns:c="http://schemas.openxmlformats.org/drawingml/2006/chart" xmlns:r="http://schemas.openxmlformats.org/officeDocument/2006/relationships" r:id="rId7"/>
          </a:graphicData>
        </a:graphic>
      </p:graphicFrame>
      <p:sp>
        <p:nvSpPr>
          <p:cNvPr id="3" name="TextBox 2">
            <a:extLst>
              <a:ext uri="{FF2B5EF4-FFF2-40B4-BE49-F238E27FC236}">
                <a16:creationId xmlns:a16="http://schemas.microsoft.com/office/drawing/2014/main" id="{40E5CFD0-6550-4FFC-BA86-0D05EC74E4BB}"/>
              </a:ext>
            </a:extLst>
          </p:cNvPr>
          <p:cNvSpPr txBox="1"/>
          <p:nvPr/>
        </p:nvSpPr>
        <p:spPr>
          <a:xfrm>
            <a:off x="7197575" y="3248891"/>
            <a:ext cx="1526801" cy="1477328"/>
          </a:xfrm>
          <a:prstGeom prst="rect">
            <a:avLst/>
          </a:prstGeom>
          <a:noFill/>
        </p:spPr>
        <p:txBody>
          <a:bodyPr wrap="square" rtlCol="0">
            <a:spAutoFit/>
          </a:bodyPr>
          <a:lstStyle/>
          <a:p>
            <a:pPr marL="285750" indent="-285750">
              <a:buFont typeface="Arial" panose="020B0604020202020204" pitchFamily="34" charset="0"/>
              <a:buChar char="•"/>
            </a:pPr>
            <a:r>
              <a:rPr lang="en-GB" sz="1000" dirty="0"/>
              <a:t>Total </a:t>
            </a:r>
            <a:r>
              <a:rPr lang="en-GB" sz="1000" b="1" u="sng" dirty="0"/>
              <a:t>available</a:t>
            </a:r>
            <a:r>
              <a:rPr lang="en-GB" sz="1000" dirty="0"/>
              <a:t> funds decreased by £45k as result of XRN5218 being moved to 21/22 </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sz="1000" dirty="0"/>
              <a:t>Previous slide contains document</a:t>
            </a:r>
          </a:p>
        </p:txBody>
      </p:sp>
    </p:spTree>
    <p:extLst>
      <p:ext uri="{BB962C8B-B14F-4D97-AF65-F5344CB8AC3E}">
        <p14:creationId xmlns:p14="http://schemas.microsoft.com/office/powerpoint/2010/main" val="4252492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dirty="0">
                <a:latin typeface="Arial"/>
                <a:cs typeface="Arial"/>
              </a:rPr>
              <a:t>2.2 – Change Pipeline</a:t>
            </a:r>
          </a:p>
        </p:txBody>
      </p:sp>
    </p:spTree>
    <p:extLst>
      <p:ext uri="{BB962C8B-B14F-4D97-AF65-F5344CB8AC3E}">
        <p14:creationId xmlns:p14="http://schemas.microsoft.com/office/powerpoint/2010/main" val="3623378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A3F08-64D0-41F2-864D-9FD93219A379}"/>
              </a:ext>
            </a:extLst>
          </p:cNvPr>
          <p:cNvSpPr>
            <a:spLocks noGrp="1"/>
          </p:cNvSpPr>
          <p:nvPr>
            <p:ph type="title"/>
          </p:nvPr>
        </p:nvSpPr>
        <p:spPr>
          <a:xfrm>
            <a:off x="63795" y="122081"/>
            <a:ext cx="9030585" cy="637580"/>
          </a:xfrm>
        </p:spPr>
        <p:txBody>
          <a:bodyPr>
            <a:noAutofit/>
          </a:bodyPr>
          <a:lstStyle/>
          <a:p>
            <a:r>
              <a:rPr lang="en-GB" sz="1800"/>
              <a:t>Change Development &amp; Delivery Pipeline (DSC Change / Minor Release Budget) </a:t>
            </a:r>
          </a:p>
        </p:txBody>
      </p:sp>
      <p:sp>
        <p:nvSpPr>
          <p:cNvPr id="3" name="TextBox 2">
            <a:extLst>
              <a:ext uri="{FF2B5EF4-FFF2-40B4-BE49-F238E27FC236}">
                <a16:creationId xmlns:a16="http://schemas.microsoft.com/office/drawing/2014/main" id="{63D3E0BB-32E6-45F2-B87D-9FD7A1946B9A}"/>
              </a:ext>
            </a:extLst>
          </p:cNvPr>
          <p:cNvSpPr txBox="1"/>
          <p:nvPr/>
        </p:nvSpPr>
        <p:spPr>
          <a:xfrm>
            <a:off x="708837" y="4544657"/>
            <a:ext cx="460438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mn-cs"/>
              </a:rPr>
              <a:t>* Pre-capture may contain changes that won’t require delivery / funding</a:t>
            </a:r>
          </a:p>
        </p:txBody>
      </p:sp>
      <p:graphicFrame>
        <p:nvGraphicFramePr>
          <p:cNvPr id="7" name="Chart 6">
            <a:extLst>
              <a:ext uri="{FF2B5EF4-FFF2-40B4-BE49-F238E27FC236}">
                <a16:creationId xmlns:a16="http://schemas.microsoft.com/office/drawing/2014/main" id="{DD59B7D7-3C2A-4124-A932-DE8A363809B7}"/>
              </a:ext>
            </a:extLst>
          </p:cNvPr>
          <p:cNvGraphicFramePr>
            <a:graphicFrameLocks/>
          </p:cNvGraphicFramePr>
          <p:nvPr>
            <p:extLst/>
          </p:nvPr>
        </p:nvGraphicFramePr>
        <p:xfrm>
          <a:off x="236942" y="681823"/>
          <a:ext cx="8670115" cy="34594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Object 4">
            <a:extLst>
              <a:ext uri="{FF2B5EF4-FFF2-40B4-BE49-F238E27FC236}">
                <a16:creationId xmlns:a16="http://schemas.microsoft.com/office/drawing/2014/main" id="{E72B9476-2E18-486D-A8DD-5EEC7E042E2A}"/>
              </a:ext>
            </a:extLst>
          </p:cNvPr>
          <p:cNvGraphicFramePr>
            <a:graphicFrameLocks noChangeAspect="1"/>
          </p:cNvGraphicFramePr>
          <p:nvPr>
            <p:extLst/>
          </p:nvPr>
        </p:nvGraphicFramePr>
        <p:xfrm>
          <a:off x="5708073" y="4304963"/>
          <a:ext cx="914400" cy="792163"/>
        </p:xfrm>
        <a:graphic>
          <a:graphicData uri="http://schemas.openxmlformats.org/presentationml/2006/ole">
            <mc:AlternateContent xmlns:mc="http://schemas.openxmlformats.org/markup-compatibility/2006">
              <mc:Choice xmlns:v="urn:schemas-microsoft-com:vml" Requires="v">
                <p:oleObj spid="_x0000_s1027" name="Worksheet" showAsIcon="1" r:id="rId5" imgW="914400" imgH="792360" progId="Excel.Sheet.12">
                  <p:embed/>
                </p:oleObj>
              </mc:Choice>
              <mc:Fallback>
                <p:oleObj name="Worksheet" showAsIcon="1" r:id="rId5" imgW="914400" imgH="792360" progId="Excel.Sheet.12">
                  <p:embed/>
                  <p:pic>
                    <p:nvPicPr>
                      <p:cNvPr id="5" name="Object 4">
                        <a:extLst>
                          <a:ext uri="{FF2B5EF4-FFF2-40B4-BE49-F238E27FC236}">
                            <a16:creationId xmlns:a16="http://schemas.microsoft.com/office/drawing/2014/main" id="{E72B9476-2E18-486D-A8DD-5EEC7E042E2A}"/>
                          </a:ext>
                        </a:extLst>
                      </p:cNvPr>
                      <p:cNvPicPr/>
                      <p:nvPr/>
                    </p:nvPicPr>
                    <p:blipFill>
                      <a:blip r:embed="rId6"/>
                      <a:stretch>
                        <a:fillRect/>
                      </a:stretch>
                    </p:blipFill>
                    <p:spPr>
                      <a:xfrm>
                        <a:off x="5708073" y="4304963"/>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040125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a:cxnSpLocks/>
          </p:cNvCxnSpPr>
          <p:nvPr/>
        </p:nvCxnSpPr>
        <p:spPr>
          <a:xfrm flipH="1">
            <a:off x="1491546" y="1167041"/>
            <a:ext cx="11525" cy="38315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cxnSpLocks/>
          </p:cNvCxnSpPr>
          <p:nvPr/>
        </p:nvCxnSpPr>
        <p:spPr>
          <a:xfrm>
            <a:off x="1846947" y="1167041"/>
            <a:ext cx="0" cy="38315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p:cNvCxnSpPr>
          <p:nvPr/>
        </p:nvCxnSpPr>
        <p:spPr>
          <a:xfrm>
            <a:off x="2194968" y="1176056"/>
            <a:ext cx="9934" cy="3822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cxnSpLocks/>
          </p:cNvCxnSpPr>
          <p:nvPr/>
        </p:nvCxnSpPr>
        <p:spPr>
          <a:xfrm>
            <a:off x="2541972" y="1167041"/>
            <a:ext cx="18275" cy="38529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p:nvCxnSpPr>
        <p:spPr>
          <a:xfrm flipH="1">
            <a:off x="2878646" y="1176056"/>
            <a:ext cx="8027" cy="3822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cxnSpLocks/>
          </p:cNvCxnSpPr>
          <p:nvPr/>
        </p:nvCxnSpPr>
        <p:spPr>
          <a:xfrm>
            <a:off x="3238006" y="1162166"/>
            <a:ext cx="0" cy="383646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cxnSpLocks/>
          </p:cNvCxnSpPr>
          <p:nvPr/>
        </p:nvCxnSpPr>
        <p:spPr>
          <a:xfrm>
            <a:off x="3582938" y="1162166"/>
            <a:ext cx="0" cy="385785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p:cNvCxnSpPr>
          <p:nvPr/>
        </p:nvCxnSpPr>
        <p:spPr>
          <a:xfrm flipH="1">
            <a:off x="3917289" y="1167041"/>
            <a:ext cx="6639" cy="38315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cxnSpLocks/>
          </p:cNvCxnSpPr>
          <p:nvPr/>
        </p:nvCxnSpPr>
        <p:spPr>
          <a:xfrm>
            <a:off x="4273358" y="1162166"/>
            <a:ext cx="25387" cy="385785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cxnSpLocks/>
          </p:cNvCxnSpPr>
          <p:nvPr/>
        </p:nvCxnSpPr>
        <p:spPr>
          <a:xfrm>
            <a:off x="4620394" y="1167041"/>
            <a:ext cx="24955" cy="38529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cxnSpLocks/>
          </p:cNvCxnSpPr>
          <p:nvPr/>
        </p:nvCxnSpPr>
        <p:spPr>
          <a:xfrm>
            <a:off x="4965377" y="1162166"/>
            <a:ext cx="0" cy="385785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cxnSpLocks/>
          </p:cNvCxnSpPr>
          <p:nvPr/>
        </p:nvCxnSpPr>
        <p:spPr>
          <a:xfrm>
            <a:off x="5314732" y="1167041"/>
            <a:ext cx="0" cy="38529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cxnSpLocks/>
          </p:cNvCxnSpPr>
          <p:nvPr/>
        </p:nvCxnSpPr>
        <p:spPr>
          <a:xfrm flipH="1">
            <a:off x="5620044" y="1136198"/>
            <a:ext cx="36839" cy="386243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p:cNvCxnSpPr>
          <p:nvPr/>
        </p:nvCxnSpPr>
        <p:spPr>
          <a:xfrm>
            <a:off x="6012160" y="1176056"/>
            <a:ext cx="0" cy="3822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cxnSpLocks/>
          </p:cNvCxnSpPr>
          <p:nvPr/>
        </p:nvCxnSpPr>
        <p:spPr>
          <a:xfrm>
            <a:off x="6352383" y="1176056"/>
            <a:ext cx="2863" cy="3822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cxnSpLocks/>
          </p:cNvCxnSpPr>
          <p:nvPr/>
        </p:nvCxnSpPr>
        <p:spPr>
          <a:xfrm>
            <a:off x="6698332" y="1176056"/>
            <a:ext cx="0" cy="384396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cxnSpLocks/>
          </p:cNvCxnSpPr>
          <p:nvPr/>
        </p:nvCxnSpPr>
        <p:spPr>
          <a:xfrm>
            <a:off x="7043317" y="1184323"/>
            <a:ext cx="0" cy="381431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p:cNvCxnSpPr>
          <p:nvPr/>
        </p:nvCxnSpPr>
        <p:spPr>
          <a:xfrm>
            <a:off x="7392503" y="1176056"/>
            <a:ext cx="0" cy="3822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cxnSpLocks/>
          </p:cNvCxnSpPr>
          <p:nvPr/>
        </p:nvCxnSpPr>
        <p:spPr>
          <a:xfrm>
            <a:off x="7735589" y="1184323"/>
            <a:ext cx="0" cy="381431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cxnSpLocks/>
          </p:cNvCxnSpPr>
          <p:nvPr/>
        </p:nvCxnSpPr>
        <p:spPr>
          <a:xfrm>
            <a:off x="8081342" y="1184323"/>
            <a:ext cx="0" cy="381431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p:cNvCxnSpPr>
          <p:nvPr/>
        </p:nvCxnSpPr>
        <p:spPr>
          <a:xfrm>
            <a:off x="8436620" y="1184323"/>
            <a:ext cx="22278" cy="381431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cxnSpLocks/>
          </p:cNvCxnSpPr>
          <p:nvPr/>
        </p:nvCxnSpPr>
        <p:spPr>
          <a:xfrm>
            <a:off x="8761711" y="1184323"/>
            <a:ext cx="16219" cy="38356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p:cNvCxnSpPr>
          <p:nvPr/>
        </p:nvCxnSpPr>
        <p:spPr>
          <a:xfrm flipH="1">
            <a:off x="1137496" y="1183370"/>
            <a:ext cx="24486" cy="38366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p:cNvCxnSpPr>
          <p:nvPr/>
        </p:nvCxnSpPr>
        <p:spPr>
          <a:xfrm flipH="1">
            <a:off x="792494" y="1176056"/>
            <a:ext cx="21561" cy="384396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cxnSpLocks/>
          </p:cNvCxnSpPr>
          <p:nvPr/>
        </p:nvCxnSpPr>
        <p:spPr>
          <a:xfrm flipH="1">
            <a:off x="466144" y="1167041"/>
            <a:ext cx="1400" cy="321959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8EA3F08-64D0-41F2-864D-9FD93219A379}"/>
              </a:ext>
            </a:extLst>
          </p:cNvPr>
          <p:cNvSpPr>
            <a:spLocks noGrp="1"/>
          </p:cNvSpPr>
          <p:nvPr>
            <p:ph type="title"/>
          </p:nvPr>
        </p:nvSpPr>
        <p:spPr/>
        <p:txBody>
          <a:bodyPr>
            <a:normAutofit/>
          </a:bodyPr>
          <a:lstStyle/>
          <a:p>
            <a:r>
              <a:rPr lang="en-GB" sz="2175"/>
              <a:t>2020-2022 DSC Change / </a:t>
            </a:r>
            <a:r>
              <a:rPr lang="en-GB" sz="2175" err="1"/>
              <a:t>MiR</a:t>
            </a:r>
            <a:r>
              <a:rPr lang="en-GB" sz="2175"/>
              <a:t> Pipeline</a:t>
            </a:r>
          </a:p>
        </p:txBody>
      </p:sp>
      <p:graphicFrame>
        <p:nvGraphicFramePr>
          <p:cNvPr id="17" name="Table 16"/>
          <p:cNvGraphicFramePr>
            <a:graphicFrameLocks noGrp="1"/>
          </p:cNvGraphicFramePr>
          <p:nvPr>
            <p:extLst/>
          </p:nvPr>
        </p:nvGraphicFramePr>
        <p:xfrm>
          <a:off x="467544" y="1000490"/>
          <a:ext cx="8348852" cy="182880"/>
        </p:xfrm>
        <a:graphic>
          <a:graphicData uri="http://schemas.openxmlformats.org/drawingml/2006/table">
            <a:tbl>
              <a:tblPr firstRow="1" bandRow="1">
                <a:tableStyleId>{5C22544A-7EE6-4342-B048-85BDC9FD1C3A}</a:tableStyleId>
              </a:tblPr>
              <a:tblGrid>
                <a:gridCol w="347864">
                  <a:extLst>
                    <a:ext uri="{9D8B030D-6E8A-4147-A177-3AD203B41FA5}">
                      <a16:colId xmlns:a16="http://schemas.microsoft.com/office/drawing/2014/main" val="20000"/>
                    </a:ext>
                  </a:extLst>
                </a:gridCol>
                <a:gridCol w="347864">
                  <a:extLst>
                    <a:ext uri="{9D8B030D-6E8A-4147-A177-3AD203B41FA5}">
                      <a16:colId xmlns:a16="http://schemas.microsoft.com/office/drawing/2014/main" val="20001"/>
                    </a:ext>
                  </a:extLst>
                </a:gridCol>
                <a:gridCol w="347864">
                  <a:extLst>
                    <a:ext uri="{9D8B030D-6E8A-4147-A177-3AD203B41FA5}">
                      <a16:colId xmlns:a16="http://schemas.microsoft.com/office/drawing/2014/main" val="20002"/>
                    </a:ext>
                  </a:extLst>
                </a:gridCol>
                <a:gridCol w="347864">
                  <a:extLst>
                    <a:ext uri="{9D8B030D-6E8A-4147-A177-3AD203B41FA5}">
                      <a16:colId xmlns:a16="http://schemas.microsoft.com/office/drawing/2014/main" val="20003"/>
                    </a:ext>
                  </a:extLst>
                </a:gridCol>
                <a:gridCol w="347864">
                  <a:extLst>
                    <a:ext uri="{9D8B030D-6E8A-4147-A177-3AD203B41FA5}">
                      <a16:colId xmlns:a16="http://schemas.microsoft.com/office/drawing/2014/main" val="20004"/>
                    </a:ext>
                  </a:extLst>
                </a:gridCol>
                <a:gridCol w="347864">
                  <a:extLst>
                    <a:ext uri="{9D8B030D-6E8A-4147-A177-3AD203B41FA5}">
                      <a16:colId xmlns:a16="http://schemas.microsoft.com/office/drawing/2014/main" val="20005"/>
                    </a:ext>
                  </a:extLst>
                </a:gridCol>
                <a:gridCol w="347864">
                  <a:extLst>
                    <a:ext uri="{9D8B030D-6E8A-4147-A177-3AD203B41FA5}">
                      <a16:colId xmlns:a16="http://schemas.microsoft.com/office/drawing/2014/main" val="20006"/>
                    </a:ext>
                  </a:extLst>
                </a:gridCol>
                <a:gridCol w="347864">
                  <a:extLst>
                    <a:ext uri="{9D8B030D-6E8A-4147-A177-3AD203B41FA5}">
                      <a16:colId xmlns:a16="http://schemas.microsoft.com/office/drawing/2014/main" val="20007"/>
                    </a:ext>
                  </a:extLst>
                </a:gridCol>
                <a:gridCol w="347864">
                  <a:extLst>
                    <a:ext uri="{9D8B030D-6E8A-4147-A177-3AD203B41FA5}">
                      <a16:colId xmlns:a16="http://schemas.microsoft.com/office/drawing/2014/main" val="20008"/>
                    </a:ext>
                  </a:extLst>
                </a:gridCol>
                <a:gridCol w="347864">
                  <a:extLst>
                    <a:ext uri="{9D8B030D-6E8A-4147-A177-3AD203B41FA5}">
                      <a16:colId xmlns:a16="http://schemas.microsoft.com/office/drawing/2014/main" val="20009"/>
                    </a:ext>
                  </a:extLst>
                </a:gridCol>
                <a:gridCol w="347864">
                  <a:extLst>
                    <a:ext uri="{9D8B030D-6E8A-4147-A177-3AD203B41FA5}">
                      <a16:colId xmlns:a16="http://schemas.microsoft.com/office/drawing/2014/main" val="20010"/>
                    </a:ext>
                  </a:extLst>
                </a:gridCol>
                <a:gridCol w="347864">
                  <a:extLst>
                    <a:ext uri="{9D8B030D-6E8A-4147-A177-3AD203B41FA5}">
                      <a16:colId xmlns:a16="http://schemas.microsoft.com/office/drawing/2014/main" val="20011"/>
                    </a:ext>
                  </a:extLst>
                </a:gridCol>
                <a:gridCol w="347864">
                  <a:extLst>
                    <a:ext uri="{9D8B030D-6E8A-4147-A177-3AD203B41FA5}">
                      <a16:colId xmlns:a16="http://schemas.microsoft.com/office/drawing/2014/main" val="20012"/>
                    </a:ext>
                  </a:extLst>
                </a:gridCol>
                <a:gridCol w="347864">
                  <a:extLst>
                    <a:ext uri="{9D8B030D-6E8A-4147-A177-3AD203B41FA5}">
                      <a16:colId xmlns:a16="http://schemas.microsoft.com/office/drawing/2014/main" val="20013"/>
                    </a:ext>
                  </a:extLst>
                </a:gridCol>
                <a:gridCol w="347980">
                  <a:extLst>
                    <a:ext uri="{9D8B030D-6E8A-4147-A177-3AD203B41FA5}">
                      <a16:colId xmlns:a16="http://schemas.microsoft.com/office/drawing/2014/main" val="20014"/>
                    </a:ext>
                  </a:extLst>
                </a:gridCol>
                <a:gridCol w="347864">
                  <a:extLst>
                    <a:ext uri="{9D8B030D-6E8A-4147-A177-3AD203B41FA5}">
                      <a16:colId xmlns:a16="http://schemas.microsoft.com/office/drawing/2014/main" val="20015"/>
                    </a:ext>
                  </a:extLst>
                </a:gridCol>
                <a:gridCol w="347864">
                  <a:extLst>
                    <a:ext uri="{9D8B030D-6E8A-4147-A177-3AD203B41FA5}">
                      <a16:colId xmlns:a16="http://schemas.microsoft.com/office/drawing/2014/main" val="20016"/>
                    </a:ext>
                  </a:extLst>
                </a:gridCol>
                <a:gridCol w="347864">
                  <a:extLst>
                    <a:ext uri="{9D8B030D-6E8A-4147-A177-3AD203B41FA5}">
                      <a16:colId xmlns:a16="http://schemas.microsoft.com/office/drawing/2014/main" val="20017"/>
                    </a:ext>
                  </a:extLst>
                </a:gridCol>
                <a:gridCol w="347864">
                  <a:extLst>
                    <a:ext uri="{9D8B030D-6E8A-4147-A177-3AD203B41FA5}">
                      <a16:colId xmlns:a16="http://schemas.microsoft.com/office/drawing/2014/main" val="20018"/>
                    </a:ext>
                  </a:extLst>
                </a:gridCol>
                <a:gridCol w="347864">
                  <a:extLst>
                    <a:ext uri="{9D8B030D-6E8A-4147-A177-3AD203B41FA5}">
                      <a16:colId xmlns:a16="http://schemas.microsoft.com/office/drawing/2014/main" val="20019"/>
                    </a:ext>
                  </a:extLst>
                </a:gridCol>
                <a:gridCol w="347864">
                  <a:extLst>
                    <a:ext uri="{9D8B030D-6E8A-4147-A177-3AD203B41FA5}">
                      <a16:colId xmlns:a16="http://schemas.microsoft.com/office/drawing/2014/main" val="20020"/>
                    </a:ext>
                  </a:extLst>
                </a:gridCol>
                <a:gridCol w="347864">
                  <a:extLst>
                    <a:ext uri="{9D8B030D-6E8A-4147-A177-3AD203B41FA5}">
                      <a16:colId xmlns:a16="http://schemas.microsoft.com/office/drawing/2014/main" val="20021"/>
                    </a:ext>
                  </a:extLst>
                </a:gridCol>
                <a:gridCol w="347864">
                  <a:extLst>
                    <a:ext uri="{9D8B030D-6E8A-4147-A177-3AD203B41FA5}">
                      <a16:colId xmlns:a16="http://schemas.microsoft.com/office/drawing/2014/main" val="20022"/>
                    </a:ext>
                  </a:extLst>
                </a:gridCol>
                <a:gridCol w="347864">
                  <a:extLst>
                    <a:ext uri="{9D8B030D-6E8A-4147-A177-3AD203B41FA5}">
                      <a16:colId xmlns:a16="http://schemas.microsoft.com/office/drawing/2014/main" val="20023"/>
                    </a:ext>
                  </a:extLst>
                </a:gridCol>
              </a:tblGrid>
              <a:tr h="182880">
                <a:tc>
                  <a:txBody>
                    <a:bodyPr/>
                    <a:lstStyle/>
                    <a:p>
                      <a:pPr algn="ctr"/>
                      <a:r>
                        <a:rPr lang="en-GB" sz="600" dirty="0"/>
                        <a:t>Sep</a:t>
                      </a:r>
                    </a:p>
                  </a:txBody>
                  <a:tcPr anchor="ctr">
                    <a:solidFill>
                      <a:schemeClr val="bg1">
                        <a:lumMod val="65000"/>
                      </a:schemeClr>
                    </a:solidFill>
                  </a:tcPr>
                </a:tc>
                <a:tc>
                  <a:txBody>
                    <a:bodyPr/>
                    <a:lstStyle/>
                    <a:p>
                      <a:pPr algn="ctr"/>
                      <a:r>
                        <a:rPr lang="en-GB" sz="600"/>
                        <a:t>Oct</a:t>
                      </a:r>
                    </a:p>
                  </a:txBody>
                  <a:tcPr anchor="ctr">
                    <a:solidFill>
                      <a:schemeClr val="bg1">
                        <a:lumMod val="65000"/>
                      </a:schemeClr>
                    </a:solidFill>
                  </a:tcPr>
                </a:tc>
                <a:tc>
                  <a:txBody>
                    <a:bodyPr/>
                    <a:lstStyle/>
                    <a:p>
                      <a:pPr algn="ctr"/>
                      <a:r>
                        <a:rPr lang="en-GB" sz="600" dirty="0"/>
                        <a:t>Nov</a:t>
                      </a:r>
                    </a:p>
                  </a:txBody>
                  <a:tcPr anchor="ctr">
                    <a:solidFill>
                      <a:schemeClr val="bg1">
                        <a:lumMod val="65000"/>
                      </a:schemeClr>
                    </a:solidFill>
                  </a:tcPr>
                </a:tc>
                <a:tc>
                  <a:txBody>
                    <a:bodyPr/>
                    <a:lstStyle/>
                    <a:p>
                      <a:pPr algn="ctr"/>
                      <a:r>
                        <a:rPr lang="en-GB" sz="600"/>
                        <a:t>Dec</a:t>
                      </a:r>
                    </a:p>
                  </a:txBody>
                  <a:tcPr anchor="ctr">
                    <a:solidFill>
                      <a:schemeClr val="bg1">
                        <a:lumMod val="65000"/>
                      </a:schemeClr>
                    </a:solidFill>
                  </a:tcPr>
                </a:tc>
                <a:tc>
                  <a:txBody>
                    <a:bodyPr/>
                    <a:lstStyle/>
                    <a:p>
                      <a:pPr algn="ctr"/>
                      <a:r>
                        <a:rPr lang="en-GB" sz="600"/>
                        <a:t>Jan</a:t>
                      </a:r>
                    </a:p>
                  </a:txBody>
                  <a:tcPr anchor="ctr">
                    <a:solidFill>
                      <a:schemeClr val="bg1">
                        <a:lumMod val="65000"/>
                      </a:schemeClr>
                    </a:solidFill>
                  </a:tcPr>
                </a:tc>
                <a:tc>
                  <a:txBody>
                    <a:bodyPr/>
                    <a:lstStyle/>
                    <a:p>
                      <a:pPr algn="ctr"/>
                      <a:r>
                        <a:rPr lang="en-GB" sz="600"/>
                        <a:t>Feb</a:t>
                      </a:r>
                    </a:p>
                  </a:txBody>
                  <a:tcPr anchor="ctr">
                    <a:solidFill>
                      <a:schemeClr val="bg1">
                        <a:lumMod val="65000"/>
                      </a:schemeClr>
                    </a:solidFill>
                  </a:tcPr>
                </a:tc>
                <a:tc>
                  <a:txBody>
                    <a:bodyPr/>
                    <a:lstStyle/>
                    <a:p>
                      <a:pPr algn="ctr"/>
                      <a:r>
                        <a:rPr lang="en-GB" sz="600"/>
                        <a:t>Mar</a:t>
                      </a:r>
                    </a:p>
                  </a:txBody>
                  <a:tcPr anchor="ctr">
                    <a:solidFill>
                      <a:schemeClr val="bg1">
                        <a:lumMod val="65000"/>
                      </a:schemeClr>
                    </a:solidFill>
                  </a:tcPr>
                </a:tc>
                <a:tc>
                  <a:txBody>
                    <a:bodyPr/>
                    <a:lstStyle/>
                    <a:p>
                      <a:pPr algn="ctr"/>
                      <a:r>
                        <a:rPr lang="en-GB" sz="600"/>
                        <a:t>Apr</a:t>
                      </a:r>
                    </a:p>
                  </a:txBody>
                  <a:tcPr anchor="ctr">
                    <a:solidFill>
                      <a:schemeClr val="bg1">
                        <a:lumMod val="65000"/>
                      </a:schemeClr>
                    </a:solidFill>
                  </a:tcPr>
                </a:tc>
                <a:tc>
                  <a:txBody>
                    <a:bodyPr/>
                    <a:lstStyle/>
                    <a:p>
                      <a:pPr algn="ctr"/>
                      <a:r>
                        <a:rPr lang="en-GB" sz="600"/>
                        <a:t>May</a:t>
                      </a:r>
                    </a:p>
                  </a:txBody>
                  <a:tcPr anchor="ctr">
                    <a:solidFill>
                      <a:schemeClr val="bg1">
                        <a:lumMod val="65000"/>
                      </a:schemeClr>
                    </a:solidFill>
                  </a:tcPr>
                </a:tc>
                <a:tc>
                  <a:txBody>
                    <a:bodyPr/>
                    <a:lstStyle/>
                    <a:p>
                      <a:pPr algn="ctr"/>
                      <a:r>
                        <a:rPr lang="en-GB" sz="600"/>
                        <a:t>Jun</a:t>
                      </a:r>
                    </a:p>
                  </a:txBody>
                  <a:tcPr anchor="ctr">
                    <a:solidFill>
                      <a:schemeClr val="bg1">
                        <a:lumMod val="65000"/>
                      </a:schemeClr>
                    </a:solidFill>
                  </a:tcPr>
                </a:tc>
                <a:tc>
                  <a:txBody>
                    <a:bodyPr/>
                    <a:lstStyle/>
                    <a:p>
                      <a:pPr algn="ctr"/>
                      <a:r>
                        <a:rPr lang="en-GB" sz="600"/>
                        <a:t>Jul</a:t>
                      </a:r>
                    </a:p>
                  </a:txBody>
                  <a:tcPr anchor="ctr">
                    <a:solidFill>
                      <a:schemeClr val="bg1">
                        <a:lumMod val="65000"/>
                      </a:schemeClr>
                    </a:solidFill>
                  </a:tcPr>
                </a:tc>
                <a:tc>
                  <a:txBody>
                    <a:bodyPr/>
                    <a:lstStyle/>
                    <a:p>
                      <a:pPr algn="ctr"/>
                      <a:r>
                        <a:rPr lang="en-GB" sz="600"/>
                        <a:t>Aug</a:t>
                      </a:r>
                    </a:p>
                  </a:txBody>
                  <a:tcPr anchor="ctr">
                    <a:solidFill>
                      <a:schemeClr val="bg1">
                        <a:lumMod val="65000"/>
                      </a:schemeClr>
                    </a:solidFill>
                  </a:tcPr>
                </a:tc>
                <a:tc>
                  <a:txBody>
                    <a:bodyPr/>
                    <a:lstStyle/>
                    <a:p>
                      <a:pPr algn="ctr"/>
                      <a:r>
                        <a:rPr lang="en-GB" sz="600"/>
                        <a:t>Sep</a:t>
                      </a:r>
                    </a:p>
                  </a:txBody>
                  <a:tcPr anchor="ctr">
                    <a:solidFill>
                      <a:schemeClr val="bg1">
                        <a:lumMod val="65000"/>
                      </a:schemeClr>
                    </a:solidFill>
                  </a:tcPr>
                </a:tc>
                <a:tc>
                  <a:txBody>
                    <a:bodyPr/>
                    <a:lstStyle/>
                    <a:p>
                      <a:pPr algn="ctr"/>
                      <a:r>
                        <a:rPr lang="en-GB" sz="600"/>
                        <a:t>Oct</a:t>
                      </a:r>
                    </a:p>
                  </a:txBody>
                  <a:tcPr anchor="ctr">
                    <a:solidFill>
                      <a:schemeClr val="bg1">
                        <a:lumMod val="65000"/>
                      </a:schemeClr>
                    </a:solidFill>
                  </a:tcPr>
                </a:tc>
                <a:tc>
                  <a:txBody>
                    <a:bodyPr/>
                    <a:lstStyle/>
                    <a:p>
                      <a:pPr algn="ctr"/>
                      <a:r>
                        <a:rPr lang="en-GB" sz="600" dirty="0"/>
                        <a:t>Nov</a:t>
                      </a:r>
                    </a:p>
                  </a:txBody>
                  <a:tcPr anchor="ctr">
                    <a:solidFill>
                      <a:schemeClr val="bg1">
                        <a:lumMod val="65000"/>
                      </a:schemeClr>
                    </a:solidFill>
                  </a:tcPr>
                </a:tc>
                <a:tc>
                  <a:txBody>
                    <a:bodyPr/>
                    <a:lstStyle/>
                    <a:p>
                      <a:pPr algn="ctr"/>
                      <a:r>
                        <a:rPr lang="en-GB" sz="600" dirty="0"/>
                        <a:t>Dec</a:t>
                      </a:r>
                    </a:p>
                  </a:txBody>
                  <a:tcPr anchor="ctr">
                    <a:solidFill>
                      <a:schemeClr val="bg1">
                        <a:lumMod val="65000"/>
                      </a:schemeClr>
                    </a:solidFill>
                  </a:tcPr>
                </a:tc>
                <a:tc>
                  <a:txBody>
                    <a:bodyPr/>
                    <a:lstStyle/>
                    <a:p>
                      <a:pPr algn="ctr"/>
                      <a:r>
                        <a:rPr lang="en-GB" sz="600" dirty="0"/>
                        <a:t>Jan</a:t>
                      </a:r>
                    </a:p>
                  </a:txBody>
                  <a:tcPr anchor="ctr">
                    <a:solidFill>
                      <a:schemeClr val="bg1">
                        <a:lumMod val="65000"/>
                      </a:schemeClr>
                    </a:solidFill>
                  </a:tcPr>
                </a:tc>
                <a:tc>
                  <a:txBody>
                    <a:bodyPr/>
                    <a:lstStyle/>
                    <a:p>
                      <a:pPr algn="ctr"/>
                      <a:r>
                        <a:rPr lang="en-GB" sz="600"/>
                        <a:t>Feb</a:t>
                      </a:r>
                    </a:p>
                  </a:txBody>
                  <a:tcPr anchor="ctr">
                    <a:solidFill>
                      <a:schemeClr val="bg1">
                        <a:lumMod val="65000"/>
                      </a:schemeClr>
                    </a:solidFill>
                  </a:tcPr>
                </a:tc>
                <a:tc>
                  <a:txBody>
                    <a:bodyPr/>
                    <a:lstStyle/>
                    <a:p>
                      <a:pPr algn="ctr"/>
                      <a:r>
                        <a:rPr lang="en-GB" sz="600" dirty="0"/>
                        <a:t>Mar</a:t>
                      </a:r>
                    </a:p>
                  </a:txBody>
                  <a:tcPr anchor="ctr">
                    <a:solidFill>
                      <a:schemeClr val="bg1">
                        <a:lumMod val="65000"/>
                      </a:schemeClr>
                    </a:solidFill>
                  </a:tcPr>
                </a:tc>
                <a:tc>
                  <a:txBody>
                    <a:bodyPr/>
                    <a:lstStyle/>
                    <a:p>
                      <a:pPr algn="ctr"/>
                      <a:r>
                        <a:rPr lang="en-GB" sz="600"/>
                        <a:t>Apr</a:t>
                      </a:r>
                    </a:p>
                  </a:txBody>
                  <a:tcPr anchor="ctr">
                    <a:solidFill>
                      <a:schemeClr val="bg1">
                        <a:lumMod val="65000"/>
                      </a:schemeClr>
                    </a:solidFill>
                  </a:tcPr>
                </a:tc>
                <a:tc>
                  <a:txBody>
                    <a:bodyPr/>
                    <a:lstStyle/>
                    <a:p>
                      <a:pPr algn="ctr"/>
                      <a:r>
                        <a:rPr lang="en-GB" sz="600"/>
                        <a:t>May</a:t>
                      </a:r>
                    </a:p>
                  </a:txBody>
                  <a:tcPr anchor="ctr">
                    <a:solidFill>
                      <a:schemeClr val="bg1">
                        <a:lumMod val="65000"/>
                      </a:schemeClr>
                    </a:solidFill>
                  </a:tcPr>
                </a:tc>
                <a:tc>
                  <a:txBody>
                    <a:bodyPr/>
                    <a:lstStyle/>
                    <a:p>
                      <a:pPr algn="ctr"/>
                      <a:r>
                        <a:rPr lang="en-GB" sz="600"/>
                        <a:t>Jun</a:t>
                      </a:r>
                    </a:p>
                  </a:txBody>
                  <a:tcPr anchor="ctr">
                    <a:solidFill>
                      <a:schemeClr val="bg1">
                        <a:lumMod val="65000"/>
                      </a:schemeClr>
                    </a:solidFill>
                  </a:tcPr>
                </a:tc>
                <a:tc>
                  <a:txBody>
                    <a:bodyPr/>
                    <a:lstStyle/>
                    <a:p>
                      <a:pPr algn="ctr"/>
                      <a:r>
                        <a:rPr lang="en-GB" sz="600"/>
                        <a:t>Jul</a:t>
                      </a:r>
                    </a:p>
                  </a:txBody>
                  <a:tcPr anchor="ctr">
                    <a:solidFill>
                      <a:schemeClr val="bg1">
                        <a:lumMod val="65000"/>
                      </a:schemeClr>
                    </a:solidFill>
                  </a:tcPr>
                </a:tc>
                <a:tc>
                  <a:txBody>
                    <a:bodyPr/>
                    <a:lstStyle/>
                    <a:p>
                      <a:pPr algn="ctr"/>
                      <a:r>
                        <a:rPr lang="en-GB" sz="600" dirty="0"/>
                        <a:t>Aug</a:t>
                      </a:r>
                    </a:p>
                  </a:txBody>
                  <a:tcPr anchor="ctr">
                    <a:solidFill>
                      <a:schemeClr val="bg1">
                        <a:lumMod val="65000"/>
                      </a:schemeClr>
                    </a:solidFill>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nvGraphicFramePr>
        <p:xfrm>
          <a:off x="395535" y="682260"/>
          <a:ext cx="8424933" cy="305314"/>
        </p:xfrm>
        <a:graphic>
          <a:graphicData uri="http://schemas.openxmlformats.org/drawingml/2006/table">
            <a:tbl>
              <a:tblPr firstRow="1" bandRow="1">
                <a:tableStyleId>{5C22544A-7EE6-4342-B048-85BDC9FD1C3A}</a:tableStyleId>
              </a:tblPr>
              <a:tblGrid>
                <a:gridCol w="1447180">
                  <a:extLst>
                    <a:ext uri="{9D8B030D-6E8A-4147-A177-3AD203B41FA5}">
                      <a16:colId xmlns:a16="http://schemas.microsoft.com/office/drawing/2014/main" val="20000"/>
                    </a:ext>
                  </a:extLst>
                </a:gridCol>
                <a:gridCol w="4156544">
                  <a:extLst>
                    <a:ext uri="{9D8B030D-6E8A-4147-A177-3AD203B41FA5}">
                      <a16:colId xmlns:a16="http://schemas.microsoft.com/office/drawing/2014/main" val="20001"/>
                    </a:ext>
                  </a:extLst>
                </a:gridCol>
                <a:gridCol w="2821209">
                  <a:extLst>
                    <a:ext uri="{9D8B030D-6E8A-4147-A177-3AD203B41FA5}">
                      <a16:colId xmlns:a16="http://schemas.microsoft.com/office/drawing/2014/main" val="2377516263"/>
                    </a:ext>
                  </a:extLst>
                </a:gridCol>
              </a:tblGrid>
              <a:tr h="305314">
                <a:tc>
                  <a:txBody>
                    <a:bodyPr/>
                    <a:lstStyle/>
                    <a:p>
                      <a:pPr algn="ctr"/>
                      <a:r>
                        <a:rPr lang="en-GB" sz="1200" dirty="0"/>
                        <a:t>2020</a:t>
                      </a:r>
                    </a:p>
                  </a:txBody>
                  <a:tcPr anchor="ctr">
                    <a:solidFill>
                      <a:schemeClr val="bg1">
                        <a:lumMod val="85000"/>
                      </a:schemeClr>
                    </a:solidFill>
                  </a:tcPr>
                </a:tc>
                <a:tc>
                  <a:txBody>
                    <a:bodyPr/>
                    <a:lstStyle/>
                    <a:p>
                      <a:pPr algn="ctr"/>
                      <a:r>
                        <a:rPr lang="en-GB" sz="1200" dirty="0"/>
                        <a:t>2021</a:t>
                      </a:r>
                    </a:p>
                  </a:txBody>
                  <a:tcPr anchor="ctr">
                    <a:solidFill>
                      <a:schemeClr val="bg1">
                        <a:lumMod val="85000"/>
                      </a:schemeClr>
                    </a:solidFill>
                  </a:tcPr>
                </a:tc>
                <a:tc>
                  <a:txBody>
                    <a:bodyPr/>
                    <a:lstStyle/>
                    <a:p>
                      <a:pPr algn="ctr"/>
                      <a:r>
                        <a:rPr lang="en-GB" sz="1200" dirty="0"/>
                        <a:t>2022</a:t>
                      </a:r>
                    </a:p>
                  </a:txBody>
                  <a:tcPr anchor="c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121" name="5-Point Star 120"/>
          <p:cNvSpPr/>
          <p:nvPr/>
        </p:nvSpPr>
        <p:spPr>
          <a:xfrm>
            <a:off x="7935460" y="1352212"/>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22" name="5-Point Star 121"/>
          <p:cNvSpPr/>
          <p:nvPr/>
        </p:nvSpPr>
        <p:spPr>
          <a:xfrm>
            <a:off x="7933243" y="2034187"/>
            <a:ext cx="256500" cy="1620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C000"/>
              </a:solidFill>
              <a:effectLst/>
              <a:uLnTx/>
              <a:uFillTx/>
              <a:latin typeface="Arial"/>
              <a:ea typeface="+mn-ea"/>
              <a:cs typeface="+mn-cs"/>
            </a:endParaRPr>
          </a:p>
        </p:txBody>
      </p:sp>
      <p:sp>
        <p:nvSpPr>
          <p:cNvPr id="123" name="5-Point Star 122"/>
          <p:cNvSpPr/>
          <p:nvPr/>
        </p:nvSpPr>
        <p:spPr>
          <a:xfrm>
            <a:off x="7943080" y="1688928"/>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24" name="TextBox 123"/>
          <p:cNvSpPr txBox="1"/>
          <p:nvPr/>
        </p:nvSpPr>
        <p:spPr>
          <a:xfrm>
            <a:off x="8217358" y="1317946"/>
            <a:ext cx="648072" cy="338554"/>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Arial"/>
                <a:ea typeface="+mn-ea"/>
                <a:cs typeface="+mn-cs"/>
              </a:rPr>
              <a:t>Approval on track</a:t>
            </a:r>
          </a:p>
        </p:txBody>
      </p:sp>
      <p:sp>
        <p:nvSpPr>
          <p:cNvPr id="125" name="TextBox 124"/>
          <p:cNvSpPr txBox="1"/>
          <p:nvPr/>
        </p:nvSpPr>
        <p:spPr>
          <a:xfrm>
            <a:off x="8239933" y="1995631"/>
            <a:ext cx="598206" cy="338554"/>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Arial"/>
                <a:ea typeface="+mn-ea"/>
                <a:cs typeface="+mn-cs"/>
              </a:rPr>
              <a:t>Approval at risk</a:t>
            </a:r>
          </a:p>
        </p:txBody>
      </p:sp>
      <p:sp>
        <p:nvSpPr>
          <p:cNvPr id="126" name="TextBox 125"/>
          <p:cNvSpPr txBox="1"/>
          <p:nvPr/>
        </p:nvSpPr>
        <p:spPr>
          <a:xfrm>
            <a:off x="6960593" y="1328591"/>
            <a:ext cx="949221" cy="553998"/>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Arial"/>
                <a:ea typeface="+mn-ea"/>
                <a:cs typeface="+mn-cs"/>
              </a:rPr>
              <a:t>Governance Approvals Key</a:t>
            </a:r>
          </a:p>
        </p:txBody>
      </p:sp>
      <p:sp>
        <p:nvSpPr>
          <p:cNvPr id="127" name="TextBox 126"/>
          <p:cNvSpPr txBox="1"/>
          <p:nvPr/>
        </p:nvSpPr>
        <p:spPr>
          <a:xfrm>
            <a:off x="8212537" y="1670792"/>
            <a:ext cx="660513" cy="215444"/>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Arial"/>
                <a:ea typeface="+mn-ea"/>
                <a:cs typeface="+mn-cs"/>
              </a:rPr>
              <a:t>Approved</a:t>
            </a:r>
          </a:p>
        </p:txBody>
      </p:sp>
      <p:sp>
        <p:nvSpPr>
          <p:cNvPr id="88" name="Rectangle 87">
            <a:extLst>
              <a:ext uri="{FF2B5EF4-FFF2-40B4-BE49-F238E27FC236}">
                <a16:creationId xmlns:a16="http://schemas.microsoft.com/office/drawing/2014/main" id="{710EF058-D3EE-4C9A-85B1-279C1E83FB75}"/>
              </a:ext>
            </a:extLst>
          </p:cNvPr>
          <p:cNvSpPr/>
          <p:nvPr/>
        </p:nvSpPr>
        <p:spPr>
          <a:xfrm>
            <a:off x="73876" y="1877806"/>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white"/>
                </a:solidFill>
                <a:effectLst/>
                <a:uLnTx/>
                <a:uFillTx/>
                <a:latin typeface="Arial"/>
                <a:ea typeface="+mn-ea"/>
                <a:cs typeface="+mn-cs"/>
              </a:rPr>
              <a:t>Nov 21</a:t>
            </a:r>
          </a:p>
        </p:txBody>
      </p:sp>
      <p:sp>
        <p:nvSpPr>
          <p:cNvPr id="90" name="Rectangle 89">
            <a:extLst>
              <a:ext uri="{FF2B5EF4-FFF2-40B4-BE49-F238E27FC236}">
                <a16:creationId xmlns:a16="http://schemas.microsoft.com/office/drawing/2014/main" id="{11213C6D-FE15-49C6-A1FF-4C196F6F2D94}"/>
              </a:ext>
            </a:extLst>
          </p:cNvPr>
          <p:cNvSpPr/>
          <p:nvPr/>
        </p:nvSpPr>
        <p:spPr>
          <a:xfrm>
            <a:off x="85789" y="1547163"/>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white"/>
                </a:solidFill>
                <a:effectLst/>
                <a:uLnTx/>
                <a:uFillTx/>
                <a:latin typeface="Arial"/>
                <a:ea typeface="+mn-ea"/>
                <a:cs typeface="+mn-cs"/>
              </a:rPr>
              <a:t>Jun 21</a:t>
            </a:r>
          </a:p>
        </p:txBody>
      </p:sp>
      <p:sp>
        <p:nvSpPr>
          <p:cNvPr id="93" name="Rectangle 92">
            <a:extLst>
              <a:ext uri="{FF2B5EF4-FFF2-40B4-BE49-F238E27FC236}">
                <a16:creationId xmlns:a16="http://schemas.microsoft.com/office/drawing/2014/main" id="{D6036008-7240-4DF0-A180-EB719DA95119}"/>
              </a:ext>
            </a:extLst>
          </p:cNvPr>
          <p:cNvSpPr/>
          <p:nvPr/>
        </p:nvSpPr>
        <p:spPr>
          <a:xfrm>
            <a:off x="80749" y="2871876"/>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white"/>
                </a:solidFill>
                <a:effectLst/>
                <a:uLnTx/>
                <a:uFillTx/>
                <a:latin typeface="Arial"/>
                <a:ea typeface="+mn-ea"/>
                <a:cs typeface="+mn-cs"/>
              </a:rPr>
              <a:t>MiR 10</a:t>
            </a:r>
          </a:p>
        </p:txBody>
      </p:sp>
      <p:sp>
        <p:nvSpPr>
          <p:cNvPr id="94" name="Rectangle 93">
            <a:extLst>
              <a:ext uri="{FF2B5EF4-FFF2-40B4-BE49-F238E27FC236}">
                <a16:creationId xmlns:a16="http://schemas.microsoft.com/office/drawing/2014/main" id="{3761AE02-CF94-4240-9532-DF2517AC2C25}"/>
              </a:ext>
            </a:extLst>
          </p:cNvPr>
          <p:cNvSpPr/>
          <p:nvPr/>
        </p:nvSpPr>
        <p:spPr>
          <a:xfrm>
            <a:off x="81103" y="2542866"/>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white"/>
                </a:solidFill>
                <a:effectLst/>
                <a:uLnTx/>
                <a:uFillTx/>
                <a:latin typeface="Arial"/>
                <a:ea typeface="+mn-ea"/>
                <a:cs typeface="+mn-cs"/>
              </a:rPr>
              <a:t>MiR 9</a:t>
            </a:r>
          </a:p>
        </p:txBody>
      </p:sp>
      <p:sp>
        <p:nvSpPr>
          <p:cNvPr id="95" name="Rectangle 94">
            <a:extLst>
              <a:ext uri="{FF2B5EF4-FFF2-40B4-BE49-F238E27FC236}">
                <a16:creationId xmlns:a16="http://schemas.microsoft.com/office/drawing/2014/main" id="{BA18E39B-4806-4984-9524-FE0B6411BAE9}"/>
              </a:ext>
            </a:extLst>
          </p:cNvPr>
          <p:cNvSpPr/>
          <p:nvPr/>
        </p:nvSpPr>
        <p:spPr>
          <a:xfrm>
            <a:off x="87181" y="1200700"/>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white"/>
                </a:solidFill>
                <a:effectLst/>
                <a:uLnTx/>
                <a:uFillTx/>
                <a:latin typeface="Arial"/>
                <a:ea typeface="+mn-ea"/>
                <a:cs typeface="+mn-cs"/>
              </a:rPr>
              <a:t>Nov 20</a:t>
            </a:r>
          </a:p>
        </p:txBody>
      </p:sp>
      <p:sp>
        <p:nvSpPr>
          <p:cNvPr id="82" name="Rectangle 81">
            <a:extLst>
              <a:ext uri="{FF2B5EF4-FFF2-40B4-BE49-F238E27FC236}">
                <a16:creationId xmlns:a16="http://schemas.microsoft.com/office/drawing/2014/main" id="{4C60D1A8-8894-44B1-9784-60EBE88A7CD5}"/>
              </a:ext>
            </a:extLst>
          </p:cNvPr>
          <p:cNvSpPr/>
          <p:nvPr/>
        </p:nvSpPr>
        <p:spPr>
          <a:xfrm>
            <a:off x="80834" y="3861969"/>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white"/>
                </a:solidFill>
                <a:effectLst/>
                <a:uLnTx/>
                <a:uFillTx/>
                <a:latin typeface="Arial"/>
                <a:ea typeface="+mn-ea"/>
                <a:cs typeface="+mn-cs"/>
              </a:rPr>
              <a:t>Xo CF</a:t>
            </a:r>
          </a:p>
        </p:txBody>
      </p:sp>
      <p:sp>
        <p:nvSpPr>
          <p:cNvPr id="92" name="TextBox 91">
            <a:extLst>
              <a:ext uri="{FF2B5EF4-FFF2-40B4-BE49-F238E27FC236}">
                <a16:creationId xmlns:a16="http://schemas.microsoft.com/office/drawing/2014/main" id="{D0BFD6BE-3A02-4C87-AB2E-72BA44B045D1}"/>
              </a:ext>
            </a:extLst>
          </p:cNvPr>
          <p:cNvSpPr txBox="1"/>
          <p:nvPr/>
        </p:nvSpPr>
        <p:spPr>
          <a:xfrm>
            <a:off x="3219241" y="1488957"/>
            <a:ext cx="78486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white"/>
                </a:solidFill>
                <a:effectLst/>
                <a:uLnTx/>
                <a:uFillTx/>
                <a:latin typeface="Arial"/>
                <a:ea typeface="+mn-ea"/>
                <a:cs typeface="+mn-cs"/>
              </a:rPr>
              <a:t>Scope Approved – August ChMC</a:t>
            </a:r>
          </a:p>
        </p:txBody>
      </p:sp>
      <p:sp>
        <p:nvSpPr>
          <p:cNvPr id="86" name="Rectangle 85">
            <a:extLst>
              <a:ext uri="{FF2B5EF4-FFF2-40B4-BE49-F238E27FC236}">
                <a16:creationId xmlns:a16="http://schemas.microsoft.com/office/drawing/2014/main" id="{17F29ECE-0D28-4DE1-9D8A-458CDD77DAD8}"/>
              </a:ext>
            </a:extLst>
          </p:cNvPr>
          <p:cNvSpPr/>
          <p:nvPr/>
        </p:nvSpPr>
        <p:spPr>
          <a:xfrm>
            <a:off x="80748" y="3197501"/>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err="1">
                <a:ln>
                  <a:noFill/>
                </a:ln>
                <a:solidFill>
                  <a:prstClr val="white"/>
                </a:solidFill>
                <a:effectLst/>
                <a:uLnTx/>
                <a:uFillTx/>
                <a:latin typeface="Arial"/>
                <a:ea typeface="+mn-ea"/>
                <a:cs typeface="+mn-cs"/>
              </a:rPr>
              <a:t>MiR</a:t>
            </a:r>
            <a:endParaRPr kumimoji="0" lang="en-GB" sz="600" b="1" i="0" u="none" strike="noStrike" kern="1200" cap="none" spc="0" normalizeH="0" baseline="0" noProof="0">
              <a:ln>
                <a:noFill/>
              </a:ln>
              <a:solidFill>
                <a:prstClr val="white"/>
              </a:solidFill>
              <a:effectLst/>
              <a:uLnTx/>
              <a:uFillTx/>
              <a:latin typeface="Arial"/>
              <a:ea typeface="+mn-ea"/>
              <a:cs typeface="+mn-cs"/>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white"/>
                </a:solidFill>
                <a:effectLst/>
                <a:uLnTx/>
                <a:uFillTx/>
                <a:latin typeface="Arial"/>
                <a:ea typeface="+mn-ea"/>
                <a:cs typeface="+mn-cs"/>
              </a:rPr>
              <a:t>11</a:t>
            </a:r>
          </a:p>
        </p:txBody>
      </p:sp>
      <p:sp>
        <p:nvSpPr>
          <p:cNvPr id="118" name="Rectangle 117">
            <a:extLst>
              <a:ext uri="{FF2B5EF4-FFF2-40B4-BE49-F238E27FC236}">
                <a16:creationId xmlns:a16="http://schemas.microsoft.com/office/drawing/2014/main" id="{6B300F54-C795-4216-BACF-3C269CCDE6E6}"/>
              </a:ext>
            </a:extLst>
          </p:cNvPr>
          <p:cNvSpPr/>
          <p:nvPr/>
        </p:nvSpPr>
        <p:spPr>
          <a:xfrm>
            <a:off x="524904" y="1221178"/>
            <a:ext cx="1494002" cy="229500"/>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a:ln>
                <a:noFill/>
              </a:ln>
              <a:solidFill>
                <a:prstClr val="white"/>
              </a:solidFill>
              <a:effectLst/>
              <a:uLnTx/>
              <a:uFillTx/>
              <a:latin typeface="Arial"/>
              <a:ea typeface="+mn-ea"/>
              <a:cs typeface="+mn-cs"/>
            </a:endParaRPr>
          </a:p>
        </p:txBody>
      </p:sp>
      <p:sp>
        <p:nvSpPr>
          <p:cNvPr id="120" name="Rectangle 119">
            <a:extLst>
              <a:ext uri="{FF2B5EF4-FFF2-40B4-BE49-F238E27FC236}">
                <a16:creationId xmlns:a16="http://schemas.microsoft.com/office/drawing/2014/main" id="{8D2756C6-3BDC-4400-8734-7190E0E34391}"/>
              </a:ext>
            </a:extLst>
          </p:cNvPr>
          <p:cNvSpPr/>
          <p:nvPr/>
        </p:nvSpPr>
        <p:spPr>
          <a:xfrm>
            <a:off x="2877364" y="3882238"/>
            <a:ext cx="4156835" cy="213776"/>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a:ln>
                <a:noFill/>
              </a:ln>
              <a:solidFill>
                <a:prstClr val="white"/>
              </a:solidFill>
              <a:effectLst/>
              <a:uLnTx/>
              <a:uFillTx/>
              <a:latin typeface="Arial"/>
              <a:ea typeface="+mn-ea"/>
              <a:cs typeface="+mn-cs"/>
            </a:endParaRPr>
          </a:p>
        </p:txBody>
      </p:sp>
      <p:sp>
        <p:nvSpPr>
          <p:cNvPr id="128" name="Rectangle 127">
            <a:extLst>
              <a:ext uri="{FF2B5EF4-FFF2-40B4-BE49-F238E27FC236}">
                <a16:creationId xmlns:a16="http://schemas.microsoft.com/office/drawing/2014/main" id="{B7BFDFA7-9E5D-4AB3-8CAD-E7800232CAE1}"/>
              </a:ext>
            </a:extLst>
          </p:cNvPr>
          <p:cNvSpPr/>
          <p:nvPr/>
        </p:nvSpPr>
        <p:spPr>
          <a:xfrm>
            <a:off x="501538" y="1563093"/>
            <a:ext cx="4121992" cy="236966"/>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a:ln>
                <a:noFill/>
              </a:ln>
              <a:solidFill>
                <a:prstClr val="white"/>
              </a:solidFill>
              <a:effectLst/>
              <a:uLnTx/>
              <a:uFillTx/>
              <a:latin typeface="Arial"/>
              <a:ea typeface="+mn-ea"/>
              <a:cs typeface="+mn-cs"/>
            </a:endParaRPr>
          </a:p>
        </p:txBody>
      </p:sp>
      <p:sp>
        <p:nvSpPr>
          <p:cNvPr id="129" name="Rectangle 128">
            <a:extLst>
              <a:ext uri="{FF2B5EF4-FFF2-40B4-BE49-F238E27FC236}">
                <a16:creationId xmlns:a16="http://schemas.microsoft.com/office/drawing/2014/main" id="{1769EB19-EC0C-4F10-8243-4C1CEE8638A6}"/>
              </a:ext>
            </a:extLst>
          </p:cNvPr>
          <p:cNvSpPr/>
          <p:nvPr/>
        </p:nvSpPr>
        <p:spPr>
          <a:xfrm>
            <a:off x="1346236" y="2546969"/>
            <a:ext cx="1390444" cy="244173"/>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a:ln>
                  <a:noFill/>
                </a:ln>
                <a:solidFill>
                  <a:prstClr val="white"/>
                </a:solidFill>
                <a:effectLst/>
                <a:uLnTx/>
                <a:uFillTx/>
                <a:latin typeface="Arial"/>
                <a:ea typeface="+mn-ea"/>
                <a:cs typeface="+mn-cs"/>
              </a:rPr>
              <a:t>      </a:t>
            </a:r>
          </a:p>
        </p:txBody>
      </p:sp>
      <p:sp>
        <p:nvSpPr>
          <p:cNvPr id="130" name="Rectangle 129">
            <a:extLst>
              <a:ext uri="{FF2B5EF4-FFF2-40B4-BE49-F238E27FC236}">
                <a16:creationId xmlns:a16="http://schemas.microsoft.com/office/drawing/2014/main" id="{9D8E96A3-10A3-4335-B262-CE4CE2DEC2E0}"/>
              </a:ext>
            </a:extLst>
          </p:cNvPr>
          <p:cNvSpPr/>
          <p:nvPr/>
        </p:nvSpPr>
        <p:spPr>
          <a:xfrm>
            <a:off x="3014920" y="2845643"/>
            <a:ext cx="1100418" cy="235492"/>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a:ln>
                  <a:noFill/>
                </a:ln>
                <a:solidFill>
                  <a:prstClr val="white"/>
                </a:solidFill>
                <a:effectLst/>
                <a:uLnTx/>
                <a:uFillTx/>
                <a:latin typeface="Arial"/>
                <a:ea typeface="+mn-ea"/>
                <a:cs typeface="+mn-cs"/>
              </a:rPr>
              <a:t>      </a:t>
            </a:r>
          </a:p>
        </p:txBody>
      </p:sp>
      <p:sp>
        <p:nvSpPr>
          <p:cNvPr id="131" name="Rectangle 130">
            <a:extLst>
              <a:ext uri="{FF2B5EF4-FFF2-40B4-BE49-F238E27FC236}">
                <a16:creationId xmlns:a16="http://schemas.microsoft.com/office/drawing/2014/main" id="{69BE6B0D-6145-4B40-A7BB-697699B9F9D6}"/>
              </a:ext>
            </a:extLst>
          </p:cNvPr>
          <p:cNvSpPr/>
          <p:nvPr/>
        </p:nvSpPr>
        <p:spPr>
          <a:xfrm>
            <a:off x="1512189" y="1895433"/>
            <a:ext cx="4123094" cy="223591"/>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a:ln>
                <a:noFill/>
              </a:ln>
              <a:solidFill>
                <a:prstClr val="white"/>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23530592-5B76-4FC2-832D-FDABC09EE49E}"/>
              </a:ext>
            </a:extLst>
          </p:cNvPr>
          <p:cNvCxnSpPr>
            <a:cxnSpLocks/>
          </p:cNvCxnSpPr>
          <p:nvPr/>
        </p:nvCxnSpPr>
        <p:spPr>
          <a:xfrm>
            <a:off x="2385561" y="1166593"/>
            <a:ext cx="0" cy="3917036"/>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134" name="TextBox 133">
            <a:extLst>
              <a:ext uri="{FF2B5EF4-FFF2-40B4-BE49-F238E27FC236}">
                <a16:creationId xmlns:a16="http://schemas.microsoft.com/office/drawing/2014/main" id="{82024DBD-31BF-44A7-BB97-C867BE86AA80}"/>
              </a:ext>
            </a:extLst>
          </p:cNvPr>
          <p:cNvSpPr txBox="1"/>
          <p:nvPr/>
        </p:nvSpPr>
        <p:spPr>
          <a:xfrm>
            <a:off x="1452101" y="1899636"/>
            <a:ext cx="44281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white"/>
                </a:solidFill>
                <a:effectLst/>
                <a:uLnTx/>
                <a:uFillTx/>
                <a:latin typeface="Arial"/>
                <a:ea typeface="+mn-ea"/>
                <a:cs typeface="+mn-cs"/>
              </a:rPr>
              <a:t>Scope / EQR</a:t>
            </a:r>
          </a:p>
        </p:txBody>
      </p:sp>
      <p:sp>
        <p:nvSpPr>
          <p:cNvPr id="137" name="TextBox 136">
            <a:extLst>
              <a:ext uri="{FF2B5EF4-FFF2-40B4-BE49-F238E27FC236}">
                <a16:creationId xmlns:a16="http://schemas.microsoft.com/office/drawing/2014/main" id="{DEB05F2E-9A94-40F6-ACF3-ACE3E79B3557}"/>
              </a:ext>
            </a:extLst>
          </p:cNvPr>
          <p:cNvSpPr txBox="1"/>
          <p:nvPr/>
        </p:nvSpPr>
        <p:spPr>
          <a:xfrm>
            <a:off x="925405" y="2588450"/>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a:ea typeface="+mn-ea"/>
                <a:cs typeface="+mn-cs"/>
              </a:rPr>
              <a:t>Scope</a:t>
            </a:r>
          </a:p>
        </p:txBody>
      </p:sp>
      <p:sp>
        <p:nvSpPr>
          <p:cNvPr id="138" name="5-Point Star 120">
            <a:extLst>
              <a:ext uri="{FF2B5EF4-FFF2-40B4-BE49-F238E27FC236}">
                <a16:creationId xmlns:a16="http://schemas.microsoft.com/office/drawing/2014/main" id="{1E82E44F-3F35-4541-9851-3DAFC8132F54}"/>
              </a:ext>
            </a:extLst>
          </p:cNvPr>
          <p:cNvSpPr/>
          <p:nvPr/>
        </p:nvSpPr>
        <p:spPr>
          <a:xfrm>
            <a:off x="1842236" y="1928641"/>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39" name="5-Point Star 144">
            <a:extLst>
              <a:ext uri="{FF2B5EF4-FFF2-40B4-BE49-F238E27FC236}">
                <a16:creationId xmlns:a16="http://schemas.microsoft.com/office/drawing/2014/main" id="{49152C88-918A-460C-802F-C2104E012932}"/>
              </a:ext>
            </a:extLst>
          </p:cNvPr>
          <p:cNvSpPr/>
          <p:nvPr/>
        </p:nvSpPr>
        <p:spPr>
          <a:xfrm>
            <a:off x="1250286" y="2577205"/>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Arial"/>
              <a:ea typeface="+mn-ea"/>
              <a:cs typeface="+mn-cs"/>
            </a:endParaRPr>
          </a:p>
        </p:txBody>
      </p:sp>
      <p:sp>
        <p:nvSpPr>
          <p:cNvPr id="140" name="TextBox 139">
            <a:extLst>
              <a:ext uri="{FF2B5EF4-FFF2-40B4-BE49-F238E27FC236}">
                <a16:creationId xmlns:a16="http://schemas.microsoft.com/office/drawing/2014/main" id="{A0761DC3-C703-49FD-B071-132C0EA3A7CA}"/>
              </a:ext>
            </a:extLst>
          </p:cNvPr>
          <p:cNvSpPr txBox="1"/>
          <p:nvPr/>
        </p:nvSpPr>
        <p:spPr>
          <a:xfrm flipH="1">
            <a:off x="2644187" y="2913228"/>
            <a:ext cx="601315"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a:ea typeface="+mn-ea"/>
                <a:cs typeface="+mn-cs"/>
              </a:rPr>
              <a:t>Scope</a:t>
            </a:r>
          </a:p>
        </p:txBody>
      </p:sp>
      <p:sp>
        <p:nvSpPr>
          <p:cNvPr id="141" name="5-Point Star 144">
            <a:extLst>
              <a:ext uri="{FF2B5EF4-FFF2-40B4-BE49-F238E27FC236}">
                <a16:creationId xmlns:a16="http://schemas.microsoft.com/office/drawing/2014/main" id="{D1C59439-5335-4A41-9A4D-B09C263BC9D0}"/>
              </a:ext>
            </a:extLst>
          </p:cNvPr>
          <p:cNvSpPr/>
          <p:nvPr/>
        </p:nvSpPr>
        <p:spPr>
          <a:xfrm>
            <a:off x="3994415" y="1241195"/>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Arial"/>
              <a:ea typeface="+mn-ea"/>
              <a:cs typeface="+mn-cs"/>
            </a:endParaRPr>
          </a:p>
        </p:txBody>
      </p:sp>
      <p:sp>
        <p:nvSpPr>
          <p:cNvPr id="144" name="TextBox 143">
            <a:extLst>
              <a:ext uri="{FF2B5EF4-FFF2-40B4-BE49-F238E27FC236}">
                <a16:creationId xmlns:a16="http://schemas.microsoft.com/office/drawing/2014/main" id="{2E252326-604C-4055-BBD2-DA65F057E069}"/>
              </a:ext>
            </a:extLst>
          </p:cNvPr>
          <p:cNvSpPr txBox="1"/>
          <p:nvPr/>
        </p:nvSpPr>
        <p:spPr>
          <a:xfrm>
            <a:off x="807734" y="1549193"/>
            <a:ext cx="673704"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white"/>
                </a:solidFill>
                <a:effectLst/>
                <a:uLnTx/>
                <a:uFillTx/>
                <a:latin typeface="Arial"/>
                <a:ea typeface="+mn-ea"/>
                <a:cs typeface="+mn-cs"/>
              </a:rPr>
              <a:t>EQR </a:t>
            </a:r>
          </a:p>
        </p:txBody>
      </p:sp>
      <p:sp>
        <p:nvSpPr>
          <p:cNvPr id="146" name="5-Point Star 144">
            <a:extLst>
              <a:ext uri="{FF2B5EF4-FFF2-40B4-BE49-F238E27FC236}">
                <a16:creationId xmlns:a16="http://schemas.microsoft.com/office/drawing/2014/main" id="{AD3C1B96-EAB9-48D0-BED8-DF5F4B9AE238}"/>
              </a:ext>
            </a:extLst>
          </p:cNvPr>
          <p:cNvSpPr/>
          <p:nvPr/>
        </p:nvSpPr>
        <p:spPr>
          <a:xfrm>
            <a:off x="543940" y="1587810"/>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Arial"/>
              <a:ea typeface="+mn-ea"/>
              <a:cs typeface="+mn-cs"/>
            </a:endParaRPr>
          </a:p>
        </p:txBody>
      </p:sp>
      <p:sp>
        <p:nvSpPr>
          <p:cNvPr id="84" name="5-Point Star 144">
            <a:extLst>
              <a:ext uri="{FF2B5EF4-FFF2-40B4-BE49-F238E27FC236}">
                <a16:creationId xmlns:a16="http://schemas.microsoft.com/office/drawing/2014/main" id="{6A96FC9A-1A71-4E2E-AB94-3FB82733B4B3}"/>
              </a:ext>
            </a:extLst>
          </p:cNvPr>
          <p:cNvSpPr/>
          <p:nvPr/>
        </p:nvSpPr>
        <p:spPr>
          <a:xfrm>
            <a:off x="2686088" y="3909402"/>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Arial"/>
              <a:ea typeface="+mn-ea"/>
              <a:cs typeface="+mn-cs"/>
            </a:endParaRPr>
          </a:p>
        </p:txBody>
      </p:sp>
      <p:sp>
        <p:nvSpPr>
          <p:cNvPr id="85" name="TextBox 84">
            <a:extLst>
              <a:ext uri="{FF2B5EF4-FFF2-40B4-BE49-F238E27FC236}">
                <a16:creationId xmlns:a16="http://schemas.microsoft.com/office/drawing/2014/main" id="{38050924-9A67-414A-AD14-D086E34F3FC7}"/>
              </a:ext>
            </a:extLst>
          </p:cNvPr>
          <p:cNvSpPr txBox="1"/>
          <p:nvPr/>
        </p:nvSpPr>
        <p:spPr>
          <a:xfrm>
            <a:off x="2414582" y="3881230"/>
            <a:ext cx="35493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a:ea typeface="+mn-ea"/>
                <a:cs typeface="+mn-cs"/>
              </a:rPr>
              <a:t>CP / BER</a:t>
            </a:r>
          </a:p>
        </p:txBody>
      </p:sp>
      <p:sp>
        <p:nvSpPr>
          <p:cNvPr id="91" name="TextBox 90">
            <a:extLst>
              <a:ext uri="{FF2B5EF4-FFF2-40B4-BE49-F238E27FC236}">
                <a16:creationId xmlns:a16="http://schemas.microsoft.com/office/drawing/2014/main" id="{0D8FC617-6AF4-4AAF-9E1C-EB2FC37D389F}"/>
              </a:ext>
            </a:extLst>
          </p:cNvPr>
          <p:cNvSpPr txBox="1"/>
          <p:nvPr/>
        </p:nvSpPr>
        <p:spPr>
          <a:xfrm>
            <a:off x="2810132" y="1564167"/>
            <a:ext cx="673704"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white"/>
                </a:solidFill>
                <a:effectLst/>
                <a:uLnTx/>
                <a:uFillTx/>
                <a:latin typeface="Arial"/>
                <a:ea typeface="+mn-ea"/>
                <a:cs typeface="+mn-cs"/>
              </a:rPr>
              <a:t>BER</a:t>
            </a:r>
          </a:p>
        </p:txBody>
      </p:sp>
      <p:sp>
        <p:nvSpPr>
          <p:cNvPr id="96" name="TextBox 95">
            <a:extLst>
              <a:ext uri="{FF2B5EF4-FFF2-40B4-BE49-F238E27FC236}">
                <a16:creationId xmlns:a16="http://schemas.microsoft.com/office/drawing/2014/main" id="{9A858AF3-EE1E-4D92-B292-9C1B4C96D08D}"/>
              </a:ext>
            </a:extLst>
          </p:cNvPr>
          <p:cNvSpPr txBox="1"/>
          <p:nvPr/>
        </p:nvSpPr>
        <p:spPr>
          <a:xfrm>
            <a:off x="4181978" y="1291033"/>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a:ea typeface="+mn-ea"/>
                <a:cs typeface="+mn-cs"/>
              </a:rPr>
              <a:t>CCR</a:t>
            </a:r>
          </a:p>
        </p:txBody>
      </p:sp>
      <p:sp>
        <p:nvSpPr>
          <p:cNvPr id="97" name="5-Point Star 144">
            <a:extLst>
              <a:ext uri="{FF2B5EF4-FFF2-40B4-BE49-F238E27FC236}">
                <a16:creationId xmlns:a16="http://schemas.microsoft.com/office/drawing/2014/main" id="{29338E5D-1E6B-49FB-A19B-3122C4727F2E}"/>
              </a:ext>
            </a:extLst>
          </p:cNvPr>
          <p:cNvSpPr/>
          <p:nvPr/>
        </p:nvSpPr>
        <p:spPr>
          <a:xfrm>
            <a:off x="4970195" y="1602342"/>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Arial"/>
              <a:ea typeface="+mn-ea"/>
              <a:cs typeface="+mn-cs"/>
            </a:endParaRPr>
          </a:p>
        </p:txBody>
      </p:sp>
      <p:sp>
        <p:nvSpPr>
          <p:cNvPr id="98" name="TextBox 97">
            <a:extLst>
              <a:ext uri="{FF2B5EF4-FFF2-40B4-BE49-F238E27FC236}">
                <a16:creationId xmlns:a16="http://schemas.microsoft.com/office/drawing/2014/main" id="{19C14EFD-F83E-4B7A-B269-0B528A9560F7}"/>
              </a:ext>
            </a:extLst>
          </p:cNvPr>
          <p:cNvSpPr txBox="1"/>
          <p:nvPr/>
        </p:nvSpPr>
        <p:spPr>
          <a:xfrm>
            <a:off x="5154635" y="1642169"/>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a:ea typeface="+mn-ea"/>
                <a:cs typeface="+mn-cs"/>
              </a:rPr>
              <a:t>CCR</a:t>
            </a:r>
          </a:p>
        </p:txBody>
      </p:sp>
      <p:sp>
        <p:nvSpPr>
          <p:cNvPr id="99" name="Rectangle 98">
            <a:extLst>
              <a:ext uri="{FF2B5EF4-FFF2-40B4-BE49-F238E27FC236}">
                <a16:creationId xmlns:a16="http://schemas.microsoft.com/office/drawing/2014/main" id="{D2D8A3B9-F06E-4F0B-9A23-BB5FCCBD9FBC}"/>
              </a:ext>
            </a:extLst>
          </p:cNvPr>
          <p:cNvSpPr/>
          <p:nvPr/>
        </p:nvSpPr>
        <p:spPr>
          <a:xfrm>
            <a:off x="87180" y="4171106"/>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white"/>
                </a:solidFill>
                <a:effectLst/>
                <a:uLnTx/>
                <a:uFillTx/>
                <a:latin typeface="Arial"/>
                <a:ea typeface="+mn-ea"/>
                <a:cs typeface="+mn-cs"/>
              </a:rPr>
              <a:t>PAC</a:t>
            </a:r>
          </a:p>
        </p:txBody>
      </p:sp>
      <p:sp>
        <p:nvSpPr>
          <p:cNvPr id="103" name="Rectangle 102">
            <a:extLst>
              <a:ext uri="{FF2B5EF4-FFF2-40B4-BE49-F238E27FC236}">
                <a16:creationId xmlns:a16="http://schemas.microsoft.com/office/drawing/2014/main" id="{2667F3B1-80FE-4BA0-AFCA-D58BE4464146}"/>
              </a:ext>
            </a:extLst>
          </p:cNvPr>
          <p:cNvSpPr/>
          <p:nvPr/>
        </p:nvSpPr>
        <p:spPr>
          <a:xfrm>
            <a:off x="2879717" y="4213144"/>
            <a:ext cx="4156835" cy="213776"/>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a:ln>
                <a:noFill/>
              </a:ln>
              <a:solidFill>
                <a:prstClr val="white"/>
              </a:solidFill>
              <a:effectLst/>
              <a:uLnTx/>
              <a:uFillTx/>
              <a:latin typeface="Arial"/>
              <a:ea typeface="+mn-ea"/>
              <a:cs typeface="+mn-cs"/>
            </a:endParaRPr>
          </a:p>
        </p:txBody>
      </p:sp>
      <p:sp>
        <p:nvSpPr>
          <p:cNvPr id="104" name="TextBox 103">
            <a:extLst>
              <a:ext uri="{FF2B5EF4-FFF2-40B4-BE49-F238E27FC236}">
                <a16:creationId xmlns:a16="http://schemas.microsoft.com/office/drawing/2014/main" id="{8B6B7B80-5D6E-4BB0-8CF1-BB8214B2AD78}"/>
              </a:ext>
            </a:extLst>
          </p:cNvPr>
          <p:cNvSpPr txBox="1"/>
          <p:nvPr/>
        </p:nvSpPr>
        <p:spPr>
          <a:xfrm>
            <a:off x="2978507" y="4199451"/>
            <a:ext cx="40072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CP / BER</a:t>
            </a:r>
          </a:p>
        </p:txBody>
      </p:sp>
      <p:sp>
        <p:nvSpPr>
          <p:cNvPr id="107" name="5-Point Star 144">
            <a:extLst>
              <a:ext uri="{FF2B5EF4-FFF2-40B4-BE49-F238E27FC236}">
                <a16:creationId xmlns:a16="http://schemas.microsoft.com/office/drawing/2014/main" id="{A984C167-6F6F-4361-8634-A39CB3749D2C}"/>
              </a:ext>
            </a:extLst>
          </p:cNvPr>
          <p:cNvSpPr/>
          <p:nvPr/>
        </p:nvSpPr>
        <p:spPr>
          <a:xfrm>
            <a:off x="2768475" y="4243024"/>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Arial"/>
              <a:ea typeface="+mn-ea"/>
              <a:cs typeface="+mn-cs"/>
            </a:endParaRPr>
          </a:p>
        </p:txBody>
      </p:sp>
      <p:sp>
        <p:nvSpPr>
          <p:cNvPr id="110" name="5-Point Star 120">
            <a:extLst>
              <a:ext uri="{FF2B5EF4-FFF2-40B4-BE49-F238E27FC236}">
                <a16:creationId xmlns:a16="http://schemas.microsoft.com/office/drawing/2014/main" id="{92EE16E2-4913-4015-9AA9-399FDF6647B2}"/>
              </a:ext>
            </a:extLst>
          </p:cNvPr>
          <p:cNvSpPr/>
          <p:nvPr/>
        </p:nvSpPr>
        <p:spPr>
          <a:xfrm>
            <a:off x="2952721" y="2884975"/>
            <a:ext cx="256500" cy="162000"/>
          </a:xfrm>
          <a:prstGeom prst="star5">
            <a:avLst>
              <a:gd name="adj" fmla="val 19098"/>
              <a:gd name="hf" fmla="val 105146"/>
              <a:gd name="vf" fmla="val 11055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42" name="Rectangle 141">
            <a:extLst>
              <a:ext uri="{FF2B5EF4-FFF2-40B4-BE49-F238E27FC236}">
                <a16:creationId xmlns:a16="http://schemas.microsoft.com/office/drawing/2014/main" id="{5C57EBF5-7D18-45DC-895F-2714B4759E95}"/>
              </a:ext>
            </a:extLst>
          </p:cNvPr>
          <p:cNvSpPr/>
          <p:nvPr/>
        </p:nvSpPr>
        <p:spPr>
          <a:xfrm>
            <a:off x="4706262" y="3184801"/>
            <a:ext cx="1309643" cy="22950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a:ln>
                  <a:noFill/>
                </a:ln>
                <a:solidFill>
                  <a:prstClr val="white"/>
                </a:solidFill>
                <a:effectLst/>
                <a:uLnTx/>
                <a:uFillTx/>
                <a:latin typeface="Arial"/>
                <a:ea typeface="+mn-ea"/>
                <a:cs typeface="+mn-cs"/>
              </a:rPr>
              <a:t>      </a:t>
            </a:r>
          </a:p>
        </p:txBody>
      </p:sp>
      <p:sp>
        <p:nvSpPr>
          <p:cNvPr id="143" name="5-Point Star 120">
            <a:extLst>
              <a:ext uri="{FF2B5EF4-FFF2-40B4-BE49-F238E27FC236}">
                <a16:creationId xmlns:a16="http://schemas.microsoft.com/office/drawing/2014/main" id="{2020BFE3-0465-4703-92F6-4F277771399A}"/>
              </a:ext>
            </a:extLst>
          </p:cNvPr>
          <p:cNvSpPr/>
          <p:nvPr/>
        </p:nvSpPr>
        <p:spPr>
          <a:xfrm>
            <a:off x="4325324" y="3191308"/>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45" name="TextBox 144">
            <a:extLst>
              <a:ext uri="{FF2B5EF4-FFF2-40B4-BE49-F238E27FC236}">
                <a16:creationId xmlns:a16="http://schemas.microsoft.com/office/drawing/2014/main" id="{35B7667D-DDDB-48BE-82DF-C19862C7AB4D}"/>
              </a:ext>
            </a:extLst>
          </p:cNvPr>
          <p:cNvSpPr txBox="1"/>
          <p:nvPr/>
        </p:nvSpPr>
        <p:spPr>
          <a:xfrm flipH="1">
            <a:off x="3994273" y="3215642"/>
            <a:ext cx="42839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a:ea typeface="+mn-ea"/>
                <a:cs typeface="+mn-cs"/>
              </a:rPr>
              <a:t>Scope</a:t>
            </a:r>
          </a:p>
        </p:txBody>
      </p:sp>
      <p:sp>
        <p:nvSpPr>
          <p:cNvPr id="147" name="5-Point Star 120">
            <a:extLst>
              <a:ext uri="{FF2B5EF4-FFF2-40B4-BE49-F238E27FC236}">
                <a16:creationId xmlns:a16="http://schemas.microsoft.com/office/drawing/2014/main" id="{05B39CB2-3634-4B19-ACD3-C56B08312CDF}"/>
              </a:ext>
            </a:extLst>
          </p:cNvPr>
          <p:cNvSpPr/>
          <p:nvPr/>
        </p:nvSpPr>
        <p:spPr>
          <a:xfrm>
            <a:off x="7094828" y="3875888"/>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48" name="TextBox 147">
            <a:extLst>
              <a:ext uri="{FF2B5EF4-FFF2-40B4-BE49-F238E27FC236}">
                <a16:creationId xmlns:a16="http://schemas.microsoft.com/office/drawing/2014/main" id="{4E35A32B-5CD7-4060-96B4-43AA7CEEF1F7}"/>
              </a:ext>
            </a:extLst>
          </p:cNvPr>
          <p:cNvSpPr txBox="1"/>
          <p:nvPr/>
        </p:nvSpPr>
        <p:spPr>
          <a:xfrm>
            <a:off x="7271999" y="3901971"/>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149" name="5-Point Star 120">
            <a:extLst>
              <a:ext uri="{FF2B5EF4-FFF2-40B4-BE49-F238E27FC236}">
                <a16:creationId xmlns:a16="http://schemas.microsoft.com/office/drawing/2014/main" id="{06020B06-9AB6-4402-A351-5A9CB641FFA4}"/>
              </a:ext>
            </a:extLst>
          </p:cNvPr>
          <p:cNvSpPr/>
          <p:nvPr/>
        </p:nvSpPr>
        <p:spPr>
          <a:xfrm>
            <a:off x="7109493" y="4190500"/>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50" name="TextBox 149">
            <a:extLst>
              <a:ext uri="{FF2B5EF4-FFF2-40B4-BE49-F238E27FC236}">
                <a16:creationId xmlns:a16="http://schemas.microsoft.com/office/drawing/2014/main" id="{DCBC2F1A-2C70-4AC1-8CB3-281D20B0D9DC}"/>
              </a:ext>
            </a:extLst>
          </p:cNvPr>
          <p:cNvSpPr txBox="1"/>
          <p:nvPr/>
        </p:nvSpPr>
        <p:spPr>
          <a:xfrm>
            <a:off x="7280861" y="4226837"/>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151" name="Rectangle 150">
            <a:extLst>
              <a:ext uri="{FF2B5EF4-FFF2-40B4-BE49-F238E27FC236}">
                <a16:creationId xmlns:a16="http://schemas.microsoft.com/office/drawing/2014/main" id="{31D0FF5F-1221-4CC3-AF3B-9D0C5F632A92}"/>
              </a:ext>
            </a:extLst>
          </p:cNvPr>
          <p:cNvSpPr/>
          <p:nvPr/>
        </p:nvSpPr>
        <p:spPr>
          <a:xfrm>
            <a:off x="73129" y="3535002"/>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white"/>
                </a:solidFill>
                <a:effectLst/>
                <a:uLnTx/>
                <a:uFillTx/>
                <a:latin typeface="Arial"/>
                <a:ea typeface="+mn-ea"/>
                <a:cs typeface="+mn-cs"/>
              </a:rPr>
              <a:t>Stand Alone</a:t>
            </a:r>
          </a:p>
        </p:txBody>
      </p:sp>
      <p:sp>
        <p:nvSpPr>
          <p:cNvPr id="152" name="Rectangle 151">
            <a:extLst>
              <a:ext uri="{FF2B5EF4-FFF2-40B4-BE49-F238E27FC236}">
                <a16:creationId xmlns:a16="http://schemas.microsoft.com/office/drawing/2014/main" id="{057AB8E7-5919-4857-A715-3BE8FF4B4257}"/>
              </a:ext>
            </a:extLst>
          </p:cNvPr>
          <p:cNvSpPr/>
          <p:nvPr/>
        </p:nvSpPr>
        <p:spPr>
          <a:xfrm>
            <a:off x="815407" y="3532448"/>
            <a:ext cx="326451" cy="260688"/>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a:ln>
                  <a:noFill/>
                </a:ln>
                <a:solidFill>
                  <a:prstClr val="white"/>
                </a:solidFill>
                <a:effectLst/>
                <a:uLnTx/>
                <a:uFillTx/>
                <a:latin typeface="Arial"/>
                <a:ea typeface="+mn-ea"/>
                <a:cs typeface="+mn-cs"/>
              </a:rPr>
              <a:t>      XRNs</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a:ln>
                  <a:noFill/>
                </a:ln>
                <a:solidFill>
                  <a:prstClr val="white"/>
                </a:solidFill>
                <a:effectLst/>
                <a:uLnTx/>
                <a:uFillTx/>
                <a:latin typeface="Arial"/>
                <a:ea typeface="+mn-ea"/>
                <a:cs typeface="+mn-cs"/>
              </a:rPr>
              <a:t>4645</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a:ln>
                  <a:noFill/>
                </a:ln>
                <a:solidFill>
                  <a:prstClr val="white"/>
                </a:solidFill>
                <a:effectLst/>
                <a:uLnTx/>
                <a:uFillTx/>
                <a:latin typeface="Arial"/>
                <a:ea typeface="+mn-ea"/>
                <a:cs typeface="+mn-cs"/>
              </a:rPr>
              <a:t>5164</a:t>
            </a:r>
          </a:p>
        </p:txBody>
      </p:sp>
      <p:sp>
        <p:nvSpPr>
          <p:cNvPr id="161" name="5-Point Star 144">
            <a:extLst>
              <a:ext uri="{FF2B5EF4-FFF2-40B4-BE49-F238E27FC236}">
                <a16:creationId xmlns:a16="http://schemas.microsoft.com/office/drawing/2014/main" id="{445393A7-E349-41CC-A2FC-20DA05734BC0}"/>
              </a:ext>
            </a:extLst>
          </p:cNvPr>
          <p:cNvSpPr/>
          <p:nvPr/>
        </p:nvSpPr>
        <p:spPr>
          <a:xfrm>
            <a:off x="3254923" y="1932051"/>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Arial"/>
              <a:ea typeface="+mn-ea"/>
              <a:cs typeface="+mn-cs"/>
            </a:endParaRPr>
          </a:p>
        </p:txBody>
      </p:sp>
      <p:sp>
        <p:nvSpPr>
          <p:cNvPr id="162" name="TextBox 161">
            <a:extLst>
              <a:ext uri="{FF2B5EF4-FFF2-40B4-BE49-F238E27FC236}">
                <a16:creationId xmlns:a16="http://schemas.microsoft.com/office/drawing/2014/main" id="{90851533-3EEA-4494-A01F-025891D552B0}"/>
              </a:ext>
            </a:extLst>
          </p:cNvPr>
          <p:cNvSpPr txBox="1"/>
          <p:nvPr/>
        </p:nvSpPr>
        <p:spPr>
          <a:xfrm>
            <a:off x="3385298" y="1951908"/>
            <a:ext cx="673704"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white"/>
                </a:solidFill>
                <a:effectLst/>
                <a:uLnTx/>
                <a:uFillTx/>
                <a:latin typeface="Arial"/>
                <a:ea typeface="+mn-ea"/>
                <a:cs typeface="+mn-cs"/>
              </a:rPr>
              <a:t>BER</a:t>
            </a:r>
          </a:p>
        </p:txBody>
      </p:sp>
      <p:sp>
        <p:nvSpPr>
          <p:cNvPr id="163" name="5-Point Star 144">
            <a:extLst>
              <a:ext uri="{FF2B5EF4-FFF2-40B4-BE49-F238E27FC236}">
                <a16:creationId xmlns:a16="http://schemas.microsoft.com/office/drawing/2014/main" id="{45CD2BBD-91F3-4FC9-8CF4-93CC420040C9}"/>
              </a:ext>
            </a:extLst>
          </p:cNvPr>
          <p:cNvSpPr/>
          <p:nvPr/>
        </p:nvSpPr>
        <p:spPr>
          <a:xfrm>
            <a:off x="6114458" y="3176617"/>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Arial"/>
              <a:ea typeface="+mn-ea"/>
              <a:cs typeface="+mn-cs"/>
            </a:endParaRPr>
          </a:p>
        </p:txBody>
      </p:sp>
      <p:sp>
        <p:nvSpPr>
          <p:cNvPr id="164" name="TextBox 163">
            <a:extLst>
              <a:ext uri="{FF2B5EF4-FFF2-40B4-BE49-F238E27FC236}">
                <a16:creationId xmlns:a16="http://schemas.microsoft.com/office/drawing/2014/main" id="{782D5CFF-7337-4965-858E-7DB909672621}"/>
              </a:ext>
            </a:extLst>
          </p:cNvPr>
          <p:cNvSpPr txBox="1"/>
          <p:nvPr/>
        </p:nvSpPr>
        <p:spPr>
          <a:xfrm>
            <a:off x="6317444" y="3210697"/>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a:ea typeface="+mn-ea"/>
                <a:cs typeface="+mn-cs"/>
              </a:rPr>
              <a:t>CCR</a:t>
            </a:r>
          </a:p>
        </p:txBody>
      </p:sp>
      <p:sp>
        <p:nvSpPr>
          <p:cNvPr id="165" name="5-Point Star 144">
            <a:extLst>
              <a:ext uri="{FF2B5EF4-FFF2-40B4-BE49-F238E27FC236}">
                <a16:creationId xmlns:a16="http://schemas.microsoft.com/office/drawing/2014/main" id="{46CB0134-6A81-4CB2-A532-6DEBBD5FC5B8}"/>
              </a:ext>
            </a:extLst>
          </p:cNvPr>
          <p:cNvSpPr/>
          <p:nvPr/>
        </p:nvSpPr>
        <p:spPr>
          <a:xfrm>
            <a:off x="4344775" y="2825133"/>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Arial"/>
              <a:ea typeface="+mn-ea"/>
              <a:cs typeface="+mn-cs"/>
            </a:endParaRPr>
          </a:p>
        </p:txBody>
      </p:sp>
      <p:sp>
        <p:nvSpPr>
          <p:cNvPr id="166" name="TextBox 165">
            <a:extLst>
              <a:ext uri="{FF2B5EF4-FFF2-40B4-BE49-F238E27FC236}">
                <a16:creationId xmlns:a16="http://schemas.microsoft.com/office/drawing/2014/main" id="{9C85718F-2167-42B2-889A-939B80463687}"/>
              </a:ext>
            </a:extLst>
          </p:cNvPr>
          <p:cNvSpPr txBox="1"/>
          <p:nvPr/>
        </p:nvSpPr>
        <p:spPr>
          <a:xfrm>
            <a:off x="4506387" y="2862933"/>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167" name="5-Point Star 144">
            <a:extLst>
              <a:ext uri="{FF2B5EF4-FFF2-40B4-BE49-F238E27FC236}">
                <a16:creationId xmlns:a16="http://schemas.microsoft.com/office/drawing/2014/main" id="{6B912187-FED3-475B-8043-5C48AE429D5C}"/>
              </a:ext>
            </a:extLst>
          </p:cNvPr>
          <p:cNvSpPr/>
          <p:nvPr/>
        </p:nvSpPr>
        <p:spPr>
          <a:xfrm>
            <a:off x="3364193" y="2588056"/>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Arial"/>
              <a:ea typeface="+mn-ea"/>
              <a:cs typeface="+mn-cs"/>
            </a:endParaRPr>
          </a:p>
        </p:txBody>
      </p:sp>
      <p:sp>
        <p:nvSpPr>
          <p:cNvPr id="168" name="TextBox 167">
            <a:extLst>
              <a:ext uri="{FF2B5EF4-FFF2-40B4-BE49-F238E27FC236}">
                <a16:creationId xmlns:a16="http://schemas.microsoft.com/office/drawing/2014/main" id="{572D43E4-4C6B-40CE-B13C-CC2E86105062}"/>
              </a:ext>
            </a:extLst>
          </p:cNvPr>
          <p:cNvSpPr txBox="1"/>
          <p:nvPr/>
        </p:nvSpPr>
        <p:spPr>
          <a:xfrm>
            <a:off x="3536453" y="2618660"/>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a:ea typeface="+mn-ea"/>
                <a:cs typeface="+mn-cs"/>
              </a:rPr>
              <a:t>CCR</a:t>
            </a:r>
          </a:p>
        </p:txBody>
      </p:sp>
      <p:sp>
        <p:nvSpPr>
          <p:cNvPr id="169" name="5-Point Star 144">
            <a:extLst>
              <a:ext uri="{FF2B5EF4-FFF2-40B4-BE49-F238E27FC236}">
                <a16:creationId xmlns:a16="http://schemas.microsoft.com/office/drawing/2014/main" id="{56A6F18D-3547-47F2-AB21-BD89138344D0}"/>
              </a:ext>
            </a:extLst>
          </p:cNvPr>
          <p:cNvSpPr/>
          <p:nvPr/>
        </p:nvSpPr>
        <p:spPr>
          <a:xfrm>
            <a:off x="6239533" y="1913639"/>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Arial"/>
              <a:ea typeface="+mn-ea"/>
              <a:cs typeface="+mn-cs"/>
            </a:endParaRPr>
          </a:p>
        </p:txBody>
      </p:sp>
      <p:sp>
        <p:nvSpPr>
          <p:cNvPr id="170" name="TextBox 169">
            <a:extLst>
              <a:ext uri="{FF2B5EF4-FFF2-40B4-BE49-F238E27FC236}">
                <a16:creationId xmlns:a16="http://schemas.microsoft.com/office/drawing/2014/main" id="{84328CA2-6210-4004-B351-DA00AE63ED2F}"/>
              </a:ext>
            </a:extLst>
          </p:cNvPr>
          <p:cNvSpPr txBox="1"/>
          <p:nvPr/>
        </p:nvSpPr>
        <p:spPr>
          <a:xfrm>
            <a:off x="6419002" y="1963563"/>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171" name="Rectangle 170">
            <a:extLst>
              <a:ext uri="{FF2B5EF4-FFF2-40B4-BE49-F238E27FC236}">
                <a16:creationId xmlns:a16="http://schemas.microsoft.com/office/drawing/2014/main" id="{B52E5B3D-8305-4C56-8DED-7BA0B800088B}"/>
              </a:ext>
            </a:extLst>
          </p:cNvPr>
          <p:cNvSpPr/>
          <p:nvPr/>
        </p:nvSpPr>
        <p:spPr>
          <a:xfrm>
            <a:off x="85098" y="2194456"/>
            <a:ext cx="400721" cy="236966"/>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err="1">
                <a:ln>
                  <a:noFill/>
                </a:ln>
                <a:solidFill>
                  <a:prstClr val="white"/>
                </a:solidFill>
                <a:effectLst/>
                <a:uLnTx/>
                <a:uFillTx/>
                <a:latin typeface="Arial"/>
                <a:ea typeface="+mn-ea"/>
                <a:cs typeface="+mn-cs"/>
              </a:rPr>
              <a:t>MiR</a:t>
            </a:r>
            <a:r>
              <a:rPr kumimoji="0" lang="en-GB" sz="600" b="1" i="0" u="none" strike="noStrike" kern="1200" cap="none" spc="0" normalizeH="0" baseline="0" noProof="0">
                <a:ln>
                  <a:noFill/>
                </a:ln>
                <a:solidFill>
                  <a:prstClr val="white"/>
                </a:solidFill>
                <a:effectLst/>
                <a:uLnTx/>
                <a:uFillTx/>
                <a:latin typeface="Arial"/>
                <a:ea typeface="+mn-ea"/>
                <a:cs typeface="+mn-cs"/>
              </a:rPr>
              <a:t> 8</a:t>
            </a:r>
          </a:p>
        </p:txBody>
      </p:sp>
      <p:sp>
        <p:nvSpPr>
          <p:cNvPr id="172" name="Rectangle 171">
            <a:extLst>
              <a:ext uri="{FF2B5EF4-FFF2-40B4-BE49-F238E27FC236}">
                <a16:creationId xmlns:a16="http://schemas.microsoft.com/office/drawing/2014/main" id="{AC3EA214-A722-47C9-AFF1-34B0A98CF699}"/>
              </a:ext>
            </a:extLst>
          </p:cNvPr>
          <p:cNvSpPr/>
          <p:nvPr/>
        </p:nvSpPr>
        <p:spPr>
          <a:xfrm>
            <a:off x="538949" y="2204845"/>
            <a:ext cx="912091" cy="236966"/>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a:ln>
                  <a:noFill/>
                </a:ln>
                <a:solidFill>
                  <a:prstClr val="white"/>
                </a:solidFill>
                <a:effectLst/>
                <a:uLnTx/>
                <a:uFillTx/>
                <a:latin typeface="Arial"/>
                <a:ea typeface="+mn-ea"/>
                <a:cs typeface="+mn-cs"/>
              </a:rPr>
              <a:t>      </a:t>
            </a:r>
          </a:p>
        </p:txBody>
      </p:sp>
      <p:sp>
        <p:nvSpPr>
          <p:cNvPr id="175" name="5-Point Star 144">
            <a:extLst>
              <a:ext uri="{FF2B5EF4-FFF2-40B4-BE49-F238E27FC236}">
                <a16:creationId xmlns:a16="http://schemas.microsoft.com/office/drawing/2014/main" id="{D987221A-283E-41DA-A9D9-465C2D773D1E}"/>
              </a:ext>
            </a:extLst>
          </p:cNvPr>
          <p:cNvSpPr/>
          <p:nvPr/>
        </p:nvSpPr>
        <p:spPr>
          <a:xfrm>
            <a:off x="2545655" y="2240510"/>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Arial"/>
              <a:ea typeface="+mn-ea"/>
              <a:cs typeface="+mn-cs"/>
            </a:endParaRPr>
          </a:p>
        </p:txBody>
      </p:sp>
      <p:sp>
        <p:nvSpPr>
          <p:cNvPr id="176" name="TextBox 175">
            <a:extLst>
              <a:ext uri="{FF2B5EF4-FFF2-40B4-BE49-F238E27FC236}">
                <a16:creationId xmlns:a16="http://schemas.microsoft.com/office/drawing/2014/main" id="{926F8B8D-0FA2-4B59-B944-B4C13B14CEA5}"/>
              </a:ext>
            </a:extLst>
          </p:cNvPr>
          <p:cNvSpPr txBox="1"/>
          <p:nvPr/>
        </p:nvSpPr>
        <p:spPr>
          <a:xfrm>
            <a:off x="2734585" y="2260426"/>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a:ea typeface="+mn-ea"/>
                <a:cs typeface="+mn-cs"/>
              </a:rPr>
              <a:t>CCR</a:t>
            </a:r>
          </a:p>
        </p:txBody>
      </p:sp>
      <p:sp>
        <p:nvSpPr>
          <p:cNvPr id="177" name="Rectangle 176">
            <a:extLst>
              <a:ext uri="{FF2B5EF4-FFF2-40B4-BE49-F238E27FC236}">
                <a16:creationId xmlns:a16="http://schemas.microsoft.com/office/drawing/2014/main" id="{A329D4EC-1966-4875-B2E2-9B975578BAFC}"/>
              </a:ext>
            </a:extLst>
          </p:cNvPr>
          <p:cNvSpPr/>
          <p:nvPr/>
        </p:nvSpPr>
        <p:spPr>
          <a:xfrm>
            <a:off x="480491" y="3532448"/>
            <a:ext cx="326451" cy="260688"/>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a:ln>
                  <a:noFill/>
                </a:ln>
                <a:solidFill>
                  <a:prstClr val="white"/>
                </a:solidFill>
                <a:effectLst/>
                <a:uLnTx/>
                <a:uFillTx/>
                <a:latin typeface="Arial"/>
                <a:ea typeface="+mn-ea"/>
                <a:cs typeface="+mn-cs"/>
              </a:rPr>
              <a:t>      XRNs</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a:ln>
                  <a:noFill/>
                </a:ln>
                <a:solidFill>
                  <a:prstClr val="white"/>
                </a:solidFill>
                <a:effectLst/>
                <a:uLnTx/>
                <a:uFillTx/>
                <a:latin typeface="Arial"/>
                <a:ea typeface="+mn-ea"/>
                <a:cs typeface="+mn-cs"/>
              </a:rPr>
              <a:t>5167</a:t>
            </a:r>
          </a:p>
        </p:txBody>
      </p:sp>
      <p:sp>
        <p:nvSpPr>
          <p:cNvPr id="178" name="Rectangle 177">
            <a:extLst>
              <a:ext uri="{FF2B5EF4-FFF2-40B4-BE49-F238E27FC236}">
                <a16:creationId xmlns:a16="http://schemas.microsoft.com/office/drawing/2014/main" id="{5973B784-7B15-4BED-8283-6606E115BF31}"/>
              </a:ext>
            </a:extLst>
          </p:cNvPr>
          <p:cNvSpPr/>
          <p:nvPr/>
        </p:nvSpPr>
        <p:spPr>
          <a:xfrm>
            <a:off x="3948619" y="3515407"/>
            <a:ext cx="326451" cy="260688"/>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      XRNs</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5120</a:t>
            </a:r>
          </a:p>
        </p:txBody>
      </p:sp>
      <p:sp>
        <p:nvSpPr>
          <p:cNvPr id="179" name="Rectangle 178">
            <a:extLst>
              <a:ext uri="{FF2B5EF4-FFF2-40B4-BE49-F238E27FC236}">
                <a16:creationId xmlns:a16="http://schemas.microsoft.com/office/drawing/2014/main" id="{B9AD4792-4839-4C72-99FA-51380A927A2F}"/>
              </a:ext>
            </a:extLst>
          </p:cNvPr>
          <p:cNvSpPr/>
          <p:nvPr/>
        </p:nvSpPr>
        <p:spPr>
          <a:xfrm>
            <a:off x="1166988" y="3532448"/>
            <a:ext cx="326451" cy="260688"/>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a:ln>
                  <a:noFill/>
                </a:ln>
                <a:solidFill>
                  <a:prstClr val="white"/>
                </a:solidFill>
                <a:effectLst/>
                <a:uLnTx/>
                <a:uFillTx/>
                <a:latin typeface="Arial"/>
                <a:ea typeface="+mn-ea"/>
                <a:cs typeface="+mn-cs"/>
              </a:rPr>
              <a:t>      XRNs</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a:ln>
                  <a:noFill/>
                </a:ln>
                <a:solidFill>
                  <a:prstClr val="white"/>
                </a:solidFill>
                <a:effectLst/>
                <a:uLnTx/>
                <a:uFillTx/>
                <a:latin typeface="Arial"/>
                <a:ea typeface="+mn-ea"/>
                <a:cs typeface="+mn-cs"/>
              </a:rPr>
              <a:t>5183</a:t>
            </a:r>
          </a:p>
        </p:txBody>
      </p:sp>
      <p:sp>
        <p:nvSpPr>
          <p:cNvPr id="105" name="Rectangle 104">
            <a:extLst>
              <a:ext uri="{FF2B5EF4-FFF2-40B4-BE49-F238E27FC236}">
                <a16:creationId xmlns:a16="http://schemas.microsoft.com/office/drawing/2014/main" id="{3F8CA097-9F82-43BF-BFC9-6FD4B177311C}"/>
              </a:ext>
            </a:extLst>
          </p:cNvPr>
          <p:cNvSpPr/>
          <p:nvPr/>
        </p:nvSpPr>
        <p:spPr>
          <a:xfrm>
            <a:off x="2234597" y="3532448"/>
            <a:ext cx="326451" cy="260688"/>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      XRNs</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5146</a:t>
            </a:r>
          </a:p>
        </p:txBody>
      </p:sp>
      <p:sp>
        <p:nvSpPr>
          <p:cNvPr id="106" name="Rectangle 105">
            <a:extLst>
              <a:ext uri="{FF2B5EF4-FFF2-40B4-BE49-F238E27FC236}">
                <a16:creationId xmlns:a16="http://schemas.microsoft.com/office/drawing/2014/main" id="{BE79F896-7521-44B0-AC06-E3D75CDEB527}"/>
              </a:ext>
            </a:extLst>
          </p:cNvPr>
          <p:cNvSpPr/>
          <p:nvPr/>
        </p:nvSpPr>
        <p:spPr>
          <a:xfrm>
            <a:off x="1861652" y="3532448"/>
            <a:ext cx="326451" cy="260688"/>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a:ln>
                  <a:noFill/>
                </a:ln>
                <a:solidFill>
                  <a:prstClr val="white"/>
                </a:solidFill>
                <a:effectLst/>
                <a:uLnTx/>
                <a:uFillTx/>
                <a:latin typeface="Arial"/>
                <a:ea typeface="+mn-ea"/>
                <a:cs typeface="+mn-cs"/>
              </a:rPr>
              <a:t>      XRNs</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a:ln>
                  <a:noFill/>
                </a:ln>
                <a:solidFill>
                  <a:prstClr val="white"/>
                </a:solidFill>
                <a:effectLst/>
                <a:uLnTx/>
                <a:uFillTx/>
                <a:latin typeface="Arial"/>
                <a:ea typeface="+mn-ea"/>
                <a:cs typeface="+mn-cs"/>
              </a:rPr>
              <a:t>5206</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a:ln>
                  <a:noFill/>
                </a:ln>
                <a:solidFill>
                  <a:prstClr val="white"/>
                </a:solidFill>
                <a:effectLst/>
                <a:uLnTx/>
                <a:uFillTx/>
                <a:latin typeface="Arial"/>
                <a:ea typeface="+mn-ea"/>
                <a:cs typeface="+mn-cs"/>
              </a:rPr>
              <a:t>5237</a:t>
            </a:r>
          </a:p>
        </p:txBody>
      </p:sp>
      <p:sp>
        <p:nvSpPr>
          <p:cNvPr id="108" name="TextBox 107">
            <a:extLst>
              <a:ext uri="{FF2B5EF4-FFF2-40B4-BE49-F238E27FC236}">
                <a16:creationId xmlns:a16="http://schemas.microsoft.com/office/drawing/2014/main" id="{BF50448F-3383-4EAB-9C0C-A2CEB9E920B7}"/>
              </a:ext>
            </a:extLst>
          </p:cNvPr>
          <p:cNvSpPr txBox="1"/>
          <p:nvPr/>
        </p:nvSpPr>
        <p:spPr>
          <a:xfrm>
            <a:off x="6874842" y="2381480"/>
            <a:ext cx="949221" cy="400110"/>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Arial"/>
                <a:ea typeface="+mn-ea"/>
                <a:cs typeface="+mn-cs"/>
              </a:rPr>
              <a:t>Project RAG Key</a:t>
            </a:r>
          </a:p>
        </p:txBody>
      </p:sp>
      <p:sp>
        <p:nvSpPr>
          <p:cNvPr id="109" name="Rectangle 108">
            <a:extLst>
              <a:ext uri="{FF2B5EF4-FFF2-40B4-BE49-F238E27FC236}">
                <a16:creationId xmlns:a16="http://schemas.microsoft.com/office/drawing/2014/main" id="{9AE9774C-34E8-4447-877B-174A0657A253}"/>
              </a:ext>
            </a:extLst>
          </p:cNvPr>
          <p:cNvSpPr/>
          <p:nvPr/>
        </p:nvSpPr>
        <p:spPr>
          <a:xfrm>
            <a:off x="7786346" y="2451367"/>
            <a:ext cx="1309643" cy="22950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a:ln>
                  <a:noFill/>
                </a:ln>
                <a:solidFill>
                  <a:prstClr val="white"/>
                </a:solidFill>
                <a:effectLst/>
                <a:uLnTx/>
                <a:uFillTx/>
                <a:latin typeface="Arial"/>
                <a:ea typeface="+mn-ea"/>
                <a:cs typeface="+mn-cs"/>
              </a:rPr>
              <a:t>      Not Started</a:t>
            </a:r>
          </a:p>
        </p:txBody>
      </p:sp>
      <p:sp>
        <p:nvSpPr>
          <p:cNvPr id="111" name="Rectangle 110">
            <a:extLst>
              <a:ext uri="{FF2B5EF4-FFF2-40B4-BE49-F238E27FC236}">
                <a16:creationId xmlns:a16="http://schemas.microsoft.com/office/drawing/2014/main" id="{8A90C082-B5E0-4775-B12E-238B0EEF2944}"/>
              </a:ext>
            </a:extLst>
          </p:cNvPr>
          <p:cNvSpPr/>
          <p:nvPr/>
        </p:nvSpPr>
        <p:spPr>
          <a:xfrm>
            <a:off x="7792265" y="2974036"/>
            <a:ext cx="1309643" cy="229500"/>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a:ln>
                  <a:noFill/>
                </a:ln>
                <a:solidFill>
                  <a:prstClr val="white"/>
                </a:solidFill>
                <a:effectLst/>
                <a:uLnTx/>
                <a:uFillTx/>
                <a:latin typeface="Arial"/>
                <a:ea typeface="+mn-ea"/>
                <a:cs typeface="+mn-cs"/>
              </a:rPr>
              <a:t>      On Track</a:t>
            </a:r>
          </a:p>
        </p:txBody>
      </p:sp>
      <p:sp>
        <p:nvSpPr>
          <p:cNvPr id="112" name="Rectangle 111">
            <a:extLst>
              <a:ext uri="{FF2B5EF4-FFF2-40B4-BE49-F238E27FC236}">
                <a16:creationId xmlns:a16="http://schemas.microsoft.com/office/drawing/2014/main" id="{FD86F00B-53CD-4939-8A62-66278F17A2E7}"/>
              </a:ext>
            </a:extLst>
          </p:cNvPr>
          <p:cNvSpPr/>
          <p:nvPr/>
        </p:nvSpPr>
        <p:spPr>
          <a:xfrm>
            <a:off x="7792264" y="3282926"/>
            <a:ext cx="1309643" cy="2295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white"/>
                </a:solidFill>
                <a:effectLst/>
                <a:uLnTx/>
                <a:uFillTx/>
                <a:latin typeface="Arial"/>
                <a:ea typeface="+mn-ea"/>
                <a:cs typeface="+mn-cs"/>
              </a:rPr>
              <a:t>    </a:t>
            </a:r>
            <a:r>
              <a:rPr lang="en-GB" sz="750" b="1" dirty="0">
                <a:solidFill>
                  <a:prstClr val="white"/>
                </a:solidFill>
                <a:latin typeface="Arial"/>
              </a:rPr>
              <a:t>Potential risk to plan</a:t>
            </a:r>
            <a:endParaRPr kumimoji="0" lang="en-GB" sz="750" b="1" i="0" u="none" strike="noStrike" kern="1200" cap="none" spc="0" normalizeH="0" baseline="0" noProof="0" dirty="0">
              <a:ln>
                <a:noFill/>
              </a:ln>
              <a:solidFill>
                <a:prstClr val="white"/>
              </a:solidFill>
              <a:effectLst/>
              <a:uLnTx/>
              <a:uFillTx/>
              <a:latin typeface="Arial"/>
              <a:ea typeface="+mn-ea"/>
              <a:cs typeface="+mn-cs"/>
            </a:endParaRPr>
          </a:p>
        </p:txBody>
      </p:sp>
      <p:sp>
        <p:nvSpPr>
          <p:cNvPr id="113" name="Rectangle 112">
            <a:extLst>
              <a:ext uri="{FF2B5EF4-FFF2-40B4-BE49-F238E27FC236}">
                <a16:creationId xmlns:a16="http://schemas.microsoft.com/office/drawing/2014/main" id="{7F96F4F4-5BA6-410A-BE27-81705552FDD0}"/>
              </a:ext>
            </a:extLst>
          </p:cNvPr>
          <p:cNvSpPr/>
          <p:nvPr/>
        </p:nvSpPr>
        <p:spPr>
          <a:xfrm>
            <a:off x="7793026" y="3604574"/>
            <a:ext cx="1309643" cy="2295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a:ln>
                  <a:noFill/>
                </a:ln>
                <a:solidFill>
                  <a:prstClr val="white"/>
                </a:solidFill>
                <a:effectLst/>
                <a:uLnTx/>
                <a:uFillTx/>
                <a:latin typeface="Arial"/>
                <a:ea typeface="+mn-ea"/>
                <a:cs typeface="+mn-cs"/>
              </a:rPr>
              <a:t>Plan At Risk </a:t>
            </a:r>
          </a:p>
        </p:txBody>
      </p:sp>
      <p:sp>
        <p:nvSpPr>
          <p:cNvPr id="114" name="Rectangle 113">
            <a:extLst>
              <a:ext uri="{FF2B5EF4-FFF2-40B4-BE49-F238E27FC236}">
                <a16:creationId xmlns:a16="http://schemas.microsoft.com/office/drawing/2014/main" id="{41171527-8387-471F-9759-A241A58DF579}"/>
              </a:ext>
            </a:extLst>
          </p:cNvPr>
          <p:cNvSpPr/>
          <p:nvPr/>
        </p:nvSpPr>
        <p:spPr>
          <a:xfrm>
            <a:off x="7783370" y="2701530"/>
            <a:ext cx="1309643" cy="229500"/>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a:ln>
                  <a:noFill/>
                </a:ln>
                <a:solidFill>
                  <a:prstClr val="white"/>
                </a:solidFill>
                <a:effectLst/>
                <a:uLnTx/>
                <a:uFillTx/>
                <a:latin typeface="Arial"/>
                <a:ea typeface="+mn-ea"/>
                <a:cs typeface="+mn-cs"/>
              </a:rPr>
              <a:t>      Complete</a:t>
            </a:r>
          </a:p>
        </p:txBody>
      </p:sp>
      <p:sp>
        <p:nvSpPr>
          <p:cNvPr id="115" name="Rectangle 114">
            <a:extLst>
              <a:ext uri="{FF2B5EF4-FFF2-40B4-BE49-F238E27FC236}">
                <a16:creationId xmlns:a16="http://schemas.microsoft.com/office/drawing/2014/main" id="{59360697-F474-4449-8C6C-6BC86A0BA286}"/>
              </a:ext>
            </a:extLst>
          </p:cNvPr>
          <p:cNvSpPr/>
          <p:nvPr/>
        </p:nvSpPr>
        <p:spPr>
          <a:xfrm>
            <a:off x="90914" y="4482612"/>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white"/>
                </a:solidFill>
                <a:effectLst/>
                <a:uLnTx/>
                <a:uFillTx/>
                <a:latin typeface="Arial"/>
                <a:ea typeface="+mn-ea"/>
                <a:cs typeface="+mn-cs"/>
              </a:rPr>
              <a:t>CSSC</a:t>
            </a:r>
          </a:p>
        </p:txBody>
      </p:sp>
      <p:sp>
        <p:nvSpPr>
          <p:cNvPr id="116" name="Rectangle 115">
            <a:extLst>
              <a:ext uri="{FF2B5EF4-FFF2-40B4-BE49-F238E27FC236}">
                <a16:creationId xmlns:a16="http://schemas.microsoft.com/office/drawing/2014/main" id="{2E9E3BE9-2409-49B2-92E1-B4B7BF28963E}"/>
              </a:ext>
            </a:extLst>
          </p:cNvPr>
          <p:cNvSpPr/>
          <p:nvPr/>
        </p:nvSpPr>
        <p:spPr>
          <a:xfrm>
            <a:off x="7791213" y="3910726"/>
            <a:ext cx="1309643" cy="22950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a:ln>
                  <a:noFill/>
                </a:ln>
                <a:solidFill>
                  <a:prstClr val="white"/>
                </a:solidFill>
                <a:effectLst/>
                <a:uLnTx/>
                <a:uFillTx/>
                <a:latin typeface="Arial"/>
                <a:ea typeface="+mn-ea"/>
                <a:cs typeface="+mn-cs"/>
              </a:rPr>
              <a:t>Non-DSC / </a:t>
            </a:r>
            <a:r>
              <a:rPr kumimoji="0" lang="en-GB" sz="750" b="1" i="0" u="none" strike="noStrike" kern="1200" cap="none" spc="0" normalizeH="0" baseline="0" noProof="0" err="1">
                <a:ln>
                  <a:noFill/>
                </a:ln>
                <a:solidFill>
                  <a:prstClr val="white"/>
                </a:solidFill>
                <a:effectLst/>
                <a:uLnTx/>
                <a:uFillTx/>
                <a:latin typeface="Arial"/>
                <a:ea typeface="+mn-ea"/>
                <a:cs typeface="+mn-cs"/>
              </a:rPr>
              <a:t>MiR</a:t>
            </a:r>
            <a:r>
              <a:rPr kumimoji="0" lang="en-GB" sz="750" b="1" i="0" u="none" strike="noStrike" kern="1200" cap="none" spc="0" normalizeH="0" baseline="0" noProof="0">
                <a:ln>
                  <a:noFill/>
                </a:ln>
                <a:solidFill>
                  <a:prstClr val="white"/>
                </a:solidFill>
                <a:effectLst/>
                <a:uLnTx/>
                <a:uFillTx/>
                <a:latin typeface="Arial"/>
                <a:ea typeface="+mn-ea"/>
                <a:cs typeface="+mn-cs"/>
              </a:rPr>
              <a:t> </a:t>
            </a:r>
          </a:p>
        </p:txBody>
      </p:sp>
      <p:sp>
        <p:nvSpPr>
          <p:cNvPr id="117" name="Rectangle 116">
            <a:extLst>
              <a:ext uri="{FF2B5EF4-FFF2-40B4-BE49-F238E27FC236}">
                <a16:creationId xmlns:a16="http://schemas.microsoft.com/office/drawing/2014/main" id="{9C34FCD6-88E3-468E-88D4-D87891AE801C}"/>
              </a:ext>
            </a:extLst>
          </p:cNvPr>
          <p:cNvSpPr/>
          <p:nvPr/>
        </p:nvSpPr>
        <p:spPr>
          <a:xfrm>
            <a:off x="87179" y="4777600"/>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white"/>
                </a:solidFill>
                <a:effectLst/>
                <a:uLnTx/>
                <a:uFillTx/>
                <a:latin typeface="Arial"/>
                <a:ea typeface="+mn-ea"/>
                <a:cs typeface="+mn-cs"/>
              </a:rPr>
              <a:t>Retro</a:t>
            </a:r>
          </a:p>
        </p:txBody>
      </p:sp>
      <p:sp>
        <p:nvSpPr>
          <p:cNvPr id="119" name="Rectangle 118">
            <a:extLst>
              <a:ext uri="{FF2B5EF4-FFF2-40B4-BE49-F238E27FC236}">
                <a16:creationId xmlns:a16="http://schemas.microsoft.com/office/drawing/2014/main" id="{A316C839-85F8-4736-9494-D13B7E9FFD11}"/>
              </a:ext>
            </a:extLst>
          </p:cNvPr>
          <p:cNvSpPr/>
          <p:nvPr/>
        </p:nvSpPr>
        <p:spPr>
          <a:xfrm>
            <a:off x="518145" y="4499510"/>
            <a:ext cx="8259785" cy="22645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a:ln>
                  <a:noFill/>
                </a:ln>
                <a:solidFill>
                  <a:prstClr val="white"/>
                </a:solidFill>
                <a:effectLst/>
                <a:uLnTx/>
                <a:uFillTx/>
                <a:latin typeface="Arial"/>
                <a:ea typeface="+mn-ea"/>
                <a:cs typeface="+mn-cs"/>
              </a:rPr>
              <a:t>Activity</a:t>
            </a:r>
          </a:p>
        </p:txBody>
      </p:sp>
      <p:sp>
        <p:nvSpPr>
          <p:cNvPr id="132" name="Rectangle 131">
            <a:extLst>
              <a:ext uri="{FF2B5EF4-FFF2-40B4-BE49-F238E27FC236}">
                <a16:creationId xmlns:a16="http://schemas.microsoft.com/office/drawing/2014/main" id="{1D888BDD-7C93-438F-9D11-44CC7649C17B}"/>
              </a:ext>
            </a:extLst>
          </p:cNvPr>
          <p:cNvSpPr/>
          <p:nvPr/>
        </p:nvSpPr>
        <p:spPr>
          <a:xfrm>
            <a:off x="2858007" y="4779243"/>
            <a:ext cx="5925900" cy="211509"/>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a:ln>
                  <a:noFill/>
                </a:ln>
                <a:solidFill>
                  <a:prstClr val="white"/>
                </a:solidFill>
                <a:effectLst/>
                <a:uLnTx/>
                <a:uFillTx/>
                <a:latin typeface="Arial"/>
                <a:ea typeface="+mn-ea"/>
                <a:cs typeface="+mn-cs"/>
              </a:rPr>
              <a:t>Potential Activity</a:t>
            </a:r>
          </a:p>
        </p:txBody>
      </p:sp>
      <p:sp>
        <p:nvSpPr>
          <p:cNvPr id="133" name="Rectangle 132">
            <a:extLst>
              <a:ext uri="{FF2B5EF4-FFF2-40B4-BE49-F238E27FC236}">
                <a16:creationId xmlns:a16="http://schemas.microsoft.com/office/drawing/2014/main" id="{8577D541-619D-4C12-B00B-C453A45D440F}"/>
              </a:ext>
            </a:extLst>
          </p:cNvPr>
          <p:cNvSpPr/>
          <p:nvPr/>
        </p:nvSpPr>
        <p:spPr>
          <a:xfrm>
            <a:off x="2213984" y="4174916"/>
            <a:ext cx="326451" cy="260688"/>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a:ln>
                  <a:noFill/>
                </a:ln>
                <a:solidFill>
                  <a:prstClr val="white"/>
                </a:solidFill>
                <a:effectLst/>
                <a:uLnTx/>
                <a:uFillTx/>
                <a:latin typeface="Arial"/>
                <a:ea typeface="+mn-ea"/>
                <a:cs typeface="+mn-cs"/>
              </a:rPr>
              <a:t>      XRNs</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a:ln>
                  <a:noFill/>
                </a:ln>
                <a:solidFill>
                  <a:prstClr val="white"/>
                </a:solidFill>
                <a:effectLst/>
                <a:uLnTx/>
                <a:uFillTx/>
                <a:latin typeface="Arial"/>
                <a:ea typeface="+mn-ea"/>
                <a:cs typeface="+mn-cs"/>
              </a:rPr>
              <a:t>4876</a:t>
            </a:r>
          </a:p>
        </p:txBody>
      </p:sp>
      <p:pic>
        <p:nvPicPr>
          <p:cNvPr id="3" name="Picture 2">
            <a:extLst>
              <a:ext uri="{FF2B5EF4-FFF2-40B4-BE49-F238E27FC236}">
                <a16:creationId xmlns:a16="http://schemas.microsoft.com/office/drawing/2014/main" id="{2A76DAF6-3BBF-4679-9105-3650A30ECB91}"/>
              </a:ext>
            </a:extLst>
          </p:cNvPr>
          <p:cNvPicPr>
            <a:picLocks noChangeAspect="1"/>
          </p:cNvPicPr>
          <p:nvPr/>
        </p:nvPicPr>
        <p:blipFill>
          <a:blip r:embed="rId3"/>
          <a:stretch>
            <a:fillRect/>
          </a:stretch>
        </p:blipFill>
        <p:spPr>
          <a:xfrm>
            <a:off x="2505875" y="1560467"/>
            <a:ext cx="365792" cy="219475"/>
          </a:xfrm>
          <a:prstGeom prst="rect">
            <a:avLst/>
          </a:prstGeom>
        </p:spPr>
      </p:pic>
      <p:sp>
        <p:nvSpPr>
          <p:cNvPr id="135" name="Rectangle 134">
            <a:extLst>
              <a:ext uri="{FF2B5EF4-FFF2-40B4-BE49-F238E27FC236}">
                <a16:creationId xmlns:a16="http://schemas.microsoft.com/office/drawing/2014/main" id="{07E430EC-868B-49E5-851A-547BD3D4EEA3}"/>
              </a:ext>
            </a:extLst>
          </p:cNvPr>
          <p:cNvSpPr/>
          <p:nvPr/>
        </p:nvSpPr>
        <p:spPr>
          <a:xfrm>
            <a:off x="2898909" y="3527270"/>
            <a:ext cx="326451" cy="260688"/>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      XRNs</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5038</a:t>
            </a:r>
          </a:p>
        </p:txBody>
      </p:sp>
      <p:sp>
        <p:nvSpPr>
          <p:cNvPr id="153" name="5-Point Star 144">
            <a:extLst>
              <a:ext uri="{FF2B5EF4-FFF2-40B4-BE49-F238E27FC236}">
                <a16:creationId xmlns:a16="http://schemas.microsoft.com/office/drawing/2014/main" id="{4DCB2471-167F-4D14-9A4D-3FE382AF10FC}"/>
              </a:ext>
            </a:extLst>
          </p:cNvPr>
          <p:cNvSpPr/>
          <p:nvPr/>
        </p:nvSpPr>
        <p:spPr>
          <a:xfrm>
            <a:off x="2547414" y="4163012"/>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Arial"/>
              <a:ea typeface="+mn-ea"/>
              <a:cs typeface="+mn-cs"/>
            </a:endParaRPr>
          </a:p>
        </p:txBody>
      </p:sp>
      <p:sp>
        <p:nvSpPr>
          <p:cNvPr id="154" name="TextBox 153">
            <a:extLst>
              <a:ext uri="{FF2B5EF4-FFF2-40B4-BE49-F238E27FC236}">
                <a16:creationId xmlns:a16="http://schemas.microsoft.com/office/drawing/2014/main" id="{C7F821F7-4904-4BF9-9FAC-87DA1D3AC973}"/>
              </a:ext>
            </a:extLst>
          </p:cNvPr>
          <p:cNvSpPr txBox="1"/>
          <p:nvPr/>
        </p:nvSpPr>
        <p:spPr>
          <a:xfrm>
            <a:off x="2488503" y="4331467"/>
            <a:ext cx="358595"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136" name="Rectangle 135">
            <a:extLst>
              <a:ext uri="{FF2B5EF4-FFF2-40B4-BE49-F238E27FC236}">
                <a16:creationId xmlns:a16="http://schemas.microsoft.com/office/drawing/2014/main" id="{C6A5F514-DFDF-4BA3-8FE8-424C27993E1F}"/>
              </a:ext>
            </a:extLst>
          </p:cNvPr>
          <p:cNvSpPr/>
          <p:nvPr/>
        </p:nvSpPr>
        <p:spPr>
          <a:xfrm>
            <a:off x="3584861" y="3514982"/>
            <a:ext cx="326451" cy="260688"/>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      XRNs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350" b="1" dirty="0">
                <a:solidFill>
                  <a:prstClr val="white"/>
                </a:solidFill>
                <a:latin typeface="Arial"/>
              </a:rPr>
              <a:t>5143</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5218</a:t>
            </a:r>
          </a:p>
        </p:txBody>
      </p:sp>
      <p:sp>
        <p:nvSpPr>
          <p:cNvPr id="155" name="Rectangle 154">
            <a:extLst>
              <a:ext uri="{FF2B5EF4-FFF2-40B4-BE49-F238E27FC236}">
                <a16:creationId xmlns:a16="http://schemas.microsoft.com/office/drawing/2014/main" id="{A3ABC9FE-FF2F-4A47-931A-808183F89DE1}"/>
              </a:ext>
            </a:extLst>
          </p:cNvPr>
          <p:cNvSpPr/>
          <p:nvPr/>
        </p:nvSpPr>
        <p:spPr>
          <a:xfrm>
            <a:off x="5313751" y="4499210"/>
            <a:ext cx="300316" cy="226450"/>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      XRNs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350" b="1" dirty="0">
                <a:solidFill>
                  <a:prstClr val="white"/>
                </a:solidFill>
                <a:latin typeface="Arial"/>
              </a:rPr>
              <a:t>4780c</a:t>
            </a:r>
            <a:endParaRPr kumimoji="0" lang="en-GB" sz="35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64470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Section 3: Capture</a:t>
            </a:r>
            <a:endParaRPr lang="en-GB" sz="2400" b="0" dirty="0">
              <a:solidFill>
                <a:schemeClr val="tx1"/>
              </a:solidFill>
            </a:endParaRPr>
          </a:p>
        </p:txBody>
      </p:sp>
    </p:spTree>
    <p:extLst>
      <p:ext uri="{BB962C8B-B14F-4D97-AF65-F5344CB8AC3E}">
        <p14:creationId xmlns:p14="http://schemas.microsoft.com/office/powerpoint/2010/main" val="434622260"/>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CAM xmlns="5844fa40-a696-4ac9-bd38-c0330d295109" xsi:nil="true"/>
    <Date_x0020_of_x0020_Meetings xmlns="5844fa40-a696-4ac9-bd38-c0330d295109" xsi:nil="true"/>
    <_x006a_hd3 xmlns="5844fa40-a696-4ac9-bd38-c0330d295109" xsi:nil="true"/>
    <Customer_x0020_Contracts_x0020_Lead xmlns="5844fa40-a696-4ac9-bd38-c0330d295109" xsi:nil="true"/>
    <SharedWithUsers xmlns="c78a4dae-5fc0-4ed3-ad80-da51122ab114">
      <UserInfo>
        <DisplayName>Tony Klein</DisplayName>
        <AccountId>189</AccountId>
        <AccountType/>
      </UserInfo>
      <UserInfo>
        <DisplayName>Charan Singh</DisplayName>
        <AccountId>59</AccountId>
        <AccountType/>
      </UserInfo>
      <UserInfo>
        <DisplayName>James Rigby</DisplayName>
        <AccountId>80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9D4E94D94ABB48A35A572EF9A60258" ma:contentTypeVersion="14" ma:contentTypeDescription="Create a new document." ma:contentTypeScope="" ma:versionID="33b8fecee8c4713a57430302bf85c5cc">
  <xsd:schema xmlns:xsd="http://www.w3.org/2001/XMLSchema" xmlns:xs="http://www.w3.org/2001/XMLSchema" xmlns:p="http://schemas.microsoft.com/office/2006/metadata/properties" xmlns:ns2="5844fa40-a696-4ac9-bd38-c0330d295109" xmlns:ns3="c78a4dae-5fc0-4ed3-ad80-da51122ab114" targetNamespace="http://schemas.microsoft.com/office/2006/metadata/properties" ma:root="true" ma:fieldsID="f5412dd98e0cafb03a0a30bd6733c8ea" ns2:_="" ns3:_="">
    <xsd:import namespace="5844fa40-a696-4ac9-bd38-c0330d295109"/>
    <xsd:import namespace="c78a4dae-5fc0-4ed3-ad80-da51122ab114"/>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CAM" minOccurs="0"/>
                <xsd:element ref="ns2:Customer_x0020_Contracts_x0020_Lead" minOccurs="0"/>
                <xsd:element ref="ns2:Date_x0020_of_x0020_Meetings" minOccurs="0"/>
                <xsd:element ref="ns2:_x006a_hd3"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44fa40-a696-4ac9-bd38-c0330d2951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CAM" ma:index="12" nillable="true" ma:displayName="CAM" ma:format="Dropdown" ma:internalName="CAM">
      <xsd:simpleType>
        <xsd:restriction base="dms:Text">
          <xsd:maxLength value="255"/>
        </xsd:restriction>
      </xsd:simpleType>
    </xsd:element>
    <xsd:element name="Customer_x0020_Contracts_x0020_Lead" ma:index="13" nillable="true" ma:displayName="Customer Contracts Lead" ma:format="Dropdown" ma:internalName="Customer_x0020_Contracts_x0020_Lead">
      <xsd:simpleType>
        <xsd:restriction base="dms:Text">
          <xsd:maxLength value="255"/>
        </xsd:restriction>
      </xsd:simpleType>
    </xsd:element>
    <xsd:element name="Date_x0020_of_x0020_Meetings" ma:index="14" nillable="true" ma:displayName="Date of Meetings" ma:format="Dropdown" ma:internalName="Date_x0020_of_x0020_Meetings">
      <xsd:simpleType>
        <xsd:restriction base="dms:Text">
          <xsd:maxLength value="255"/>
        </xsd:restriction>
      </xsd:simpleType>
    </xsd:element>
    <xsd:element name="_x006a_hd3" ma:index="15" nillable="true" ma:displayName="Date of Meeting" ma:internalName="_x006a_hd3">
      <xsd:simpleType>
        <xsd:restriction base="dms:DateTim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8a4dae-5fc0-4ed3-ad80-da51122ab11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966AA5-3D01-4B81-BAE0-8020A2E16EFF}">
  <ds:schemaRefs>
    <ds:schemaRef ds:uri="http://schemas.openxmlformats.org/package/2006/metadata/core-properties"/>
    <ds:schemaRef ds:uri="c78a4dae-5fc0-4ed3-ad80-da51122ab114"/>
    <ds:schemaRef ds:uri="http://purl.org/dc/elements/1.1/"/>
    <ds:schemaRef ds:uri="5844fa40-a696-4ac9-bd38-c0330d295109"/>
    <ds:schemaRef ds:uri="http://schemas.microsoft.com/office/infopath/2007/PartnerControls"/>
    <ds:schemaRef ds:uri="http://purl.org/dc/terms/"/>
    <ds:schemaRef ds:uri="http://www.w3.org/XML/1998/namespace"/>
    <ds:schemaRef ds:uri="http://schemas.microsoft.com/office/2006/documentManagement/types"/>
    <ds:schemaRef ds:uri="http://purl.org/dc/dcmitype/"/>
    <ds:schemaRef ds:uri="http://schemas.microsoft.com/office/2006/metadata/properties"/>
  </ds:schemaRefs>
</ds:datastoreItem>
</file>

<file path=customXml/itemProps2.xml><?xml version="1.0" encoding="utf-8"?>
<ds:datastoreItem xmlns:ds="http://schemas.openxmlformats.org/officeDocument/2006/customXml" ds:itemID="{5BE24821-F629-4E24-AE94-13030549FC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44fa40-a696-4ac9-bd38-c0330d295109"/>
    <ds:schemaRef ds:uri="c78a4dae-5fc0-4ed3-ad80-da51122ab1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513DF9-3E74-488E-B239-1C5C999E5C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2879</TotalTime>
  <Words>4657</Words>
  <Application>Microsoft Office PowerPoint</Application>
  <PresentationFormat>On-screen Show (16:9)</PresentationFormat>
  <Paragraphs>838</Paragraphs>
  <Slides>49</Slides>
  <Notes>18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49</vt:i4>
      </vt:variant>
    </vt:vector>
  </HeadingPairs>
  <TitlesOfParts>
    <vt:vector size="59" baseType="lpstr">
      <vt:lpstr>ＭＳ Ｐゴシック</vt:lpstr>
      <vt:lpstr>Arial</vt:lpstr>
      <vt:lpstr>Calibri</vt:lpstr>
      <vt:lpstr>Times New Roman</vt:lpstr>
      <vt:lpstr>Verdana</vt:lpstr>
      <vt:lpstr>Wingdings</vt:lpstr>
      <vt:lpstr>Office Theme</vt:lpstr>
      <vt:lpstr>Worksheet</vt:lpstr>
      <vt:lpstr>Document</vt:lpstr>
      <vt:lpstr>Acrobat Document</vt:lpstr>
      <vt:lpstr>Change Management Committee</vt:lpstr>
      <vt:lpstr>Section 2: DSC Change Budget &amp; Horizon Planning</vt:lpstr>
      <vt:lpstr>2.1 – DSC Change Budget 20/21 (Financial Year To Date) &amp; 21/22</vt:lpstr>
      <vt:lpstr>Budget v Spend BP20/21 Financial Year To Date</vt:lpstr>
      <vt:lpstr>Budget v Forecasted Spend BP21/22</vt:lpstr>
      <vt:lpstr>2.2 – Change Pipeline</vt:lpstr>
      <vt:lpstr>Change Development &amp; Delivery Pipeline (DSC Change / Minor Release Budget) </vt:lpstr>
      <vt:lpstr>2020-2022 DSC Change / MiR Pipeline</vt:lpstr>
      <vt:lpstr>Section 3: Capture</vt:lpstr>
      <vt:lpstr>4.1 New Change Proposals – Initial Review</vt:lpstr>
      <vt:lpstr>XRN5345 Deferral of creation of Class change reads for DM to NDM and NDM to DM sites at transfer of ownership</vt:lpstr>
      <vt:lpstr>XRN5343 CMS Rebuild </vt:lpstr>
      <vt:lpstr> section 4. Design &amp; Delivery  </vt:lpstr>
      <vt:lpstr>Design Change Pack </vt:lpstr>
      <vt:lpstr>PowerPoint Presentation</vt:lpstr>
      <vt:lpstr>PowerPoint Presentation</vt:lpstr>
      <vt:lpstr>PowerPoint Presentation</vt:lpstr>
      <vt:lpstr>PowerPoint Presentation</vt:lpstr>
      <vt:lpstr>Standalone Change Documents for Approval (BER, CCR, EQR)</vt:lpstr>
      <vt:lpstr>Standalone Change Documents for Approval (BER, CCR, EQR)</vt:lpstr>
      <vt:lpstr>Gemini Horizon Plan</vt:lpstr>
      <vt:lpstr>June 2020 Lessons Learned</vt:lpstr>
      <vt:lpstr>June 20 Major Release - Lessons Learned</vt:lpstr>
      <vt:lpstr>June 20 Major Release - Lessons Learned</vt:lpstr>
      <vt:lpstr>November 2020 Major Release</vt:lpstr>
      <vt:lpstr>XRN5110 – Nov 20 Release - Status Update</vt:lpstr>
      <vt:lpstr>June 2021 Major Release</vt:lpstr>
      <vt:lpstr>XRN5253 June 21 Major Release - Status Update</vt:lpstr>
      <vt:lpstr>November 2021 Major Release</vt:lpstr>
      <vt:lpstr>XRN5289 – November 21 Major Release - Status Update</vt:lpstr>
      <vt:lpstr> XRN5294 - Minor Release Drop 9 Update</vt:lpstr>
      <vt:lpstr>XRN5294 – Minor Release Drop 9 - Status Update</vt:lpstr>
      <vt:lpstr> XRN5218 Project Update</vt:lpstr>
      <vt:lpstr>PowerPoint Presentation</vt:lpstr>
      <vt:lpstr>Section 5: Non-DSC Change Budget Impacting Programmes    </vt:lpstr>
      <vt:lpstr>CSSC Programme Dashboard</vt:lpstr>
      <vt:lpstr>PowerPoint Presentation</vt:lpstr>
      <vt:lpstr>Section 6: Any Other Business   </vt:lpstr>
      <vt:lpstr>APPENDIX   </vt:lpstr>
      <vt:lpstr>PowerPoint Presentation</vt:lpstr>
      <vt:lpstr>Portfolio POAP</vt:lpstr>
      <vt:lpstr>CSSC Programme Dashboard</vt:lpstr>
      <vt:lpstr>PowerPoint Presentation</vt:lpstr>
      <vt:lpstr>Green Workstream Updates</vt:lpstr>
      <vt:lpstr>Green Workstream Updates</vt:lpstr>
      <vt:lpstr>Key Programme Risks (1/4)</vt:lpstr>
      <vt:lpstr>Key Programme Risks (2/4)</vt:lpstr>
      <vt:lpstr>PowerPoint Presentation</vt:lpstr>
      <vt:lpstr>Switching Programme CR Position – CRs impacting Xoserve</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Rachel Taggart</cp:lastModifiedBy>
  <cp:revision>1</cp:revision>
  <dcterms:created xsi:type="dcterms:W3CDTF">2018-09-02T17:12:15Z</dcterms:created>
  <dcterms:modified xsi:type="dcterms:W3CDTF">2021-03-30T07:22:28Z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0x0101002A9D4E94D94ABB48A35A572EF9A60258</vt:lpwstr>
  </property>
</Properties>
</file>