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059" r:id="rId5"/>
    <p:sldId id="306" r:id="rId6"/>
    <p:sldId id="1691" r:id="rId7"/>
    <p:sldId id="2075" r:id="rId8"/>
    <p:sldId id="2074" r:id="rId9"/>
    <p:sldId id="2073" r:id="rId10"/>
    <p:sldId id="207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1D6E8"/>
    <a:srgbClr val="CCFF99"/>
    <a:srgbClr val="9CCB3B"/>
    <a:srgbClr val="FFBF00"/>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10E496-6DE0-4F69-8ECD-3978CB22D2F7}" v="344" dt="2021-04-30T07:38:02.6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82" d="100"/>
          <a:sy n="82" d="100"/>
        </p:scale>
        <p:origin x="456"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30/04/2021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0C6A6-ECDB-4955-90A1-7B7434F0285A}"/>
              </a:ext>
            </a:extLst>
          </p:cNvPr>
          <p:cNvSpPr>
            <a:spLocks noGrp="1"/>
          </p:cNvSpPr>
          <p:nvPr>
            <p:ph type="ctrTitle"/>
          </p:nvPr>
        </p:nvSpPr>
        <p:spPr/>
        <p:txBody>
          <a:bodyPr/>
          <a:lstStyle/>
          <a:p>
            <a:r>
              <a:rPr lang="en-GB" dirty="0"/>
              <a:t>Extraordinary Change Management Committee</a:t>
            </a:r>
          </a:p>
        </p:txBody>
      </p:sp>
      <p:sp>
        <p:nvSpPr>
          <p:cNvPr id="5" name="Subtitle 4">
            <a:extLst>
              <a:ext uri="{FF2B5EF4-FFF2-40B4-BE49-F238E27FC236}">
                <a16:creationId xmlns:a16="http://schemas.microsoft.com/office/drawing/2014/main" id="{2004E9F2-34E4-4A47-84CB-31C3D4C6618B}"/>
              </a:ext>
            </a:extLst>
          </p:cNvPr>
          <p:cNvSpPr>
            <a:spLocks noGrp="1"/>
          </p:cNvSpPr>
          <p:nvPr>
            <p:ph type="subTitle" idx="1"/>
          </p:nvPr>
        </p:nvSpPr>
        <p:spPr/>
        <p:txBody>
          <a:bodyPr/>
          <a:lstStyle/>
          <a:p>
            <a:r>
              <a:rPr lang="en-GB" dirty="0"/>
              <a:t>5</a:t>
            </a:r>
            <a:r>
              <a:rPr lang="en-GB" baseline="30000" dirty="0"/>
              <a:t>th</a:t>
            </a:r>
            <a:r>
              <a:rPr lang="en-GB" dirty="0"/>
              <a:t> May 2021</a:t>
            </a:r>
          </a:p>
        </p:txBody>
      </p:sp>
    </p:spTree>
    <p:extLst>
      <p:ext uri="{BB962C8B-B14F-4D97-AF65-F5344CB8AC3E}">
        <p14:creationId xmlns:p14="http://schemas.microsoft.com/office/powerpoint/2010/main" val="16522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60AD12-684D-4CF6-A84F-796E3404F567}"/>
              </a:ext>
            </a:extLst>
          </p:cNvPr>
          <p:cNvSpPr>
            <a:spLocks noGrp="1"/>
          </p:cNvSpPr>
          <p:nvPr>
            <p:ph type="title"/>
          </p:nvPr>
        </p:nvSpPr>
        <p:spPr/>
        <p:txBody>
          <a:bodyPr>
            <a:normAutofit/>
          </a:bodyPr>
          <a:lstStyle/>
          <a:p>
            <a:r>
              <a:rPr lang="en-GB" sz="2000"/>
              <a:t>Design Change Pack </a:t>
            </a:r>
          </a:p>
        </p:txBody>
      </p:sp>
      <p:sp>
        <p:nvSpPr>
          <p:cNvPr id="5" name="Content Placeholder 4">
            <a:extLst>
              <a:ext uri="{FF2B5EF4-FFF2-40B4-BE49-F238E27FC236}">
                <a16:creationId xmlns:a16="http://schemas.microsoft.com/office/drawing/2014/main" id="{74E5C359-EDF7-4B98-9E7A-26420788651C}"/>
              </a:ext>
            </a:extLst>
          </p:cNvPr>
          <p:cNvSpPr>
            <a:spLocks noGrp="1"/>
          </p:cNvSpPr>
          <p:nvPr>
            <p:ph idx="1"/>
          </p:nvPr>
        </p:nvSpPr>
        <p:spPr/>
        <p:txBody>
          <a:bodyPr>
            <a:normAutofit/>
          </a:bodyPr>
          <a:lstStyle/>
          <a:p>
            <a:r>
              <a:rPr lang="en-US" sz="1800" dirty="0"/>
              <a:t>XRN4780 - Part C - Inclusion of Meter Asset Provider Identity (MAP Id)</a:t>
            </a:r>
          </a:p>
          <a:p>
            <a:r>
              <a:rPr lang="en-US" sz="1800" dirty="0"/>
              <a:t>XRN4941 - Auto Updates to Meter Read Frequency (MOD0692) </a:t>
            </a:r>
          </a:p>
          <a:p>
            <a:r>
              <a:rPr lang="en-US" sz="1800" dirty="0"/>
              <a:t>XRN5091 – Deferral of creation of Class change reads at transfer of ownership </a:t>
            </a:r>
          </a:p>
          <a:p>
            <a:r>
              <a:rPr lang="en-US" sz="1800" dirty="0"/>
              <a:t>XRN5180 - Inner Tolerance Validation for replacement reads and read insertions </a:t>
            </a:r>
          </a:p>
        </p:txBody>
      </p:sp>
    </p:spTree>
    <p:extLst>
      <p:ext uri="{BB962C8B-B14F-4D97-AF65-F5344CB8AC3E}">
        <p14:creationId xmlns:p14="http://schemas.microsoft.com/office/powerpoint/2010/main" val="143154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400110"/>
          </a:xfrm>
          <a:prstGeom prst="rect">
            <a:avLst/>
          </a:prstGeom>
          <a:noFill/>
        </p:spPr>
        <p:txBody>
          <a:bodyPr wrap="square" lIns="91440" tIns="45720" rIns="91440" bIns="45720" rtlCol="0" anchor="t">
            <a:spAutoFit/>
          </a:bodyPr>
          <a:lstStyle/>
          <a:p>
            <a:r>
              <a:rPr lang="en-US" sz="2000" b="1" dirty="0">
                <a:solidFill>
                  <a:schemeClr val="accent1"/>
                </a:solidFill>
              </a:rPr>
              <a:t>XRN4780 - Part C - Inclusion of Meter Asset Provider Identity (MAP Id)</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1121377022"/>
              </p:ext>
            </p:extLst>
          </p:nvPr>
        </p:nvGraphicFramePr>
        <p:xfrm>
          <a:off x="88627" y="485623"/>
          <a:ext cx="8966746" cy="4172254"/>
        </p:xfrm>
        <a:graphic>
          <a:graphicData uri="http://schemas.openxmlformats.org/drawingml/2006/table">
            <a:tbl>
              <a:tblPr firstRow="1" firstCol="1" bandRow="1">
                <a:tableStyleId>{5940675A-B579-460E-94D1-54222C63F5DA}</a:tableStyleId>
              </a:tblPr>
              <a:tblGrid>
                <a:gridCol w="1781314">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44482">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511716">
                <a:tc rowSpan="5">
                  <a:txBody>
                    <a:bodyPr/>
                    <a:lstStyle/>
                    <a:p>
                      <a:pPr>
                        <a:lnSpc>
                          <a:spcPct val="115000"/>
                        </a:lnSpc>
                        <a:spcAft>
                          <a:spcPts val="0"/>
                        </a:spcAft>
                      </a:pPr>
                      <a:endParaRPr lang="en-US" sz="12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rPr>
                        <a:t> </a:t>
                      </a:r>
                    </a:p>
                    <a:p>
                      <a:pPr>
                        <a:lnSpc>
                          <a:spcPct val="115000"/>
                        </a:lnSpc>
                        <a:spcAft>
                          <a:spcPts val="0"/>
                        </a:spcAft>
                      </a:pPr>
                      <a:r>
                        <a:rPr lang="en-GB" sz="1100" kern="1200" dirty="0">
                          <a:solidFill>
                            <a:schemeClr val="tx1"/>
                          </a:solidFill>
                          <a:effectLst/>
                          <a:latin typeface="+mn-lt"/>
                          <a:ea typeface="+mn-ea"/>
                          <a:cs typeface="+mn-cs"/>
                          <a:hlinkClick r:id="rId2"/>
                        </a:rPr>
                        <a:t>2808.1 - MT – PO</a:t>
                      </a:r>
                      <a:endParaRPr lang="en-GB" sz="1100" kern="1200" dirty="0">
                        <a:solidFill>
                          <a:schemeClr val="tx1"/>
                        </a:solidFill>
                        <a:effectLst/>
                        <a:latin typeface="+mn-lt"/>
                        <a:ea typeface="+mn-ea"/>
                        <a:cs typeface="+mn-cs"/>
                      </a:endParaRP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 </a:t>
                      </a:r>
                      <a:r>
                        <a:rPr lang="en-GB" sz="1100" b="0" kern="1200" dirty="0">
                          <a:solidFill>
                            <a:schemeClr val="tx1"/>
                          </a:solidFill>
                          <a:effectLst/>
                          <a:latin typeface="+mn-lt"/>
                          <a:ea typeface="+mn-ea"/>
                          <a:cs typeface="+mn-cs"/>
                        </a:rPr>
                        <a:t>CSSC</a:t>
                      </a:r>
                    </a:p>
                    <a:p>
                      <a:pPr>
                        <a:lnSpc>
                          <a:spcPct val="115000"/>
                        </a:lnSpc>
                        <a:spcAft>
                          <a:spcPts val="0"/>
                        </a:spcAft>
                      </a:pPr>
                      <a:endParaRPr lang="en-GB" sz="1100" b="1"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1: Manage Supply Point Registration</a:t>
                      </a:r>
                      <a:endParaRPr lang="en-GB" sz="1100" b="0"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44482">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721056">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pPr algn="ctr"/>
                      <a:r>
                        <a:rPr lang="en-GB" sz="1000" b="0" kern="1200" dirty="0">
                          <a:solidFill>
                            <a:schemeClr val="tx1"/>
                          </a:solidFill>
                          <a:effectLst/>
                          <a:latin typeface="+mn-lt"/>
                          <a:ea typeface="+mn-ea"/>
                          <a:cs typeface="+mn-cs"/>
                        </a:rPr>
                        <a:t>E.ON</a:t>
                      </a:r>
                    </a:p>
                  </a:txBody>
                  <a:tcPr marL="6350" marR="6350" marT="6350" marB="0" anchor="ctr"/>
                </a:tc>
                <a:tc>
                  <a:txBody>
                    <a:bodyPr/>
                    <a:lstStyle/>
                    <a:p>
                      <a:pPr algn="ctr" fontAlgn="ctr"/>
                      <a:r>
                        <a:rPr lang="en-GB" sz="1000" b="0" kern="1200" dirty="0">
                          <a:solidFill>
                            <a:schemeClr val="tx1"/>
                          </a:solidFill>
                          <a:effectLst/>
                          <a:latin typeface="+mn-lt"/>
                          <a:ea typeface="+mn-ea"/>
                          <a:cs typeface="+mn-cs"/>
                        </a:rPr>
                        <a:t>No Status given</a:t>
                      </a: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r>
                        <a:rPr lang="en-US" sz="1000" b="0" kern="1200" dirty="0">
                          <a:solidFill>
                            <a:schemeClr val="tx1"/>
                          </a:solidFill>
                          <a:effectLst/>
                          <a:latin typeface="+mn-lt"/>
                          <a:ea typeface="+mn-ea"/>
                          <a:cs typeface="+mn-cs"/>
                        </a:rPr>
                        <a:t>We are in support of the developments which allow the MAP ID to be updated and maintained in central systems. We would like to raise the following points:</a:t>
                      </a:r>
                    </a:p>
                    <a:p>
                      <a:pPr algn="l" fontAlgn="ctr"/>
                      <a:r>
                        <a:rPr lang="en-US" sz="1000" b="0" kern="1200" dirty="0">
                          <a:solidFill>
                            <a:schemeClr val="tx1"/>
                          </a:solidFill>
                          <a:effectLst/>
                          <a:latin typeface="+mn-lt"/>
                          <a:ea typeface="+mn-ea"/>
                          <a:cs typeface="+mn-cs"/>
                        </a:rPr>
                        <a:t> </a:t>
                      </a:r>
                    </a:p>
                    <a:p>
                      <a:pPr algn="l" fontAlgn="ctr"/>
                      <a:r>
                        <a:rPr lang="en-US" sz="1000" b="0" kern="1200" dirty="0">
                          <a:solidFill>
                            <a:schemeClr val="tx1"/>
                          </a:solidFill>
                          <a:effectLst/>
                          <a:latin typeface="+mn-lt"/>
                          <a:ea typeface="+mn-ea"/>
                          <a:cs typeface="+mn-cs"/>
                        </a:rPr>
                        <a:t>Please see the Change Pack for the 9 points raised.</a:t>
                      </a:r>
                    </a:p>
                  </a:txBody>
                  <a:tcPr marL="6350" marR="6350" marT="6350" marB="0" anchor="ctr"/>
                </a:tc>
                <a:extLst>
                  <a:ext uri="{0D108BD9-81ED-4DB2-BD59-A6C34878D82A}">
                    <a16:rowId xmlns:a16="http://schemas.microsoft.com/office/drawing/2014/main" val="941584291"/>
                  </a:ext>
                </a:extLst>
              </a:tr>
              <a:tr h="464104">
                <a:tc vMerge="1">
                  <a:txBody>
                    <a:bodyPr/>
                    <a:lstStyle/>
                    <a:p>
                      <a:endParaRPr lang="en-GB"/>
                    </a:p>
                  </a:txBody>
                  <a:tcPr/>
                </a:tc>
                <a:tc>
                  <a:txBody>
                    <a:bodyPr/>
                    <a:lstStyle/>
                    <a:p>
                      <a:pPr algn="ctr"/>
                      <a:r>
                        <a:rPr lang="en-GB" sz="1000" b="0" kern="1200" dirty="0">
                          <a:solidFill>
                            <a:schemeClr val="tx1"/>
                          </a:solidFill>
                          <a:effectLst/>
                          <a:latin typeface="+mn-lt"/>
                          <a:ea typeface="+mn-ea"/>
                          <a:cs typeface="+mn-cs"/>
                        </a:rPr>
                        <a:t>Scottish Power</a:t>
                      </a:r>
                    </a:p>
                  </a:txBody>
                  <a:tcPr marL="6350" marR="6350" marT="6350" marB="0" anchor="ctr"/>
                </a:tc>
                <a:tc>
                  <a:txBody>
                    <a:bodyPr/>
                    <a:lstStyle/>
                    <a:p>
                      <a:pPr algn="ctr" fontAlgn="ctr"/>
                      <a:r>
                        <a:rPr lang="en-GB" sz="1000" b="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r>
                        <a:rPr lang="en-US" sz="1000" b="0" kern="1200" dirty="0">
                          <a:solidFill>
                            <a:schemeClr val="tx1"/>
                          </a:solidFill>
                          <a:effectLst/>
                          <a:latin typeface="+mn-lt"/>
                          <a:ea typeface="+mn-ea"/>
                          <a:cs typeface="+mn-cs"/>
                        </a:rPr>
                        <a:t>No comment</a:t>
                      </a:r>
                    </a:p>
                  </a:txBody>
                  <a:tcPr marL="6350" marR="6350" marT="6350" marB="0" anchor="ctr"/>
                </a:tc>
                <a:extLst>
                  <a:ext uri="{0D108BD9-81ED-4DB2-BD59-A6C34878D82A}">
                    <a16:rowId xmlns:a16="http://schemas.microsoft.com/office/drawing/2014/main" val="1058180803"/>
                  </a:ext>
                </a:extLst>
              </a:tr>
              <a:tr h="1986414">
                <a:tc vMerge="1">
                  <a:txBody>
                    <a:bodyPr/>
                    <a:lstStyle/>
                    <a:p>
                      <a:endParaRPr lang="en-GB"/>
                    </a:p>
                  </a:txBody>
                  <a:tcPr/>
                </a:tc>
                <a:tc>
                  <a:txBody>
                    <a:bodyPr/>
                    <a:lstStyle/>
                    <a:p>
                      <a:pPr algn="ctr"/>
                      <a:r>
                        <a:rPr lang="en-GB" sz="1000" b="0" kern="1200" dirty="0">
                          <a:solidFill>
                            <a:schemeClr val="tx1"/>
                          </a:solidFill>
                          <a:effectLst/>
                          <a:latin typeface="+mn-lt"/>
                          <a:ea typeface="+mn-ea"/>
                          <a:cs typeface="+mn-cs"/>
                        </a:rPr>
                        <a:t>CMAP</a:t>
                      </a:r>
                    </a:p>
                  </a:txBody>
                  <a:tcPr marL="6350" marR="6350" marT="6350" marB="0" anchor="ctr"/>
                </a:tc>
                <a:tc>
                  <a:txBody>
                    <a:bodyPr/>
                    <a:lstStyle/>
                    <a:p>
                      <a:pPr algn="ctr" fontAlgn="ctr"/>
                      <a:r>
                        <a:rPr lang="en-GB" sz="1000" b="0" kern="1200" dirty="0">
                          <a:solidFill>
                            <a:schemeClr val="tx1"/>
                          </a:solidFill>
                          <a:effectLst/>
                          <a:latin typeface="+mn-lt"/>
                          <a:ea typeface="+mn-ea"/>
                          <a:cs typeface="+mn-cs"/>
                        </a:rPr>
                        <a:t>No voting rights</a:t>
                      </a: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r>
                        <a:rPr lang="en-US" sz="1000" b="0" kern="1200" dirty="0">
                          <a:solidFill>
                            <a:schemeClr val="tx1"/>
                          </a:solidFill>
                          <a:effectLst/>
                          <a:latin typeface="+mn-lt"/>
                          <a:ea typeface="+mn-ea"/>
                          <a:cs typeface="+mn-cs"/>
                        </a:rPr>
                        <a:t>We do not believe that the solution proposed by this change pack is sufficiently robust to ensure that the data integrity of the MAP ID field is maintained in the long term. Data accuracy is essential to the use of the MAP ID data by the Central Switching System which has driven this consequential change.</a:t>
                      </a:r>
                    </a:p>
                    <a:p>
                      <a:pPr algn="l" fontAlgn="ctr"/>
                      <a:endParaRPr lang="en-US" sz="1000" b="0" kern="1200" dirty="0">
                        <a:solidFill>
                          <a:schemeClr val="tx1"/>
                        </a:solidFill>
                        <a:effectLst/>
                        <a:latin typeface="+mn-lt"/>
                        <a:ea typeface="+mn-ea"/>
                        <a:cs typeface="+mn-cs"/>
                      </a:endParaRPr>
                    </a:p>
                    <a:p>
                      <a:pPr algn="l" fontAlgn="ctr"/>
                      <a:r>
                        <a:rPr lang="en-US" sz="1000" b="0" kern="1200" dirty="0">
                          <a:solidFill>
                            <a:schemeClr val="tx1"/>
                          </a:solidFill>
                          <a:effectLst/>
                          <a:latin typeface="+mn-lt"/>
                          <a:ea typeface="+mn-ea"/>
                          <a:cs typeface="+mn-cs"/>
                        </a:rPr>
                        <a:t>We believe that </a:t>
                      </a:r>
                      <a:r>
                        <a:rPr lang="en-US" sz="1000" b="0" kern="1200" dirty="0" err="1">
                          <a:solidFill>
                            <a:schemeClr val="tx1"/>
                          </a:solidFill>
                          <a:effectLst/>
                          <a:latin typeface="+mn-lt"/>
                          <a:ea typeface="+mn-ea"/>
                          <a:cs typeface="+mn-cs"/>
                        </a:rPr>
                        <a:t>XOServe</a:t>
                      </a:r>
                      <a:r>
                        <a:rPr lang="en-US" sz="1000" b="0" kern="1200" dirty="0">
                          <a:solidFill>
                            <a:schemeClr val="tx1"/>
                          </a:solidFill>
                          <a:effectLst/>
                          <a:latin typeface="+mn-lt"/>
                          <a:ea typeface="+mn-ea"/>
                          <a:cs typeface="+mn-cs"/>
                        </a:rPr>
                        <a:t> need to give further consideration to the following: Please see the Change Pack for the 14 points raised.</a:t>
                      </a:r>
                    </a:p>
                    <a:p>
                      <a:pPr algn="l" fontAlgn="ctr"/>
                      <a:endParaRPr lang="en-US" sz="1000" b="0" kern="1200" dirty="0">
                        <a:solidFill>
                          <a:schemeClr val="tx1"/>
                        </a:solidFill>
                        <a:effectLst/>
                        <a:latin typeface="+mn-lt"/>
                        <a:ea typeface="+mn-ea"/>
                        <a:cs typeface="+mn-cs"/>
                      </a:endParaRPr>
                    </a:p>
                    <a:p>
                      <a:pPr algn="l" fontAlgn="ctr"/>
                      <a:r>
                        <a:rPr lang="en-US" sz="1000" b="0" kern="1200" dirty="0">
                          <a:solidFill>
                            <a:schemeClr val="tx1"/>
                          </a:solidFill>
                          <a:effectLst/>
                          <a:latin typeface="+mn-lt"/>
                          <a:ea typeface="+mn-ea"/>
                          <a:cs typeface="+mn-cs"/>
                        </a:rPr>
                        <a:t>We welcome the opportunity to comment on this proposal put forward by </a:t>
                      </a:r>
                      <a:r>
                        <a:rPr lang="en-US" sz="1000" b="0" kern="1200" dirty="0" err="1">
                          <a:solidFill>
                            <a:schemeClr val="tx1"/>
                          </a:solidFill>
                          <a:effectLst/>
                          <a:latin typeface="+mn-lt"/>
                          <a:ea typeface="+mn-ea"/>
                          <a:cs typeface="+mn-cs"/>
                        </a:rPr>
                        <a:t>XOServe</a:t>
                      </a:r>
                      <a:r>
                        <a:rPr lang="en-US" sz="1000" b="0" kern="1200" dirty="0">
                          <a:solidFill>
                            <a:schemeClr val="tx1"/>
                          </a:solidFill>
                          <a:effectLst/>
                          <a:latin typeface="+mn-lt"/>
                          <a:ea typeface="+mn-ea"/>
                          <a:cs typeface="+mn-cs"/>
                        </a:rPr>
                        <a:t> and hope that </a:t>
                      </a:r>
                      <a:r>
                        <a:rPr lang="en-US" sz="1000" b="0" kern="1200" dirty="0" err="1">
                          <a:solidFill>
                            <a:schemeClr val="tx1"/>
                          </a:solidFill>
                          <a:effectLst/>
                          <a:latin typeface="+mn-lt"/>
                          <a:ea typeface="+mn-ea"/>
                          <a:cs typeface="+mn-cs"/>
                        </a:rPr>
                        <a:t>XOServe</a:t>
                      </a:r>
                      <a:r>
                        <a:rPr lang="en-US" sz="1000" b="0" kern="1200" dirty="0">
                          <a:solidFill>
                            <a:schemeClr val="tx1"/>
                          </a:solidFill>
                          <a:effectLst/>
                          <a:latin typeface="+mn-lt"/>
                          <a:ea typeface="+mn-ea"/>
                          <a:cs typeface="+mn-cs"/>
                        </a:rPr>
                        <a:t> can provide resolution on each of the points we have raised above. </a:t>
                      </a:r>
                    </a:p>
                  </a:txBody>
                  <a:tcPr marL="6350" marR="6350" marT="6350" marB="0" anchor="ctr"/>
                </a:tc>
                <a:extLst>
                  <a:ext uri="{0D108BD9-81ED-4DB2-BD59-A6C34878D82A}">
                    <a16:rowId xmlns:a16="http://schemas.microsoft.com/office/drawing/2014/main" val="3174265197"/>
                  </a:ext>
                </a:extLst>
              </a:tr>
            </a:tbl>
          </a:graphicData>
        </a:graphic>
      </p:graphicFrame>
    </p:spTree>
    <p:extLst>
      <p:ext uri="{BB962C8B-B14F-4D97-AF65-F5344CB8AC3E}">
        <p14:creationId xmlns:p14="http://schemas.microsoft.com/office/powerpoint/2010/main" val="406884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400110"/>
          </a:xfrm>
          <a:prstGeom prst="rect">
            <a:avLst/>
          </a:prstGeom>
          <a:noFill/>
        </p:spPr>
        <p:txBody>
          <a:bodyPr wrap="square" lIns="91440" tIns="45720" rIns="91440" bIns="45720" rtlCol="0" anchor="t">
            <a:spAutoFit/>
          </a:bodyPr>
          <a:lstStyle/>
          <a:p>
            <a:r>
              <a:rPr lang="en-US" sz="2000" b="1" dirty="0">
                <a:solidFill>
                  <a:schemeClr val="accent1"/>
                </a:solidFill>
              </a:rPr>
              <a:t>XRN4941 - Auto Updates to Meter Read Frequency (MOD0692) </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3570827892"/>
              </p:ext>
            </p:extLst>
          </p:nvPr>
        </p:nvGraphicFramePr>
        <p:xfrm>
          <a:off x="120591" y="485624"/>
          <a:ext cx="8959613" cy="4140927"/>
        </p:xfrm>
        <a:graphic>
          <a:graphicData uri="http://schemas.openxmlformats.org/drawingml/2006/table">
            <a:tbl>
              <a:tblPr firstRow="1" firstCol="1" bandRow="1">
                <a:tableStyleId>{5940675A-B579-460E-94D1-54222C63F5DA}</a:tableStyleId>
              </a:tblPr>
              <a:tblGrid>
                <a:gridCol w="1774181">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45989">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514871">
                <a:tc rowSpan="4">
                  <a:txBody>
                    <a:bodyPr/>
                    <a:lstStyle/>
                    <a:p>
                      <a:pPr>
                        <a:lnSpc>
                          <a:spcPct val="115000"/>
                        </a:lnSpc>
                        <a:spcAft>
                          <a:spcPts val="0"/>
                        </a:spcAft>
                      </a:pPr>
                      <a:endParaRPr lang="en-US" sz="12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rPr>
                        <a:t> </a:t>
                      </a:r>
                    </a:p>
                    <a:p>
                      <a:pPr>
                        <a:lnSpc>
                          <a:spcPct val="115000"/>
                        </a:lnSpc>
                        <a:spcAft>
                          <a:spcPts val="0"/>
                        </a:spcAft>
                      </a:pPr>
                      <a:r>
                        <a:rPr lang="en-GB" sz="1100" kern="1200" dirty="0">
                          <a:solidFill>
                            <a:schemeClr val="tx1"/>
                          </a:solidFill>
                          <a:effectLst/>
                          <a:latin typeface="+mn-lt"/>
                          <a:ea typeface="+mn-ea"/>
                          <a:cs typeface="+mn-cs"/>
                          <a:hlinkClick r:id="rId2"/>
                        </a:rPr>
                        <a:t>2808.2 - MT – PO</a:t>
                      </a:r>
                      <a:endParaRPr lang="en-GB" sz="1100" kern="1200" dirty="0">
                        <a:solidFill>
                          <a:schemeClr val="tx1"/>
                        </a:solidFill>
                        <a:effectLst/>
                        <a:latin typeface="+mn-lt"/>
                        <a:ea typeface="+mn-ea"/>
                        <a:cs typeface="+mn-cs"/>
                      </a:endParaRP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a:t>
                      </a:r>
                      <a:r>
                        <a:rPr lang="en-GB" sz="1100" b="0" kern="1200" dirty="0">
                          <a:solidFill>
                            <a:schemeClr val="tx1"/>
                          </a:solidFill>
                          <a:effectLst/>
                          <a:latin typeface="+mn-lt"/>
                          <a:ea typeface="+mn-ea"/>
                          <a:cs typeface="+mn-cs"/>
                        </a:rPr>
                        <a:t> 100% 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1: Manage Supply Point Registration</a:t>
                      </a:r>
                      <a:endParaRPr lang="en-GB" sz="1100" b="0"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45989">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1116048">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r>
                        <a:rPr lang="en-GB" sz="1100" dirty="0"/>
                        <a:t>Scottish Power</a:t>
                      </a:r>
                    </a:p>
                  </a:txBody>
                  <a:tcPr marL="6350" marR="6350" marT="6350" marB="0" anchor="ctr"/>
                </a:tc>
                <a:tc>
                  <a:txBody>
                    <a:bodyPr/>
                    <a:lstStyle/>
                    <a:p>
                      <a:pPr algn="ctr" fontAlgn="ctr"/>
                      <a:r>
                        <a:rPr lang="en-GB" sz="110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kern="1200" dirty="0">
                          <a:solidFill>
                            <a:schemeClr val="tx1"/>
                          </a:solidFill>
                          <a:effectLst/>
                          <a:latin typeface="+mn-lt"/>
                          <a:ea typeface="+mn-ea"/>
                          <a:cs typeface="+mn-cs"/>
                        </a:rPr>
                        <a:t>No comment</a:t>
                      </a:r>
                    </a:p>
                  </a:txBody>
                  <a:tcPr marL="6350" marR="6350" marT="6350" marB="0" anchor="ctr"/>
                </a:tc>
                <a:extLst>
                  <a:ext uri="{0D108BD9-81ED-4DB2-BD59-A6C34878D82A}">
                    <a16:rowId xmlns:a16="http://schemas.microsoft.com/office/drawing/2014/main" val="941584291"/>
                  </a:ext>
                </a:extLst>
              </a:tr>
              <a:tr h="1803544">
                <a:tc vMerge="1">
                  <a:txBody>
                    <a:bodyPr/>
                    <a:lstStyle/>
                    <a:p>
                      <a:endParaRPr lang="en-GB"/>
                    </a:p>
                  </a:txBody>
                  <a:tcPr/>
                </a:tc>
                <a:tc>
                  <a:txBody>
                    <a:bodyPr/>
                    <a:lstStyle/>
                    <a:p>
                      <a:r>
                        <a:rPr lang="en-GB" sz="1100" dirty="0"/>
                        <a:t>EDF</a:t>
                      </a:r>
                    </a:p>
                  </a:txBody>
                  <a:tcPr marL="6350" marR="6350" marT="6350" marB="0" anchor="ctr"/>
                </a:tc>
                <a:tc>
                  <a:txBody>
                    <a:bodyPr/>
                    <a:lstStyle/>
                    <a:p>
                      <a:pPr algn="ctr" fontAlgn="ctr"/>
                      <a:r>
                        <a:rPr lang="en-GB" sz="1100" b="0" kern="1200" dirty="0">
                          <a:solidFill>
                            <a:schemeClr val="tx1"/>
                          </a:solidFill>
                          <a:effectLst/>
                          <a:latin typeface="+mn-lt"/>
                          <a:ea typeface="+mn-ea"/>
                          <a:cs typeface="+mn-cs"/>
                        </a:rPr>
                        <a:t>No Status given</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algn="l" fontAlgn="ctr"/>
                      <a:endParaRPr lang="en-US" sz="1100" b="0" kern="1200" dirty="0">
                        <a:solidFill>
                          <a:schemeClr val="tx1"/>
                        </a:solidFill>
                        <a:effectLst/>
                        <a:latin typeface="+mn-lt"/>
                        <a:cs typeface="Arial"/>
                      </a:endParaRPr>
                    </a:p>
                    <a:p>
                      <a:pPr algn="l" fontAlgn="ctr"/>
                      <a:r>
                        <a:rPr lang="en-US" sz="1100" b="0" kern="1200" dirty="0">
                          <a:solidFill>
                            <a:schemeClr val="tx1"/>
                          </a:solidFill>
                          <a:effectLst/>
                          <a:latin typeface="+mn-lt"/>
                          <a:cs typeface="Arial"/>
                        </a:rPr>
                        <a:t>If we are gaining the supply as monthly MRF and the previous supplier has MRF of M – if the site has not been read for 4 months, will this site fall straight into the Must Read pot for us or will the clock reset at COS?</a:t>
                      </a:r>
                    </a:p>
                    <a:p>
                      <a:pPr algn="l" fontAlgn="ctr"/>
                      <a:r>
                        <a:rPr lang="en-US" sz="1100" b="0" kern="1200" dirty="0">
                          <a:solidFill>
                            <a:schemeClr val="tx1"/>
                          </a:solidFill>
                          <a:effectLst/>
                          <a:latin typeface="+mn-lt"/>
                          <a:cs typeface="Arial"/>
                        </a:rPr>
                        <a:t>We disagree with the principal of rejecting a change of supplier request due to ‘Meter Reading Frequency is not acceptable for the Meter Point’ – where we are unable to validate whether a DCC flag if A is set at the outset of the confirmation and we are not obligated to use API calls pre sending the CNF. We therefore believe that validation at change of shipper should be removed in it’s entirety as any rejections caused by this could result in a delay to customer switching.</a:t>
                      </a:r>
                    </a:p>
                    <a:p>
                      <a:pPr algn="l" fontAlgn="ctr"/>
                      <a:endParaRPr lang="en-US" sz="1100" b="0" kern="1200" dirty="0">
                        <a:solidFill>
                          <a:schemeClr val="tx1"/>
                        </a:solidFill>
                        <a:effectLst/>
                        <a:latin typeface="+mn-lt"/>
                        <a:cs typeface="Arial"/>
                      </a:endParaRPr>
                    </a:p>
                  </a:txBody>
                  <a:tcPr marL="6350" marR="6350" marT="6350" marB="0" anchor="ctr"/>
                </a:tc>
                <a:extLst>
                  <a:ext uri="{0D108BD9-81ED-4DB2-BD59-A6C34878D82A}">
                    <a16:rowId xmlns:a16="http://schemas.microsoft.com/office/drawing/2014/main" val="3661639880"/>
                  </a:ext>
                </a:extLst>
              </a:tr>
            </a:tbl>
          </a:graphicData>
        </a:graphic>
      </p:graphicFrame>
    </p:spTree>
    <p:extLst>
      <p:ext uri="{BB962C8B-B14F-4D97-AF65-F5344CB8AC3E}">
        <p14:creationId xmlns:p14="http://schemas.microsoft.com/office/powerpoint/2010/main" val="219985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707886"/>
          </a:xfrm>
          <a:prstGeom prst="rect">
            <a:avLst/>
          </a:prstGeom>
          <a:noFill/>
        </p:spPr>
        <p:txBody>
          <a:bodyPr wrap="square" lIns="91440" tIns="45720" rIns="91440" bIns="45720" rtlCol="0" anchor="t">
            <a:spAutoFit/>
          </a:bodyPr>
          <a:lstStyle/>
          <a:p>
            <a:r>
              <a:rPr lang="en-US" sz="2000" b="1" dirty="0">
                <a:solidFill>
                  <a:schemeClr val="accent1"/>
                </a:solidFill>
              </a:rPr>
              <a:t>XRN5091 – Deferral of creation of Class change reads at transfer of ownership </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3907172397"/>
              </p:ext>
            </p:extLst>
          </p:nvPr>
        </p:nvGraphicFramePr>
        <p:xfrm>
          <a:off x="120592" y="793400"/>
          <a:ext cx="8959613" cy="3112294"/>
        </p:xfrm>
        <a:graphic>
          <a:graphicData uri="http://schemas.openxmlformats.org/drawingml/2006/table">
            <a:tbl>
              <a:tblPr firstRow="1" firstCol="1" bandRow="1">
                <a:tableStyleId>{5940675A-B579-460E-94D1-54222C63F5DA}</a:tableStyleId>
              </a:tblPr>
              <a:tblGrid>
                <a:gridCol w="1774181">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197187">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414076">
                <a:tc rowSpan="3">
                  <a:txBody>
                    <a:bodyPr/>
                    <a:lstStyle/>
                    <a:p>
                      <a:pPr>
                        <a:lnSpc>
                          <a:spcPct val="115000"/>
                        </a:lnSpc>
                        <a:spcAft>
                          <a:spcPts val="0"/>
                        </a:spcAft>
                      </a:pPr>
                      <a:endParaRPr lang="en-US" sz="12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rPr>
                        <a:t> </a:t>
                      </a:r>
                    </a:p>
                    <a:p>
                      <a:pPr>
                        <a:lnSpc>
                          <a:spcPct val="115000"/>
                        </a:lnSpc>
                        <a:spcAft>
                          <a:spcPts val="0"/>
                        </a:spcAft>
                      </a:pPr>
                      <a:r>
                        <a:rPr lang="en-GB" sz="1100" kern="1200" dirty="0">
                          <a:solidFill>
                            <a:schemeClr val="tx1"/>
                          </a:solidFill>
                          <a:effectLst/>
                          <a:latin typeface="+mn-lt"/>
                          <a:ea typeface="+mn-ea"/>
                          <a:cs typeface="+mn-cs"/>
                          <a:hlinkClick r:id="rId2"/>
                        </a:rPr>
                        <a:t>2808.3 - MT - PO </a:t>
                      </a:r>
                      <a:endParaRPr lang="en-GB" sz="1100" kern="1200" dirty="0">
                        <a:solidFill>
                          <a:schemeClr val="tx1"/>
                        </a:solidFill>
                        <a:effectLst/>
                        <a:latin typeface="+mn-lt"/>
                        <a:ea typeface="+mn-ea"/>
                        <a:cs typeface="+mn-cs"/>
                      </a:endParaRP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 </a:t>
                      </a:r>
                      <a:r>
                        <a:rPr lang="en-GB" sz="1100" b="0" kern="1200" dirty="0">
                          <a:solidFill>
                            <a:schemeClr val="tx1"/>
                          </a:solidFill>
                          <a:effectLst/>
                          <a:latin typeface="+mn-lt"/>
                          <a:ea typeface="+mn-ea"/>
                          <a:cs typeface="+mn-cs"/>
                        </a:rPr>
                        <a:t>Reapportioned - 100% 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5</a:t>
                      </a:r>
                    </a:p>
                    <a:p>
                      <a:pPr>
                        <a:lnSpc>
                          <a:spcPct val="115000"/>
                        </a:lnSpc>
                        <a:spcAft>
                          <a:spcPts val="0"/>
                        </a:spcAft>
                      </a:pPr>
                      <a:r>
                        <a:rPr lang="en-US" sz="1100" b="0" kern="1200" dirty="0">
                          <a:solidFill>
                            <a:schemeClr val="tx1"/>
                          </a:solidFill>
                          <a:effectLst/>
                          <a:latin typeface="+mn-lt"/>
                          <a:ea typeface="+mn-ea"/>
                          <a:cs typeface="+mn-cs"/>
                        </a:rPr>
                        <a:t>Metered Volume and Metered Quantity</a:t>
                      </a:r>
                      <a:endParaRPr lang="en-GB" sz="1100" b="0"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197832">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303199">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r>
                        <a:rPr lang="en-GB" sz="1100" dirty="0"/>
                        <a:t>Scottish Power</a:t>
                      </a:r>
                    </a:p>
                  </a:txBody>
                  <a:tcPr marL="6350" marR="6350" marT="6350" marB="0" anchor="ctr"/>
                </a:tc>
                <a:tc>
                  <a:txBody>
                    <a:bodyPr/>
                    <a:lstStyle/>
                    <a:p>
                      <a:pPr algn="ctr" fontAlgn="ctr"/>
                      <a:r>
                        <a:rPr lang="en-GB" sz="110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algn="l" fontAlgn="ctr"/>
                      <a:r>
                        <a:rPr lang="en-US" sz="1200" b="0" kern="1200" dirty="0">
                          <a:solidFill>
                            <a:schemeClr val="tx1"/>
                          </a:solidFill>
                          <a:effectLst/>
                          <a:latin typeface="+mn-lt"/>
                          <a:cs typeface="Arial"/>
                        </a:rPr>
                        <a:t>No comment</a:t>
                      </a:r>
                    </a:p>
                    <a:p>
                      <a:pPr algn="l" fontAlgn="ctr"/>
                      <a:endParaRPr lang="en-US" sz="1600" b="0" kern="1200" dirty="0">
                        <a:solidFill>
                          <a:schemeClr val="tx1"/>
                        </a:solidFill>
                        <a:effectLst/>
                        <a:latin typeface="+mn-lt"/>
                        <a:cs typeface="Arial"/>
                      </a:endParaRPr>
                    </a:p>
                  </a:txBody>
                  <a:tcPr marL="6350" marR="6350" marT="6350" marB="0" anchor="ctr"/>
                </a:tc>
                <a:extLst>
                  <a:ext uri="{0D108BD9-81ED-4DB2-BD59-A6C34878D82A}">
                    <a16:rowId xmlns:a16="http://schemas.microsoft.com/office/drawing/2014/main" val="941584291"/>
                  </a:ext>
                </a:extLst>
              </a:tr>
            </a:tbl>
          </a:graphicData>
        </a:graphic>
      </p:graphicFrame>
    </p:spTree>
    <p:extLst>
      <p:ext uri="{BB962C8B-B14F-4D97-AF65-F5344CB8AC3E}">
        <p14:creationId xmlns:p14="http://schemas.microsoft.com/office/powerpoint/2010/main" val="22607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707886"/>
          </a:xfrm>
          <a:prstGeom prst="rect">
            <a:avLst/>
          </a:prstGeom>
          <a:noFill/>
        </p:spPr>
        <p:txBody>
          <a:bodyPr wrap="square" lIns="91440" tIns="45720" rIns="91440" bIns="45720" rtlCol="0" anchor="t">
            <a:spAutoFit/>
          </a:bodyPr>
          <a:lstStyle/>
          <a:p>
            <a:r>
              <a:rPr lang="en-US" sz="2000" b="1" dirty="0">
                <a:solidFill>
                  <a:schemeClr val="accent1"/>
                </a:solidFill>
              </a:rPr>
              <a:t>XRN5180 - Inner Tolerance Validation for replacement reads and read insertions </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288067989"/>
              </p:ext>
            </p:extLst>
          </p:nvPr>
        </p:nvGraphicFramePr>
        <p:xfrm>
          <a:off x="120592" y="793399"/>
          <a:ext cx="8959613" cy="3154824"/>
        </p:xfrm>
        <a:graphic>
          <a:graphicData uri="http://schemas.openxmlformats.org/drawingml/2006/table">
            <a:tbl>
              <a:tblPr firstRow="1" firstCol="1" bandRow="1">
                <a:tableStyleId>{5940675A-B579-460E-94D1-54222C63F5DA}</a:tableStyleId>
              </a:tblPr>
              <a:tblGrid>
                <a:gridCol w="1774181">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00494">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419647">
                <a:tc rowSpan="3">
                  <a:txBody>
                    <a:bodyPr/>
                    <a:lstStyle/>
                    <a:p>
                      <a:pPr>
                        <a:lnSpc>
                          <a:spcPct val="115000"/>
                        </a:lnSpc>
                        <a:spcAft>
                          <a:spcPts val="0"/>
                        </a:spcAft>
                      </a:pPr>
                      <a:endParaRPr lang="en-US" sz="1200" kern="1200" dirty="0">
                        <a:solidFill>
                          <a:schemeClr val="tx1"/>
                        </a:solidFill>
                        <a:effectLst/>
                        <a:latin typeface="+mn-lt"/>
                        <a:ea typeface="+mn-ea"/>
                        <a:cs typeface="+mn-cs"/>
                        <a:hlinkClick r:id="rId2"/>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hlinkClick r:id="rId2"/>
                        </a:rPr>
                        <a:t> </a:t>
                      </a:r>
                    </a:p>
                    <a:p>
                      <a:pPr>
                        <a:lnSpc>
                          <a:spcPct val="115000"/>
                        </a:lnSpc>
                        <a:spcAft>
                          <a:spcPts val="0"/>
                        </a:spcAft>
                      </a:pPr>
                      <a:r>
                        <a:rPr lang="en-GB" sz="1100" kern="1200" dirty="0">
                          <a:solidFill>
                            <a:schemeClr val="tx1"/>
                          </a:solidFill>
                          <a:effectLst/>
                          <a:latin typeface="+mn-lt"/>
                          <a:ea typeface="+mn-ea"/>
                          <a:cs typeface="+mn-cs"/>
                          <a:hlinkClick r:id="rId2"/>
                        </a:rPr>
                        <a:t>2808.4 - MT – PO</a:t>
                      </a:r>
                    </a:p>
                    <a:p>
                      <a:pPr>
                        <a:lnSpc>
                          <a:spcPct val="115000"/>
                        </a:lnSpc>
                        <a:spcAft>
                          <a:spcPts val="0"/>
                        </a:spcAft>
                      </a:pPr>
                      <a:endParaRPr lang="en-GB" sz="1100" kern="1200" dirty="0">
                        <a:solidFill>
                          <a:schemeClr val="tx1"/>
                        </a:solidFill>
                        <a:effectLst/>
                        <a:latin typeface="+mn-lt"/>
                        <a:ea typeface="+mn-ea"/>
                        <a:cs typeface="+mn-cs"/>
                        <a:hlinkClick r:id="rId2"/>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hlinkClick r:id="rId2"/>
                      </a:endParaRPr>
                    </a:p>
                    <a:p>
                      <a:pPr>
                        <a:lnSpc>
                          <a:spcPct val="115000"/>
                        </a:lnSpc>
                        <a:spcAft>
                          <a:spcPts val="0"/>
                        </a:spcAft>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 </a:t>
                      </a:r>
                      <a:r>
                        <a:rPr lang="en-GB" sz="1100" b="0" kern="1200" dirty="0">
                          <a:solidFill>
                            <a:schemeClr val="tx1"/>
                          </a:solidFill>
                          <a:effectLst/>
                          <a:latin typeface="+mn-lt"/>
                          <a:ea typeface="+mn-ea"/>
                          <a:cs typeface="+mn-cs"/>
                        </a:rPr>
                        <a:t>Reapportioned - 100% 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5</a:t>
                      </a:r>
                    </a:p>
                    <a:p>
                      <a:pPr>
                        <a:lnSpc>
                          <a:spcPct val="115000"/>
                        </a:lnSpc>
                        <a:spcAft>
                          <a:spcPts val="0"/>
                        </a:spcAft>
                      </a:pPr>
                      <a:r>
                        <a:rPr lang="en-US" sz="1100" b="0" kern="1200" dirty="0">
                          <a:solidFill>
                            <a:schemeClr val="tx1"/>
                          </a:solidFill>
                          <a:effectLst/>
                          <a:latin typeface="+mn-lt"/>
                          <a:ea typeface="+mn-ea"/>
                          <a:cs typeface="+mn-cs"/>
                        </a:rPr>
                        <a:t>Metered Volume and Metered Quantity</a:t>
                      </a:r>
                      <a:endParaRPr lang="en-GB" sz="1100" b="0" kern="1200" dirty="0">
                        <a:solidFill>
                          <a:schemeClr val="tx1"/>
                        </a:solidFill>
                        <a:effectLst/>
                        <a:latin typeface="+mn-lt"/>
                        <a:ea typeface="+mn-ea"/>
                        <a:cs typeface="+mn-cs"/>
                      </a:endParaRPr>
                    </a:p>
                    <a:p>
                      <a:pPr>
                        <a:lnSpc>
                          <a:spcPct val="115000"/>
                        </a:lnSpc>
                        <a:spcAft>
                          <a:spcPts val="0"/>
                        </a:spcAft>
                      </a:pPr>
                      <a:endParaRPr lang="en-GB" sz="1100" b="1"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00494">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334189">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r>
                        <a:rPr lang="en-GB" sz="1100" dirty="0"/>
                        <a:t>Scottish Power</a:t>
                      </a:r>
                    </a:p>
                  </a:txBody>
                  <a:tcPr marL="6350" marR="6350" marT="6350" marB="0" anchor="ctr"/>
                </a:tc>
                <a:tc>
                  <a:txBody>
                    <a:bodyPr/>
                    <a:lstStyle/>
                    <a:p>
                      <a:pPr algn="ctr" fontAlgn="ctr"/>
                      <a:r>
                        <a:rPr lang="en-GB" sz="110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algn="l" fontAlgn="ctr"/>
                      <a:r>
                        <a:rPr lang="en-US" sz="1400" b="0" kern="1200" dirty="0">
                          <a:solidFill>
                            <a:schemeClr val="tx1"/>
                          </a:solidFill>
                          <a:effectLst/>
                          <a:latin typeface="+mn-lt"/>
                          <a:cs typeface="Arial"/>
                        </a:rPr>
                        <a:t>No comment</a:t>
                      </a:r>
                    </a:p>
                    <a:p>
                      <a:pPr algn="l" fontAlgn="ctr"/>
                      <a:endParaRPr lang="en-US" sz="1600" b="0" kern="1200" dirty="0">
                        <a:solidFill>
                          <a:schemeClr val="tx1"/>
                        </a:solidFill>
                        <a:effectLst/>
                        <a:latin typeface="+mn-lt"/>
                        <a:cs typeface="Arial"/>
                      </a:endParaRPr>
                    </a:p>
                  </a:txBody>
                  <a:tcPr marL="6350" marR="6350" marT="6350" marB="0" anchor="ctr"/>
                </a:tc>
                <a:extLst>
                  <a:ext uri="{0D108BD9-81ED-4DB2-BD59-A6C34878D82A}">
                    <a16:rowId xmlns:a16="http://schemas.microsoft.com/office/drawing/2014/main" val="941584291"/>
                  </a:ext>
                </a:extLst>
              </a:tr>
            </a:tbl>
          </a:graphicData>
        </a:graphic>
      </p:graphicFrame>
    </p:spTree>
    <p:extLst>
      <p:ext uri="{BB962C8B-B14F-4D97-AF65-F5344CB8AC3E}">
        <p14:creationId xmlns:p14="http://schemas.microsoft.com/office/powerpoint/2010/main" val="414914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ED8B-F8E3-4645-88DE-5C59FDCE37A7}"/>
              </a:ext>
            </a:extLst>
          </p:cNvPr>
          <p:cNvSpPr>
            <a:spLocks noGrp="1"/>
          </p:cNvSpPr>
          <p:nvPr>
            <p:ph type="title"/>
          </p:nvPr>
        </p:nvSpPr>
        <p:spPr/>
        <p:txBody>
          <a:bodyPr/>
          <a:lstStyle/>
          <a:p>
            <a:r>
              <a:rPr lang="en-GB" dirty="0"/>
              <a:t>AOB</a:t>
            </a:r>
          </a:p>
        </p:txBody>
      </p:sp>
      <p:sp>
        <p:nvSpPr>
          <p:cNvPr id="3" name="Content Placeholder 2">
            <a:extLst>
              <a:ext uri="{FF2B5EF4-FFF2-40B4-BE49-F238E27FC236}">
                <a16:creationId xmlns:a16="http://schemas.microsoft.com/office/drawing/2014/main" id="{3AB402BF-3F44-4923-8EDA-F699DDC127D3}"/>
              </a:ext>
            </a:extLst>
          </p:cNvPr>
          <p:cNvSpPr>
            <a:spLocks noGrp="1"/>
          </p:cNvSpPr>
          <p:nvPr>
            <p:ph idx="1"/>
          </p:nvPr>
        </p:nvSpPr>
        <p:spPr/>
        <p:txBody>
          <a:bodyPr/>
          <a:lstStyle/>
          <a:p>
            <a:r>
              <a:rPr lang="en-GB" dirty="0"/>
              <a:t>CSSC Risk Discussion</a:t>
            </a:r>
          </a:p>
        </p:txBody>
      </p:sp>
    </p:spTree>
    <p:extLst>
      <p:ext uri="{BB962C8B-B14F-4D97-AF65-F5344CB8AC3E}">
        <p14:creationId xmlns:p14="http://schemas.microsoft.com/office/powerpoint/2010/main" val="136302621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CAM xmlns="5844fa40-a696-4ac9-bd38-c0330d295109" xsi:nil="true"/>
    <Date_x0020_of_x0020_Meetings xmlns="5844fa40-a696-4ac9-bd38-c0330d295109" xsi:nil="true"/>
    <_x006a_hd3 xmlns="5844fa40-a696-4ac9-bd38-c0330d295109" xsi:nil="true"/>
    <Customer_x0020_Contracts_x0020_Lead xmlns="5844fa40-a696-4ac9-bd38-c0330d295109" xsi:nil="true"/>
    <SharedWithUsers xmlns="c78a4dae-5fc0-4ed3-ad80-da51122ab114">
      <UserInfo>
        <DisplayName>Tony Klein</DisplayName>
        <AccountId>189</AccountId>
        <AccountType/>
      </UserInfo>
      <UserInfo>
        <DisplayName>Charan Singh</DisplayName>
        <AccountId>59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4" ma:contentTypeDescription="Create a new document." ma:contentTypeScope="" ma:versionID="33b8fecee8c4713a57430302bf85c5cc">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5412dd98e0cafb03a0a30bd6733c8e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CAM" minOccurs="0"/>
                <xsd:element ref="ns2:Customer_x0020_Contracts_x0020_Lead" minOccurs="0"/>
                <xsd:element ref="ns2:Date_x0020_of_x0020_Meetings" minOccurs="0"/>
                <xsd:element ref="ns2:_x006a_hd3"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CAM" ma:index="12" nillable="true" ma:displayName="CAM" ma:format="Dropdown" ma:internalName="CAM">
      <xsd:simpleType>
        <xsd:restriction base="dms:Text">
          <xsd:maxLength value="255"/>
        </xsd:restriction>
      </xsd:simpleType>
    </xsd:element>
    <xsd:element name="Customer_x0020_Contracts_x0020_Lead" ma:index="13" nillable="true" ma:displayName="Customer Contracts Lead" ma:format="Dropdown" ma:internalName="Customer_x0020_Contracts_x0020_Lead">
      <xsd:simpleType>
        <xsd:restriction base="dms:Text">
          <xsd:maxLength value="255"/>
        </xsd:restriction>
      </xsd:simpleType>
    </xsd:element>
    <xsd:element name="Date_x0020_of_x0020_Meetings" ma:index="14" nillable="true" ma:displayName="Date of Meetings" ma:format="Dropdown" ma:internalName="Date_x0020_of_x0020_Meetings">
      <xsd:simpleType>
        <xsd:restriction base="dms:Text">
          <xsd:maxLength value="255"/>
        </xsd:restriction>
      </xsd:simpleType>
    </xsd:element>
    <xsd:element name="_x006a_hd3" ma:index="15" nillable="true" ma:displayName="Date of Meeting" ma:internalName="_x006a_hd3">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 ds:uri="http://schemas.microsoft.com/office/2006/metadata/properties"/>
    <ds:schemaRef ds:uri="c78a4dae-5fc0-4ed3-ad80-da51122ab114"/>
    <ds:schemaRef ds:uri="5844fa40-a696-4ac9-bd38-c0330d295109"/>
    <ds:schemaRef ds:uri="http://purl.org/dc/terms/"/>
  </ds:schemaRefs>
</ds:datastoreItem>
</file>

<file path=customXml/itemProps3.xml><?xml version="1.0" encoding="utf-8"?>
<ds:datastoreItem xmlns:ds="http://schemas.openxmlformats.org/officeDocument/2006/customXml" ds:itemID="{5BE24821-F629-4E24-AE94-13030549F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918</TotalTime>
  <Words>607</Words>
  <Application>Microsoft Office PowerPoint</Application>
  <PresentationFormat>On-screen Show (16:9)</PresentationFormat>
  <Paragraphs>116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Extraordinary Change Management Committee</vt:lpstr>
      <vt:lpstr>Design Change Pack </vt:lpstr>
      <vt:lpstr>PowerPoint Presentation</vt:lpstr>
      <vt:lpstr>PowerPoint Presentation</vt:lpstr>
      <vt:lpstr>PowerPoint Presentation</vt:lpstr>
      <vt:lpstr>PowerPoint Presentation</vt:lpstr>
      <vt:lpstr>AOB</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9</cp:revision>
  <dcterms:created xsi:type="dcterms:W3CDTF">2018-09-02T17:12:15Z</dcterms:created>
  <dcterms:modified xsi:type="dcterms:W3CDTF">2021-04-30T08:45:48Z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